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0.xml" ContentType="application/vnd.openxmlformats-officedocument.presentationml.tags+xml"/>
  <Override PartName="/ppt/tags/tag4.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84"/>
  </p:notesMasterIdLst>
  <p:handoutMasterIdLst>
    <p:handoutMasterId r:id="rId85"/>
  </p:handoutMasterIdLst>
  <p:sldIdLst>
    <p:sldId id="493" r:id="rId3"/>
    <p:sldId id="443" r:id="rId4"/>
    <p:sldId id="487" r:id="rId5"/>
    <p:sldId id="444" r:id="rId6"/>
    <p:sldId id="445" r:id="rId7"/>
    <p:sldId id="446" r:id="rId8"/>
    <p:sldId id="448" r:id="rId9"/>
    <p:sldId id="447" r:id="rId10"/>
    <p:sldId id="449" r:id="rId11"/>
    <p:sldId id="450" r:id="rId12"/>
    <p:sldId id="488" r:id="rId13"/>
    <p:sldId id="451" r:id="rId14"/>
    <p:sldId id="452" r:id="rId15"/>
    <p:sldId id="453" r:id="rId16"/>
    <p:sldId id="454" r:id="rId17"/>
    <p:sldId id="455" r:id="rId18"/>
    <p:sldId id="456" r:id="rId19"/>
    <p:sldId id="457" r:id="rId20"/>
    <p:sldId id="458" r:id="rId21"/>
    <p:sldId id="459" r:id="rId22"/>
    <p:sldId id="460" r:id="rId23"/>
    <p:sldId id="461" r:id="rId24"/>
    <p:sldId id="462" r:id="rId25"/>
    <p:sldId id="463" r:id="rId26"/>
    <p:sldId id="464" r:id="rId27"/>
    <p:sldId id="489" r:id="rId28"/>
    <p:sldId id="465" r:id="rId29"/>
    <p:sldId id="512" r:id="rId30"/>
    <p:sldId id="527" r:id="rId31"/>
    <p:sldId id="528" r:id="rId32"/>
    <p:sldId id="494" r:id="rId33"/>
    <p:sldId id="495" r:id="rId34"/>
    <p:sldId id="496" r:id="rId35"/>
    <p:sldId id="497" r:id="rId36"/>
    <p:sldId id="498" r:id="rId37"/>
    <p:sldId id="499" r:id="rId38"/>
    <p:sldId id="500" r:id="rId39"/>
    <p:sldId id="501" r:id="rId40"/>
    <p:sldId id="502" r:id="rId41"/>
    <p:sldId id="503" r:id="rId42"/>
    <p:sldId id="529" r:id="rId43"/>
    <p:sldId id="513" r:id="rId44"/>
    <p:sldId id="515" r:id="rId45"/>
    <p:sldId id="516" r:id="rId46"/>
    <p:sldId id="517" r:id="rId47"/>
    <p:sldId id="519" r:id="rId48"/>
    <p:sldId id="521" r:id="rId49"/>
    <p:sldId id="522" r:id="rId50"/>
    <p:sldId id="523" r:id="rId51"/>
    <p:sldId id="524" r:id="rId52"/>
    <p:sldId id="525" r:id="rId53"/>
    <p:sldId id="526" r:id="rId54"/>
    <p:sldId id="530" r:id="rId55"/>
    <p:sldId id="506" r:id="rId56"/>
    <p:sldId id="507" r:id="rId57"/>
    <p:sldId id="584" r:id="rId58"/>
    <p:sldId id="509" r:id="rId59"/>
    <p:sldId id="510" r:id="rId60"/>
    <p:sldId id="511" r:id="rId61"/>
    <p:sldId id="531" r:id="rId62"/>
    <p:sldId id="532" r:id="rId63"/>
    <p:sldId id="533" r:id="rId64"/>
    <p:sldId id="534" r:id="rId65"/>
    <p:sldId id="535" r:id="rId66"/>
    <p:sldId id="536" r:id="rId67"/>
    <p:sldId id="537" r:id="rId68"/>
    <p:sldId id="538" r:id="rId69"/>
    <p:sldId id="569" r:id="rId70"/>
    <p:sldId id="571" r:id="rId71"/>
    <p:sldId id="570" r:id="rId72"/>
    <p:sldId id="572" r:id="rId73"/>
    <p:sldId id="573" r:id="rId74"/>
    <p:sldId id="574" r:id="rId75"/>
    <p:sldId id="575" r:id="rId76"/>
    <p:sldId id="577" r:id="rId77"/>
    <p:sldId id="578" r:id="rId78"/>
    <p:sldId id="576" r:id="rId79"/>
    <p:sldId id="539" r:id="rId80"/>
    <p:sldId id="540" r:id="rId81"/>
    <p:sldId id="492" r:id="rId82"/>
    <p:sldId id="491" r:id="rId83"/>
  </p:sldIdLst>
  <p:sldSz cx="9144000" cy="6858000" type="screen4x3"/>
  <p:notesSz cx="6858000" cy="9144000"/>
  <p:custDataLst>
    <p:tags r:id="rId86"/>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800000"/>
    <a:srgbClr val="003399"/>
    <a:srgbClr val="6600CC"/>
    <a:srgbClr val="CC6600"/>
    <a:srgbClr val="FFFFCC"/>
    <a:srgbClr val="FF0000"/>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42"/>
      </p:cViewPr>
      <p:guideLst>
        <p:guide orient="horz" pos="2160"/>
        <p:guide pos="2891"/>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0" hangingPunct="0">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160BE37-A0A1-435D-B60C-8CA95CA4041D}"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Tx/>
              <a:buNone/>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3B536DC-FEC4-4578-9A30-3C73782968E0}"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rtl="0"/>
            <a:fld id="{9A0DB2DC-4C9A-4742-B13C-FB6460FD3503}" type="slidenum">
              <a:rPr lang="zh-CN" altLang="en-US" sz="1300" b="0" dirty="0">
                <a:solidFill>
                  <a:srgbClr val="000000"/>
                </a:solidFill>
                <a:latin typeface="Arial" panose="020B0604020202020204" pitchFamily="34" charset="0"/>
                <a:ea typeface="宋体" panose="02010600030101010101" pitchFamily="2" charset="-122"/>
              </a:rPr>
              <a:t>1</a:t>
            </a:fld>
            <a:endParaRPr lang="zh-CN" altLang="en-US" sz="1300" b="0" dirty="0">
              <a:solidFill>
                <a:srgbClr val="000000"/>
              </a:solidFill>
              <a:latin typeface="Arial" panose="020B0604020202020204" pitchFamily="34" charset="0"/>
              <a:ea typeface="宋体" panose="02010600030101010101" pitchFamily="2" charset="-122"/>
            </a:endParaRPr>
          </a:p>
        </p:txBody>
      </p:sp>
      <p:sp>
        <p:nvSpPr>
          <p:cNvPr id="22530" name="Rectangle 2"/>
          <p:cNvSpPr>
            <a:spLocks noGrp="1" noRot="1" noChangeAspect="1" noTextEdit="1"/>
          </p:cNvSpPr>
          <p:nvPr>
            <p:ph type="sldImg"/>
          </p:nvPr>
        </p:nvSpPr>
        <p:spPr/>
      </p:sp>
      <p:sp>
        <p:nvSpPr>
          <p:cNvPr id="22531"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34</a:t>
            </a:fld>
            <a:endParaRPr lang="zh-CN" altLang="en-US" sz="1200" b="0" dirty="0">
              <a:latin typeface="Arial" panose="020B0604020202020204" pitchFamily="34" charset="0"/>
              <a:ea typeface="宋体" panose="02010600030101010101" pitchFamily="2" charset="-122"/>
            </a:endParaRPr>
          </a:p>
        </p:txBody>
      </p:sp>
      <p:sp>
        <p:nvSpPr>
          <p:cNvPr id="65538" name="Rectangle 2"/>
          <p:cNvSpPr>
            <a:spLocks noGrp="1" noRot="1" noChangeAspect="1" noTextEdit="1"/>
          </p:cNvSpPr>
          <p:nvPr>
            <p:ph type="sldImg"/>
          </p:nvPr>
        </p:nvSpPr>
        <p:spPr>
          <a:xfrm>
            <a:off x="992188" y="768350"/>
            <a:ext cx="5114925" cy="3836988"/>
          </a:xfrm>
          <a:solidFill>
            <a:srgbClr val="FFFFFF"/>
          </a:solidFill>
        </p:spPr>
      </p:sp>
      <p:sp>
        <p:nvSpPr>
          <p:cNvPr id="6553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35</a:t>
            </a:fld>
            <a:endParaRPr lang="zh-CN" altLang="en-US" sz="1200" b="0" dirty="0">
              <a:latin typeface="Arial" panose="020B0604020202020204" pitchFamily="34" charset="0"/>
              <a:ea typeface="宋体" panose="02010600030101010101" pitchFamily="2" charset="-122"/>
            </a:endParaRPr>
          </a:p>
        </p:txBody>
      </p:sp>
      <p:sp>
        <p:nvSpPr>
          <p:cNvPr id="67586" name="Rectangle 2"/>
          <p:cNvSpPr>
            <a:spLocks noGrp="1" noRot="1" noChangeAspect="1" noTextEdit="1"/>
          </p:cNvSpPr>
          <p:nvPr>
            <p:ph type="sldImg"/>
          </p:nvPr>
        </p:nvSpPr>
        <p:spPr>
          <a:xfrm>
            <a:off x="992188" y="768350"/>
            <a:ext cx="5114925" cy="3836988"/>
          </a:xfrm>
          <a:solidFill>
            <a:srgbClr val="FFFFFF"/>
          </a:solidFill>
        </p:spPr>
      </p:sp>
      <p:sp>
        <p:nvSpPr>
          <p:cNvPr id="6758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36</a:t>
            </a:fld>
            <a:endParaRPr lang="zh-CN" altLang="en-US" sz="1200" b="0" dirty="0">
              <a:latin typeface="Arial" panose="020B0604020202020204" pitchFamily="34" charset="0"/>
              <a:ea typeface="宋体" panose="02010600030101010101" pitchFamily="2" charset="-122"/>
            </a:endParaRPr>
          </a:p>
        </p:txBody>
      </p:sp>
      <p:sp>
        <p:nvSpPr>
          <p:cNvPr id="69634" name="Rectangle 2"/>
          <p:cNvSpPr>
            <a:spLocks noGrp="1" noRot="1" noChangeAspect="1" noTextEdit="1"/>
          </p:cNvSpPr>
          <p:nvPr>
            <p:ph type="sldImg"/>
          </p:nvPr>
        </p:nvSpPr>
        <p:spPr>
          <a:xfrm>
            <a:off x="992188" y="768350"/>
            <a:ext cx="5114925" cy="3836988"/>
          </a:xfrm>
          <a:solidFill>
            <a:srgbClr val="FFFFFF"/>
          </a:solidFill>
        </p:spPr>
      </p:sp>
      <p:sp>
        <p:nvSpPr>
          <p:cNvPr id="6963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37</a:t>
            </a:fld>
            <a:endParaRPr lang="zh-CN" altLang="en-US" sz="1200" b="0" dirty="0">
              <a:latin typeface="Arial" panose="020B0604020202020204" pitchFamily="34" charset="0"/>
              <a:ea typeface="宋体" panose="02010600030101010101" pitchFamily="2" charset="-122"/>
            </a:endParaRPr>
          </a:p>
        </p:txBody>
      </p:sp>
      <p:sp>
        <p:nvSpPr>
          <p:cNvPr id="71682" name="Rectangle 2"/>
          <p:cNvSpPr>
            <a:spLocks noGrp="1" noRot="1" noChangeAspect="1" noTextEdit="1"/>
          </p:cNvSpPr>
          <p:nvPr>
            <p:ph type="sldImg"/>
          </p:nvPr>
        </p:nvSpPr>
        <p:spPr>
          <a:xfrm>
            <a:off x="992188" y="768350"/>
            <a:ext cx="5114925" cy="3836988"/>
          </a:xfrm>
          <a:solidFill>
            <a:srgbClr val="FFFFFF"/>
          </a:solidFill>
        </p:spPr>
      </p:sp>
      <p:sp>
        <p:nvSpPr>
          <p:cNvPr id="71683"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38</a:t>
            </a:fld>
            <a:endParaRPr lang="zh-CN" altLang="en-US" sz="1200" b="0" dirty="0">
              <a:latin typeface="Arial" panose="020B0604020202020204" pitchFamily="34" charset="0"/>
              <a:ea typeface="宋体" panose="02010600030101010101" pitchFamily="2" charset="-122"/>
            </a:endParaRPr>
          </a:p>
        </p:txBody>
      </p:sp>
      <p:sp>
        <p:nvSpPr>
          <p:cNvPr id="73730" name="Rectangle 2"/>
          <p:cNvSpPr>
            <a:spLocks noGrp="1" noRot="1" noChangeAspect="1" noTextEdit="1"/>
          </p:cNvSpPr>
          <p:nvPr>
            <p:ph type="sldImg"/>
          </p:nvPr>
        </p:nvSpPr>
        <p:spPr>
          <a:xfrm>
            <a:off x="992188" y="768350"/>
            <a:ext cx="5114925" cy="3836988"/>
          </a:xfrm>
          <a:solidFill>
            <a:srgbClr val="FFFFFF"/>
          </a:solidFill>
        </p:spPr>
      </p:sp>
      <p:sp>
        <p:nvSpPr>
          <p:cNvPr id="73731"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39</a:t>
            </a:fld>
            <a:endParaRPr lang="zh-CN" altLang="en-US" sz="1200" b="0" dirty="0">
              <a:latin typeface="Arial" panose="020B0604020202020204" pitchFamily="34" charset="0"/>
              <a:ea typeface="宋体" panose="02010600030101010101" pitchFamily="2" charset="-122"/>
            </a:endParaRPr>
          </a:p>
        </p:txBody>
      </p:sp>
      <p:sp>
        <p:nvSpPr>
          <p:cNvPr id="75778" name="Rectangle 2"/>
          <p:cNvSpPr>
            <a:spLocks noGrp="1" noRot="1" noChangeAspect="1" noTextEdit="1"/>
          </p:cNvSpPr>
          <p:nvPr>
            <p:ph type="sldImg"/>
          </p:nvPr>
        </p:nvSpPr>
        <p:spPr>
          <a:xfrm>
            <a:off x="992188" y="768350"/>
            <a:ext cx="5114925" cy="3836988"/>
          </a:xfrm>
          <a:solidFill>
            <a:srgbClr val="FFFFFF"/>
          </a:solidFill>
        </p:spPr>
      </p:sp>
      <p:sp>
        <p:nvSpPr>
          <p:cNvPr id="7577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40</a:t>
            </a:fld>
            <a:endParaRPr lang="zh-CN" altLang="en-US" sz="1200" b="0" dirty="0">
              <a:latin typeface="Arial" panose="020B0604020202020204" pitchFamily="34" charset="0"/>
              <a:ea typeface="宋体" panose="02010600030101010101" pitchFamily="2" charset="-122"/>
            </a:endParaRPr>
          </a:p>
        </p:txBody>
      </p:sp>
      <p:sp>
        <p:nvSpPr>
          <p:cNvPr id="77826" name="Rectangle 2"/>
          <p:cNvSpPr>
            <a:spLocks noGrp="1" noRot="1" noChangeAspect="1" noTextEdit="1"/>
          </p:cNvSpPr>
          <p:nvPr>
            <p:ph type="sldImg"/>
          </p:nvPr>
        </p:nvSpPr>
        <p:spPr>
          <a:xfrm>
            <a:off x="992188" y="768350"/>
            <a:ext cx="5114925" cy="3836988"/>
          </a:xfrm>
          <a:solidFill>
            <a:srgbClr val="FFFFFF"/>
          </a:solidFill>
        </p:spPr>
      </p:sp>
      <p:sp>
        <p:nvSpPr>
          <p:cNvPr id="7782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41</a:t>
            </a:fld>
            <a:endParaRPr lang="zh-CN" altLang="en-US" sz="1200" b="0" dirty="0">
              <a:latin typeface="Arial" panose="020B0604020202020204" pitchFamily="34" charset="0"/>
              <a:ea typeface="宋体" panose="02010600030101010101" pitchFamily="2" charset="-122"/>
            </a:endParaRPr>
          </a:p>
        </p:txBody>
      </p:sp>
      <p:sp>
        <p:nvSpPr>
          <p:cNvPr id="79874" name="Rectangle 2"/>
          <p:cNvSpPr>
            <a:spLocks noGrp="1" noRot="1" noChangeAspect="1" noTextEdit="1"/>
          </p:cNvSpPr>
          <p:nvPr>
            <p:ph type="sldImg"/>
          </p:nvPr>
        </p:nvSpPr>
        <p:spPr>
          <a:xfrm>
            <a:off x="992188" y="768350"/>
            <a:ext cx="5114925" cy="3836988"/>
          </a:xfrm>
          <a:solidFill>
            <a:srgbClr val="FFFFFF"/>
          </a:solidFill>
        </p:spPr>
      </p:sp>
      <p:sp>
        <p:nvSpPr>
          <p:cNvPr id="7987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53</a:t>
            </a:fld>
            <a:endParaRPr lang="zh-CN" altLang="en-US" sz="1200" b="0" dirty="0">
              <a:latin typeface="Arial" panose="020B0604020202020204" pitchFamily="34" charset="0"/>
              <a:ea typeface="宋体" panose="02010600030101010101" pitchFamily="2" charset="-122"/>
            </a:endParaRPr>
          </a:p>
        </p:txBody>
      </p:sp>
      <p:sp>
        <p:nvSpPr>
          <p:cNvPr id="93186" name="Rectangle 2"/>
          <p:cNvSpPr>
            <a:spLocks noGrp="1" noRot="1" noChangeAspect="1" noTextEdit="1"/>
          </p:cNvSpPr>
          <p:nvPr>
            <p:ph type="sldImg"/>
          </p:nvPr>
        </p:nvSpPr>
        <p:spPr>
          <a:xfrm>
            <a:off x="992188" y="768350"/>
            <a:ext cx="5114925" cy="3836988"/>
          </a:xfrm>
          <a:solidFill>
            <a:srgbClr val="FFFFFF"/>
          </a:solidFill>
        </p:spPr>
      </p:sp>
      <p:sp>
        <p:nvSpPr>
          <p:cNvPr id="9318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54</a:t>
            </a:fld>
            <a:endParaRPr lang="zh-CN" altLang="en-US" sz="1200" b="0" dirty="0">
              <a:latin typeface="Arial" panose="020B0604020202020204" pitchFamily="34" charset="0"/>
              <a:ea typeface="宋体" panose="02010600030101010101" pitchFamily="2" charset="-122"/>
            </a:endParaRPr>
          </a:p>
        </p:txBody>
      </p:sp>
      <p:sp>
        <p:nvSpPr>
          <p:cNvPr id="95234" name="Rectangle 2"/>
          <p:cNvSpPr>
            <a:spLocks noGrp="1" noRot="1" noChangeAspect="1" noTextEdit="1"/>
          </p:cNvSpPr>
          <p:nvPr>
            <p:ph type="sldImg"/>
          </p:nvPr>
        </p:nvSpPr>
        <p:spPr>
          <a:xfrm>
            <a:off x="992188" y="768350"/>
            <a:ext cx="5114925" cy="3836988"/>
          </a:xfrm>
          <a:solidFill>
            <a:srgbClr val="FFFFFF"/>
          </a:solidFill>
        </p:spPr>
      </p:sp>
      <p:sp>
        <p:nvSpPr>
          <p:cNvPr id="9523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p:sp>
      <p:sp>
        <p:nvSpPr>
          <p:cNvPr id="30722" name="备注占位符 2"/>
          <p:cNvSpPr>
            <a:spLocks noGrp="1"/>
          </p:cNvSpPr>
          <p:nvPr>
            <p:ph type="body"/>
          </p:nvPr>
        </p:nvSpPr>
        <p:spPr/>
        <p:txBody>
          <a:bodyPr wrap="square" lIns="91440" tIns="45720" rIns="91440" bIns="45720" anchor="t" anchorCtr="0"/>
          <a:lstStyle/>
          <a:p>
            <a:pPr lvl="1" indent="0">
              <a:lnSpc>
                <a:spcPct val="150000"/>
              </a:lnSpc>
            </a:pPr>
            <a:r>
              <a:rPr lang="zh-CN" altLang="en-US" dirty="0"/>
              <a:t>一个事务一旦提交，它对数据库中数据的改变就应该是永久性的。</a:t>
            </a:r>
          </a:p>
          <a:p>
            <a:pPr lvl="1" indent="0">
              <a:lnSpc>
                <a:spcPct val="150000"/>
              </a:lnSpc>
            </a:pPr>
            <a:r>
              <a:rPr lang="zh-CN" altLang="en-US" dirty="0"/>
              <a:t>接下来的其他操作或故障不应该对其执行结果有任何影响。</a:t>
            </a:r>
          </a:p>
          <a:p>
            <a:pPr lvl="0"/>
            <a:endParaRPr lang="zh-CN" altLang="en-US" dirty="0"/>
          </a:p>
        </p:txBody>
      </p:sp>
      <p:sp>
        <p:nvSpPr>
          <p:cNvPr id="30723"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8</a:t>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55</a:t>
            </a:fld>
            <a:endParaRPr lang="zh-CN" altLang="en-US" sz="1200" b="0" dirty="0">
              <a:latin typeface="Arial" panose="020B0604020202020204" pitchFamily="34" charset="0"/>
              <a:ea typeface="宋体" panose="02010600030101010101" pitchFamily="2" charset="-122"/>
            </a:endParaRPr>
          </a:p>
        </p:txBody>
      </p:sp>
      <p:sp>
        <p:nvSpPr>
          <p:cNvPr id="97282" name="Rectangle 2"/>
          <p:cNvSpPr>
            <a:spLocks noGrp="1" noRot="1" noChangeAspect="1" noTextEdit="1"/>
          </p:cNvSpPr>
          <p:nvPr>
            <p:ph type="sldImg"/>
          </p:nvPr>
        </p:nvSpPr>
        <p:spPr>
          <a:xfrm>
            <a:off x="992188" y="768350"/>
            <a:ext cx="5114925" cy="3836988"/>
          </a:xfrm>
          <a:solidFill>
            <a:srgbClr val="FFFFFF"/>
          </a:solidFill>
        </p:spPr>
      </p:sp>
      <p:sp>
        <p:nvSpPr>
          <p:cNvPr id="97283"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56</a:t>
            </a:fld>
            <a:endParaRPr lang="zh-CN" altLang="en-US" sz="1200" b="0" dirty="0">
              <a:latin typeface="Arial" panose="020B0604020202020204" pitchFamily="34" charset="0"/>
              <a:ea typeface="宋体" panose="02010600030101010101" pitchFamily="2" charset="-122"/>
            </a:endParaRPr>
          </a:p>
        </p:txBody>
      </p:sp>
      <p:sp>
        <p:nvSpPr>
          <p:cNvPr id="75778" name="Rectangle 2"/>
          <p:cNvSpPr>
            <a:spLocks noGrp="1" noRot="1" noChangeAspect="1" noTextEdit="1"/>
          </p:cNvSpPr>
          <p:nvPr>
            <p:ph type="sldImg"/>
          </p:nvPr>
        </p:nvSpPr>
        <p:spPr>
          <a:xfrm>
            <a:off x="992188" y="768350"/>
            <a:ext cx="5114925" cy="3836988"/>
          </a:xfrm>
          <a:solidFill>
            <a:srgbClr val="FFFFFF"/>
          </a:solidFill>
        </p:spPr>
      </p:sp>
      <p:sp>
        <p:nvSpPr>
          <p:cNvPr id="7577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57</a:t>
            </a:fld>
            <a:endParaRPr lang="zh-CN" altLang="en-US" sz="1200" b="0" dirty="0">
              <a:latin typeface="Arial" panose="020B0604020202020204" pitchFamily="34" charset="0"/>
              <a:ea typeface="宋体" panose="02010600030101010101" pitchFamily="2" charset="-122"/>
            </a:endParaRPr>
          </a:p>
        </p:txBody>
      </p:sp>
      <p:sp>
        <p:nvSpPr>
          <p:cNvPr id="99330" name="Rectangle 2"/>
          <p:cNvSpPr>
            <a:spLocks noGrp="1" noRot="1" noChangeAspect="1" noTextEdit="1"/>
          </p:cNvSpPr>
          <p:nvPr>
            <p:ph type="sldImg"/>
          </p:nvPr>
        </p:nvSpPr>
        <p:spPr>
          <a:xfrm>
            <a:off x="992188" y="768350"/>
            <a:ext cx="5114925" cy="3836988"/>
          </a:xfrm>
          <a:solidFill>
            <a:srgbClr val="FFFFFF"/>
          </a:solidFill>
        </p:spPr>
      </p:sp>
      <p:sp>
        <p:nvSpPr>
          <p:cNvPr id="99331"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58</a:t>
            </a:fld>
            <a:endParaRPr lang="zh-CN" altLang="en-US" sz="1200" b="0" dirty="0">
              <a:latin typeface="Arial" panose="020B0604020202020204" pitchFamily="34" charset="0"/>
              <a:ea typeface="宋体" panose="02010600030101010101" pitchFamily="2" charset="-122"/>
            </a:endParaRPr>
          </a:p>
        </p:txBody>
      </p:sp>
      <p:sp>
        <p:nvSpPr>
          <p:cNvPr id="101378" name="Rectangle 2"/>
          <p:cNvSpPr>
            <a:spLocks noGrp="1" noRot="1" noChangeAspect="1" noTextEdit="1"/>
          </p:cNvSpPr>
          <p:nvPr>
            <p:ph type="sldImg"/>
          </p:nvPr>
        </p:nvSpPr>
        <p:spPr>
          <a:xfrm>
            <a:off x="992188" y="768350"/>
            <a:ext cx="5114925" cy="3836988"/>
          </a:xfrm>
          <a:solidFill>
            <a:srgbClr val="FFFFFF"/>
          </a:solidFill>
        </p:spPr>
      </p:sp>
      <p:sp>
        <p:nvSpPr>
          <p:cNvPr id="10137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59</a:t>
            </a:fld>
            <a:endParaRPr lang="zh-CN" altLang="en-US" sz="1200" b="0" dirty="0">
              <a:latin typeface="Arial" panose="020B0604020202020204" pitchFamily="34" charset="0"/>
              <a:ea typeface="宋体" panose="02010600030101010101" pitchFamily="2" charset="-122"/>
            </a:endParaRPr>
          </a:p>
        </p:txBody>
      </p:sp>
      <p:sp>
        <p:nvSpPr>
          <p:cNvPr id="103426" name="Rectangle 2"/>
          <p:cNvSpPr>
            <a:spLocks noGrp="1" noRot="1" noChangeAspect="1" noTextEdit="1"/>
          </p:cNvSpPr>
          <p:nvPr>
            <p:ph type="sldImg"/>
          </p:nvPr>
        </p:nvSpPr>
        <p:spPr>
          <a:xfrm>
            <a:off x="992188" y="768350"/>
            <a:ext cx="5114925" cy="3836988"/>
          </a:xfrm>
          <a:solidFill>
            <a:srgbClr val="FFFFFF"/>
          </a:solidFill>
        </p:spPr>
      </p:sp>
      <p:sp>
        <p:nvSpPr>
          <p:cNvPr id="10342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81</a:t>
            </a:fld>
            <a:endParaRPr lang="zh-CN" altLang="en-US" sz="1200" b="0" dirty="0">
              <a:latin typeface="Arial" panose="020B0604020202020204" pitchFamily="34" charset="0"/>
              <a:ea typeface="宋体" panose="02010600030101010101" pitchFamily="2" charset="-122"/>
            </a:endParaRPr>
          </a:p>
        </p:txBody>
      </p:sp>
      <p:sp>
        <p:nvSpPr>
          <p:cNvPr id="126978" name="Rectangle 2"/>
          <p:cNvSpPr>
            <a:spLocks noGrp="1" noRot="1" noChangeAspect="1" noTextEdit="1"/>
          </p:cNvSpPr>
          <p:nvPr>
            <p:ph type="sldImg"/>
          </p:nvPr>
        </p:nvSpPr>
        <p:spPr/>
      </p:sp>
      <p:sp>
        <p:nvSpPr>
          <p:cNvPr id="126979" name="Rectangle 3"/>
          <p:cNvSpPr>
            <a:spLocks noGrp="1"/>
          </p:cNvSpPr>
          <p:nvPr>
            <p:ph type="body"/>
          </p:nvPr>
        </p:nvSpPr>
        <p:spPr/>
        <p:txBody>
          <a:bodyPr wrap="square" lIns="91440" tIns="45720" rIns="91440" bIns="45720" anchor="t" anchorCtr="0"/>
          <a:lstStyle/>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p:sp>
      <p:sp>
        <p:nvSpPr>
          <p:cNvPr id="37890" name="备注占位符 2"/>
          <p:cNvSpPr>
            <a:spLocks noGrp="1"/>
          </p:cNvSpPr>
          <p:nvPr>
            <p:ph type="body"/>
          </p:nvPr>
        </p:nvSpPr>
        <p:spPr/>
        <p:txBody>
          <a:bodyPr wrap="square" lIns="91440" tIns="45720" rIns="91440" bIns="45720" anchor="t" anchorCtr="0"/>
          <a:lstStyle/>
          <a:p>
            <a:pPr lvl="0"/>
            <a:r>
              <a:rPr lang="zh-CN" altLang="en-US" dirty="0"/>
              <a:t>提高并发性</a:t>
            </a:r>
          </a:p>
        </p:txBody>
      </p:sp>
      <p:sp>
        <p:nvSpPr>
          <p:cNvPr id="37891"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14</a:t>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noTextEdit="1"/>
          </p:cNvSpPr>
          <p:nvPr>
            <p:ph type="sldImg"/>
          </p:nvPr>
        </p:nvSpPr>
        <p:spPr/>
      </p:sp>
      <p:sp>
        <p:nvSpPr>
          <p:cNvPr id="40962" name="文本占位符 2"/>
          <p:cNvSpPr>
            <a:spLocks noGrp="1"/>
          </p:cNvSpPr>
          <p:nvPr>
            <p:ph type="body"/>
          </p:nvPr>
        </p:nvSpPr>
        <p:spPr/>
        <p:txBody>
          <a:bodyPr wrap="square" lIns="91440" tIns="45720" rIns="91440" bIns="45720" anchor="t" anchorCtr="0"/>
          <a:lstStyle/>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29</a:t>
            </a:fld>
            <a:endParaRPr lang="zh-CN" altLang="en-US" sz="1200" b="0" dirty="0">
              <a:latin typeface="Arial" panose="020B0604020202020204" pitchFamily="34" charset="0"/>
              <a:ea typeface="宋体" panose="02010600030101010101" pitchFamily="2" charset="-122"/>
            </a:endParaRPr>
          </a:p>
        </p:txBody>
      </p:sp>
      <p:sp>
        <p:nvSpPr>
          <p:cNvPr id="55298" name="Rectangle 2"/>
          <p:cNvSpPr>
            <a:spLocks noGrp="1" noRot="1" noChangeAspect="1" noTextEdit="1"/>
          </p:cNvSpPr>
          <p:nvPr>
            <p:ph type="sldImg"/>
          </p:nvPr>
        </p:nvSpPr>
        <p:spPr>
          <a:xfrm>
            <a:off x="992188" y="768350"/>
            <a:ext cx="5114925" cy="3836988"/>
          </a:xfrm>
          <a:solidFill>
            <a:srgbClr val="FFFFFF"/>
          </a:solidFill>
        </p:spPr>
      </p:sp>
      <p:sp>
        <p:nvSpPr>
          <p:cNvPr id="55299"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30</a:t>
            </a:fld>
            <a:endParaRPr lang="zh-CN" altLang="en-US" sz="1200" b="0" dirty="0">
              <a:latin typeface="Arial" panose="020B0604020202020204" pitchFamily="34" charset="0"/>
              <a:ea typeface="宋体" panose="02010600030101010101" pitchFamily="2" charset="-122"/>
            </a:endParaRPr>
          </a:p>
        </p:txBody>
      </p:sp>
      <p:sp>
        <p:nvSpPr>
          <p:cNvPr id="57346" name="Rectangle 2"/>
          <p:cNvSpPr>
            <a:spLocks noGrp="1" noRot="1" noChangeAspect="1" noTextEdit="1"/>
          </p:cNvSpPr>
          <p:nvPr>
            <p:ph type="sldImg"/>
          </p:nvPr>
        </p:nvSpPr>
        <p:spPr>
          <a:xfrm>
            <a:off x="992188" y="768350"/>
            <a:ext cx="5114925" cy="3836988"/>
          </a:xfrm>
          <a:solidFill>
            <a:srgbClr val="FFFFFF"/>
          </a:solidFill>
        </p:spPr>
      </p:sp>
      <p:sp>
        <p:nvSpPr>
          <p:cNvPr id="57347"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31</a:t>
            </a:fld>
            <a:endParaRPr lang="zh-CN" altLang="en-US" sz="1200" b="0" dirty="0">
              <a:latin typeface="Arial" panose="020B0604020202020204" pitchFamily="34" charset="0"/>
              <a:ea typeface="宋体" panose="02010600030101010101" pitchFamily="2" charset="-122"/>
            </a:endParaRPr>
          </a:p>
        </p:txBody>
      </p:sp>
      <p:sp>
        <p:nvSpPr>
          <p:cNvPr id="59394" name="Rectangle 2"/>
          <p:cNvSpPr>
            <a:spLocks noGrp="1" noRot="1" noChangeAspect="1" noTextEdit="1"/>
          </p:cNvSpPr>
          <p:nvPr>
            <p:ph type="sldImg"/>
          </p:nvPr>
        </p:nvSpPr>
        <p:spPr>
          <a:xfrm>
            <a:off x="992188" y="768350"/>
            <a:ext cx="5114925" cy="3836988"/>
          </a:xfrm>
          <a:solidFill>
            <a:srgbClr val="FFFFFF"/>
          </a:solidFill>
        </p:spPr>
      </p:sp>
      <p:sp>
        <p:nvSpPr>
          <p:cNvPr id="59395"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32</a:t>
            </a:fld>
            <a:endParaRPr lang="zh-CN" altLang="en-US" sz="1200" b="0" dirty="0">
              <a:latin typeface="Arial" panose="020B0604020202020204" pitchFamily="34" charset="0"/>
              <a:ea typeface="宋体" panose="02010600030101010101" pitchFamily="2" charset="-122"/>
            </a:endParaRPr>
          </a:p>
        </p:txBody>
      </p:sp>
      <p:sp>
        <p:nvSpPr>
          <p:cNvPr id="61442" name="Rectangle 2"/>
          <p:cNvSpPr>
            <a:spLocks noGrp="1" noRot="1" noChangeAspect="1" noTextEdit="1"/>
          </p:cNvSpPr>
          <p:nvPr>
            <p:ph type="sldImg"/>
          </p:nvPr>
        </p:nvSpPr>
        <p:spPr>
          <a:xfrm>
            <a:off x="992188" y="768350"/>
            <a:ext cx="5114925" cy="3836988"/>
          </a:xfrm>
          <a:solidFill>
            <a:srgbClr val="FFFFFF"/>
          </a:solidFill>
        </p:spPr>
      </p:sp>
      <p:sp>
        <p:nvSpPr>
          <p:cNvPr id="61443"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b="0" dirty="0">
                <a:latin typeface="Arial" panose="020B0604020202020204" pitchFamily="34" charset="0"/>
                <a:ea typeface="宋体" panose="02010600030101010101" pitchFamily="2" charset="-122"/>
              </a:rPr>
              <a:t>33</a:t>
            </a:fld>
            <a:endParaRPr lang="zh-CN" altLang="en-US" sz="1200" b="0" dirty="0">
              <a:latin typeface="Arial" panose="020B0604020202020204" pitchFamily="34" charset="0"/>
              <a:ea typeface="宋体" panose="02010600030101010101" pitchFamily="2" charset="-122"/>
            </a:endParaRPr>
          </a:p>
        </p:txBody>
      </p:sp>
      <p:sp>
        <p:nvSpPr>
          <p:cNvPr id="63490" name="Rectangle 2"/>
          <p:cNvSpPr>
            <a:spLocks noGrp="1" noRot="1" noChangeAspect="1" noTextEdit="1"/>
          </p:cNvSpPr>
          <p:nvPr>
            <p:ph type="sldImg"/>
          </p:nvPr>
        </p:nvSpPr>
        <p:spPr>
          <a:xfrm>
            <a:off x="992188" y="768350"/>
            <a:ext cx="5114925" cy="3836988"/>
          </a:xfrm>
          <a:solidFill>
            <a:srgbClr val="FFFFFF"/>
          </a:solidFill>
        </p:spPr>
      </p:sp>
      <p:sp>
        <p:nvSpPr>
          <p:cNvPr id="63491" name="Rectangle 3"/>
          <p:cNvSpPr>
            <a:spLocks noGrp="1"/>
          </p:cNvSpPr>
          <p:nvPr>
            <p:ph type="body"/>
          </p:nvPr>
        </p:nvSpPr>
        <p:spPr>
          <a:xfrm>
            <a:off x="946150" y="4860925"/>
            <a:ext cx="5207000" cy="4605338"/>
          </a:xfrm>
          <a:solidFill>
            <a:srgbClr val="FFFFFF"/>
          </a:solidFill>
          <a:ln>
            <a:solidFill>
              <a:srgbClr val="000000"/>
            </a:solidFill>
            <a:miter/>
          </a:ln>
        </p:spPr>
        <p:txBody>
          <a:bodyPr wrap="square" lIns="91440" tIns="45720" rIns="91440" bIns="45720" anchor="t" anchorCtr="0"/>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4"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3075"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 name="Rectangle 7"/>
          <p:cNvSpPr>
            <a:spLocks noChangeArrowheads="1"/>
          </p:cNvSpPr>
          <p:nvPr/>
        </p:nvSpPr>
        <p:spPr bwMode="auto">
          <a:xfrm>
            <a:off x="0" y="0"/>
            <a:ext cx="9144000" cy="1052513"/>
          </a:xfrm>
          <a:prstGeom prst="rect">
            <a:avLst/>
          </a:prstGeom>
          <a:gradFill rotWithShape="0">
            <a:gsLst>
              <a:gs pos="0">
                <a:srgbClr val="45A2FF"/>
              </a:gs>
              <a:gs pos="100000">
                <a:srgbClr val="FFFFFF"/>
              </a:gs>
            </a:gsLst>
            <a:path path="rect">
              <a:fillToRect l="100000" b="10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rPr>
              <a:t>物联网与泛在智能研究中心</a:t>
            </a:r>
            <a:endParaRPr kumimoji="0" lang="en-US" altLang="zh-CN" sz="3600" b="1" i="0" u="none" strike="noStrike" kern="1200" cap="none" spc="0" normalizeH="0" baseline="0" noProof="0" dirty="0">
              <a:ln>
                <a:noFill/>
              </a:ln>
              <a:solidFill>
                <a:srgbClr val="0066FF"/>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pic>
        <p:nvPicPr>
          <p:cNvPr id="4099" name="Picture 2" descr="j0296302"/>
          <p:cNvPicPr>
            <a:picLocks noChangeAspect="1"/>
          </p:cNvPicPr>
          <p:nvPr/>
        </p:nvPicPr>
        <p:blipFill>
          <a:blip r:embed="rId2"/>
          <a:stretch>
            <a:fillRect/>
          </a:stretch>
        </p:blipFill>
        <p:spPr>
          <a:xfrm>
            <a:off x="0" y="5513388"/>
            <a:ext cx="1838325" cy="1344612"/>
          </a:xfrm>
          <a:prstGeom prst="rect">
            <a:avLst/>
          </a:prstGeom>
          <a:noFill/>
          <a:ln w="9525">
            <a:noFill/>
          </a:ln>
        </p:spPr>
      </p:pic>
      <p:pic>
        <p:nvPicPr>
          <p:cNvPr id="4100" name="Picture 6"/>
          <p:cNvPicPr>
            <a:picLocks noChangeAspect="1"/>
          </p:cNvPicPr>
          <p:nvPr userDrawn="1"/>
        </p:nvPicPr>
        <p:blipFill>
          <a:blip r:embed="rId3"/>
          <a:stretch>
            <a:fillRect/>
          </a:stretch>
        </p:blipFill>
        <p:spPr>
          <a:xfrm>
            <a:off x="0" y="0"/>
            <a:ext cx="1331913" cy="1193800"/>
          </a:xfrm>
          <a:prstGeom prst="rect">
            <a:avLst/>
          </a:prstGeom>
          <a:noFill/>
          <a:ln w="9525">
            <a:noFill/>
          </a:ln>
        </p:spPr>
      </p:pic>
      <p:sp>
        <p:nvSpPr>
          <p:cNvPr id="6148" name="Rectangle 4"/>
          <p:cNvSpPr>
            <a:spLocks noGrp="1" noChangeArrowheads="1"/>
          </p:cNvSpPr>
          <p:nvPr>
            <p:ph type="ctrTitle"/>
          </p:nvPr>
        </p:nvSpPr>
        <p:spPr>
          <a:xfrm>
            <a:off x="609600" y="1447800"/>
            <a:ext cx="8382000" cy="2689225"/>
          </a:xfrm>
          <a:noFill/>
        </p:spPr>
        <p:txBody>
          <a:bodyPr/>
          <a:lstStyle>
            <a:lvl1pPr>
              <a:defRPr sz="6600">
                <a:effectLst>
                  <a:outerShdw blurRad="38100" dist="38100" dir="2700000" algn="tl">
                    <a:srgbClr val="C0C0C0"/>
                  </a:outerShdw>
                </a:effectLst>
              </a:defRPr>
            </a:lvl1pPr>
          </a:lstStyle>
          <a:p>
            <a:pPr fontAlgn="base"/>
            <a:r>
              <a:rPr lang="zh-CN" altLang="en-US" strike="noStrike" noProof="1"/>
              <a:t>单击此处编辑母版标题样式</a:t>
            </a:r>
          </a:p>
        </p:txBody>
      </p:sp>
      <p:sp>
        <p:nvSpPr>
          <p:cNvPr id="6149" name="Rectangle 5"/>
          <p:cNvSpPr>
            <a:spLocks noGrp="1" noChangeArrowheads="1"/>
          </p:cNvSpPr>
          <p:nvPr>
            <p:ph type="subTitle" idx="1"/>
          </p:nvPr>
        </p:nvSpPr>
        <p:spPr>
          <a:xfrm>
            <a:off x="2362200" y="4343400"/>
            <a:ext cx="4419600" cy="1447800"/>
          </a:xfrm>
        </p:spPr>
        <p:txBody>
          <a:bodyPr/>
          <a:lstStyle>
            <a:lvl1pPr marL="0" indent="0" algn="ctr">
              <a:buFontTx/>
              <a:buNone/>
              <a:defRPr/>
            </a:lvl1pPr>
          </a:lstStyle>
          <a:p>
            <a:pPr fontAlgn="base"/>
            <a:r>
              <a:rPr lang="zh-CN" altLang="en-US" strike="noStrike" noProof="1"/>
              <a:t>单击此处编辑母版副标题样式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1D2EF15-F25B-47BC-BD78-9DD96B61AD5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983A45A9-950F-49D5-928C-9035F666E0E1}"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6C14478F-44C7-4A6C-B30F-3E999F0DD33C}"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1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4EC5AD4F-1B1E-4A4F-9FD8-ECCAB4A13113}"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A6307A4-FF7A-416B-8618-5976D152D757}"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15A875BE-1B9E-4214-BE2F-0B7013EA1C30}"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2B1A85E5-A257-4DE6-9E7D-578C6EDAEB9B}"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9BDAEB0F-8FD7-4707-91F5-3CE9C4E25D2A}"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795A4062-3AF8-4288-891B-4716D7157551}"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0"/>
            <a:ext cx="2190750" cy="6126163"/>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0"/>
            <a:ext cx="6419850" cy="6126163"/>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E81A2913-B17C-426C-938A-EE2B2A8739E0}"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0137E369-F6A5-49FF-8AC2-5BF37D7F40D7}"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5EFC1BD9-2B51-4E96-BF96-255EFDF723DE}"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381000" y="1600200"/>
            <a:ext cx="4038600"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4572000" y="1600200"/>
            <a:ext cx="4038600" cy="21859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4572000" y="3938588"/>
            <a:ext cx="4038600" cy="2187575"/>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6"/>
          <p:cNvSpPr>
            <a:spLocks noGrp="1" noChangeArrowheads="1"/>
          </p:cNvSpPr>
          <p:nvPr>
            <p:ph type="dt" sz="half" idx="1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1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3CD25A8A-5C72-4C28-BAE1-E4167193EA6E}"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90600" y="0"/>
            <a:ext cx="8153400" cy="1066800"/>
          </a:xfrm>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3810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10"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endParaRPr kumimoji="0" lang="zh-CN" altLang="en-US" i="0" strike="noStrike" kern="1200" cap="none" spc="0" normalizeH="0" baseline="0" noProof="0">
              <a:latin typeface="Arial" panose="020B0604020202020204" pitchFamily="34" charset="0"/>
              <a:ea typeface="楷体_GB2312" pitchFamily="49" charset="-122"/>
              <a:cs typeface="+mn-cs"/>
            </a:endParaRPr>
          </a:p>
        </p:txBody>
      </p:sp>
      <p:sp>
        <p:nvSpPr>
          <p:cNvPr id="11"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ea typeface="楷体_GB2312" pitchFamily="49" charset="-122"/>
              </a:defRPr>
            </a:lvl1pPr>
          </a:lstStyle>
          <a:p>
            <a:pPr marL="0" marR="0" indent="0" defTabSz="914400" rtl="0" fontAlgn="base" latinLnBrk="0">
              <a:lnSpc>
                <a:spcPct val="100000"/>
              </a:lnSpc>
              <a:spcAft>
                <a:spcPct val="0"/>
              </a:spcAft>
              <a:buClrTx/>
              <a:buSzTx/>
              <a:buFontTx/>
              <a:defRPr/>
            </a:pPr>
            <a:r>
              <a:rPr kumimoji="0" lang="en-US" altLang="zh-CN" i="0" strike="noStrike" kern="1200" cap="none" spc="0" normalizeH="0" baseline="0" noProof="0">
                <a:latin typeface="Comic Sans MS" panose="030F0702030302020204" pitchFamily="66" charset="0"/>
                <a:ea typeface="楷体_GB2312" pitchFamily="49" charset="-122"/>
                <a:cs typeface="+mn-cs"/>
              </a:rPr>
              <a:t>HIT-DBLAB</a:t>
            </a:r>
          </a:p>
        </p:txBody>
      </p:sp>
      <p:sp>
        <p:nvSpPr>
          <p:cNvPr id="12"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spcBef>
                <a:spcPct val="20000"/>
              </a:spcBef>
              <a:buFontTx/>
              <a:buChar char="–"/>
              <a:defRPr>
                <a:latin typeface="楷体_GB2312" pitchFamily="49" charset="-122"/>
              </a:defRPr>
            </a:lvl1pPr>
          </a:lstStyle>
          <a:p>
            <a:pPr marL="0" marR="0" indent="0" defTabSz="914400" rtl="0" fontAlgn="base" latinLnBrk="0">
              <a:lnSpc>
                <a:spcPct val="100000"/>
              </a:lnSpc>
              <a:spcAft>
                <a:spcPct val="0"/>
              </a:spcAft>
              <a:buClrTx/>
              <a:buSzTx/>
              <a:buFontTx/>
              <a:defRPr/>
            </a:pPr>
            <a:fld id="{B316F2A9-A9D8-41E1-92E7-C4AF5891CC91}" type="slidenum">
              <a:rPr kumimoji="0" lang="zh-CN" altLang="en-US" b="1" i="0" strike="noStrike" kern="1200" cap="none" spc="0" normalizeH="0" baseline="0" noProof="0">
                <a:latin typeface="楷体_GB2312" pitchFamily="49" charset="-122"/>
                <a:ea typeface="楷体_GB2312" pitchFamily="49" charset="-122"/>
                <a:cs typeface="+mn-cs"/>
              </a:rPr>
              <a:t>‹#›</a:t>
            </a:fld>
            <a:endParaRPr kumimoji="0" lang="en-US" altLang="zh-CN" b="1" i="0" strike="noStrike" kern="1200" cap="none" spc="0" normalizeH="0" baseline="0" noProof="0">
              <a:latin typeface="楷体_GB2312" pitchFamily="49" charset="-122"/>
              <a:ea typeface="楷体_GB2312" pitchFamily="49"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5720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wmf"/><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j0296302"/>
          <p:cNvPicPr>
            <a:picLocks noChangeAspect="1"/>
          </p:cNvPicPr>
          <p:nvPr/>
        </p:nvPicPr>
        <p:blipFill>
          <a:blip r:embed="rId15"/>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spcBef>
                <a:spcPct val="0"/>
              </a:spcBef>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2EFDEC-F7F4-4928-B851-B257733E2AF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32" name="Picture 9"/>
          <p:cNvPicPr>
            <a:picLocks noChangeAspect="1"/>
          </p:cNvPicPr>
          <p:nvPr userDrawn="1"/>
        </p:nvPicPr>
        <p:blipFill>
          <a:blip r:embed="rId16"/>
          <a:stretch>
            <a:fillRect/>
          </a:stretch>
        </p:blipFill>
        <p:spPr>
          <a:xfrm>
            <a:off x="0" y="152400"/>
            <a:ext cx="1066800" cy="955675"/>
          </a:xfrm>
          <a:prstGeom prst="rect">
            <a:avLst/>
          </a:prstGeom>
          <a:noFill/>
          <a:ln w="9525">
            <a:noFill/>
          </a:ln>
        </p:spPr>
      </p:pic>
      <p:pic>
        <p:nvPicPr>
          <p:cNvPr id="1033" name="Picture 11" descr="j0296302"/>
          <p:cNvPicPr>
            <a:picLocks noChangeAspect="1"/>
          </p:cNvPicPr>
          <p:nvPr userDrawn="1"/>
        </p:nvPicPr>
        <p:blipFill>
          <a:blip r:embed="rId15"/>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mj-lt"/>
          <a:ea typeface="+mj-ea"/>
          <a:cs typeface="楷体_GB2312"/>
        </a:defRPr>
      </a:lvl1pPr>
      <a:lvl2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2pPr>
      <a:lvl3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3pPr>
      <a:lvl4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4pPr>
      <a:lvl5pPr algn="ctr" rtl="0" eaLnBrk="0" fontAlgn="base" hangingPunct="0">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j0296302"/>
          <p:cNvPicPr>
            <a:picLocks noChangeAspect="1"/>
          </p:cNvPicPr>
          <p:nvPr/>
        </p:nvPicPr>
        <p:blipFill>
          <a:blip r:embed="rId17"/>
          <a:stretch>
            <a:fillRect/>
          </a:stretch>
        </p:blipFill>
        <p:spPr>
          <a:xfrm>
            <a:off x="0" y="6245225"/>
            <a:ext cx="838200" cy="612775"/>
          </a:xfrm>
          <a:prstGeom prst="rect">
            <a:avLst/>
          </a:prstGeom>
          <a:noFill/>
          <a:ln w="9525">
            <a:noFill/>
          </a:ln>
        </p:spPr>
      </p:pic>
      <p:sp>
        <p:nvSpPr>
          <p:cNvPr id="5124" name="Rectangle 4"/>
          <p:cNvSpPr>
            <a:spLocks noGrp="1" noChangeArrowheads="1"/>
          </p:cNvSpPr>
          <p:nvPr>
            <p:ph type="title"/>
          </p:nvPr>
        </p:nvSpPr>
        <p:spPr bwMode="auto">
          <a:xfrm>
            <a:off x="990600" y="0"/>
            <a:ext cx="8153400" cy="1066800"/>
          </a:xfrm>
          <a:prstGeom prst="rect">
            <a:avLst/>
          </a:prstGeom>
          <a:gradFill rotWithShape="0">
            <a:gsLst>
              <a:gs pos="0">
                <a:srgbClr val="3F8DFF"/>
              </a:gs>
              <a:gs pos="100000">
                <a:schemeClr val="bg1"/>
              </a:gs>
            </a:gsLst>
            <a:path path="rect">
              <a:fillToRect l="100000" b="100000"/>
            </a:path>
          </a:grad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p>
        </p:txBody>
      </p:sp>
      <p:sp>
        <p:nvSpPr>
          <p:cNvPr id="5125" name="Rectangle 5"/>
          <p:cNvSpPr>
            <a:spLocks noGrp="1" noChangeArrowheads="1"/>
          </p:cNvSpPr>
          <p:nvPr>
            <p:ph type="body" idx="1"/>
          </p:nvPr>
        </p:nvSpPr>
        <p:spPr bwMode="auto">
          <a:xfrm>
            <a:off x="381000" y="1600200"/>
            <a:ext cx="82296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126" name="Rectangle 6"/>
          <p:cNvSpPr>
            <a:spLocks noGrp="1" noChangeArrowheads="1"/>
          </p:cNvSpPr>
          <p:nvPr>
            <p:ph type="dt" sz="half" idx="2"/>
          </p:nvPr>
        </p:nvSpPr>
        <p:spPr bwMode="auto">
          <a:xfrm>
            <a:off x="914400" y="6553200"/>
            <a:ext cx="1600200" cy="304800"/>
          </a:xfrm>
          <a:prstGeom prst="rect">
            <a:avLst/>
          </a:prstGeom>
          <a:noFill/>
          <a:ln w="9525">
            <a:noFill/>
            <a:miter lim="800000"/>
          </a:ln>
          <a:effectLst/>
        </p:spPr>
        <p:txBody>
          <a:bodyPr vert="horz" wrap="square" lIns="91440" tIns="45720" rIns="91440" bIns="45720" numCol="1" anchor="t" anchorCtr="0" compatLnSpc="1"/>
          <a:lstStyle>
            <a:lvl1pPr algn="l" eaLnBrk="1" hangingPunct="1">
              <a:buFontTx/>
              <a:buNone/>
              <a:defRPr sz="1200" b="1">
                <a:solidFill>
                  <a:srgbClr val="003399"/>
                </a:solidFill>
                <a:effectLst>
                  <a:outerShdw blurRad="38100" dist="38100" dir="2700000" algn="tl">
                    <a:srgbClr val="C0C0C0"/>
                  </a:outerShdw>
                </a:effectLst>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127" name="Rectangle 7"/>
          <p:cNvSpPr>
            <a:spLocks noGrp="1" noChangeArrowheads="1"/>
          </p:cNvSpPr>
          <p:nvPr>
            <p:ph type="ftr" sz="quarter" idx="3"/>
          </p:nvPr>
        </p:nvSpPr>
        <p:spPr bwMode="auto">
          <a:xfrm>
            <a:off x="3200400" y="6553200"/>
            <a:ext cx="4343400" cy="3048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sz="1400" b="1">
                <a:solidFill>
                  <a:srgbClr val="003399"/>
                </a:solidFill>
                <a:effectLst>
                  <a:outerShdw blurRad="38100" dist="38100" dir="2700000" algn="tl">
                    <a:srgbClr val="C0C0C0"/>
                  </a:outerShdw>
                </a:effectLst>
                <a:latin typeface="Comic Sans MS" panose="030F0702030302020204" pitchFamily="66" charset="0"/>
                <a:ea typeface="宋体" panose="02010600030101010101"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5128" name="Rectangle 8"/>
          <p:cNvSpPr>
            <a:spLocks noGrp="1" noChangeArrowheads="1"/>
          </p:cNvSpPr>
          <p:nvPr>
            <p:ph type="sldNum" sz="quarter" idx="4"/>
          </p:nvPr>
        </p:nvSpPr>
        <p:spPr bwMode="auto">
          <a:xfrm>
            <a:off x="8763000" y="6629400"/>
            <a:ext cx="381000" cy="2286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solidFill>
                  <a:srgbClr val="003399"/>
                </a:solidFill>
                <a:effectLst>
                  <a:outerShdw blurRad="38100" dist="38100" dir="2700000" algn="tl">
                    <a:srgbClr val="C0C0C0"/>
                  </a:outerShdw>
                </a:effectLst>
                <a:latin typeface="Arial" panose="020B0604020202020204" pitchFamily="34" charset="0"/>
                <a:ea typeface="楷体_GB2312"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F031D55-464F-4ABB-819E-E96C5CE53641}"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rPr>
              <a:t>‹#›</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_GB2312" pitchFamily="49" charset="-122"/>
              <a:cs typeface="+mn-cs"/>
            </a:endParaRPr>
          </a:p>
        </p:txBody>
      </p:sp>
      <p:pic>
        <p:nvPicPr>
          <p:cNvPr id="2056" name="Picture 9"/>
          <p:cNvPicPr>
            <a:picLocks noChangeAspect="1"/>
          </p:cNvPicPr>
          <p:nvPr userDrawn="1"/>
        </p:nvPicPr>
        <p:blipFill>
          <a:blip r:embed="rId18"/>
          <a:stretch>
            <a:fillRect/>
          </a:stretch>
        </p:blipFill>
        <p:spPr>
          <a:xfrm>
            <a:off x="0" y="152400"/>
            <a:ext cx="1066800" cy="955675"/>
          </a:xfrm>
          <a:prstGeom prst="rect">
            <a:avLst/>
          </a:prstGeom>
          <a:noFill/>
          <a:ln w="9525">
            <a:noFill/>
          </a:ln>
        </p:spPr>
      </p:pic>
      <p:pic>
        <p:nvPicPr>
          <p:cNvPr id="2057" name="Picture 11" descr="j0296302"/>
          <p:cNvPicPr>
            <a:picLocks noChangeAspect="1"/>
          </p:cNvPicPr>
          <p:nvPr userDrawn="1"/>
        </p:nvPicPr>
        <p:blipFill>
          <a:blip r:embed="rId17"/>
          <a:stretch>
            <a:fillRect/>
          </a:stretch>
        </p:blipFill>
        <p:spPr>
          <a:xfrm flipV="1">
            <a:off x="6457950" y="1076325"/>
            <a:ext cx="2514600" cy="10318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sldNum="0" hdr="0" ftr="0" dt="0"/>
  <p:txStyles>
    <p:titleStyle>
      <a:lvl1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mj-ea"/>
          <a:cs typeface="楷体_GB2312"/>
        </a:defRPr>
      </a:lvl1pPr>
      <a:lvl2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2pPr>
      <a:lvl3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3pPr>
      <a:lvl4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4pPr>
      <a:lvl5pPr algn="r" rtl="0" eaLnBrk="0" fontAlgn="base" hangingPunct="0">
        <a:spcBef>
          <a:spcPct val="0"/>
        </a:spcBef>
        <a:spcAft>
          <a:spcPct val="0"/>
        </a:spcAft>
        <a:defRPr sz="4400" b="1">
          <a:solidFill>
            <a:srgbClr val="A24200"/>
          </a:solidFill>
          <a:effectLst>
            <a:outerShdw blurRad="38100" dist="38100" dir="2700000" algn="tl">
              <a:srgbClr val="000000"/>
            </a:outerShdw>
          </a:effectLst>
          <a:latin typeface="Times New Roman" panose="02020603050405020304" pitchFamily="18" charset="0"/>
          <a:ea typeface="楷体_GB2312" pitchFamily="49" charset="-122"/>
          <a:cs typeface="楷体_GB2312"/>
        </a:defRPr>
      </a:lvl5pPr>
      <a:lvl6pPr marL="4572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6pPr>
      <a:lvl7pPr marL="9144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7pPr>
      <a:lvl8pPr marL="13716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8pPr>
      <a:lvl9pPr marL="1828800" algn="ctr" rtl="0" fontAlgn="base">
        <a:spcBef>
          <a:spcPct val="0"/>
        </a:spcBef>
        <a:spcAft>
          <a:spcPct val="0"/>
        </a:spcAft>
        <a:defRPr sz="4400" b="1">
          <a:solidFill>
            <a:srgbClr val="A24200"/>
          </a:solidFill>
          <a:effectLst>
            <a:outerShdw blurRad="38100" dist="38100" dir="2700000" algn="tl">
              <a:srgbClr val="000000"/>
            </a:outerShdw>
          </a:effectLst>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3333FF"/>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4.xml"/><Relationship Id="rId5" Type="http://schemas.openxmlformats.org/officeDocument/2006/relationships/image" Target="../media/image8.png"/><Relationship Id="rId4" Type="http://schemas.openxmlformats.org/officeDocument/2006/relationships/tags" Target="../tags/tag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png"/><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4.png"/><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3.png"/><Relationship Id="rId4"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7.png"/><Relationship Id="rId4" Type="http://schemas.openxmlformats.org/officeDocument/2006/relationships/oleObject" Target="../embeddings/oleObject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1925" y="1268413"/>
            <a:ext cx="8820150" cy="27606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ts val="600"/>
              </a:spcBef>
              <a:spcAft>
                <a:spcPts val="0"/>
              </a:spcAft>
              <a:buClrTx/>
              <a:buSzTx/>
              <a:buFontTx/>
              <a:buNone/>
              <a:defRPr/>
            </a:pP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t>实现篇</a:t>
            </a:r>
            <a:b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rPr>
            </a:br>
            <a:r>
              <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楷体_GB2312"/>
              </a:rPr>
              <a:t>第十章  并发控制</a:t>
            </a:r>
            <a:endParaRPr kumimoji="0" lang="zh-CN" altLang="en-US" sz="6600" b="1" i="0" u="none" strike="noStrike" kern="0" cap="none" spc="0" normalizeH="0" baseline="0" noProof="0" dirty="0">
              <a:ln>
                <a:noFill/>
              </a:ln>
              <a:solidFill>
                <a:srgbClr val="A24200"/>
              </a:solidFill>
              <a:effectLst>
                <a:outerShdw blurRad="38100" dist="38100" dir="2700000" algn="tl">
                  <a:srgbClr val="C0C0C0"/>
                </a:outerShdw>
              </a:effectLst>
              <a:uLnTx/>
              <a:uFillTx/>
              <a:latin typeface="Times New Roman" panose="02020603050405020304" pitchFamily="18" charset="0"/>
              <a:ea typeface="+mj-ea"/>
              <a:cs typeface="+mj-cs"/>
            </a:endParaRPr>
          </a:p>
        </p:txBody>
      </p:sp>
      <p:sp>
        <p:nvSpPr>
          <p:cNvPr id="4099" name="Rectangle 3"/>
          <p:cNvSpPr>
            <a:spLocks noGrp="1" noChangeArrowheads="1"/>
          </p:cNvSpPr>
          <p:nvPr>
            <p:ph type="subTitle" idx="1"/>
          </p:nvPr>
        </p:nvSpPr>
        <p:spPr>
          <a:xfrm>
            <a:off x="2375535" y="4367530"/>
            <a:ext cx="5264150" cy="144780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主讲：程思瑶</a:t>
            </a: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物联网与泛在智能研究中心</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381000" y="1314450"/>
            <a:ext cx="8763000" cy="25431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事务运用以下两个操作访问数据</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Read(X):</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从数据库把数据项</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传送到事务的局部缓冲区</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Write(X)</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从事务的局部缓冲区把数据项</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X</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传回数据库</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7" name="Text Box 6"/>
          <p:cNvSpPr txBox="1">
            <a:spLocks noChangeArrowheads="1"/>
          </p:cNvSpPr>
          <p:nvPr/>
        </p:nvSpPr>
        <p:spPr bwMode="auto">
          <a:xfrm>
            <a:off x="6802438" y="3968750"/>
            <a:ext cx="1344613" cy="519113"/>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读数据</a:t>
            </a:r>
          </a:p>
        </p:txBody>
      </p:sp>
      <p:sp>
        <p:nvSpPr>
          <p:cNvPr id="8" name="Text Box 7"/>
          <p:cNvSpPr txBox="1">
            <a:spLocks noChangeArrowheads="1"/>
          </p:cNvSpPr>
          <p:nvPr/>
        </p:nvSpPr>
        <p:spPr bwMode="auto">
          <a:xfrm>
            <a:off x="1673225" y="4918075"/>
            <a:ext cx="1420813" cy="1079500"/>
          </a:xfrm>
          <a:prstGeom prst="rect">
            <a:avLst/>
          </a:prstGeom>
          <a:noFill/>
          <a:ln w="12700" algn="ctr">
            <a:solidFill>
              <a:schemeClr val="tx1"/>
            </a:solidFill>
            <a:miter lim="800000"/>
          </a:ln>
          <a:effectLst/>
        </p:spPr>
        <p:txBody>
          <a:bodyPr wrap="none">
            <a:spAutoFit/>
          </a:bodyPr>
          <a:lstStyle/>
          <a:p>
            <a:pPr marR="0"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局部地</a:t>
            </a:r>
          </a:p>
          <a:p>
            <a:pPr marR="0"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址空间</a:t>
            </a:r>
          </a:p>
        </p:txBody>
      </p:sp>
      <p:sp>
        <p:nvSpPr>
          <p:cNvPr id="9" name="Text Box 8"/>
          <p:cNvSpPr txBox="1">
            <a:spLocks noChangeArrowheads="1"/>
          </p:cNvSpPr>
          <p:nvPr/>
        </p:nvSpPr>
        <p:spPr bwMode="auto">
          <a:xfrm>
            <a:off x="6765925" y="4889500"/>
            <a:ext cx="1420813" cy="1079500"/>
          </a:xfrm>
          <a:prstGeom prst="rect">
            <a:avLst/>
          </a:prstGeom>
          <a:noFill/>
          <a:ln w="12700" algn="ctr">
            <a:solidFill>
              <a:schemeClr val="tx1"/>
            </a:solidFill>
            <a:miter lim="800000"/>
          </a:ln>
          <a:effectLst/>
        </p:spPr>
        <p:txBody>
          <a:bodyPr wrap="none">
            <a:spAutoFit/>
          </a:bodyPr>
          <a:lstStyle/>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磁盘块</a:t>
            </a:r>
          </a:p>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空间</a:t>
            </a:r>
          </a:p>
        </p:txBody>
      </p:sp>
      <p:sp>
        <p:nvSpPr>
          <p:cNvPr id="10" name="Text Box 9"/>
          <p:cNvSpPr txBox="1">
            <a:spLocks noChangeArrowheads="1"/>
          </p:cNvSpPr>
          <p:nvPr/>
        </p:nvSpPr>
        <p:spPr bwMode="auto">
          <a:xfrm>
            <a:off x="4048125" y="4919663"/>
            <a:ext cx="1828800" cy="1079500"/>
          </a:xfrm>
          <a:prstGeom prst="rect">
            <a:avLst/>
          </a:prstGeom>
          <a:noFill/>
          <a:ln w="12700" algn="ctr">
            <a:solidFill>
              <a:schemeClr val="tx1"/>
            </a:solidFill>
            <a:miter lim="800000"/>
          </a:ln>
          <a:effectLst/>
        </p:spPr>
        <p:txBody>
          <a:bodyPr wrap="none">
            <a:spAutoFit/>
          </a:bodyPr>
          <a:lstStyle/>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缓冲区</a:t>
            </a:r>
          </a:p>
          <a:p>
            <a:pPr marR="0" algn="ctr" defTabSz="914400" eaLnBrk="0" hangingPunct="0">
              <a:spcBef>
                <a:spcPct val="20000"/>
              </a:spcBef>
              <a:buClrTx/>
              <a:buSzTx/>
              <a:buFontTx/>
              <a:defRPr/>
            </a:pPr>
            <a:r>
              <a:rPr kumimoji="0" lang="zh-CN" altLang="en-US"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地址空间</a:t>
            </a:r>
          </a:p>
        </p:txBody>
      </p:sp>
      <p:sp>
        <p:nvSpPr>
          <p:cNvPr id="11" name="Text Box 10"/>
          <p:cNvSpPr txBox="1">
            <a:spLocks noChangeArrowheads="1"/>
          </p:cNvSpPr>
          <p:nvPr/>
        </p:nvSpPr>
        <p:spPr bwMode="auto">
          <a:xfrm>
            <a:off x="1057275" y="6202363"/>
            <a:ext cx="1344613" cy="519113"/>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 </a:t>
            </a:r>
            <a:r>
              <a:rPr kumimoji="0" lang="zh-CN" altLang="en-US" sz="2800"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写数据</a:t>
            </a:r>
          </a:p>
        </p:txBody>
      </p:sp>
      <p:sp>
        <p:nvSpPr>
          <p:cNvPr id="12" name="AutoShape 11"/>
          <p:cNvSpPr/>
          <p:nvPr/>
        </p:nvSpPr>
        <p:spPr>
          <a:xfrm flipH="1">
            <a:off x="5578475" y="4545013"/>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3" name="AutoShape 12"/>
          <p:cNvSpPr/>
          <p:nvPr/>
        </p:nvSpPr>
        <p:spPr>
          <a:xfrm flipH="1">
            <a:off x="2770188" y="4545013"/>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4" name="AutoShape 13"/>
          <p:cNvSpPr/>
          <p:nvPr/>
        </p:nvSpPr>
        <p:spPr>
          <a:xfrm flipV="1">
            <a:off x="2914650" y="6129338"/>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5" name="AutoShape 14"/>
          <p:cNvSpPr/>
          <p:nvPr/>
        </p:nvSpPr>
        <p:spPr>
          <a:xfrm flipV="1">
            <a:off x="5722938" y="6057900"/>
            <a:ext cx="1439863" cy="288925"/>
          </a:xfrm>
          <a:prstGeom prst="curvedDownArrow">
            <a:avLst>
              <a:gd name="adj1" fmla="val 99670"/>
              <a:gd name="adj2" fmla="val 199340"/>
              <a:gd name="adj3" fmla="val 33333"/>
            </a:avLst>
          </a:prstGeom>
          <a:solidFill>
            <a:srgbClr val="FFFF99"/>
          </a:solidFill>
          <a:ln w="12700" cap="flat" cmpd="sng">
            <a:solidFill>
              <a:schemeClr val="tx1"/>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6" name="Text Box 15"/>
          <p:cNvSpPr txBox="1">
            <a:spLocks noChangeArrowheads="1"/>
          </p:cNvSpPr>
          <p:nvPr/>
        </p:nvSpPr>
        <p:spPr bwMode="auto">
          <a:xfrm>
            <a:off x="5608638" y="4111625"/>
            <a:ext cx="1409700" cy="369888"/>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INPUT(X)</a:t>
            </a:r>
          </a:p>
        </p:txBody>
      </p:sp>
      <p:sp>
        <p:nvSpPr>
          <p:cNvPr id="17" name="Text Box 16"/>
          <p:cNvSpPr txBox="1">
            <a:spLocks noChangeArrowheads="1"/>
          </p:cNvSpPr>
          <p:nvPr/>
        </p:nvSpPr>
        <p:spPr bwMode="auto">
          <a:xfrm>
            <a:off x="5567363" y="6362700"/>
            <a:ext cx="1511300" cy="366713"/>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OUTPUT(X)</a:t>
            </a:r>
          </a:p>
        </p:txBody>
      </p:sp>
      <p:sp>
        <p:nvSpPr>
          <p:cNvPr id="18" name="Text Box 17"/>
          <p:cNvSpPr txBox="1">
            <a:spLocks noChangeArrowheads="1"/>
          </p:cNvSpPr>
          <p:nvPr/>
        </p:nvSpPr>
        <p:spPr bwMode="auto">
          <a:xfrm>
            <a:off x="2886075" y="4130675"/>
            <a:ext cx="1512888" cy="366713"/>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READ(X, t )</a:t>
            </a:r>
          </a:p>
        </p:txBody>
      </p:sp>
      <p:sp>
        <p:nvSpPr>
          <p:cNvPr id="19" name="Text Box 18"/>
          <p:cNvSpPr txBox="1">
            <a:spLocks noChangeArrowheads="1"/>
          </p:cNvSpPr>
          <p:nvPr/>
        </p:nvSpPr>
        <p:spPr bwMode="auto">
          <a:xfrm>
            <a:off x="2784475" y="6419850"/>
            <a:ext cx="1643063" cy="366713"/>
          </a:xfrm>
          <a:prstGeom prst="rect">
            <a:avLst/>
          </a:prstGeom>
          <a:noFill/>
          <a:ln w="38100" algn="ctr">
            <a:noFill/>
            <a:miter lim="800000"/>
          </a:ln>
          <a:effectLst/>
        </p:spPr>
        <p:txBody>
          <a:bodyPr>
            <a:spAutoFit/>
          </a:bodyPr>
          <a:lstStyle/>
          <a:p>
            <a:pPr marR="0" defTabSz="914400" eaLnBrk="0" hangingPunct="0">
              <a:spcBef>
                <a:spcPct val="20000"/>
              </a:spcBef>
              <a:buClrTx/>
              <a:buSzTx/>
              <a:buFontTx/>
              <a:defRPr/>
            </a:pPr>
            <a:r>
              <a:rPr kumimoji="0" lang="en-US" altLang="zh-CN" sz="1800" kern="1200" cap="none" spc="0" normalizeH="0" baseline="0" noProof="0" dirty="0">
                <a:effectLst>
                  <a:outerShdw blurRad="38100" dist="38100" dir="2700000" algn="tl">
                    <a:srgbClr val="C0C0C0"/>
                  </a:outerShdw>
                </a:effectLst>
                <a:latin typeface="+mn-lt"/>
                <a:ea typeface="楷体_GB2312" pitchFamily="49" charset="-122"/>
                <a:cs typeface="+mn-cs"/>
              </a:rPr>
              <a:t> WRITE(t, X )</a:t>
            </a:r>
          </a:p>
        </p:txBody>
      </p:sp>
      <p:sp>
        <p:nvSpPr>
          <p:cNvPr id="20" name="Text Box 19"/>
          <p:cNvSpPr txBox="1"/>
          <p:nvPr/>
        </p:nvSpPr>
        <p:spPr>
          <a:xfrm>
            <a:off x="1214438" y="4989513"/>
            <a:ext cx="7535862" cy="1082675"/>
          </a:xfrm>
          <a:prstGeom prst="rect">
            <a:avLst/>
          </a:prstGeom>
          <a:solidFill>
            <a:srgbClr val="F9FC6A"/>
          </a:solidFill>
          <a:ln w="38100" cap="flat" cmpd="sng">
            <a:solidFill>
              <a:srgbClr val="FFC000"/>
            </a:solidFill>
            <a:prstDash val="solid"/>
            <a:miter/>
            <a:headEnd type="none" w="med" len="med"/>
            <a:tailEnd type="none" w="med" len="med"/>
          </a:ln>
        </p:spPr>
        <p:txBody>
          <a:bodyPr wrap="none" anchor="t" anchorCtr="0">
            <a:spAutoFit/>
          </a:bodyPr>
          <a:lstStyle/>
          <a:p>
            <a:pPr eaLnBrk="0" hangingPunct="0">
              <a:spcBef>
                <a:spcPct val="30000"/>
              </a:spcBef>
              <a:buSzTx/>
              <a:buFontTx/>
            </a:pPr>
            <a:r>
              <a:rPr lang="en-US" altLang="zh-CN" sz="2800">
                <a:solidFill>
                  <a:srgbClr val="FF0000"/>
                </a:solidFill>
                <a:latin typeface="Times New Roman" panose="02020603050405020304" pitchFamily="18" charset="0"/>
              </a:rPr>
              <a:t> READ(X, t)</a:t>
            </a:r>
            <a:r>
              <a:rPr lang="zh-CN" altLang="en-US" sz="2800">
                <a:solidFill>
                  <a:srgbClr val="FF0000"/>
                </a:solidFill>
                <a:latin typeface="Times New Roman" panose="02020603050405020304" pitchFamily="18" charset="0"/>
              </a:rPr>
              <a:t>和</a:t>
            </a:r>
            <a:r>
              <a:rPr lang="en-US" altLang="zh-CN" sz="2800">
                <a:solidFill>
                  <a:srgbClr val="FF0000"/>
                </a:solidFill>
                <a:latin typeface="Times New Roman" panose="02020603050405020304" pitchFamily="18" charset="0"/>
              </a:rPr>
              <a:t>WRITE(t, X)</a:t>
            </a:r>
            <a:r>
              <a:rPr lang="zh-CN" altLang="en-US" sz="2800">
                <a:solidFill>
                  <a:srgbClr val="FF0000"/>
                </a:solidFill>
                <a:latin typeface="Times New Roman" panose="02020603050405020304" pitchFamily="18" charset="0"/>
              </a:rPr>
              <a:t>由事务发出</a:t>
            </a:r>
          </a:p>
          <a:p>
            <a:pPr eaLnBrk="0" hangingPunct="0">
              <a:spcBef>
                <a:spcPct val="30000"/>
              </a:spcBef>
              <a:buSzTx/>
              <a:buFontTx/>
            </a:pPr>
            <a:r>
              <a:rPr lang="en-US" altLang="zh-CN" sz="2800">
                <a:solidFill>
                  <a:srgbClr val="FF0000"/>
                </a:solidFill>
                <a:latin typeface="Times New Roman" panose="02020603050405020304" pitchFamily="18" charset="0"/>
              </a:rPr>
              <a:t>INPUT(X)</a:t>
            </a:r>
            <a:r>
              <a:rPr lang="zh-CN" altLang="en-US" sz="2800">
                <a:solidFill>
                  <a:srgbClr val="FF0000"/>
                </a:solidFill>
                <a:latin typeface="Times New Roman" panose="02020603050405020304" pitchFamily="18" charset="0"/>
              </a:rPr>
              <a:t>和</a:t>
            </a:r>
            <a:r>
              <a:rPr lang="en-US" altLang="zh-CN" sz="2800">
                <a:solidFill>
                  <a:srgbClr val="FF0000"/>
                </a:solidFill>
                <a:latin typeface="Times New Roman" panose="02020603050405020304" pitchFamily="18" charset="0"/>
              </a:rPr>
              <a:t>OUTPUT(X)</a:t>
            </a:r>
            <a:r>
              <a:rPr lang="zh-CN" altLang="en-US" sz="2800">
                <a:solidFill>
                  <a:srgbClr val="FF0000"/>
                </a:solidFill>
                <a:latin typeface="Times New Roman" panose="02020603050405020304" pitchFamily="18" charset="0"/>
              </a:rPr>
              <a:t>由缓冲区管理器发出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ox(in)">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ppt_x"/>
                                          </p:val>
                                        </p:tav>
                                        <p:tav tm="100000">
                                          <p:val>
                                            <p:strVal val="#ppt_x"/>
                                          </p:val>
                                        </p:tav>
                                      </p:tavLst>
                                    </p:anim>
                                    <p:anim calcmode="lin" valueType="num">
                                      <p:cBhvr additive="base">
                                        <p:cTn id="60" dur="5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animBg="1"/>
      <p:bldP spid="13" grpId="0" animBg="1"/>
      <p:bldP spid="14" grpId="0" animBg="1"/>
      <p:bldP spid="15" grpId="0" animBg="1"/>
      <p:bldP spid="16" grpId="0"/>
      <p:bldP spid="17" grpId="0"/>
      <p:bldP spid="18" grpId="0"/>
      <p:bldP spid="19"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EC7B892-DA3D-43F9-8C4E-933FBD73195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04FC389-DCE5-4B61-AEC6-F89F58DA6223}"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内容占位符 2"/>
          <p:cNvSpPr>
            <a:spLocks noGrp="1"/>
          </p:cNvSpPr>
          <p:nvPr>
            <p:ph idx="1"/>
          </p:nvPr>
        </p:nvSpPr>
        <p:spPr>
          <a:xfrm>
            <a:off x="381000" y="1214438"/>
            <a:ext cx="8763000" cy="5232400"/>
          </a:xfrm>
          <a:solidFill>
            <a:schemeClr val="bg1"/>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一个或多个事务重要操作按时间排序的一个序列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 WRITE</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序列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串行调度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的动作组成首先是一个事务的所有动作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然后是另一个事务的所有动作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依此类推、没有动作的混合，那么我们说这一调度是串行的。</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更精确地讲，如果有任意两个事务</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，若</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的某个动作在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的某个动作前，则</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的所有动作在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的所有动作前，那么调度</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是串行的。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C5103AD-32A8-4740-B23E-E8A8413C4791}"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35844" name="Picture 8"/>
          <p:cNvPicPr>
            <a:picLocks noChangeAspect="1"/>
          </p:cNvPicPr>
          <p:nvPr/>
        </p:nvPicPr>
        <p:blipFill>
          <a:blip r:embed="rId2"/>
          <a:srcRect l="20474" t="557" r="20265" b="557"/>
          <a:stretch>
            <a:fillRect/>
          </a:stretch>
        </p:blipFill>
        <p:spPr>
          <a:xfrm>
            <a:off x="857250" y="1714500"/>
            <a:ext cx="3709988" cy="4643438"/>
          </a:xfrm>
          <a:prstGeom prst="rect">
            <a:avLst/>
          </a:prstGeom>
          <a:noFill/>
          <a:ln w="57150" cap="flat" cmpd="thinThick">
            <a:solidFill>
              <a:schemeClr val="tx2"/>
            </a:solidFill>
            <a:prstDash val="solid"/>
            <a:miter/>
            <a:headEnd type="none" w="med" len="med"/>
            <a:tailEnd type="none" w="med" len="med"/>
          </a:ln>
        </p:spPr>
      </p:pic>
      <p:sp>
        <p:nvSpPr>
          <p:cNvPr id="35846" name="TextBox 6"/>
          <p:cNvSpPr txBox="1"/>
          <p:nvPr/>
        </p:nvSpPr>
        <p:spPr>
          <a:xfrm>
            <a:off x="1143000" y="214313"/>
            <a:ext cx="6843713" cy="904875"/>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Let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a:t>
            </a:r>
            <a:r>
              <a:rPr kumimoji="0" lang="en-US" altLang="zh-CN" sz="2400" b="0" i="0" u="none" strike="noStrike" kern="1200" cap="none" spc="0" normalizeH="0" baseline="-2500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1</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 transfer $50 from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A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to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B</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 and </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a:t>
            </a:r>
            <a:r>
              <a:rPr kumimoji="0" lang="en-US" altLang="zh-CN" sz="2400" b="0" i="0" u="none" strike="noStrike" kern="1200" cap="none" spc="0" normalizeH="0" baseline="-2500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2</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 transfer 10% of the balance from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A </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to </a:t>
            </a:r>
            <a:r>
              <a:rPr kumimoji="0" lang="en-US" altLang="zh-CN" sz="2400" b="0" i="1"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宋体" panose="02010600030101010101" pitchFamily="2" charset="-122"/>
                <a:cs typeface="楷体_GB2312"/>
              </a:rPr>
              <a:t>B.</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35847" name="TextBox 7"/>
          <p:cNvSpPr txBox="1"/>
          <p:nvPr/>
        </p:nvSpPr>
        <p:spPr>
          <a:xfrm>
            <a:off x="214313" y="2357438"/>
            <a:ext cx="441325" cy="1878013"/>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串</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行</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调</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度</a:t>
            </a:r>
          </a:p>
        </p:txBody>
      </p:sp>
      <p:pic>
        <p:nvPicPr>
          <p:cNvPr id="9" name="Picture 4"/>
          <p:cNvPicPr>
            <a:picLocks noChangeAspect="1"/>
          </p:cNvPicPr>
          <p:nvPr/>
        </p:nvPicPr>
        <p:blipFill>
          <a:blip r:embed="rId3"/>
          <a:srcRect l="20331" t="603" r="20784" b="903"/>
          <a:stretch>
            <a:fillRect/>
          </a:stretch>
        </p:blipFill>
        <p:spPr>
          <a:xfrm>
            <a:off x="5000625" y="1668463"/>
            <a:ext cx="3883025" cy="4714875"/>
          </a:xfrm>
          <a:prstGeom prst="rect">
            <a:avLst/>
          </a:prstGeom>
          <a:noFill/>
          <a:ln w="38100" cap="flat" cmpd="dbl">
            <a:solidFill>
              <a:schemeClr val="tx2"/>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8032BE0-5E6B-4864-B099-805D3B286F6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5" name="Picture 8"/>
          <p:cNvPicPr>
            <a:picLocks noChangeAspect="1"/>
          </p:cNvPicPr>
          <p:nvPr/>
        </p:nvPicPr>
        <p:blipFill>
          <a:blip r:embed="rId3"/>
          <a:srcRect l="21800" t="4266" r="23801" b="5333"/>
          <a:stretch>
            <a:fillRect/>
          </a:stretch>
        </p:blipFill>
        <p:spPr>
          <a:xfrm>
            <a:off x="4929188" y="1643063"/>
            <a:ext cx="3714750" cy="4629150"/>
          </a:xfrm>
          <a:prstGeom prst="rect">
            <a:avLst/>
          </a:prstGeom>
          <a:noFill/>
          <a:ln w="38100" cap="flat" cmpd="dbl">
            <a:solidFill>
              <a:schemeClr val="tx2"/>
            </a:solidFill>
            <a:prstDash val="solid"/>
            <a:miter/>
            <a:headEnd type="none" w="med" len="med"/>
            <a:tailEnd type="none" w="med" len="med"/>
          </a:ln>
        </p:spPr>
      </p:pic>
      <p:pic>
        <p:nvPicPr>
          <p:cNvPr id="36869" name="Picture 8"/>
          <p:cNvPicPr>
            <a:picLocks noChangeAspect="1"/>
          </p:cNvPicPr>
          <p:nvPr/>
        </p:nvPicPr>
        <p:blipFill>
          <a:blip r:embed="rId4"/>
          <a:srcRect l="20474" t="557" r="20265" b="557"/>
          <a:stretch>
            <a:fillRect/>
          </a:stretch>
        </p:blipFill>
        <p:spPr>
          <a:xfrm>
            <a:off x="642938" y="1643063"/>
            <a:ext cx="3709987" cy="4643437"/>
          </a:xfrm>
          <a:prstGeom prst="rect">
            <a:avLst/>
          </a:prstGeom>
          <a:noFill/>
          <a:ln w="57150" cap="flat" cmpd="thinThick">
            <a:solidFill>
              <a:schemeClr val="tx2"/>
            </a:solidFill>
            <a:prstDash val="solid"/>
            <a:miter/>
            <a:headEnd type="none" w="med" len="med"/>
            <a:tailEnd type="none" w="med" len="med"/>
          </a:ln>
        </p:spPr>
      </p:pic>
      <p:sp>
        <p:nvSpPr>
          <p:cNvPr id="7" name="TextBox 6"/>
          <p:cNvSpPr txBox="1"/>
          <p:nvPr/>
        </p:nvSpPr>
        <p:spPr>
          <a:xfrm>
            <a:off x="4643438" y="620713"/>
            <a:ext cx="4500563" cy="461963"/>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等价串行调度</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的一个并发调度</a:t>
            </a:r>
          </a:p>
        </p:txBody>
      </p:sp>
      <p:sp>
        <p:nvSpPr>
          <p:cNvPr id="36872" name="TextBox 7"/>
          <p:cNvSpPr txBox="1"/>
          <p:nvPr/>
        </p:nvSpPr>
        <p:spPr>
          <a:xfrm>
            <a:off x="1285875" y="857250"/>
            <a:ext cx="2357438" cy="461963"/>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串行调度</a:t>
            </a: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endPar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D90E509-4F19-4101-BBD6-B132E9C4D5B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38916" name="Picture 10"/>
          <p:cNvPicPr>
            <a:picLocks noChangeAspect="1"/>
          </p:cNvPicPr>
          <p:nvPr/>
        </p:nvPicPr>
        <p:blipFill>
          <a:blip r:embed="rId2"/>
          <a:srcRect l="20291" t="531" r="20293" b="531"/>
          <a:stretch>
            <a:fillRect/>
          </a:stretch>
        </p:blipFill>
        <p:spPr>
          <a:xfrm>
            <a:off x="4286250" y="1785938"/>
            <a:ext cx="3513138" cy="4387850"/>
          </a:xfrm>
          <a:prstGeom prst="rect">
            <a:avLst/>
          </a:prstGeom>
          <a:noFill/>
          <a:ln w="38100" cap="flat" cmpd="dbl">
            <a:solidFill>
              <a:schemeClr val="tx2"/>
            </a:solidFill>
            <a:prstDash val="solid"/>
            <a:miter/>
            <a:headEnd type="none" w="med" len="med"/>
            <a:tailEnd type="none" w="med" len="med"/>
          </a:ln>
        </p:spPr>
      </p:pic>
      <p:sp>
        <p:nvSpPr>
          <p:cNvPr id="38918" name="TextBox 5"/>
          <p:cNvSpPr txBox="1"/>
          <p:nvPr/>
        </p:nvSpPr>
        <p:spPr>
          <a:xfrm>
            <a:off x="285750" y="2571750"/>
            <a:ext cx="4000500" cy="461963"/>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一个违反一致性的并发调度</a:t>
            </a:r>
          </a:p>
        </p:txBody>
      </p:sp>
      <p:sp>
        <p:nvSpPr>
          <p:cNvPr id="7" name="TextBox 6"/>
          <p:cNvSpPr txBox="1"/>
          <p:nvPr/>
        </p:nvSpPr>
        <p:spPr>
          <a:xfrm>
            <a:off x="539750" y="3644900"/>
            <a:ext cx="3455988" cy="1570038"/>
          </a:xfrm>
          <a:prstGeom prst="rect">
            <a:avLst/>
          </a:prstGeom>
          <a:solidFill>
            <a:srgbClr val="FFFFCC"/>
          </a:solidFill>
          <a:ln w="38100" cap="flat" cmpd="sng">
            <a:solidFill>
              <a:srgbClr val="CC66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如何保证一个调度在某种意义上等价于一个串行调度？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可串行化调度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如果不管数据库初始状态如何，一个调度对数据库状态的影响都和某个串行调度相同，则我们说这个调度是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可串行化的</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CFCA6A6-0209-40D0-B5D1-F921573CD80A}"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5441C29-48B0-460E-8F91-B2D1AC9F3C5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89" name="Line 6"/>
          <p:cNvSpPr/>
          <p:nvPr/>
        </p:nvSpPr>
        <p:spPr>
          <a:xfrm>
            <a:off x="4500563" y="333375"/>
            <a:ext cx="0" cy="6191250"/>
          </a:xfrm>
          <a:prstGeom prst="line">
            <a:avLst/>
          </a:prstGeom>
          <a:ln w="38100" cap="flat" cmpd="sng">
            <a:solidFill>
              <a:schemeClr val="accent2"/>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表格 9"/>
              <p:cNvGraphicFramePr>
                <a:graphicFrameLocks noGrp="1"/>
              </p:cNvGraphicFramePr>
              <p:nvPr>
                <p:custDataLst>
                  <p:tags r:id="rId1"/>
                </p:custDataLst>
              </p:nvPr>
            </p:nvGraphicFramePr>
            <p:xfrm>
              <a:off x="397232" y="1123153"/>
              <a:ext cx="3844212" cy="4826554"/>
            </p:xfrm>
            <a:graphic>
              <a:graphicData uri="http://schemas.openxmlformats.org/drawingml/2006/table">
                <a:tbl>
                  <a:tblPr firstRow="1" bandRow="1"/>
                  <a:tblGrid>
                    <a:gridCol w="1124978">
                      <a:extLst>
                        <a:ext uri="{9D8B030D-6E8A-4147-A177-3AD203B41FA5}">
                          <a16:colId xmlns:a16="http://schemas.microsoft.com/office/drawing/2014/main" val="20000"/>
                        </a:ext>
                      </a:extLst>
                    </a:gridCol>
                    <a:gridCol w="1513900">
                      <a:extLst>
                        <a:ext uri="{9D8B030D-6E8A-4147-A177-3AD203B41FA5}">
                          <a16:colId xmlns:a16="http://schemas.microsoft.com/office/drawing/2014/main" val="20001"/>
                        </a:ext>
                      </a:extLst>
                    </a:gridCol>
                    <a:gridCol w="631595">
                      <a:extLst>
                        <a:ext uri="{9D8B030D-6E8A-4147-A177-3AD203B41FA5}">
                          <a16:colId xmlns:a16="http://schemas.microsoft.com/office/drawing/2014/main" val="20002"/>
                        </a:ext>
                      </a:extLst>
                    </a:gridCol>
                    <a:gridCol w="573739">
                      <a:extLst>
                        <a:ext uri="{9D8B030D-6E8A-4147-A177-3AD203B41FA5}">
                          <a16:colId xmlns:a16="http://schemas.microsoft.com/office/drawing/2014/main" val="20003"/>
                        </a:ext>
                      </a:extLst>
                    </a:gridCol>
                  </a:tblGrid>
                  <a:tr h="467914">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0292">
                    <a:tc>
                      <a:txBody>
                        <a:bodyPr/>
                        <a:lstStyle/>
                        <a:p>
                          <a:pPr algn="ctr"/>
                          <a:r>
                            <a:rPr lang="en-US" altLang="zh-CN" sz="1600" dirty="0"/>
                            <a:t>Read(A)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0292">
                    <a:tc>
                      <a:txBody>
                        <a:bodyPr/>
                        <a:lstStyle/>
                        <a:p>
                          <a:pPr algn="ctr"/>
                          <a:r>
                            <a:rPr lang="en-US" altLang="zh-CN" sz="1600" dirty="0"/>
                            <a:t>A:=A+100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0292">
                    <a:tc>
                      <a:txBody>
                        <a:bodyPr/>
                        <a:lstStyle/>
                        <a:p>
                          <a:pPr algn="ctr"/>
                          <a:r>
                            <a:rPr lang="en-US" altLang="zh-CN" sz="1600" dirty="0"/>
                            <a:t>WRITE(A)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0292">
                    <a:tc>
                      <a:txBody>
                        <a:bodyPr/>
                        <a:lstStyle/>
                        <a:p>
                          <a:pPr algn="ctr"/>
                          <a:r>
                            <a:rPr lang="en-US" altLang="zh-CN" sz="1600" dirty="0"/>
                            <a:t>Read(B)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0292">
                    <a:tc>
                      <a:txBody>
                        <a:bodyPr/>
                        <a:lstStyle/>
                        <a:p>
                          <a:pPr algn="ctr"/>
                          <a:r>
                            <a:rPr lang="en-US" altLang="zh-CN" sz="1600" dirty="0"/>
                            <a:t>B:=t+100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30292">
                    <a:tc>
                      <a:txBody>
                        <a:bodyPr/>
                        <a:lstStyle/>
                        <a:p>
                          <a:pPr algn="ctr"/>
                          <a:r>
                            <a:rPr lang="en-US" altLang="zh-CN" sz="1600" dirty="0"/>
                            <a:t>WRITE(B)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mc:Choice>
        <mc:Fallback xmlns="">
          <p:graphicFrame>
            <p:nvGraphicFramePr>
              <p:cNvPr id="10" name="表格 9"/>
              <p:cNvGraphicFramePr>
                <a:graphicFrameLocks noGrp="1"/>
              </p:cNvGraphicFramePr>
              <p:nvPr>
                <p:custDataLst>
                  <p:tags r:id="rId4"/>
                </p:custDataLst>
              </p:nvPr>
            </p:nvGraphicFramePr>
            <p:xfrm>
              <a:off x="397232" y="1123153"/>
              <a:ext cx="3844212" cy="4761710"/>
            </p:xfrm>
            <a:graphic>
              <a:graphicData uri="http://schemas.openxmlformats.org/drawingml/2006/table">
                <a:tbl>
                  <a:tblPr firstRow="1" bandRow="1"/>
                  <a:tblGrid>
                    <a:gridCol w="1124978"/>
                    <a:gridCol w="1513900"/>
                    <a:gridCol w="631595"/>
                    <a:gridCol w="573739"/>
                  </a:tblGrid>
                  <a:tr h="467995">
                    <a:tc>
                      <a:txBody>
                        <a:bodyPr/>
                        <a:lstStyle/>
                        <a:p>
                          <a:endParaRPr lang="zh-CN"/>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blipFill>
                      </a:tcPr>
                    </a:tc>
                    <a:tc>
                      <a:txBody>
                        <a:bodyPr/>
                        <a:lstStyle/>
                        <a:p>
                          <a:endParaRPr lang="zh-CN"/>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blipFill>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A:=A+100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B:=t+100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mc:Fallback>
      </mc:AlternateContent>
      <p:sp>
        <p:nvSpPr>
          <p:cNvPr id="11" name="文本框 10"/>
          <p:cNvSpPr txBox="1"/>
          <p:nvPr/>
        </p:nvSpPr>
        <p:spPr>
          <a:xfrm>
            <a:off x="519275" y="5884863"/>
            <a:ext cx="4593705" cy="461665"/>
          </a:xfrm>
          <a:prstGeom prst="rect">
            <a:avLst/>
          </a:prstGeom>
          <a:noFill/>
        </p:spPr>
        <p:txBody>
          <a:bodyPr wrap="square" rtlCol="0">
            <a:spAutoFit/>
          </a:bodyPr>
          <a:lstStyle/>
          <a:p>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9-5 </a:t>
            </a:r>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一个非串行的可串行化</a:t>
            </a:r>
            <a:r>
              <a:rPr lang="zh-CN" altLang="en-US" sz="2400" b="0" dirty="0">
                <a:effectLst>
                  <a:outerShdw blurRad="38100" dist="38100" dir="2700000" algn="tl">
                    <a:srgbClr val="C0C0C0"/>
                  </a:outerShdw>
                </a:effectLst>
                <a:latin typeface="华文新魏" panose="02010800040101010101" pitchFamily="2" charset="-122"/>
                <a:ea typeface="华文新魏" panose="02010800040101010101" pitchFamily="2" charset="-122"/>
              </a:rPr>
              <a:t>调度</a:t>
            </a:r>
          </a:p>
        </p:txBody>
      </p:sp>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custDataLst>
                  <p:tags r:id="rId2"/>
                </p:custDataLst>
              </p:nvPr>
            </p:nvGraphicFramePr>
            <p:xfrm>
              <a:off x="4768040" y="1123153"/>
              <a:ext cx="3844212" cy="4826554"/>
            </p:xfrm>
            <a:graphic>
              <a:graphicData uri="http://schemas.openxmlformats.org/drawingml/2006/table">
                <a:tbl>
                  <a:tblPr firstRow="1" bandRow="1"/>
                  <a:tblGrid>
                    <a:gridCol w="1124978">
                      <a:extLst>
                        <a:ext uri="{9D8B030D-6E8A-4147-A177-3AD203B41FA5}">
                          <a16:colId xmlns:a16="http://schemas.microsoft.com/office/drawing/2014/main" val="20000"/>
                        </a:ext>
                      </a:extLst>
                    </a:gridCol>
                    <a:gridCol w="1513900">
                      <a:extLst>
                        <a:ext uri="{9D8B030D-6E8A-4147-A177-3AD203B41FA5}">
                          <a16:colId xmlns:a16="http://schemas.microsoft.com/office/drawing/2014/main" val="20001"/>
                        </a:ext>
                      </a:extLst>
                    </a:gridCol>
                    <a:gridCol w="631595">
                      <a:extLst>
                        <a:ext uri="{9D8B030D-6E8A-4147-A177-3AD203B41FA5}">
                          <a16:colId xmlns:a16="http://schemas.microsoft.com/office/drawing/2014/main" val="20002"/>
                        </a:ext>
                      </a:extLst>
                    </a:gridCol>
                    <a:gridCol w="573739">
                      <a:extLst>
                        <a:ext uri="{9D8B030D-6E8A-4147-A177-3AD203B41FA5}">
                          <a16:colId xmlns:a16="http://schemas.microsoft.com/office/drawing/2014/main" val="20003"/>
                        </a:ext>
                      </a:extLst>
                    </a:gridCol>
                  </a:tblGrid>
                  <a:tr h="467914">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m:rPr>
                                        <m:sty m:val="p"/>
                                      </m:r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T</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b>
                                </m:sSub>
                              </m:oMath>
                            </m:oMathPara>
                          </a14:m>
                          <a:endParaRPr lang="zh-CN" altLang="en-US" sz="2000" kern="1200" dirty="0">
                            <a:solidFill>
                              <a:schemeClr val="tx1"/>
                            </a:solidFill>
                            <a:latin typeface="+mn-lt"/>
                            <a:ea typeface="+mn-ea"/>
                            <a:cs typeface="+mn-cs"/>
                          </a:endParaRP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30292">
                    <a:tc>
                      <a:txBody>
                        <a:bodyPr/>
                        <a:lstStyle/>
                        <a:p>
                          <a:pPr algn="ctr"/>
                          <a:r>
                            <a:rPr lang="en-US" altLang="zh-CN" sz="1600" dirty="0"/>
                            <a:t>Read(A)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30292">
                    <a:tc>
                      <a:txBody>
                        <a:bodyPr/>
                        <a:lstStyle/>
                        <a:p>
                          <a:pPr algn="ctr"/>
                          <a:r>
                            <a:rPr lang="en-US" altLang="zh-CN" sz="1600" dirty="0"/>
                            <a:t>A :=A+100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30292">
                    <a:tc>
                      <a:txBody>
                        <a:bodyPr/>
                        <a:lstStyle/>
                        <a:p>
                          <a:pPr algn="ctr"/>
                          <a:r>
                            <a:rPr lang="en-US" altLang="zh-CN" sz="1600" dirty="0"/>
                            <a:t>WRITE(A)</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a:t>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30292">
                    <a:tc>
                      <a:txBody>
                        <a:bodyPr/>
                        <a:lstStyle/>
                        <a:p>
                          <a:pPr algn="ctr"/>
                          <a:r>
                            <a:rPr lang="en-US" altLang="zh-CN" sz="1600" dirty="0"/>
                            <a:t>Read(B)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30292">
                    <a:tc>
                      <a:txBody>
                        <a:bodyPr/>
                        <a:lstStyle/>
                        <a:p>
                          <a:pPr algn="ctr"/>
                          <a:r>
                            <a:rPr lang="en-US" altLang="zh-CN" sz="1600" dirty="0"/>
                            <a:t>B:=B+100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330292">
                    <a:tc>
                      <a:txBody>
                        <a:bodyPr/>
                        <a:lstStyle/>
                        <a:p>
                          <a:pPr algn="ctr"/>
                          <a:r>
                            <a:rPr lang="en-US" altLang="zh-CN" sz="1600" dirty="0"/>
                            <a:t>WRITE(B)</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150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bl>
              </a:graphicData>
            </a:graphic>
          </p:graphicFrame>
        </mc:Choice>
        <mc:Fallback xmlns="">
          <p:graphicFrame>
            <p:nvGraphicFramePr>
              <p:cNvPr id="14" name="表格 13"/>
              <p:cNvGraphicFramePr>
                <a:graphicFrameLocks noGrp="1"/>
              </p:cNvGraphicFramePr>
              <p:nvPr>
                <p:custDataLst>
                  <p:tags r:id="rId6"/>
                </p:custDataLst>
              </p:nvPr>
            </p:nvGraphicFramePr>
            <p:xfrm>
              <a:off x="4768040" y="1123153"/>
              <a:ext cx="3844212" cy="4761710"/>
            </p:xfrm>
            <a:graphic>
              <a:graphicData uri="http://schemas.openxmlformats.org/drawingml/2006/table">
                <a:tbl>
                  <a:tblPr firstRow="1" bandRow="1"/>
                  <a:tblGrid>
                    <a:gridCol w="1124978"/>
                    <a:gridCol w="1513900"/>
                    <a:gridCol w="631595"/>
                    <a:gridCol w="573739"/>
                  </a:tblGrid>
                  <a:tr h="467995">
                    <a:tc>
                      <a:txBody>
                        <a:bodyPr/>
                        <a:lstStyle/>
                        <a:p>
                          <a:endParaRPr lang="zh-CN"/>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endParaRPr lang="zh-CN"/>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7"/>
                        </a:blipFill>
                      </a:tcPr>
                    </a:tc>
                    <a:tc>
                      <a:txBody>
                        <a:bodyPr/>
                        <a:lstStyle/>
                        <a:p>
                          <a:pPr algn="ctr"/>
                          <a:r>
                            <a:rPr lang="en-US" altLang="zh-CN" sz="2000" b="1" dirty="0"/>
                            <a:t>A</a:t>
                          </a:r>
                          <a:endParaRPr lang="zh-CN" altLang="en-US" sz="2000" b="1"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b="1" dirty="0"/>
                            <a:t>B</a:t>
                          </a:r>
                          <a:endParaRPr lang="zh-CN" altLang="en-US" sz="2000" b="1" dirty="0"/>
                        </a:p>
                      </a:txBody>
                      <a:tcP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a:t>
                          </a:r>
                          <a:endParaRPr lang="en-US" altLang="zh-CN" sz="1600" dirty="0"/>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A :=A+100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WRITE(A)</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125</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A :=A*2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WRITE(A)</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250</a:t>
                          </a:r>
                          <a:endParaRPr lang="en-US" altLang="zh-CN"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READ(B)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B :=B*2</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WRITE(B)</a:t>
                          </a:r>
                          <a:endParaRPr lang="en-US" altLang="zh-CN"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a:t>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Read(B)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B:=B+100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30292">
                    <a:tc>
                      <a:txBody>
                        <a:bodyPr/>
                        <a:lstStyle/>
                        <a:p>
                          <a:pPr algn="ctr"/>
                          <a:r>
                            <a:rPr lang="en-US" altLang="zh-CN" sz="1600" dirty="0"/>
                            <a:t>WRITE(B)</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US" altLang="zh-CN" sz="1600" dirty="0"/>
                            <a:t>150</a:t>
                          </a:r>
                          <a:endParaRPr lang="en-US" altLang="zh-CN" sz="1600"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mc:Fallback>
      </mc:AlternateContent>
      <p:sp>
        <p:nvSpPr>
          <p:cNvPr id="15" name="文本框 14"/>
          <p:cNvSpPr txBox="1"/>
          <p:nvPr/>
        </p:nvSpPr>
        <p:spPr>
          <a:xfrm>
            <a:off x="5372100" y="5963256"/>
            <a:ext cx="3282590" cy="369332"/>
          </a:xfrm>
          <a:prstGeom prst="rect">
            <a:avLst/>
          </a:prstGeom>
          <a:noFill/>
        </p:spPr>
        <p:txBody>
          <a:bodyPr wrap="square" rtlCol="0">
            <a:spAutoFit/>
          </a:bodyPr>
          <a:lstStyle/>
          <a:p>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图</a:t>
            </a:r>
            <a:r>
              <a:rPr lang="en-US" altLang="zh-CN"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9-6 </a:t>
            </a:r>
            <a:r>
              <a:rPr lang="zh-CN" altLang="en-US" sz="1800" b="0" dirty="0">
                <a:effectLst>
                  <a:outerShdw blurRad="38100" dist="38100" dir="2700000" algn="tl">
                    <a:srgbClr val="C0C0C0"/>
                  </a:outerShdw>
                </a:effectLst>
                <a:latin typeface="华文新魏" panose="02010800040101010101" pitchFamily="2" charset="-122"/>
                <a:ea typeface="华文新魏" panose="02010800040101010101" pitchFamily="2" charset="-122"/>
              </a:rPr>
              <a:t>一个非可串行化调度</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事务和调度的一种记法 </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只考虑事务的读写操作</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a:t>
            </a:r>
            <a:r>
              <a:rPr kumimoji="0" lang="en-US" altLang="zh-CN" sz="2800" b="1" i="0"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读和写数据库元素</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X</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事务集合</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是组成它的事务动作的一个交错的序列</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2F581B2-179C-4F2A-8C66-63AFEAF64CE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TextBox 6"/>
          <p:cNvSpPr txBox="1"/>
          <p:nvPr/>
        </p:nvSpPr>
        <p:spPr>
          <a:xfrm>
            <a:off x="2214563" y="3357563"/>
            <a:ext cx="4030663" cy="7699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T1</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r1(A), w1(A), r1(B), w1(B)</a:t>
            </a: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T2 : r2(A), w2(A), r2(B), w2(B)</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8" name="TextBox 7"/>
          <p:cNvSpPr txBox="1"/>
          <p:nvPr/>
        </p:nvSpPr>
        <p:spPr>
          <a:xfrm>
            <a:off x="928688" y="5429250"/>
            <a:ext cx="7643813" cy="400050"/>
          </a:xfrm>
          <a:prstGeom prst="rect">
            <a:avLst/>
          </a:prstGeom>
          <a:noFill/>
          <a:ln w="9525">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r1(A), w1(A),  r2(A), w2(A), r1(B), w1(B)</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r2(B), w2(B)</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ox(in)">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a:xfrm>
            <a:off x="381000" y="1600200"/>
            <a:ext cx="8229600" cy="218598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冲突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调度中一对连续的动作，它们满足：如果它们的顺序交换，那么涉及的事务中至少有一个的行为会改变。</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E5B15AE-FF75-4BB2-A0A6-FDDDDDB65AB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177F0ED-7934-4034-9F48-FB794543E01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66B374B-AC73-4DA3-B69A-F4EDB4A17AA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Rectangle 3"/>
          <p:cNvSpPr>
            <a:spLocks noChangeArrowheads="1"/>
          </p:cNvSpPr>
          <p:nvPr/>
        </p:nvSpPr>
        <p:spPr bwMode="auto">
          <a:xfrm>
            <a:off x="539750" y="1341438"/>
            <a:ext cx="8137525" cy="4465638"/>
          </a:xfrm>
          <a:prstGeom prst="rect">
            <a:avLst/>
          </a:prstGeom>
          <a:noFill/>
          <a:ln w="9525">
            <a:noFill/>
            <a:miter lim="800000"/>
          </a:ln>
          <a:effec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例如，设</a:t>
            </a:r>
            <a:r>
              <a:rPr kumimoji="0"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是不同的事务，即</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32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是不冲突的，即使</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。原因是这些步骤都不会改变任何值；</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，那么</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不会是冲突的。原因是</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120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读</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没有影响，因此它不会影响</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为</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写的值；</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，那么</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亦不会是冲突的。</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只要</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，那么</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不会是冲突的。</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
        <p:nvSpPr>
          <p:cNvPr id="6" name="Rectangle 4"/>
          <p:cNvSpPr>
            <a:spLocks noChangeArrowheads="1"/>
          </p:cNvSpPr>
          <p:nvPr/>
        </p:nvSpPr>
        <p:spPr bwMode="auto">
          <a:xfrm>
            <a:off x="323850" y="1844675"/>
            <a:ext cx="8459788" cy="3384550"/>
          </a:xfrm>
          <a:prstGeom prst="rect">
            <a:avLst/>
          </a:prstGeom>
          <a:solidFill>
            <a:srgbClr val="F9FC6A"/>
          </a:solidFill>
          <a:ln w="9525">
            <a:noFill/>
            <a:miter lim="800000"/>
          </a:ln>
          <a:effectLst/>
        </p:spPr>
        <p:txBody>
          <a:bodyPr/>
          <a:lstStyle/>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同一事务的两个动作是冲突的，如</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(Y)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。原因在于单个事务的动作顺序是固定的，不能被</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DBMS</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重新排列；</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不同事务对同一数据库元素的写冲突。即</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是一个冲突。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不同事务对同一数据库元素的读和写也冲突。即</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是冲突的，</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w</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i</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a:t>
            </a:r>
            <a:r>
              <a:rPr kumimoji="0" lang="en-US" altLang="zh-CN" sz="28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r</a:t>
            </a:r>
            <a:r>
              <a:rPr kumimoji="0" lang="en-US" altLang="zh-CN" sz="2800" b="1" i="0" u="none" strike="noStrike" kern="1200" cap="none" spc="0" normalizeH="0" baseline="-25000" noProof="0" dirty="0" err="1">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j</a:t>
            </a: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(X) </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rPr>
              <a:t>也是。</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华文新魏" panose="02010800040101010101" pitchFamily="2" charset="-122"/>
              <a:ea typeface="华文新魏" panose="02010800040101010101" pitchFamily="2" charset="-122"/>
              <a:cs typeface="+mn-cs"/>
            </a:endParaRPr>
          </a:p>
        </p:txBody>
      </p:sp>
      <p:sp>
        <p:nvSpPr>
          <p:cNvPr id="7" name="Text Box 5"/>
          <p:cNvSpPr txBox="1">
            <a:spLocks noChangeArrowheads="1"/>
          </p:cNvSpPr>
          <p:nvPr/>
        </p:nvSpPr>
        <p:spPr bwMode="auto">
          <a:xfrm>
            <a:off x="107950" y="4652963"/>
            <a:ext cx="8964613" cy="1557338"/>
          </a:xfrm>
          <a:prstGeom prst="rect">
            <a:avLst/>
          </a:prstGeom>
          <a:solidFill>
            <a:srgbClr val="CCFF99"/>
          </a:solidFill>
          <a:ln w="38100" algn="ctr">
            <a:noFill/>
            <a:miter lim="800000"/>
          </a:ln>
          <a:effectLst/>
        </p:spPr>
        <p:txBody>
          <a:bodyPr>
            <a:spAutoFit/>
          </a:bodyPr>
          <a:lstStyle/>
          <a:p>
            <a:pPr marR="0" defTabSz="914400" eaLnBrk="0" hangingPunct="0">
              <a:spcBef>
                <a:spcPct val="20000"/>
              </a:spcBef>
              <a:buClrTx/>
              <a:buSzTx/>
              <a:buFontTx/>
              <a:defRPr/>
            </a:pPr>
            <a:r>
              <a:rPr kumimoji="0" lang="zh-CN" altLang="en-US" sz="2800" kern="1200" cap="none" spc="0" normalizeH="0" baseline="0" noProof="0" dirty="0">
                <a:solidFill>
                  <a:srgbClr val="FF0000"/>
                </a:solidFill>
                <a:effectLst>
                  <a:outerShdw blurRad="38100" dist="38100" dir="2700000" algn="tl">
                    <a:srgbClr val="000000"/>
                  </a:outerShdw>
                </a:effectLst>
                <a:latin typeface="华文新魏" panose="02010800040101010101" pitchFamily="2" charset="-122"/>
                <a:ea typeface="华文新魏" panose="02010800040101010101" pitchFamily="2" charset="-122"/>
                <a:cs typeface="+mn-cs"/>
              </a:rPr>
              <a:t>不同事务的任何两个动作在顺序上可以交换，除非</a:t>
            </a:r>
          </a:p>
          <a:p>
            <a:pPr marL="457200" marR="0" lvl="1" indent="0" algn="l" defTabSz="914400" rtl="0" eaLnBrk="0" fontAlgn="base" latinLnBrk="0" hangingPunct="0">
              <a:lnSpc>
                <a:spcPct val="100000"/>
              </a:lnSpc>
              <a:spcBef>
                <a:spcPct val="20000"/>
              </a:spcBef>
              <a:spcAft>
                <a:spcPct val="0"/>
              </a:spcAft>
              <a:buClrTx/>
              <a:buSzTx/>
              <a:buFont typeface="Times New Roman" panose="02020603050405020304" pitchFamily="18" charset="0"/>
              <a:buChar char="–"/>
              <a:defRPr/>
            </a:pPr>
            <a:r>
              <a:rPr kumimoji="0" lang="zh-CN" altLang="en-US" sz="20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 </a:t>
            </a: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它们涉及同一数据库元素，并且</a:t>
            </a:r>
          </a:p>
          <a:p>
            <a:pPr marL="457200" marR="0" lvl="1" indent="0" algn="l" defTabSz="914400" rtl="0" eaLnBrk="0" fontAlgn="base" latinLnBrk="0" hangingPunct="0">
              <a:lnSpc>
                <a:spcPct val="100000"/>
              </a:lnSpc>
              <a:spcBef>
                <a:spcPct val="20000"/>
              </a:spcBef>
              <a:spcAft>
                <a:spcPct val="0"/>
              </a:spcAft>
              <a:buClrTx/>
              <a:buSzTx/>
              <a:buFont typeface="Times New Roman" panose="02020603050405020304" pitchFamily="18" charset="0"/>
              <a:buChar char="–"/>
              <a:defRPr/>
            </a:pPr>
            <a:r>
              <a:rPr kumimoji="0" lang="zh-CN" altLang="en-US" sz="2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 至少有一个动作是写</a:t>
            </a:r>
          </a:p>
        </p:txBody>
      </p:sp>
      <p:pic>
        <p:nvPicPr>
          <p:cNvPr id="45063" name="图片 8"/>
          <p:cNvPicPr>
            <a:picLocks noChangeAspect="1"/>
          </p:cNvPicPr>
          <p:nvPr/>
        </p:nvPicPr>
        <p:blipFill>
          <a:blip r:embed="rId2"/>
          <a:stretch>
            <a:fillRect/>
          </a:stretch>
        </p:blipFill>
        <p:spPr>
          <a:xfrm>
            <a:off x="1030288" y="-28575"/>
            <a:ext cx="8437562" cy="12557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冲突可串行化</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我们说两个调度是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冲突等价的</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，如果通过一系列相邻动作的</a:t>
            </a:r>
            <a:r>
              <a:rPr kumimoji="0" lang="zh-CN" altLang="en-US" sz="28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非冲突交换</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能将它们中的一个转换为另一个。</a:t>
            </a:r>
          </a:p>
          <a:p>
            <a:pPr marL="742950" marR="0" lvl="1" indent="-285750" algn="l" defTabSz="914400" rtl="0" eaLnBrk="0" fontAlgn="base" latinLnBrk="0" hangingPunct="0">
              <a:lnSpc>
                <a:spcPct val="100000"/>
              </a:lnSpc>
              <a:spcBef>
                <a:spcPts val="18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如果一个调度冲突等价于一个串行调度。那么我们说该调度是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冲突可串行化的</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7158145-66D7-4F14-8E5F-06215650A49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1ECFC2C-EF01-43E5-AE60-3425E2632CC2}"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6086" name="Rectangle 5"/>
          <p:cNvSpPr/>
          <p:nvPr/>
        </p:nvSpPr>
        <p:spPr>
          <a:xfrm>
            <a:off x="5003800" y="2193925"/>
            <a:ext cx="431800" cy="431800"/>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46088" name="Rectangle 7"/>
          <p:cNvSpPr/>
          <p:nvPr/>
        </p:nvSpPr>
        <p:spPr>
          <a:xfrm>
            <a:off x="5219700" y="2625725"/>
            <a:ext cx="288925" cy="433388"/>
          </a:xfrm>
          <a:prstGeom prst="rect">
            <a:avLst/>
          </a:prstGeom>
          <a:solidFill>
            <a:schemeClr val="bg1"/>
          </a:solidFill>
          <a:ln w="38100">
            <a:noFill/>
            <a:miter/>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46090" name="TextBox 11"/>
          <p:cNvSpPr txBox="1"/>
          <p:nvPr/>
        </p:nvSpPr>
        <p:spPr>
          <a:xfrm>
            <a:off x="857250" y="1143000"/>
            <a:ext cx="7058025" cy="769938"/>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考虑如下调度：</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r1(A), w1(A),  r2(A), w2(A), r1(B), w1(B)</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a:t>
            </a: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r2(B), w2(B)</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95CFC0A-6A4B-403C-9D0E-C6BFDCF24E9B}"/>
                  </a:ext>
                </a:extLst>
              </p:cNvPr>
              <p:cNvSpPr txBox="1"/>
              <p:nvPr/>
            </p:nvSpPr>
            <p:spPr>
              <a:xfrm>
                <a:off x="857250" y="2082347"/>
                <a:ext cx="4971104" cy="769441"/>
              </a:xfrm>
              <a:prstGeom prst="rect">
                <a:avLst/>
              </a:prstGeom>
              <a:noFill/>
              <a:ln w="9525">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rPr>
                  <a:t>我们说这个调度是冲突可串行化的。</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a:p>
                <a:pPr marL="0" lvl="0" indent="0">
                  <a:buNone/>
                  <a:defRPr/>
                </a:pPr>
                <a:r>
                  <a:rPr lang="zh-CN" altLang="en-US" sz="2000" noProof="1">
                    <a:latin typeface="楷体_GB2312" pitchFamily="49" charset="-122"/>
                  </a:rPr>
                  <a:t>将这个一调度转换为串行调度（</a:t>
                </a:r>
                <a14:m>
                  <m:oMath xmlns:m="http://schemas.openxmlformats.org/officeDocument/2006/math">
                    <m:sSub>
                      <m:sSubPr>
                        <m:ctrlPr>
                          <a:rPr lang="en-US" altLang="zh-CN" sz="2000" i="1" noProof="1" smtClean="0">
                            <a:latin typeface="Cambria Math" panose="02040503050406030204" pitchFamily="18" charset="0"/>
                          </a:rPr>
                        </m:ctrlPr>
                      </m:sSubPr>
                      <m:e>
                        <m:r>
                          <m:rPr>
                            <m:sty m:val="p"/>
                          </m:rPr>
                          <a:rPr lang="en-US" altLang="zh-CN" sz="2000" i="1" noProof="1">
                            <a:latin typeface="Cambria Math" panose="02040503050406030204" pitchFamily="18" charset="0"/>
                          </a:rPr>
                          <m:t>T</m:t>
                        </m:r>
                      </m:e>
                      <m:sub>
                        <m:r>
                          <a:rPr lang="en-US" altLang="zh-CN" sz="2000" b="0" i="1" noProof="1" smtClean="0">
                            <a:latin typeface="Cambria Math" panose="02040503050406030204" pitchFamily="18" charset="0"/>
                          </a:rPr>
                          <m:t>1</m:t>
                        </m:r>
                      </m:sub>
                    </m:sSub>
                  </m:oMath>
                </a14:m>
                <a:r>
                  <a:rPr lang="zh-CN" altLang="en-US" sz="2000" noProof="1">
                    <a:latin typeface="楷体_GB2312" pitchFamily="49" charset="-122"/>
                  </a:rPr>
                  <a:t>，</a:t>
                </a:r>
                <a:r>
                  <a:rPr lang="en-US" altLang="zh-CN" sz="2000" noProof="1"/>
                  <a:t> </a:t>
                </a:r>
                <a14:m>
                  <m:oMath xmlns:m="http://schemas.openxmlformats.org/officeDocument/2006/math">
                    <m:sSub>
                      <m:sSubPr>
                        <m:ctrlPr>
                          <a:rPr lang="en-US" altLang="zh-CN" sz="2000" i="1" noProof="1">
                            <a:latin typeface="Cambria Math" panose="02040503050406030204" pitchFamily="18" charset="0"/>
                          </a:rPr>
                        </m:ctrlPr>
                      </m:sSubPr>
                      <m:e>
                        <m:r>
                          <m:rPr>
                            <m:sty m:val="p"/>
                          </m:rPr>
                          <a:rPr lang="en-US" altLang="zh-CN" sz="2000" i="1" noProof="1">
                            <a:latin typeface="Cambria Math" panose="02040503050406030204" pitchFamily="18" charset="0"/>
                          </a:rPr>
                          <m:t>T</m:t>
                        </m:r>
                      </m:e>
                      <m:sub>
                        <m:r>
                          <a:rPr lang="en-US" altLang="zh-CN" sz="2000" b="0" i="1" noProof="1" smtClean="0">
                            <a:latin typeface="Cambria Math" panose="02040503050406030204" pitchFamily="18" charset="0"/>
                          </a:rPr>
                          <m:t>2</m:t>
                        </m:r>
                      </m:sub>
                    </m:sSub>
                    <m:r>
                      <a:rPr lang="en-US" altLang="zh-CN" sz="2000" i="1" noProof="1">
                        <a:latin typeface="Cambria Math" panose="02040503050406030204" pitchFamily="18" charset="0"/>
                      </a:rPr>
                      <m:t> </m:t>
                    </m:r>
                  </m:oMath>
                </a14:m>
                <a:r>
                  <a:rPr lang="zh-CN" altLang="en-US" sz="2000" noProof="1">
                    <a:latin typeface="楷体_GB2312" pitchFamily="49" charset="-122"/>
                  </a:rPr>
                  <a:t>）</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mc:Choice>
        <mc:Fallback xmlns="">
          <p:sp>
            <p:nvSpPr>
              <p:cNvPr id="12" name="TextBox 11">
                <a:extLst>
                  <a:ext uri="{FF2B5EF4-FFF2-40B4-BE49-F238E27FC236}">
                    <a16:creationId xmlns:a16="http://schemas.microsoft.com/office/drawing/2014/main" id="{B95CFC0A-6A4B-403C-9D0E-C6BFDCF24E9B}"/>
                  </a:ext>
                </a:extLst>
              </p:cNvPr>
              <p:cNvSpPr txBox="1">
                <a:spLocks noRot="1" noChangeAspect="1" noMove="1" noResize="1" noEditPoints="1" noAdjustHandles="1" noChangeArrowheads="1" noChangeShapeType="1" noTextEdit="1"/>
              </p:cNvSpPr>
              <p:nvPr/>
            </p:nvSpPr>
            <p:spPr>
              <a:xfrm>
                <a:off x="857250" y="2082347"/>
                <a:ext cx="4971104" cy="769441"/>
              </a:xfrm>
              <a:prstGeom prst="rect">
                <a:avLst/>
              </a:prstGeom>
              <a:blipFill>
                <a:blip r:embed="rId2"/>
                <a:stretch>
                  <a:fillRect l="-1472" t="-5556" b="-16667"/>
                </a:stretch>
              </a:blipFill>
              <a:ln w="9525">
                <a:noFill/>
                <a:miter/>
              </a:ln>
            </p:spPr>
            <p:txBody>
              <a:bodyPr/>
              <a:lstStyle/>
              <a:p>
                <a:r>
                  <a:rPr lang="zh-CN" altLang="en-US">
                    <a:noFill/>
                  </a:rPr>
                  <a:t> </a:t>
                </a:r>
              </a:p>
            </p:txBody>
          </p:sp>
        </mc:Fallback>
      </mc:AlternateContent>
      <p:sp>
        <p:nvSpPr>
          <p:cNvPr id="13" name="TextBox 11">
            <a:extLst>
              <a:ext uri="{FF2B5EF4-FFF2-40B4-BE49-F238E27FC236}">
                <a16:creationId xmlns:a16="http://schemas.microsoft.com/office/drawing/2014/main" id="{EEA94048-514C-4456-969C-52B91B5B83AC}"/>
              </a:ext>
            </a:extLst>
          </p:cNvPr>
          <p:cNvSpPr txBox="1"/>
          <p:nvPr/>
        </p:nvSpPr>
        <p:spPr>
          <a:xfrm>
            <a:off x="857250" y="3119753"/>
            <a:ext cx="8064896" cy="1877437"/>
          </a:xfrm>
          <a:prstGeom prst="rect">
            <a:avLst/>
          </a:prstGeom>
          <a:noFill/>
          <a:ln w="9525">
            <a:noFill/>
            <a:miter/>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lv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r1(B)</a:t>
            </a:r>
            <a:r>
              <a:rPr lang="zh-CN" altLang="en-US" sz="2000" noProof="1">
                <a:latin typeface="楷体_GB2312" pitchFamily="49" charset="-122"/>
              </a:rPr>
              <a:t>；</a:t>
            </a:r>
            <a:r>
              <a:rPr lang="en-US" altLang="zh-CN" sz="2000" noProof="1">
                <a:latin typeface="楷体_GB2312" pitchFamily="49" charset="-122"/>
              </a:rPr>
              <a:t> w1(B)</a:t>
            </a:r>
            <a:r>
              <a:rPr lang="zh-CN" altLang="en-US" sz="2000" noProof="1">
                <a:latin typeface="楷体_GB2312" pitchFamily="49" charset="-122"/>
              </a:rPr>
              <a:t>；</a:t>
            </a:r>
            <a:r>
              <a:rPr lang="en-US" altLang="zh-CN" sz="2000" noProof="1">
                <a:latin typeface="楷体_GB2312" pitchFamily="49" charset="-122"/>
              </a:rPr>
              <a:t>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endParaRPr lang="en-US" altLang="zh-CN" sz="2000" noProof="1">
              <a:latin typeface="楷体_GB2312" pitchFamily="49" charset="-122"/>
            </a:endParaRPr>
          </a:p>
          <a:p>
            <a:pPr mar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r1(B)</a:t>
            </a:r>
            <a:r>
              <a:rPr lang="zh-CN" altLang="en-US" sz="2000" noProof="1">
                <a:latin typeface="楷体_GB2312" pitchFamily="49" charset="-122"/>
              </a:rPr>
              <a:t>；</a:t>
            </a:r>
            <a:r>
              <a:rPr lang="en-US" altLang="zh-CN" sz="2000" noProof="1">
                <a:latin typeface="楷体_GB2312" pitchFamily="49" charset="-122"/>
              </a:rPr>
              <a:t> w2(A)</a:t>
            </a:r>
            <a:r>
              <a:rPr lang="zh-CN" altLang="en-US" sz="2000" noProof="1">
                <a:latin typeface="楷体_GB2312" pitchFamily="49" charset="-122"/>
              </a:rPr>
              <a:t>；</a:t>
            </a:r>
            <a:r>
              <a:rPr lang="en-US" altLang="zh-CN" sz="2000" noProof="1">
                <a:latin typeface="楷体_GB2312" pitchFamily="49" charset="-122"/>
              </a:rPr>
              <a:t> w1(B)</a:t>
            </a:r>
            <a:r>
              <a:rPr lang="zh-CN" altLang="en-US" sz="2000" noProof="1">
                <a:latin typeface="楷体_GB2312" pitchFamily="49" charset="-122"/>
              </a:rPr>
              <a:t>；</a:t>
            </a:r>
            <a:r>
              <a:rPr lang="en-US" altLang="zh-CN" sz="2000" noProof="1">
                <a:latin typeface="楷体_GB2312" pitchFamily="49" charset="-122"/>
              </a:rPr>
              <a:t>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p>
          <a:p>
            <a:pPr mar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r1(B)</a:t>
            </a:r>
            <a:r>
              <a:rPr lang="zh-CN" altLang="en-US" sz="2000" noProof="1">
                <a:latin typeface="楷体_GB2312" pitchFamily="49" charset="-122"/>
              </a:rPr>
              <a:t>；</a:t>
            </a:r>
            <a:r>
              <a:rPr lang="en-US" altLang="zh-CN" sz="2000" noProof="1">
                <a:latin typeface="楷体_GB2312" pitchFamily="49" charset="-122"/>
              </a:rPr>
              <a:t> 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w1(B)</a:t>
            </a:r>
            <a:r>
              <a:rPr lang="zh-CN" altLang="en-US" sz="2000" noProof="1">
                <a:latin typeface="楷体_GB2312" pitchFamily="49" charset="-122"/>
              </a:rPr>
              <a:t>；</a:t>
            </a:r>
            <a:r>
              <a:rPr lang="en-US" altLang="zh-CN" sz="2000" noProof="1">
                <a:latin typeface="楷体_GB2312" pitchFamily="49" charset="-122"/>
              </a:rPr>
              <a:t>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p>
          <a:p>
            <a:pPr mar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r1(B)</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r2(A)</a:t>
            </a:r>
            <a:r>
              <a:rPr lang="zh-CN" altLang="en-US" sz="2000" noProof="1">
                <a:latin typeface="楷体_GB2312" pitchFamily="49" charset="-122"/>
              </a:rPr>
              <a:t>；</a:t>
            </a:r>
            <a:r>
              <a:rPr lang="en-US" altLang="zh-CN" sz="2000" noProof="1">
                <a:latin typeface="楷体_GB2312" pitchFamily="49" charset="-122"/>
              </a:rPr>
              <a:t> </a:t>
            </a:r>
            <a:r>
              <a:rPr lang="en-US" altLang="zh-CN" sz="2000" u="sng" noProof="1">
                <a:latin typeface="楷体_GB2312" pitchFamily="49" charset="-122"/>
              </a:rPr>
              <a:t>w1(B)</a:t>
            </a:r>
            <a:r>
              <a:rPr lang="zh-CN" altLang="en-US" sz="2000" noProof="1">
                <a:latin typeface="楷体_GB2312" pitchFamily="49" charset="-122"/>
              </a:rPr>
              <a:t>； </a:t>
            </a:r>
            <a:r>
              <a:rPr lang="en-US" altLang="zh-CN" sz="2000"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p>
          <a:p>
            <a:pPr marL="0" lvl="0" indent="0">
              <a:buNone/>
              <a:defRPr/>
            </a:pPr>
            <a:r>
              <a:rPr lang="en-US" altLang="zh-CN" sz="2000" noProof="1">
                <a:latin typeface="楷体_GB2312" pitchFamily="49" charset="-122"/>
              </a:rPr>
              <a:t>r1(A)</a:t>
            </a:r>
            <a:r>
              <a:rPr lang="zh-CN" altLang="en-US" sz="2000" noProof="1">
                <a:latin typeface="楷体_GB2312" pitchFamily="49" charset="-122"/>
              </a:rPr>
              <a:t>；</a:t>
            </a:r>
            <a:r>
              <a:rPr lang="en-US" altLang="zh-CN" sz="2000" noProof="1">
                <a:latin typeface="楷体_GB2312" pitchFamily="49" charset="-122"/>
              </a:rPr>
              <a:t>w1(A)</a:t>
            </a:r>
            <a:r>
              <a:rPr lang="zh-CN" altLang="en-US" sz="2000" noProof="1">
                <a:latin typeface="楷体_GB2312" pitchFamily="49" charset="-122"/>
              </a:rPr>
              <a:t>；</a:t>
            </a:r>
            <a:r>
              <a:rPr lang="en-US" altLang="zh-CN" sz="2000" noProof="1">
                <a:latin typeface="楷体_GB2312" pitchFamily="49" charset="-122"/>
              </a:rPr>
              <a:t> r1(B)</a:t>
            </a:r>
            <a:r>
              <a:rPr lang="zh-CN" altLang="en-US" sz="2000" noProof="1">
                <a:latin typeface="楷体_GB2312" pitchFamily="49" charset="-122"/>
              </a:rPr>
              <a:t>；</a:t>
            </a:r>
            <a:r>
              <a:rPr lang="en-US" altLang="zh-CN" sz="2000" noProof="1">
                <a:latin typeface="楷体_GB2312" pitchFamily="49" charset="-122"/>
              </a:rPr>
              <a:t> w1(B)</a:t>
            </a:r>
            <a:r>
              <a:rPr lang="zh-CN" altLang="en-US" sz="2000" noProof="1">
                <a:latin typeface="楷体_GB2312" pitchFamily="49" charset="-122"/>
              </a:rPr>
              <a:t>；</a:t>
            </a:r>
            <a:r>
              <a:rPr lang="en-US" altLang="zh-CN" sz="2000" noProof="1">
                <a:latin typeface="楷体_GB2312" pitchFamily="49" charset="-122"/>
              </a:rPr>
              <a:t> r2(A)</a:t>
            </a:r>
            <a:r>
              <a:rPr lang="zh-CN" altLang="en-US" sz="2000" noProof="1">
                <a:latin typeface="楷体_GB2312" pitchFamily="49" charset="-122"/>
              </a:rPr>
              <a:t>； </a:t>
            </a:r>
            <a:r>
              <a:rPr lang="en-US" altLang="zh-CN" sz="2000" noProof="1">
                <a:latin typeface="楷体_GB2312" pitchFamily="49" charset="-122"/>
              </a:rPr>
              <a:t>w2(A)</a:t>
            </a:r>
            <a:r>
              <a:rPr lang="zh-CN" altLang="en-US" sz="2000" noProof="1">
                <a:latin typeface="楷体_GB2312" pitchFamily="49" charset="-122"/>
              </a:rPr>
              <a:t>；</a:t>
            </a:r>
            <a:r>
              <a:rPr lang="en-US" altLang="zh-CN" sz="2000" noProof="1">
                <a:latin typeface="楷体_GB2312" pitchFamily="49" charset="-122"/>
              </a:rPr>
              <a:t> r2(B)</a:t>
            </a:r>
            <a:r>
              <a:rPr lang="zh-CN" altLang="en-US" sz="2000" noProof="1">
                <a:latin typeface="楷体_GB2312" pitchFamily="49" charset="-122"/>
              </a:rPr>
              <a:t>；</a:t>
            </a:r>
            <a:r>
              <a:rPr lang="en-US" altLang="zh-CN" sz="2000" noProof="1">
                <a:latin typeface="楷体_GB2312" pitchFamily="49" charset="-122"/>
              </a:rPr>
              <a:t>w2(B</a:t>
            </a:r>
            <a:r>
              <a:rPr lang="zh-CN" altLang="en-US" sz="2000" noProof="1">
                <a:latin typeface="楷体_GB2312" pitchFamily="49" charset="-122"/>
              </a:rPr>
              <a:t>）；</a:t>
            </a: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5" name="矩形 4">
            <a:extLst>
              <a:ext uri="{FF2B5EF4-FFF2-40B4-BE49-F238E27FC236}">
                <a16:creationId xmlns:a16="http://schemas.microsoft.com/office/drawing/2014/main" id="{CD97EFE8-8FD2-46B7-B98C-351FAE41E413}"/>
              </a:ext>
            </a:extLst>
          </p:cNvPr>
          <p:cNvSpPr/>
          <p:nvPr/>
        </p:nvSpPr>
        <p:spPr>
          <a:xfrm>
            <a:off x="1533929" y="5265155"/>
            <a:ext cx="6340197" cy="400110"/>
          </a:xfrm>
          <a:prstGeom prst="rect">
            <a:avLst/>
          </a:prstGeom>
        </p:spPr>
        <p:txBody>
          <a:bodyPr wrap="none">
            <a:spAutoFit/>
          </a:bodyPr>
          <a:lstStyle/>
          <a:p>
            <a:r>
              <a:rPr lang="zh-CN" altLang="en-US" b="0" noProof="1">
                <a:effectLst>
                  <a:outerShdw blurRad="38100" dist="38100" dir="2700000" algn="tl">
                    <a:srgbClr val="C0C0C0"/>
                  </a:outerShdw>
                </a:effectLst>
                <a:latin typeface="楷体_GB2312" pitchFamily="49" charset="-122"/>
                <a:cs typeface="楷体_GB2312"/>
              </a:rPr>
              <a:t>通过交换相邻动作将冲突可串行化调度转换为串行调度</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a:xfrm>
            <a:off x="428625" y="1428750"/>
            <a:ext cx="8229600" cy="4786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优先关系</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已知调度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，其中涉及事务</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，可能还有其它事务。我们说</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优先于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，记作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，如果有</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的动作</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S</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A1</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在</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前；</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A1</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都涉及同一数据库元素；并且</a:t>
            </a:r>
          </a:p>
          <a:p>
            <a:pPr marL="1143000" marR="0" lvl="2" indent="-228600" algn="l" defTabSz="914400" rtl="0" eaLnBrk="0" fontAlgn="base" latinLnBrk="0" hangingPunct="0">
              <a:lnSpc>
                <a:spcPct val="100000"/>
              </a:lnSpc>
              <a:spcBef>
                <a:spcPts val="1200"/>
              </a:spcBef>
              <a:spcAft>
                <a:spcPct val="0"/>
              </a:spcAft>
              <a:buClrTx/>
              <a:buSzTx/>
              <a:buFontTx/>
              <a:buChar char="•"/>
              <a:defRPr/>
            </a:pP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A1</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A2</a:t>
            </a:r>
            <a:r>
              <a:rPr kumimoji="0" lang="zh-CN" altLang="en-US" sz="2400" b="1" i="0" u="none" strike="noStrike" kern="0" cap="none" spc="0" normalizeH="0" baseline="0" noProof="0" dirty="0">
                <a:ln>
                  <a:noFill/>
                </a:ln>
                <a:solidFill>
                  <a:srgbClr val="800000"/>
                </a:solidFill>
                <a:effectLst/>
                <a:uLnTx/>
                <a:uFillTx/>
                <a:latin typeface="华文新魏" panose="02010800040101010101" pitchFamily="2" charset="-122"/>
                <a:ea typeface="华文新魏" panose="02010800040101010101" pitchFamily="2" charset="-122"/>
                <a:cs typeface="楷体_GB2312"/>
              </a:rPr>
              <a:t>中至少有一个动作是写。</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因此，在任何冲突等价于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的调度中， </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将出现在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前。所以，如果这些调度中有一个是串行调度，那么该调度必然使</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前。</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43C81C3-EF66-4345-9EB6-58E9E16F8E8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mj-cs"/>
              </a:rPr>
              <a:t> </a:t>
            </a: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优先图</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优先图</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的节点是调度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中的事务。当这些事务是具有不同的</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时，我们将仅用整数</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来表示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的结点。如果</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sym typeface="Symbol" panose="05050102010706020507" pitchFamily="18" charset="2"/>
              </a:rPr>
              <a: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Tj</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，则有一条从结点</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到结点</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的弧。</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例如，有调度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7CEBBA3-AA5F-4649-A7A0-A1B43D3F6A9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Oval 4"/>
          <p:cNvSpPr>
            <a:spLocks noChangeArrowheads="1"/>
          </p:cNvSpPr>
          <p:nvPr/>
        </p:nvSpPr>
        <p:spPr bwMode="auto">
          <a:xfrm>
            <a:off x="2738438" y="535622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a:t>
            </a:r>
          </a:p>
        </p:txBody>
      </p:sp>
      <p:sp>
        <p:nvSpPr>
          <p:cNvPr id="8" name="Oval 5"/>
          <p:cNvSpPr>
            <a:spLocks noChangeArrowheads="1"/>
          </p:cNvSpPr>
          <p:nvPr/>
        </p:nvSpPr>
        <p:spPr bwMode="auto">
          <a:xfrm>
            <a:off x="4251325" y="535622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a:t>
            </a:r>
          </a:p>
        </p:txBody>
      </p:sp>
      <p:sp>
        <p:nvSpPr>
          <p:cNvPr id="9" name="Oval 6"/>
          <p:cNvSpPr>
            <a:spLocks noChangeArrowheads="1"/>
          </p:cNvSpPr>
          <p:nvPr/>
        </p:nvSpPr>
        <p:spPr bwMode="auto">
          <a:xfrm>
            <a:off x="5762625" y="535622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3</a:t>
            </a:r>
          </a:p>
        </p:txBody>
      </p:sp>
      <p:sp>
        <p:nvSpPr>
          <p:cNvPr id="10" name="AutoShape 7"/>
          <p:cNvSpPr/>
          <p:nvPr/>
        </p:nvSpPr>
        <p:spPr>
          <a:xfrm>
            <a:off x="4754563" y="5140325"/>
            <a:ext cx="1223963"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1" name="AutoShape 8"/>
          <p:cNvSpPr/>
          <p:nvPr/>
        </p:nvSpPr>
        <p:spPr>
          <a:xfrm>
            <a:off x="3186113" y="5111750"/>
            <a:ext cx="1223963" cy="360363"/>
          </a:xfrm>
          <a:prstGeom prst="curvedDownArrow">
            <a:avLst>
              <a:gd name="adj1" fmla="val 7407"/>
              <a:gd name="adj2" fmla="val 75337"/>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2" name="Text Box 9"/>
          <p:cNvSpPr txBox="1">
            <a:spLocks noChangeArrowheads="1"/>
          </p:cNvSpPr>
          <p:nvPr/>
        </p:nvSpPr>
        <p:spPr bwMode="auto">
          <a:xfrm>
            <a:off x="1927225" y="6207125"/>
            <a:ext cx="4859338" cy="579438"/>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zh-CN" altLang="en-US" kern="1200" cap="none" spc="0" normalizeH="0" baseline="0" noProof="0">
                <a:solidFill>
                  <a:srgbClr val="FF0000"/>
                </a:solidFill>
                <a:effectLst>
                  <a:outerShdw blurRad="38100" dist="38100" dir="2700000" algn="tl">
                    <a:srgbClr val="C0C0C0"/>
                  </a:outerShdw>
                </a:effectLst>
                <a:latin typeface="楷体_GB2312" pitchFamily="49" charset="-122"/>
                <a:ea typeface="楷体_GB2312" pitchFamily="49" charset="-122"/>
                <a:cs typeface="+mn-cs"/>
              </a:rPr>
              <a:t>调度顺序为：</a:t>
            </a:r>
            <a:r>
              <a:rPr kumimoji="0" lang="en-US" altLang="zh-CN" kern="1200" cap="none" spc="0" normalizeH="0" baseline="0" noProof="0">
                <a:solidFill>
                  <a:srgbClr val="FF0000"/>
                </a:solidFill>
                <a:effectLst>
                  <a:outerShdw blurRad="38100" dist="38100" dir="2700000" algn="tl">
                    <a:srgbClr val="C0C0C0"/>
                  </a:outerShdw>
                </a:effectLst>
                <a:latin typeface="楷体_GB2312" pitchFamily="49" charset="-122"/>
                <a:ea typeface="楷体_GB2312" pitchFamily="49" charset="-122"/>
                <a:cs typeface="+mn-cs"/>
              </a:rPr>
              <a:t>T1</a:t>
            </a:r>
            <a:r>
              <a:rPr kumimoji="0" lang="en-US" altLang="zh-CN" kern="1200" cap="none" spc="0" normalizeH="0" baseline="0" noProof="0">
                <a:solidFill>
                  <a:srgbClr val="FF0000"/>
                </a:solidFill>
                <a:effectLst>
                  <a:outerShdw blurRad="38100" dist="38100" dir="2700000" algn="tl">
                    <a:srgbClr val="C0C0C0"/>
                  </a:outerShdw>
                </a:effectLst>
                <a:latin typeface="楷体_GB2312" pitchFamily="49" charset="-122"/>
                <a:ea typeface="楷体_GB2312" pitchFamily="49" charset="-122"/>
                <a:cs typeface="+mn-cs"/>
                <a:sym typeface="Symbol" panose="05050102010706020507" pitchFamily="18" charset="2"/>
              </a:rPr>
              <a:t>T2T3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ox(i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ox(i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事务的并发执行和调度</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冲突可串行性判断</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的优先图，判断其中是否有环。</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是无环的：</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例</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，考虑调度</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r</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 w</a:t>
            </a:r>
            <a:r>
              <a:rPr kumimoji="0" lang="en-US" altLang="zh-CN" sz="2400" b="1" i="0"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p>
          <a:p>
            <a:pPr marL="742950" marR="0" lvl="1" indent="-285750" algn="l" defTabSz="914400" rtl="0" eaLnBrk="0" fontAlgn="base" latinLnBrk="0" hangingPunct="0">
              <a:lnSpc>
                <a:spcPct val="100000"/>
              </a:lnSpc>
              <a:spcBef>
                <a:spcPct val="20000"/>
              </a:spcBef>
              <a:spcAft>
                <a:spcPct val="0"/>
              </a:spcAft>
              <a:buClrTx/>
              <a:buSzTx/>
              <a:buFontTx/>
              <a:buNone/>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构造对应的优先图，</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A63C643-1552-46FA-85E9-432C1C63471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Oval 4"/>
          <p:cNvSpPr>
            <a:spLocks noChangeArrowheads="1"/>
          </p:cNvSpPr>
          <p:nvPr/>
        </p:nvSpPr>
        <p:spPr bwMode="auto">
          <a:xfrm>
            <a:off x="4492625" y="550227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1</a:t>
            </a:r>
          </a:p>
        </p:txBody>
      </p:sp>
      <p:sp>
        <p:nvSpPr>
          <p:cNvPr id="8" name="Oval 5"/>
          <p:cNvSpPr>
            <a:spLocks noChangeArrowheads="1"/>
          </p:cNvSpPr>
          <p:nvPr/>
        </p:nvSpPr>
        <p:spPr bwMode="auto">
          <a:xfrm>
            <a:off x="6005513" y="5502275"/>
            <a:ext cx="511175" cy="561975"/>
          </a:xfrm>
          <a:prstGeom prst="ellipse">
            <a:avLst/>
          </a:prstGeom>
          <a:solidFill>
            <a:schemeClr val="bg1"/>
          </a:solidFill>
          <a:ln w="38100" algn="ctr">
            <a:solidFill>
              <a:schemeClr val="accent2"/>
            </a:solidFill>
            <a:round/>
          </a:ln>
          <a:effectLst/>
        </p:spPr>
        <p:txBody>
          <a:bodyPr anchor="ctr">
            <a:spAutoFit/>
          </a:body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altLang="zh-CN" sz="2000" b="1" i="0" u="none" strike="noStrike" kern="1200" cap="none" spc="0" normalizeH="0" baseline="0" noProof="0">
                <a:ln>
                  <a:noFill/>
                </a:ln>
                <a:solidFill>
                  <a:schemeClr val="tx1"/>
                </a:solidFill>
                <a:effectLst>
                  <a:outerShdw blurRad="38100" dist="38100" dir="2700000" algn="tl">
                    <a:srgbClr val="C0C0C0"/>
                  </a:outerShdw>
                </a:effectLst>
                <a:uLnTx/>
                <a:uFillTx/>
                <a:latin typeface="楷体_GB2312" pitchFamily="49" charset="-122"/>
                <a:ea typeface="楷体_GB2312" pitchFamily="49" charset="-122"/>
                <a:cs typeface="+mn-cs"/>
              </a:rPr>
              <a:t>2</a:t>
            </a:r>
          </a:p>
        </p:txBody>
      </p:sp>
      <p:sp>
        <p:nvSpPr>
          <p:cNvPr id="49161" name="AutoShape 6"/>
          <p:cNvSpPr/>
          <p:nvPr/>
        </p:nvSpPr>
        <p:spPr>
          <a:xfrm flipV="1">
            <a:off x="4983163" y="5934075"/>
            <a:ext cx="1223963" cy="508000"/>
          </a:xfrm>
          <a:prstGeom prst="curvedDownArrow">
            <a:avLst>
              <a:gd name="adj1" fmla="val 5254"/>
              <a:gd name="adj2" fmla="val 53442"/>
              <a:gd name="adj3" fmla="val 33328"/>
            </a:avLst>
          </a:prstGeom>
          <a:solidFill>
            <a:schemeClr val="accent2"/>
          </a:solidFill>
          <a:ln w="38100">
            <a:noFill/>
            <a:miter/>
          </a:ln>
        </p:spPr>
        <p:txBody>
          <a:bodyPr rot="10800000"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lvl="0" indent="0" fontAlgn="base">
              <a:buChar char="–"/>
            </a:pPr>
            <a:endParaRPr lang="en-US" altLang="en-US" sz="2000" b="0" strike="noStrike" noProof="1">
              <a:effectLst>
                <a:outerShdw blurRad="38100" dist="38100" dir="2700000">
                  <a:srgbClr val="FFFFFF"/>
                </a:outerShdw>
              </a:effectLst>
              <a:latin typeface="楷体_GB2312" pitchFamily="49" charset="-122"/>
            </a:endParaRPr>
          </a:p>
        </p:txBody>
      </p:sp>
      <p:sp>
        <p:nvSpPr>
          <p:cNvPr id="10" name="AutoShape 7"/>
          <p:cNvSpPr/>
          <p:nvPr/>
        </p:nvSpPr>
        <p:spPr>
          <a:xfrm flipH="1">
            <a:off x="4941888" y="5184775"/>
            <a:ext cx="1223963" cy="508000"/>
          </a:xfrm>
          <a:prstGeom prst="curvedDownArrow">
            <a:avLst>
              <a:gd name="adj1" fmla="val 5254"/>
              <a:gd name="adj2" fmla="val 53442"/>
              <a:gd name="adj3" fmla="val 33333"/>
            </a:avLst>
          </a:prstGeom>
          <a:solidFill>
            <a:schemeClr val="accent2"/>
          </a:solidFill>
          <a:ln w="38100">
            <a:noFill/>
            <a:miter/>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楷体_GB2312" pitchFamily="49" charset="-122"/>
              <a:ea typeface="+mn-ea"/>
              <a:cs typeface="楷体_GB2312"/>
            </a:endParaRPr>
          </a:p>
        </p:txBody>
      </p:sp>
      <p:sp>
        <p:nvSpPr>
          <p:cNvPr id="11" name="Text Box 8"/>
          <p:cNvSpPr txBox="1">
            <a:spLocks noChangeArrowheads="1"/>
          </p:cNvSpPr>
          <p:nvPr/>
        </p:nvSpPr>
        <p:spPr bwMode="auto">
          <a:xfrm>
            <a:off x="5429250" y="5214938"/>
            <a:ext cx="312738" cy="396875"/>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A</a:t>
            </a:r>
          </a:p>
        </p:txBody>
      </p:sp>
      <p:sp>
        <p:nvSpPr>
          <p:cNvPr id="12" name="Text Box 9"/>
          <p:cNvSpPr txBox="1">
            <a:spLocks noChangeArrowheads="1"/>
          </p:cNvSpPr>
          <p:nvPr/>
        </p:nvSpPr>
        <p:spPr bwMode="auto">
          <a:xfrm>
            <a:off x="5357813" y="5934075"/>
            <a:ext cx="312738" cy="396875"/>
          </a:xfrm>
          <a:prstGeom prst="rect">
            <a:avLst/>
          </a:prstGeom>
          <a:noFill/>
          <a:ln w="38100" algn="ctr">
            <a:noFill/>
            <a:miter lim="800000"/>
          </a:ln>
          <a:effectLst/>
        </p:spPr>
        <p:txBody>
          <a:bodyPr wrap="none">
            <a:spAutoFit/>
          </a:bodyPr>
          <a:lstStyle/>
          <a:p>
            <a:pPr marR="0" defTabSz="914400" eaLnBrk="0" hangingPunct="0">
              <a:spcBef>
                <a:spcPct val="20000"/>
              </a:spcBef>
              <a:buClrTx/>
              <a:buSzTx/>
              <a:buFontTx/>
              <a:defRPr/>
            </a:pPr>
            <a:r>
              <a:rPr kumimoji="0" lang="en-US" altLang="zh-CN" kern="1200" cap="none" spc="0" normalizeH="0" baseline="0" noProof="0">
                <a:effectLst>
                  <a:outerShdw blurRad="38100" dist="38100" dir="2700000" algn="tl">
                    <a:srgbClr val="C0C0C0"/>
                  </a:outerShdw>
                </a:effectLst>
                <a:latin typeface="楷体_GB2312" pitchFamily="49" charset="-122"/>
                <a:ea typeface="楷体_GB2312" pitchFamily="49" charset="-122"/>
                <a:cs typeface="+mn-cs"/>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ox(in)">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ox(in)">
                                      <p:cBhvr>
                                        <p:cTn id="20" dur="500"/>
                                        <p:tgtEl>
                                          <p:spTgt spid="3">
                                            <p:txEl>
                                              <p:pRg st="4" end="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ox(in)">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ox(in)">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ox(in)">
                                      <p:cBhvr>
                                        <p:cTn id="39" dur="500"/>
                                        <p:tgtEl>
                                          <p:spTgt spid="10"/>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ox(i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9161"/>
                                        </p:tgtEl>
                                        <p:attrNameLst>
                                          <p:attrName>style.visibility</p:attrName>
                                        </p:attrNameLst>
                                      </p:cBhvr>
                                      <p:to>
                                        <p:strVal val="visible"/>
                                      </p:to>
                                    </p:set>
                                    <p:animEffect transition="in" filter="box(in)">
                                      <p:cBhvr>
                                        <p:cTn id="47" dur="500"/>
                                        <p:tgtEl>
                                          <p:spTgt spid="49161"/>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49161" grpId="0" animBg="1"/>
      <p:bldP spid="10" grpId="0" animBg="1"/>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8BC1546-2485-47CE-B47D-CD743F8ECE83}"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0C3F298-C54B-443B-83D5-63F1A9E24B6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7D1400-4D33-473C-9481-468DBC98C08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385F123-5611-4DED-B093-4FDA88A98EB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目录</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事务的并发执行和调度</a:t>
            </a:r>
            <a:endParaRPr kumimoji="0" lang="en-US" altLang="zh-CN"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8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并发控制协议</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F42AEA-B7F8-430A-BB0E-F5C8E65DC7DE}"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2B36E50-4822-4754-A1FB-041B435B738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09E1042-09B6-4714-A914-1E70A6B8C75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一个保证可串行性的方法是在互斥的方式下存取数据项，即</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当一个事务存取一个数据项时不允许其他事务修改这个数据项</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可以通过</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基于锁的并发控制协议实现</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D956CDE-B698-4DB8-B780-7189B062916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533DC41-D7E2-415D-9C9A-D8AB6290703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206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206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锁的概念</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锁是数据项上的并发控制标志。锁可以分为两种类型：</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共享锁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如果事务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得到了数据项</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上的共享锁，则</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可以读这个数据项，但不能写这个数据项。共享锁表示为Ｓ。</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互斥锁</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如果事务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得到了数据项</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上的互斥锁，则</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既可以读这个数据项，也可以写这个数据项。互斥锁表示为Ｘ。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20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20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2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C272898-5981-4926-80C3-E18F14FF7B9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9277EAE-C023-457C-AE03-9EF6CD4B7AD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411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4115" name="Rectangle 3"/>
          <p:cNvSpPr>
            <a:spLocks noGrp="1" noChangeArrowheads="1"/>
          </p:cNvSpPr>
          <p:nvPr>
            <p:ph idx="1"/>
          </p:nvPr>
        </p:nvSpPr>
        <p:spPr>
          <a:xfrm>
            <a:off x="609600" y="1341438"/>
            <a:ext cx="7924800" cy="4525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锁的概念</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每个事务在存取一个数据项之前必须获得这个数据项上的锁。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一个事务需要获得的锁的类型依赖于它将在数据项上执行什么样的操作。</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给定一个各种类型锁的集合，如下定义这个锁集合上的</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相容关系</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令</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表示任意类型的锁。设事务</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在数据项</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上要求一个</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型锁，事务</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0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已经在</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上有一个</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型锁。如果事务</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0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能够获得</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型锁，则说</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型锁和</a:t>
            </a:r>
            <a:r>
              <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型锁是相容的。</a:t>
            </a: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锁之间的相容关系可以使用一个矩阵来表示。矩阵的元素</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COMP(A, B)=true</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当且仅当</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型锁与</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型锁是相容的。 </a:t>
            </a:r>
          </a:p>
        </p:txBody>
      </p:sp>
      <p:graphicFrame>
        <p:nvGraphicFramePr>
          <p:cNvPr id="1114116" name="Object 4"/>
          <p:cNvGraphicFramePr>
            <a:graphicFrameLocks noChangeAspect="1"/>
          </p:cNvGraphicFramePr>
          <p:nvPr/>
        </p:nvGraphicFramePr>
        <p:xfrm>
          <a:off x="2133600" y="5486400"/>
          <a:ext cx="2305050" cy="1247775"/>
        </p:xfrm>
        <a:graphic>
          <a:graphicData uri="http://schemas.openxmlformats.org/presentationml/2006/ole">
            <mc:AlternateContent xmlns:mc="http://schemas.openxmlformats.org/markup-compatibility/2006">
              <mc:Choice xmlns:v="urn:schemas-microsoft-com:vml" Requires="v">
                <p:oleObj spid="_x0000_s3090" r:id="rId4" imgW="2305050" imgH="1247775" progId="Paint.Picture">
                  <p:embed/>
                </p:oleObj>
              </mc:Choice>
              <mc:Fallback>
                <p:oleObj r:id="rId4" imgW="2305050" imgH="1247775" progId="Paint.Picture">
                  <p:embed/>
                  <p:pic>
                    <p:nvPicPr>
                      <p:cNvPr id="0" name="图片 3075"/>
                      <p:cNvPicPr/>
                      <p:nvPr/>
                    </p:nvPicPr>
                    <p:blipFill>
                      <a:blip r:embed="rId5"/>
                      <a:stretch>
                        <a:fillRect/>
                      </a:stretch>
                    </p:blipFill>
                    <p:spPr>
                      <a:xfrm>
                        <a:off x="2133600" y="5486400"/>
                        <a:ext cx="2305050" cy="1247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41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4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141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4115">
                                            <p:txEl>
                                              <p:pRg st="5" end="5"/>
                                            </p:txEl>
                                          </p:spTgt>
                                        </p:tgtEl>
                                        <p:attrNameLst>
                                          <p:attrName>style.visibility</p:attrName>
                                        </p:attrNameLst>
                                      </p:cBhvr>
                                      <p:to>
                                        <p:strVal val="visible"/>
                                      </p:to>
                                    </p:set>
                                  </p:childTnLst>
                                </p:cTn>
                              </p:par>
                              <p:par>
                                <p:cTn id="21" presetID="2" presetClass="entr" presetSubtype="4" fill="hold" nodeType="withEffect">
                                  <p:stCondLst>
                                    <p:cond delay="0"/>
                                  </p:stCondLst>
                                  <p:childTnLst>
                                    <p:set>
                                      <p:cBhvr>
                                        <p:cTn id="22" dur="1" fill="hold">
                                          <p:stCondLst>
                                            <p:cond delay="0"/>
                                          </p:stCondLst>
                                        </p:cTn>
                                        <p:tgtEl>
                                          <p:spTgt spid="1114116"/>
                                        </p:tgtEl>
                                        <p:attrNameLst>
                                          <p:attrName>style.visibility</p:attrName>
                                        </p:attrNameLst>
                                      </p:cBhvr>
                                      <p:to>
                                        <p:strVal val="visible"/>
                                      </p:to>
                                    </p:set>
                                    <p:anim calcmode="lin" valueType="num">
                                      <p:cBhvr additive="base">
                                        <p:cTn id="23" dur="500" fill="hold"/>
                                        <p:tgtEl>
                                          <p:spTgt spid="1114116"/>
                                        </p:tgtEl>
                                        <p:attrNameLst>
                                          <p:attrName>ppt_x</p:attrName>
                                        </p:attrNameLst>
                                      </p:cBhvr>
                                      <p:tavLst>
                                        <p:tav tm="0">
                                          <p:val>
                                            <p:strVal val="#ppt_x"/>
                                          </p:val>
                                        </p:tav>
                                        <p:tav tm="100000">
                                          <p:val>
                                            <p:strVal val="#ppt_x"/>
                                          </p:val>
                                        </p:tav>
                                      </p:tavLst>
                                    </p:anim>
                                    <p:anim calcmode="lin" valueType="num">
                                      <p:cBhvr additive="base">
                                        <p:cTn id="24" dur="500" fill="hold"/>
                                        <p:tgtEl>
                                          <p:spTgt spid="1114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EC2021F-68D6-4C78-A3E7-93A3A7F468C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C0BD16-17A9-4CBB-9E40-DCC787634F4B}"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616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6163" name="Rectangle 3"/>
          <p:cNvSpPr>
            <a:spLocks noGrp="1" noChangeArrowheads="1"/>
          </p:cNvSpPr>
          <p:nvPr>
            <p:ph idx="1"/>
          </p:nvPr>
        </p:nvSpPr>
        <p:spPr>
          <a:xfrm>
            <a:off x="609600" y="1570038"/>
            <a:ext cx="7924800" cy="48307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锁的概念</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事务通过执行</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LOCK-S(Q)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操作申请数据项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上的共享锁。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事务通过执行</a:t>
            </a: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LOCK-X(Q)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操作申请数据项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上的互斥锁。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en-US" altLang="zh-CN"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UNLOCK(Q)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操作用来释放数据项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上的锁。</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要存取数据项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必须申请在</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上加锁。如果数据项</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已经被其他的事务加以非共享锁，则事务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必须等待，直到所有其他事务的非共享锁全部被释放。</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可以释放它在任何数据项上所加的任何类型的锁。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6163">
                                            <p:txEl>
                                              <p:pRg st="4" end="4"/>
                                            </p:txEl>
                                          </p:spTgt>
                                        </p:tgtEl>
                                        <p:attrNameLst>
                                          <p:attrName>style.visibility</p:attrName>
                                        </p:attrNameLst>
                                      </p:cBhvr>
                                      <p:to>
                                        <p:strVal val="visible"/>
                                      </p:to>
                                    </p:set>
                                    <p:animEffect transition="in" filter="fade">
                                      <p:cBhvr>
                                        <p:cTn id="7" dur="500"/>
                                        <p:tgtEl>
                                          <p:spTgt spid="111616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16163">
                                            <p:txEl>
                                              <p:pRg st="5" end="5"/>
                                            </p:txEl>
                                          </p:spTgt>
                                        </p:tgtEl>
                                        <p:attrNameLst>
                                          <p:attrName>style.visibility</p:attrName>
                                        </p:attrNameLst>
                                      </p:cBhvr>
                                      <p:to>
                                        <p:strVal val="visible"/>
                                      </p:to>
                                    </p:set>
                                    <p:animEffect transition="in" filter="fade">
                                      <p:cBhvr>
                                        <p:cTn id="10" dur="500"/>
                                        <p:tgtEl>
                                          <p:spTgt spid="1116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B06E670-8E0A-45D1-83AB-F3C57AD1DA20}"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2C8406E-A442-454A-B828-35122819498F}"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1821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1821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银行数据库系统的例子：</a:t>
            </a:r>
          </a:p>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是两个帐号。事务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向帐号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转50元钱，事务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显示帐号</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的总金额。 </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7</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LOCK-X(B);</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8</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LOCK-S(A);</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READ(B);                       READ(A);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B := B - 50;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WRITE(B);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LOCK-S(B);</a:t>
            </a:r>
            <a:endPar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LOCK-X(A);</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READ(A);                       DISPLAY(A+B)。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 := A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WRITE(A);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8426A5-3115-405F-8C34-BB3DFB6705D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9E3C56E-2A25-4835-8A9F-654FA6FB8C6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664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36643" name="Rectangle 3"/>
          <p:cNvSpPr>
            <a:spLocks noGrp="1" noChangeArrowheads="1"/>
          </p:cNvSpPr>
          <p:nvPr>
            <p:ph idx="1"/>
          </p:nvPr>
        </p:nvSpPr>
        <p:spPr>
          <a:xfrm>
            <a:off x="457200" y="1570038"/>
            <a:ext cx="7924800" cy="10969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银行数据库系统的例子：</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的值分别是100和200元。</a:t>
            </a:r>
          </a:p>
        </p:txBody>
      </p:sp>
      <p:sp>
        <p:nvSpPr>
          <p:cNvPr id="1136644" name="Rectangle 4"/>
          <p:cNvSpPr>
            <a:spLocks noChangeArrowheads="1"/>
          </p:cNvSpPr>
          <p:nvPr/>
        </p:nvSpPr>
        <p:spPr bwMode="auto">
          <a:xfrm>
            <a:off x="6248400" y="1371600"/>
            <a:ext cx="2590800" cy="5253038"/>
          </a:xfrm>
          <a:prstGeom prst="rect">
            <a:avLst/>
          </a:prstGeom>
          <a:solidFill>
            <a:srgbClr val="FFFF99"/>
          </a:solidFill>
          <a:ln w="9525">
            <a:solidFill>
              <a:schemeClr val="accent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T</a:t>
            </a:r>
            <a:r>
              <a:rPr kumimoji="0" lang="en-US" altLang="zh-CN" sz="2000" b="1" i="0" u="none" strike="noStrike" kern="1200" cap="none" spc="0" normalizeH="0" baseline="-3000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7</a:t>
            </a: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LOCK-X(B);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B := B - 50;</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WRITE(B);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LOCK-X(A);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 := A + 50;</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WRITE(A);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T</a:t>
            </a:r>
            <a:r>
              <a:rPr kumimoji="0" lang="en-US" altLang="zh-CN" sz="2000" b="1" i="0" u="none" strike="noStrike" kern="1200" cap="none" spc="0" normalizeH="0" baseline="-3000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8</a:t>
            </a: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a:cs typeface="楷体_GB2312"/>
              </a:rPr>
              <a:t>:</a:t>
            </a: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LOCK-S(A);</a:t>
            </a:r>
            <a:endParaRPr kumimoji="0" lang="zh-CN" altLang="en-US"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endParaRP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UNLOCK(A);</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LOCK-S(B);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READ(B);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a:t>
            </a:r>
            <a:r>
              <a:rPr kumimoji="0" lang="en-US" altLang="zh-CN" sz="2000" b="1" i="0" u="none" strike="noStrike" kern="1200" cap="none" spc="0" normalizeH="0" baseline="0" noProof="0">
                <a:ln>
                  <a:noFill/>
                </a:ln>
                <a:solidFill>
                  <a:srgbClr val="FF00FF"/>
                </a:solidFill>
                <a:effectLst>
                  <a:outerShdw blurRad="38100" dist="38100" dir="2700000" algn="tl">
                    <a:srgbClr val="000000"/>
                  </a:outerShdw>
                </a:effectLst>
                <a:uLnTx/>
                <a:uFillTx/>
                <a:latin typeface="Times New Roman" panose="02020603050405020304" pitchFamily="18" charset="0"/>
                <a:ea typeface="楷体_GB2312"/>
                <a:cs typeface="楷体_GB2312"/>
              </a:rPr>
              <a:t>UNLOCK(B);</a:t>
            </a:r>
          </a:p>
          <a:p>
            <a:pPr marL="0" marR="0" lvl="0" indent="0" algn="l" defTabSz="914400" rtl="0" eaLnBrk="0" fontAlgn="base" latinLnBrk="0" hangingPunct="0">
              <a:lnSpc>
                <a:spcPct val="90000"/>
              </a:lnSpc>
              <a:spcBef>
                <a:spcPct val="1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rPr>
              <a:t>        DISPLAY(A+B)</a:t>
            </a:r>
            <a:endParaRPr kumimoji="0" lang="zh-CN" altLang="en-US" sz="2000" b="1" i="0" u="none" strike="noStrike" kern="1200" cap="none" spc="0" normalizeH="0" baseline="0" noProof="0">
              <a:ln>
                <a:noFill/>
              </a:ln>
              <a:solidFill>
                <a:srgbClr val="003399"/>
              </a:solidFill>
              <a:effectLst>
                <a:outerShdw blurRad="38100" dist="38100" dir="2700000" algn="tl">
                  <a:srgbClr val="000000"/>
                </a:outerShdw>
              </a:effectLst>
              <a:uLnTx/>
              <a:uFillTx/>
              <a:latin typeface="Times New Roman" panose="02020603050405020304" pitchFamily="18" charset="0"/>
              <a:ea typeface="楷体_GB2312"/>
              <a:cs typeface="楷体_GB2312"/>
            </a:endParaRPr>
          </a:p>
        </p:txBody>
      </p:sp>
      <p:sp>
        <p:nvSpPr>
          <p:cNvPr id="1136645" name="Rectangle 5"/>
          <p:cNvSpPr>
            <a:spLocks noChangeArrowheads="1"/>
          </p:cNvSpPr>
          <p:nvPr/>
        </p:nvSpPr>
        <p:spPr bwMode="auto">
          <a:xfrm>
            <a:off x="457200" y="2667000"/>
            <a:ext cx="563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调度1：</a:t>
            </a:r>
          </a:p>
        </p:txBody>
      </p:sp>
      <p:sp>
        <p:nvSpPr>
          <p:cNvPr id="1136646" name="Rectangle 6"/>
          <p:cNvSpPr>
            <a:spLocks noChangeArrowheads="1"/>
          </p:cNvSpPr>
          <p:nvPr/>
        </p:nvSpPr>
        <p:spPr bwMode="auto">
          <a:xfrm>
            <a:off x="457200" y="3200400"/>
            <a:ext cx="5638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两个事务串行执行，即&lt;</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或&lt;</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7</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方式执行，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总是显示300美元的值。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36644"/>
                                        </p:tgtEl>
                                        <p:attrNameLst>
                                          <p:attrName>style.visibility</p:attrName>
                                        </p:attrNameLst>
                                      </p:cBhvr>
                                      <p:to>
                                        <p:strVal val="visible"/>
                                      </p:to>
                                    </p:set>
                                    <p:anim calcmode="lin" valueType="num">
                                      <p:cBhvr additive="base">
                                        <p:cTn id="11" dur="500" fill="hold"/>
                                        <p:tgtEl>
                                          <p:spTgt spid="1136644"/>
                                        </p:tgtEl>
                                        <p:attrNameLst>
                                          <p:attrName>ppt_x</p:attrName>
                                        </p:attrNameLst>
                                      </p:cBhvr>
                                      <p:tavLst>
                                        <p:tav tm="0">
                                          <p:val>
                                            <p:strVal val="1+#ppt_w/2"/>
                                          </p:val>
                                        </p:tav>
                                        <p:tav tm="100000">
                                          <p:val>
                                            <p:strVal val="#ppt_x"/>
                                          </p:val>
                                        </p:tav>
                                      </p:tavLst>
                                    </p:anim>
                                    <p:anim calcmode="lin" valueType="num">
                                      <p:cBhvr additive="base">
                                        <p:cTn id="12" dur="500" fill="hold"/>
                                        <p:tgtEl>
                                          <p:spTgt spid="113664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6646"/>
                                        </p:tgtEl>
                                        <p:attrNameLst>
                                          <p:attrName>style.visibility</p:attrName>
                                        </p:attrNameLst>
                                      </p:cBhvr>
                                      <p:to>
                                        <p:strVal val="visible"/>
                                      </p:to>
                                    </p:set>
                                    <p:anim calcmode="lin" valueType="num">
                                      <p:cBhvr additive="base">
                                        <p:cTn id="17" dur="500" fill="hold"/>
                                        <p:tgtEl>
                                          <p:spTgt spid="1136646"/>
                                        </p:tgtEl>
                                        <p:attrNameLst>
                                          <p:attrName>ppt_x</p:attrName>
                                        </p:attrNameLst>
                                      </p:cBhvr>
                                      <p:tavLst>
                                        <p:tav tm="0">
                                          <p:val>
                                            <p:strVal val="#ppt_x"/>
                                          </p:val>
                                        </p:tav>
                                        <p:tav tm="100000">
                                          <p:val>
                                            <p:strVal val="#ppt_x"/>
                                          </p:val>
                                        </p:tav>
                                      </p:tavLst>
                                    </p:anim>
                                    <p:anim calcmode="lin" valueType="num">
                                      <p:cBhvr additive="base">
                                        <p:cTn id="18" dur="500" fill="hold"/>
                                        <p:tgtEl>
                                          <p:spTgt spid="1136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4" grpId="0" animBg="1"/>
      <p:bldP spid="1136645" grpId="0"/>
      <p:bldP spid="11366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A77E65C-BBBE-4E5B-AEBF-C70FF95FB72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HD-ITR</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F5BBB2-E09B-4A44-8693-7AF2847DA6DA}"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869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38691" name="Rectangle 3"/>
          <p:cNvSpPr>
            <a:spLocks noGrp="1" noChangeArrowheads="1"/>
          </p:cNvSpPr>
          <p:nvPr>
            <p:ph idx="1"/>
          </p:nvPr>
        </p:nvSpPr>
        <p:spPr>
          <a:xfrm>
            <a:off x="533400" y="1219200"/>
            <a:ext cx="7924800" cy="6096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银行数据库系统的例子：</a:t>
            </a:r>
          </a:p>
        </p:txBody>
      </p:sp>
      <p:graphicFrame>
        <p:nvGraphicFramePr>
          <p:cNvPr id="1138692" name="Object 4"/>
          <p:cNvGraphicFramePr>
            <a:graphicFrameLocks noChangeAspect="1"/>
          </p:cNvGraphicFramePr>
          <p:nvPr/>
        </p:nvGraphicFramePr>
        <p:xfrm>
          <a:off x="4095750" y="1743075"/>
          <a:ext cx="4972050" cy="5114925"/>
        </p:xfrm>
        <a:graphic>
          <a:graphicData uri="http://schemas.openxmlformats.org/presentationml/2006/ole">
            <mc:AlternateContent xmlns:mc="http://schemas.openxmlformats.org/markup-compatibility/2006">
              <mc:Choice xmlns:v="urn:schemas-microsoft-com:vml" Requires="v">
                <p:oleObj spid="_x0000_s4109" r:id="rId4" imgW="4972050" imgH="5114925" progId="Paint.Picture">
                  <p:embed/>
                </p:oleObj>
              </mc:Choice>
              <mc:Fallback>
                <p:oleObj r:id="rId4" imgW="4972050" imgH="5114925" progId="Paint.Picture">
                  <p:embed/>
                  <p:pic>
                    <p:nvPicPr>
                      <p:cNvPr id="0" name="图片 3076"/>
                      <p:cNvPicPr/>
                      <p:nvPr/>
                    </p:nvPicPr>
                    <p:blipFill>
                      <a:blip r:embed="rId5"/>
                      <a:stretch>
                        <a:fillRect/>
                      </a:stretch>
                    </p:blipFill>
                    <p:spPr>
                      <a:xfrm>
                        <a:off x="4095750" y="1743075"/>
                        <a:ext cx="4972050" cy="5114925"/>
                      </a:xfrm>
                      <a:prstGeom prst="rect">
                        <a:avLst/>
                      </a:prstGeom>
                      <a:noFill/>
                      <a:ln w="38100">
                        <a:noFill/>
                        <a:miter/>
                      </a:ln>
                    </p:spPr>
                  </p:pic>
                </p:oleObj>
              </mc:Fallback>
            </mc:AlternateContent>
          </a:graphicData>
        </a:graphic>
      </p:graphicFrame>
      <p:sp>
        <p:nvSpPr>
          <p:cNvPr id="1138693" name="Rectangle 5"/>
          <p:cNvSpPr>
            <a:spLocks noChangeArrowheads="1"/>
          </p:cNvSpPr>
          <p:nvPr/>
        </p:nvSpPr>
        <p:spPr bwMode="auto">
          <a:xfrm>
            <a:off x="457200" y="1828800"/>
            <a:ext cx="3505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调度2： </a:t>
            </a:r>
          </a:p>
        </p:txBody>
      </p:sp>
      <p:sp>
        <p:nvSpPr>
          <p:cNvPr id="1138694" name="Rectangle 6"/>
          <p:cNvSpPr>
            <a:spLocks noChangeArrowheads="1"/>
          </p:cNvSpPr>
          <p:nvPr/>
        </p:nvSpPr>
        <p:spPr bwMode="auto">
          <a:xfrm>
            <a:off x="457200" y="2362200"/>
            <a:ext cx="35052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错误地显示250元。</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出现这种情况的原因是</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所看到的是一个不一致的数据库状态。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86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1138692"/>
                                        </p:tgtEl>
                                        <p:attrNameLst>
                                          <p:attrName>style.visibility</p:attrName>
                                        </p:attrNameLst>
                                      </p:cBhvr>
                                      <p:to>
                                        <p:strVal val="visible"/>
                                      </p:to>
                                    </p:set>
                                    <p:anim calcmode="lin" valueType="num">
                                      <p:cBhvr additive="base">
                                        <p:cTn id="11" dur="500" fill="hold"/>
                                        <p:tgtEl>
                                          <p:spTgt spid="1138692"/>
                                        </p:tgtEl>
                                        <p:attrNameLst>
                                          <p:attrName>ppt_x</p:attrName>
                                        </p:attrNameLst>
                                      </p:cBhvr>
                                      <p:tavLst>
                                        <p:tav tm="0">
                                          <p:val>
                                            <p:strVal val="1+#ppt_w/2"/>
                                          </p:val>
                                        </p:tav>
                                        <p:tav tm="100000">
                                          <p:val>
                                            <p:strVal val="#ppt_x"/>
                                          </p:val>
                                        </p:tav>
                                      </p:tavLst>
                                    </p:anim>
                                    <p:anim calcmode="lin" valueType="num">
                                      <p:cBhvr additive="base">
                                        <p:cTn id="12" dur="500" fill="hold"/>
                                        <p:tgtEl>
                                          <p:spTgt spid="113869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38694"/>
                                        </p:tgtEl>
                                        <p:attrNameLst>
                                          <p:attrName>style.visibility</p:attrName>
                                        </p:attrNameLst>
                                      </p:cBhvr>
                                      <p:to>
                                        <p:strVal val="visible"/>
                                      </p:to>
                                    </p:set>
                                    <p:anim calcmode="lin" valueType="num">
                                      <p:cBhvr additive="base">
                                        <p:cTn id="17" dur="500" fill="hold"/>
                                        <p:tgtEl>
                                          <p:spTgt spid="1138694"/>
                                        </p:tgtEl>
                                        <p:attrNameLst>
                                          <p:attrName>ppt_x</p:attrName>
                                        </p:attrNameLst>
                                      </p:cBhvr>
                                      <p:tavLst>
                                        <p:tav tm="0">
                                          <p:val>
                                            <p:strVal val="#ppt_x"/>
                                          </p:val>
                                        </p:tav>
                                        <p:tav tm="100000">
                                          <p:val>
                                            <p:strVal val="#ppt_x"/>
                                          </p:val>
                                        </p:tav>
                                      </p:tavLst>
                                    </p:anim>
                                    <p:anim calcmode="lin" valueType="num">
                                      <p:cBhvr additive="base">
                                        <p:cTn id="18" dur="500" fill="hold"/>
                                        <p:tgtEl>
                                          <p:spTgt spid="11386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3" grpId="0"/>
      <p:bldP spid="113869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C17FC0-792D-4BBD-B31E-725DC1750573}"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9926C17-8FD1-4051-B129-2A1D346E635D}"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025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2025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由上例可见：</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一个事务只要存取一个数据项，它就必须持有该数据项上的一个锁。</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如果一个事务完成了对一个数据项的最后一次存取之后就立即放弃它的锁，</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则不能确保调度的可串行性。 </a:t>
            </a:r>
          </a:p>
          <a:p>
            <a:pPr marL="742950" marR="0" lvl="1" indent="-285750" algn="just"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77CCE3-0E29-4781-8853-61390A0085B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D1CFC1F-CBBF-4248-837E-E3CD9F9341E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23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22307" name="Rectangle 3"/>
          <p:cNvSpPr>
            <a:spLocks noGrp="1" noChangeArrowheads="1"/>
          </p:cNvSpPr>
          <p:nvPr>
            <p:ph idx="1"/>
          </p:nvPr>
        </p:nvSpPr>
        <p:spPr>
          <a:xfrm>
            <a:off x="609600" y="1447800"/>
            <a:ext cx="3581400" cy="4953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修改事务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7</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把所有的释放锁操作放到最后</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，得到事务</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B := B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A := A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endParaRPr>
          </a:p>
        </p:txBody>
      </p:sp>
      <p:sp>
        <p:nvSpPr>
          <p:cNvPr id="1122308" name="Rectangle 4"/>
          <p:cNvSpPr>
            <a:spLocks noChangeArrowheads="1"/>
          </p:cNvSpPr>
          <p:nvPr/>
        </p:nvSpPr>
        <p:spPr bwMode="auto">
          <a:xfrm>
            <a:off x="4724400" y="1371600"/>
            <a:ext cx="34290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类似地，修改事务</a:t>
            </a:r>
            <a:r>
              <a:rPr kumimoji="0" lang="en-US" altLang="zh-CN"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得到事务</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DISPLY(A+B);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UNLOCK(B)。</a:t>
            </a: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 </a:t>
            </a:r>
            <a:endParaRPr kumimoji="0" lang="zh-CN" altLang="en-US"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a:xfrm>
            <a:off x="381000" y="13414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a:t>
            </a:r>
            <a:r>
              <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(Transaction)</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是用户定义的一个数据库操作序列，这些操作要么全做，要么全不做，</a:t>
            </a:r>
            <a:r>
              <a:rPr kumimoji="0" lang="zh-CN" altLang="en-US" sz="28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楷体_GB2312"/>
              </a:rPr>
              <a:t>是一个不可分割的工作单位</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事务与程序不同</a:t>
            </a:r>
            <a:endParaRPr kumimoji="0" lang="en-US" altLang="zh-CN"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在关系数据库中，一个事务可以是一条</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SQL</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语句，一组</a:t>
            </a:r>
            <a:r>
              <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SQL</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语句或整个程序</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a:ln>
                  <a:noFill/>
                </a:ln>
                <a:solidFill>
                  <a:srgbClr val="003399"/>
                </a:solidFill>
                <a:effectLst/>
                <a:uLnTx/>
                <a:uFillTx/>
                <a:latin typeface="华文新魏" panose="02010800040101010101" pitchFamily="2" charset="-122"/>
                <a:ea typeface="华文新魏" panose="02010800040101010101" pitchFamily="2" charset="-122"/>
                <a:cs typeface="楷体_GB2312"/>
              </a:rPr>
              <a:t>一个</a:t>
            </a:r>
            <a:r>
              <a:rPr kumimoji="0" lang="zh-CN" altLang="en-US"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rPr>
              <a:t>程序通常包含多个事务</a:t>
            </a:r>
            <a:endParaRPr kumimoji="0" lang="en-US" altLang="zh-CN" sz="2800" b="1" i="0" u="none" strike="noStrike" kern="0" cap="none" spc="0" normalizeH="0" baseline="0" noProof="0" dirty="0">
              <a:ln>
                <a:noFill/>
              </a:ln>
              <a:solidFill>
                <a:srgbClr val="003399"/>
              </a:solidFill>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事务是并发控制和恢复的</a:t>
            </a:r>
            <a:r>
              <a:rPr kumimoji="0" lang="zh-CN" altLang="en-US" sz="3200" b="1" i="0" u="none" strike="noStrike" kern="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基本单位</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500E6E3-E97A-4A0A-83D3-26A77C18EEC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ox(in)">
                                      <p:cBhvr>
                                        <p:cTn id="10" dur="500"/>
                                        <p:tgtEl>
                                          <p:spTgt spid="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ox(i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D6FD84C-33A2-40E2-892C-D388669148CE}"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10"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39EFAC1-27A0-4BF4-B250-E25CBAEF7979}"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4073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40739" name="Rectangle 3"/>
          <p:cNvSpPr>
            <a:spLocks noGrp="1" noChangeArrowheads="1"/>
          </p:cNvSpPr>
          <p:nvPr>
            <p:ph idx="1"/>
          </p:nvPr>
        </p:nvSpPr>
        <p:spPr>
          <a:xfrm>
            <a:off x="611188" y="1341438"/>
            <a:ext cx="7924800" cy="1249363"/>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解决了</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7</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8</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存在的问题。</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但是，</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10</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存在死琐问题。</a:t>
            </a:r>
          </a:p>
        </p:txBody>
      </p:sp>
      <p:sp>
        <p:nvSpPr>
          <p:cNvPr id="1140741" name="Rectangle 5"/>
          <p:cNvSpPr>
            <a:spLocks noChangeArrowheads="1"/>
          </p:cNvSpPr>
          <p:nvPr/>
        </p:nvSpPr>
        <p:spPr bwMode="auto">
          <a:xfrm>
            <a:off x="5257800" y="2743200"/>
            <a:ext cx="3200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当死锁发生时，系统必须放弃至少一个处于死锁状态的事务，释放这个事务所加锁的数据项，使其他事务可以继续运行。</a:t>
            </a:r>
          </a:p>
        </p:txBody>
      </p:sp>
      <p:grpSp>
        <p:nvGrpSpPr>
          <p:cNvPr id="1140744" name="Group 8"/>
          <p:cNvGrpSpPr/>
          <p:nvPr/>
        </p:nvGrpSpPr>
        <p:grpSpPr>
          <a:xfrm>
            <a:off x="914400" y="2733675"/>
            <a:ext cx="3952875" cy="3743325"/>
            <a:chOff x="576" y="1632"/>
            <a:chExt cx="2490" cy="2358"/>
          </a:xfrm>
        </p:grpSpPr>
        <p:graphicFrame>
          <p:nvGraphicFramePr>
            <p:cNvPr id="76808" name="Object 6"/>
            <p:cNvGraphicFramePr>
              <a:graphicFrameLocks noChangeAspect="1"/>
            </p:cNvGraphicFramePr>
            <p:nvPr/>
          </p:nvGraphicFramePr>
          <p:xfrm>
            <a:off x="576" y="1632"/>
            <a:ext cx="1404" cy="2358"/>
          </p:xfrm>
          <a:graphic>
            <a:graphicData uri="http://schemas.openxmlformats.org/presentationml/2006/ole">
              <mc:AlternateContent xmlns:mc="http://schemas.openxmlformats.org/markup-compatibility/2006">
                <mc:Choice xmlns:v="urn:schemas-microsoft-com:vml" Requires="v">
                  <p:oleObj spid="_x0000_s5143" r:id="rId4" imgW="2228850" imgH="3743325" progId="Paint.Picture">
                    <p:embed/>
                  </p:oleObj>
                </mc:Choice>
                <mc:Fallback>
                  <p:oleObj r:id="rId4" imgW="2228850" imgH="3743325" progId="Paint.Picture">
                    <p:embed/>
                    <p:pic>
                      <p:nvPicPr>
                        <p:cNvPr id="0" name="图片 3077"/>
                        <p:cNvPicPr/>
                        <p:nvPr/>
                      </p:nvPicPr>
                      <p:blipFill>
                        <a:blip r:embed="rId5"/>
                        <a:stretch>
                          <a:fillRect/>
                        </a:stretch>
                      </p:blipFill>
                      <p:spPr>
                        <a:xfrm>
                          <a:off x="576" y="1632"/>
                          <a:ext cx="1404" cy="2358"/>
                        </a:xfrm>
                        <a:prstGeom prst="rect">
                          <a:avLst/>
                        </a:prstGeom>
                        <a:noFill/>
                        <a:ln w="38100">
                          <a:noFill/>
                          <a:miter/>
                        </a:ln>
                      </p:spPr>
                    </p:pic>
                  </p:oleObj>
                </mc:Fallback>
              </mc:AlternateContent>
            </a:graphicData>
          </a:graphic>
        </p:graphicFrame>
        <p:graphicFrame>
          <p:nvGraphicFramePr>
            <p:cNvPr id="76809" name="Object 7"/>
            <p:cNvGraphicFramePr>
              <a:graphicFrameLocks noChangeAspect="1"/>
            </p:cNvGraphicFramePr>
            <p:nvPr/>
          </p:nvGraphicFramePr>
          <p:xfrm>
            <a:off x="2112" y="1644"/>
            <a:ext cx="954" cy="2274"/>
          </p:xfrm>
          <a:graphic>
            <a:graphicData uri="http://schemas.openxmlformats.org/presentationml/2006/ole">
              <mc:AlternateContent xmlns:mc="http://schemas.openxmlformats.org/markup-compatibility/2006">
                <mc:Choice xmlns:v="urn:schemas-microsoft-com:vml" Requires="v">
                  <p:oleObj spid="_x0000_s5144" r:id="rId6" imgW="1514475" imgH="3609975" progId="Paint.Picture">
                    <p:embed/>
                  </p:oleObj>
                </mc:Choice>
                <mc:Fallback>
                  <p:oleObj r:id="rId6" imgW="1514475" imgH="3609975" progId="Paint.Picture">
                    <p:embed/>
                    <p:pic>
                      <p:nvPicPr>
                        <p:cNvPr id="0" name="图片 3078"/>
                        <p:cNvPicPr/>
                        <p:nvPr/>
                      </p:nvPicPr>
                      <p:blipFill>
                        <a:blip r:embed="rId7"/>
                        <a:stretch>
                          <a:fillRect/>
                        </a:stretch>
                      </p:blipFill>
                      <p:spPr>
                        <a:xfrm>
                          <a:off x="2112" y="1644"/>
                          <a:ext cx="954" cy="2274"/>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140741"/>
                                        </p:tgtEl>
                                        <p:attrNameLst>
                                          <p:attrName>style.visibility</p:attrName>
                                        </p:attrNameLst>
                                      </p:cBhvr>
                                      <p:to>
                                        <p:strVal val="visible"/>
                                      </p:to>
                                    </p:set>
                                    <p:anim calcmode="lin" valueType="num">
                                      <p:cBhvr additive="base">
                                        <p:cTn id="11" dur="500" fill="hold"/>
                                        <p:tgtEl>
                                          <p:spTgt spid="1140741"/>
                                        </p:tgtEl>
                                        <p:attrNameLst>
                                          <p:attrName>ppt_x</p:attrName>
                                        </p:attrNameLst>
                                      </p:cBhvr>
                                      <p:tavLst>
                                        <p:tav tm="0">
                                          <p:val>
                                            <p:strVal val="1+#ppt_w/2"/>
                                          </p:val>
                                        </p:tav>
                                        <p:tav tm="100000">
                                          <p:val>
                                            <p:strVal val="#ppt_x"/>
                                          </p:val>
                                        </p:tav>
                                      </p:tavLst>
                                    </p:anim>
                                    <p:anim calcmode="lin" valueType="num">
                                      <p:cBhvr additive="base">
                                        <p:cTn id="12" dur="500" fill="hold"/>
                                        <p:tgtEl>
                                          <p:spTgt spid="11407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E9F71BE-E719-42D3-9E89-819863F1C652}"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死锁的处理</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8863F03-3494-4B8F-A1F7-59B6118EB267}"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4FC1D98-4A8D-46CE-B49A-B34CE8FCC5C8}"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3"/>
          <p:cNvSpPr txBox="1">
            <a:spLocks noChangeArrowheads="1"/>
          </p:cNvSpPr>
          <p:nvPr/>
        </p:nvSpPr>
        <p:spPr bwMode="auto">
          <a:xfrm>
            <a:off x="381000" y="1600200"/>
            <a:ext cx="8229600" cy="4525963"/>
          </a:xfrm>
          <a:prstGeom prst="rect">
            <a:avLst/>
          </a:prstGeom>
          <a:noFill/>
          <a:ln w="9525">
            <a:noFill/>
            <a:miter lim="800000"/>
          </a:ln>
          <a:effectLst/>
        </p:spPr>
        <p:txBody>
          <a:bodyPr/>
          <a:lstStyle>
            <a:lvl1pPr marL="342900" indent="-342900" algn="l" rtl="0" eaLnBrk="0" fontAlgn="base" hangingPunct="0">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1">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1">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1">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1">
                <a:solidFill>
                  <a:srgbClr val="003399"/>
                </a:solidFill>
                <a:effectLst>
                  <a:outerShdw blurRad="38100" dist="38100" dir="2700000" algn="tl">
                    <a:srgbClr val="C0C0C0"/>
                  </a:outerShdw>
                </a:effectLst>
                <a:latin typeface="+mn-lt"/>
                <a:ea typeface="+mn-ea"/>
                <a:cs typeface="楷体_GB2312"/>
              </a:defRPr>
            </a:lvl5pPr>
            <a:lvl6pPr marL="25146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sz="2000" b="1">
                <a:solidFill>
                  <a:srgbClr val="003399"/>
                </a:solidFill>
                <a:effectLst>
                  <a:outerShdw blurRad="38100" dist="38100" dir="2700000" algn="tl">
                    <a:srgbClr val="C0C0C0"/>
                  </a:outerShdw>
                </a:effectLst>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两类方法</a:t>
            </a:r>
          </a:p>
          <a:p>
            <a:pPr marL="742950" marR="0" lvl="1" indent="-285750" algn="l" defTabSz="914400" rtl="0" eaLnBrk="0" fontAlgn="base" latinLnBrk="0" hangingPunct="0">
              <a:lnSpc>
                <a:spcPct val="15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 </a:t>
            </a:r>
            <a:r>
              <a:rPr kumimoji="0" lang="zh-CN" altLang="en-US"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死锁预防</a:t>
            </a:r>
            <a:endParaRPr kumimoji="0" lang="en-US" altLang="zh-CN"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50000"/>
              </a:lnSpc>
              <a:spcBef>
                <a:spcPct val="20000"/>
              </a:spcBef>
              <a:spcAft>
                <a:spcPct val="0"/>
              </a:spcAft>
              <a:buClrTx/>
              <a:buSzTx/>
              <a:buFontTx/>
              <a:buNone/>
              <a:defRPr/>
            </a:pPr>
            <a:r>
              <a:rPr kumimoji="0" lang="en-US" altLang="zh-CN"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 </a:t>
            </a:r>
            <a:r>
              <a:rPr kumimoji="0" lang="zh-CN" altLang="en-US" sz="3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死锁的检测与恢复</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799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死锁的预防</a:t>
            </a:r>
          </a:p>
        </p:txBody>
      </p:sp>
      <p:sp>
        <p:nvSpPr>
          <p:cNvPr id="3799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产生死锁的原因是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两个或多个事务都已封锁了一些数据对象，然后又都请求对已为其他事务封锁的数据对象加锁</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，从而出现死等待。</a:t>
            </a:r>
          </a:p>
          <a:p>
            <a:pPr marL="342900" marR="0" lvl="0" indent="-342900" algn="l" defTabSz="914400" rtl="0" eaLnBrk="0" fontAlgn="base" latinLnBrk="0" hangingPunct="0">
              <a:lnSpc>
                <a:spcPct val="150000"/>
              </a:lnSpc>
              <a:spcBef>
                <a:spcPct val="6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预防死锁的发生就是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要破坏产生死锁的条件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9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093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死锁的预防</a:t>
            </a:r>
          </a:p>
        </p:txBody>
      </p:sp>
      <p:sp>
        <p:nvSpPr>
          <p:cNvPr id="380931" name="Rectangle 3"/>
          <p:cNvSpPr>
            <a:spLocks noGrp="1" noChangeArrowheads="1"/>
          </p:cNvSpPr>
          <p:nvPr>
            <p:ph idx="1"/>
          </p:nvPr>
        </p:nvSpPr>
        <p:spPr>
          <a:xfrm>
            <a:off x="611188" y="1268413"/>
            <a:ext cx="7427913"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预防死锁的方法</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一次封锁法</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顺序封锁法</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195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一次封锁法</a:t>
            </a:r>
          </a:p>
        </p:txBody>
      </p:sp>
      <p:sp>
        <p:nvSpPr>
          <p:cNvPr id="381955" name="Rectangle 3"/>
          <p:cNvSpPr>
            <a:spLocks noGrp="1" noChangeArrowheads="1"/>
          </p:cNvSpPr>
          <p:nvPr>
            <p:ph idx="1"/>
          </p:nvPr>
        </p:nvSpPr>
        <p:spPr>
          <a:xfrm>
            <a:off x="611188" y="1412875"/>
            <a:ext cx="8353425"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要求每个事务必须</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一次将所有要使用的数据全部加锁</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，否则就不能继续执行</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存在的问题</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降低系统并发度</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难于事先精确确定封锁对象</a:t>
            </a:r>
          </a:p>
          <a:p>
            <a:pPr marL="742950" marR="0" lvl="1" indent="-285750" algn="l" defTabSz="914400" rtl="0" eaLnBrk="0" fontAlgn="base" latinLnBrk="0" hangingPunct="0">
              <a:lnSpc>
                <a:spcPct val="16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400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顺序封锁法</a:t>
            </a:r>
          </a:p>
        </p:txBody>
      </p:sp>
      <p:sp>
        <p:nvSpPr>
          <p:cNvPr id="384003" name="Rectangle 3"/>
          <p:cNvSpPr>
            <a:spLocks noGrp="1" noChangeArrowheads="1"/>
          </p:cNvSpPr>
          <p:nvPr>
            <p:ph idx="1"/>
          </p:nvPr>
        </p:nvSpPr>
        <p:spPr>
          <a:xfrm>
            <a:off x="250825" y="1268413"/>
            <a:ext cx="871378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顺序封锁法是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预先对数据对象规定一个封锁顺序</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，所有事务都按这个顺序实行封锁。</a:t>
            </a:r>
          </a:p>
          <a:p>
            <a:pPr marL="342900" marR="0" lvl="0" indent="-342900" algn="l" defTabSz="914400" rtl="0" eaLnBrk="0" fontAlgn="base" latinLnBrk="0" hangingPunct="0">
              <a:lnSpc>
                <a:spcPct val="11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顺序封锁法存在的问题</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维护成本</a:t>
            </a:r>
          </a:p>
          <a:p>
            <a:pPr marL="742950" marR="0" lvl="1" indent="-285750" algn="l" defTabSz="914400" rtl="0" eaLnBrk="0" fontAlgn="base" latinLnBrk="0" hangingPunct="0">
              <a:lnSpc>
                <a:spcPct val="11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数据库系统中封锁的数据对象极多，并且随数据的插入、删除等操作而不断地变化，要维护这样的资源的封锁顺序非常困难，</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成本很高</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1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难以实现</a:t>
            </a:r>
          </a:p>
          <a:p>
            <a:pPr marL="742950" marR="0" lvl="1" indent="-285750" algn="l" defTabSz="914400" rtl="0" eaLnBrk="0" fontAlgn="base" latinLnBrk="0" hangingPunct="0">
              <a:lnSpc>
                <a:spcPct val="110000"/>
              </a:lnSpc>
              <a:spcBef>
                <a:spcPct val="20000"/>
              </a:spcBef>
              <a:spcAft>
                <a:spcPct val="0"/>
              </a:spcAft>
              <a:buClrTx/>
              <a:buSzTx/>
              <a:buFont typeface="Wingdings" panose="05000000000000000000" pitchFamily="2" charset="2"/>
              <a:buNone/>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事务的封锁请求可以随着事务的执行而动态地决定，很难事先确定每一个事务要封锁哪些对象，因此也就</a:t>
            </a:r>
            <a:r>
              <a:rPr kumimoji="0" lang="zh-CN" altLang="en-US" sz="24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很难按规定的顺序去施加封锁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0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40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40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707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死锁的检测与恢复</a:t>
            </a:r>
          </a:p>
        </p:txBody>
      </p:sp>
      <p:sp>
        <p:nvSpPr>
          <p:cNvPr id="387075" name="Rectangle 3"/>
          <p:cNvSpPr>
            <a:spLocks noGrp="1" noChangeArrowheads="1"/>
          </p:cNvSpPr>
          <p:nvPr>
            <p:ph idx="1"/>
          </p:nvPr>
        </p:nvSpPr>
        <p:spPr>
          <a:xfrm>
            <a:off x="827088" y="1268413"/>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死锁的诊断</a:t>
            </a:r>
          </a:p>
          <a:p>
            <a:pPr marL="742950" marR="0" lvl="1" indent="-285750" algn="l" defTabSz="914400" rtl="0" eaLnBrk="0" fontAlgn="base" latinLnBrk="0" hangingPunct="0">
              <a:lnSpc>
                <a:spcPct val="150000"/>
              </a:lnSpc>
              <a:spcBef>
                <a:spcPct val="20000"/>
              </a:spcBef>
              <a:spcAft>
                <a:spcPct val="0"/>
              </a:spcAft>
              <a:buClrTx/>
              <a:buSzPct val="60000"/>
              <a:buFont typeface="Wingdings" panose="05000000000000000000" pitchFamily="2" charset="2"/>
              <a:buChar char="ü"/>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超时法</a:t>
            </a:r>
          </a:p>
          <a:p>
            <a:pPr marL="742950" marR="0" lvl="1" indent="-285750" algn="l" defTabSz="914400" rtl="0" eaLnBrk="0" fontAlgn="base" latinLnBrk="0" hangingPunct="0">
              <a:lnSpc>
                <a:spcPct val="150000"/>
              </a:lnSpc>
              <a:spcBef>
                <a:spcPct val="20000"/>
              </a:spcBef>
              <a:spcAft>
                <a:spcPct val="0"/>
              </a:spcAft>
              <a:buClrTx/>
              <a:buSzPct val="60000"/>
              <a:buFont typeface="Wingdings" panose="05000000000000000000" pitchFamily="2" charset="2"/>
              <a:buChar char="ü"/>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事务等待图法 </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8098"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超时法</a:t>
            </a:r>
          </a:p>
        </p:txBody>
      </p:sp>
      <p:sp>
        <p:nvSpPr>
          <p:cNvPr id="388099" name="Rectangle 3"/>
          <p:cNvSpPr>
            <a:spLocks noGrp="1" noChangeArrowheads="1"/>
          </p:cNvSpPr>
          <p:nvPr>
            <p:ph idx="1"/>
          </p:nvPr>
        </p:nvSpPr>
        <p:spPr>
          <a:xfrm>
            <a:off x="611188" y="1341438"/>
            <a:ext cx="8208963"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如果一个事务的等待时间</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超过了规定的时限</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，就认为发生了死锁</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优点：实现简单</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有可能误判死锁</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时限若设置得太长，死锁发生后不能及时发现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0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80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8912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等待图法</a:t>
            </a:r>
          </a:p>
        </p:txBody>
      </p:sp>
      <p:sp>
        <p:nvSpPr>
          <p:cNvPr id="389123" name="Rectangle 3"/>
          <p:cNvSpPr>
            <a:spLocks noGrp="1" noChangeArrowheads="1"/>
          </p:cNvSpPr>
          <p:nvPr>
            <p:ph type="body" sz="half" idx="1"/>
          </p:nvPr>
        </p:nvSpPr>
        <p:spPr>
          <a:xfrm>
            <a:off x="395288" y="1196975"/>
            <a:ext cx="8424863" cy="44084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等待图</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动态反映所有事务的等待情况</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事务等待图是一个有向图</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为结点的集合，每个结点表示正运行的事务</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en-US" altLang="zh-CN" sz="24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为边的集合，每条边表示事务等待的情况</a:t>
            </a:r>
          </a:p>
          <a:p>
            <a:pPr marL="742950" marR="0" lvl="1" indent="-28575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之间划一条有向边，从</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指向</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a:xfrm>
            <a:off x="381000" y="1285875"/>
            <a:ext cx="8229600" cy="1357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定义事务</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ea"/>
                <a:ea typeface="+mn-ea"/>
                <a:cs typeface="楷体_GB2312"/>
              </a:rPr>
              <a:t>显式定义方式</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ea"/>
              <a:ea typeface="+mn-ea"/>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宋体" panose="0201060003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隐式方式</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当用户没有显式地定义事务时，</a:t>
            </a:r>
          </a:p>
          <a:p>
            <a:pPr marL="1143000" marR="0" lvl="2" indent="-228600" algn="l"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DBMS</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按缺省规定自动划分事务</a:t>
            </a: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E23974-5A20-4291-B0D6-222CD101D0A9}"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Rectangle 3"/>
          <p:cNvSpPr txBox="1">
            <a:spLocks noChangeArrowheads="1"/>
          </p:cNvSpPr>
          <p:nvPr/>
        </p:nvSpPr>
        <p:spPr bwMode="auto">
          <a:xfrm>
            <a:off x="785813" y="2428875"/>
            <a:ext cx="7772400" cy="1785938"/>
          </a:xfrm>
          <a:prstGeom prst="rect">
            <a:avLst/>
          </a:prstGeom>
          <a:noFill/>
          <a:ln w="9525">
            <a:noFill/>
            <a:miter lim="800000"/>
          </a:ln>
          <a:effectLst/>
        </p:spPr>
        <p:txBody>
          <a:bodyPr/>
          <a:lstStyle/>
          <a:p>
            <a:pPr marL="342900" marR="0" indent="-342900" defTabSz="914400" eaLnBrk="0" hangingPunct="0">
              <a:spcBef>
                <a:spcPct val="20000"/>
              </a:spcBef>
              <a:buClrTx/>
              <a:buSzTx/>
              <a:buFontTx/>
              <a:defRPr/>
            </a:pP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BEGIN TRANSACTION                   BEGIN TRANSACTION</a:t>
            </a:r>
          </a:p>
          <a:p>
            <a:pPr marL="342900" marR="0" indent="-342900" defTabSz="914400" eaLnBrk="0" hangingPunct="0">
              <a:spcBef>
                <a:spcPct val="20000"/>
              </a:spcBef>
              <a:buClrTx/>
              <a:buSzTx/>
              <a:buFont typeface="Wingdings" panose="05000000000000000000" pitchFamily="2" charset="2"/>
              <a:defRPr/>
            </a:pP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语句1</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语句1</a:t>
            </a:r>
          </a:p>
          <a:p>
            <a:pPr marL="342900" marR="0" indent="-342900" defTabSz="914400" eaLnBrk="0" hangingPunct="0">
              <a:spcBef>
                <a:spcPct val="20000"/>
              </a:spcBef>
              <a:buClrTx/>
              <a:buSzTx/>
              <a:buFont typeface="Wingdings" panose="05000000000000000000" pitchFamily="2" charset="2"/>
              <a:defRPr/>
            </a:pP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语句2                                             </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SQL </a:t>
            </a:r>
            <a:r>
              <a:rPr kumimoji="0" lang="zh-CN"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语句2</a:t>
            </a:r>
            <a:endPar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endParaRPr>
          </a:p>
          <a:p>
            <a:pPr marL="342900" marR="0" indent="-342900" defTabSz="914400" eaLnBrk="0" hangingPunct="0">
              <a:spcBef>
                <a:spcPct val="20000"/>
              </a:spcBef>
              <a:buClrTx/>
              <a:buSzTx/>
              <a:buFont typeface="Wingdings" panose="05000000000000000000" pitchFamily="2" charset="2"/>
              <a:defRPr/>
            </a:pP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r>
              <a:rPr kumimoji="0" lang="zh-CN" altLang="en-US"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p>
          <a:p>
            <a:pPr marL="342900" marR="0" indent="-342900" defTabSz="914400" eaLnBrk="0" hangingPunct="0">
              <a:spcBef>
                <a:spcPct val="20000"/>
              </a:spcBef>
              <a:buClrTx/>
              <a:buSzTx/>
              <a:buFont typeface="Wingdings" panose="05000000000000000000" pitchFamily="2" charset="2"/>
              <a:defRPr/>
            </a:pPr>
            <a:r>
              <a:rPr kumimoji="0" lang="zh-CN" altLang="en-US"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     </a:t>
            </a:r>
            <a:r>
              <a:rPr kumimoji="0" lang="en-US" altLang="zh-CN" sz="1800" kern="0" cap="none" spc="0" normalizeH="0" baseline="0" noProof="0" dirty="0">
                <a:effectLst>
                  <a:outerShdw blurRad="38100" dist="38100" dir="2700000" algn="tl">
                    <a:srgbClr val="C0C0C0"/>
                  </a:outerShdw>
                </a:effectLst>
                <a:latin typeface="+mn-lt"/>
                <a:ea typeface="宋体" panose="02010600030101010101" pitchFamily="2" charset="-122"/>
                <a:cs typeface="+mn-cs"/>
              </a:rPr>
              <a:t>COMMIT                                               ROLLBACK</a:t>
            </a:r>
          </a:p>
        </p:txBody>
      </p:sp>
      <p:sp>
        <p:nvSpPr>
          <p:cNvPr id="8" name="AutoShape 7"/>
          <p:cNvSpPr/>
          <p:nvPr/>
        </p:nvSpPr>
        <p:spPr>
          <a:xfrm>
            <a:off x="2774950" y="4071938"/>
            <a:ext cx="5368925" cy="1357313"/>
          </a:xfrm>
          <a:prstGeom prst="borderCallout2">
            <a:avLst>
              <a:gd name="adj1" fmla="val 7213"/>
              <a:gd name="adj2" fmla="val -1431"/>
              <a:gd name="adj3" fmla="val 7213"/>
              <a:gd name="adj4" fmla="val -6736"/>
              <a:gd name="adj5" fmla="val -13625"/>
              <a:gd name="adj6" fmla="val -12255"/>
            </a:avLst>
          </a:prstGeom>
          <a:solidFill>
            <a:srgbClr val="FFFF00"/>
          </a:solidFill>
          <a:ln w="25400"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事务正常结束   </a:t>
            </a: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事务的所有操作（</a:t>
            </a: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a:t>
            </a:r>
            <a:r>
              <a:rPr kumimoji="0" lang="en-US" altLang="zh-CN"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457200" marR="0" lvl="1" indent="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事务中所有对数据库的更新写回到磁盘</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9" name="AutoShape 5"/>
          <p:cNvSpPr/>
          <p:nvPr/>
        </p:nvSpPr>
        <p:spPr>
          <a:xfrm>
            <a:off x="0" y="4143375"/>
            <a:ext cx="5786438" cy="1806575"/>
          </a:xfrm>
          <a:prstGeom prst="borderCallout2">
            <a:avLst>
              <a:gd name="adj1" fmla="val 6898"/>
              <a:gd name="adj2" fmla="val 101431"/>
              <a:gd name="adj3" fmla="val 6898"/>
              <a:gd name="adj4" fmla="val 105421"/>
              <a:gd name="adj5" fmla="val -14681"/>
              <a:gd name="adj6" fmla="val 104065"/>
            </a:avLst>
          </a:prstGeom>
          <a:solidFill>
            <a:srgbClr val="FFFF00"/>
          </a:solidFill>
          <a:ln w="25400"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事务异常终止</a:t>
            </a:r>
          </a:p>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事务运行的过程中发生了故障，不能继续执行</a:t>
            </a:r>
          </a:p>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系统将事务中对数据库的所有已完成的操作全部撤销 </a:t>
            </a:r>
          </a:p>
          <a:p>
            <a:pPr marL="452755" marR="0" lvl="1" indent="-27305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事务滚回到</a:t>
            </a:r>
            <a:r>
              <a:rPr kumimoji="0" lang="zh-CN" altLang="en-US" sz="2000" b="0" i="0" u="none" strike="noStrike" kern="120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开始</a:t>
            </a:r>
            <a:r>
              <a:rPr kumimoji="0" lang="zh-CN" altLang="en-US" sz="20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时的状态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9971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等待图法</a:t>
            </a:r>
          </a:p>
        </p:txBody>
      </p:sp>
      <p:grpSp>
        <p:nvGrpSpPr>
          <p:cNvPr id="499719" name="Group 7"/>
          <p:cNvGrpSpPr/>
          <p:nvPr/>
        </p:nvGrpSpPr>
        <p:grpSpPr>
          <a:xfrm>
            <a:off x="1116013" y="1524000"/>
            <a:ext cx="6337300" cy="2455863"/>
            <a:chOff x="975" y="1162"/>
            <a:chExt cx="3992" cy="1547"/>
          </a:xfrm>
        </p:grpSpPr>
        <p:graphicFrame>
          <p:nvGraphicFramePr>
            <p:cNvPr id="89092" name="Object 4"/>
            <p:cNvGraphicFramePr>
              <a:graphicFrameLocks noChangeAspect="1"/>
            </p:cNvGraphicFramePr>
            <p:nvPr/>
          </p:nvGraphicFramePr>
          <p:xfrm>
            <a:off x="975" y="1162"/>
            <a:ext cx="3992" cy="1268"/>
          </p:xfrm>
          <a:graphic>
            <a:graphicData uri="http://schemas.openxmlformats.org/presentationml/2006/ole">
              <mc:AlternateContent xmlns:mc="http://schemas.openxmlformats.org/markup-compatibility/2006">
                <mc:Choice xmlns:v="urn:schemas-microsoft-com:vml" Requires="v">
                  <p:oleObj spid="_x0000_s6157" r:id="rId3" imgW="2245360" imgH="711835" progId="Word.Picture.8">
                    <p:embed/>
                  </p:oleObj>
                </mc:Choice>
                <mc:Fallback>
                  <p:oleObj r:id="rId3" imgW="2245360" imgH="711835" progId="Word.Picture.8">
                    <p:embed/>
                    <p:pic>
                      <p:nvPicPr>
                        <p:cNvPr id="0" name="图片 3080"/>
                        <p:cNvPicPr/>
                        <p:nvPr/>
                      </p:nvPicPr>
                      <p:blipFill>
                        <a:blip r:embed="rId4"/>
                        <a:stretch>
                          <a:fillRect/>
                        </a:stretch>
                      </p:blipFill>
                      <p:spPr>
                        <a:xfrm>
                          <a:off x="975" y="1162"/>
                          <a:ext cx="3992" cy="1268"/>
                        </a:xfrm>
                        <a:prstGeom prst="rect">
                          <a:avLst/>
                        </a:prstGeom>
                        <a:noFill/>
                        <a:ln w="38100">
                          <a:noFill/>
                          <a:miter/>
                        </a:ln>
                      </p:spPr>
                    </p:pic>
                  </p:oleObj>
                </mc:Fallback>
              </mc:AlternateContent>
            </a:graphicData>
          </a:graphic>
        </p:graphicFrame>
        <p:sp>
          <p:nvSpPr>
            <p:cNvPr id="88071" name="Text Box 5"/>
            <p:cNvSpPr txBox="1"/>
            <p:nvPr/>
          </p:nvSpPr>
          <p:spPr>
            <a:xfrm>
              <a:off x="2245" y="2478"/>
              <a:ext cx="836" cy="231"/>
            </a:xfrm>
            <a:prstGeom prst="rect">
              <a:avLst/>
            </a:prstGeom>
            <a:noFill/>
            <a:ln w="25400">
              <a:noFill/>
              <a:miter/>
            </a:ln>
          </p:spPr>
          <p:txBody>
            <a:bodyPr wrap="none">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事务等待图</a:t>
              </a:r>
            </a:p>
          </p:txBody>
        </p:sp>
      </p:grpSp>
      <p:sp>
        <p:nvSpPr>
          <p:cNvPr id="499718" name="Text Box 6"/>
          <p:cNvSpPr txBox="1"/>
          <p:nvPr/>
        </p:nvSpPr>
        <p:spPr>
          <a:xfrm>
            <a:off x="427038" y="4235450"/>
            <a:ext cx="8064500" cy="2105025"/>
          </a:xfrm>
          <a:prstGeom prst="rect">
            <a:avLst/>
          </a:prstGeom>
          <a:noFill/>
          <a:ln w="25400">
            <a:noFill/>
            <a:miter/>
          </a:ln>
        </p:spPr>
        <p:txBody>
          <a:bodyPr>
            <a:spAutoFit/>
          </a:bodyPr>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342900" marR="0" lvl="0" indent="-34290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n"/>
              <a:defRPr/>
            </a:pP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中，事务</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，产生了死锁</a:t>
            </a:r>
          </a:p>
          <a:p>
            <a:pPr marL="342900" marR="0" lvl="0" indent="-34290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n"/>
              <a:defRPr/>
            </a:pP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中，事务</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T4</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又等待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T1</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，产生了死锁 </a:t>
            </a:r>
          </a:p>
          <a:p>
            <a:pPr marL="342900" marR="0" lvl="0" indent="-34290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n"/>
              <a:defRPr/>
            </a:pP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图</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(b)</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中，事务</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T3</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可能还等待</a:t>
            </a:r>
            <a:r>
              <a:rPr kumimoji="0" lang="en-US" altLang="zh-CN"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T2</a:t>
            </a:r>
            <a:r>
              <a:rPr kumimoji="0" lang="zh-CN" altLang="en-US" sz="2200" b="0" i="0" u="none" strike="noStrike" kern="120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，在大回路中又有小的回路</a:t>
            </a:r>
            <a:r>
              <a:rPr kumimoji="0" lang="zh-CN" altLang="en-US" sz="1800" b="0" i="0" u="none" strike="noStrike" kern="1200" cap="none" spc="0" normalizeH="0" baseline="0" noProof="1">
                <a:ln>
                  <a:noFill/>
                </a:ln>
                <a:solidFill>
                  <a:schemeClr val="tx1"/>
                </a:solidFill>
                <a:effectLst>
                  <a:outerShdw blurRad="38100" dist="38100" dir="2700000" algn="tl">
                    <a:srgbClr val="C0C0C0"/>
                  </a:outerShdw>
                </a:effectLst>
                <a:uLnTx/>
                <a:uFillTx/>
                <a:latin typeface="+mn-lt"/>
                <a:ea typeface="宋体" panose="02010600030101010101" pitchFamily="2" charset="-122"/>
                <a:cs typeface="楷体_GB231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99719"/>
                                        </p:tgtEl>
                                        <p:attrNameLst>
                                          <p:attrName>style.visibility</p:attrName>
                                        </p:attrNameLst>
                                      </p:cBhvr>
                                      <p:to>
                                        <p:strVal val="visible"/>
                                      </p:to>
                                    </p:set>
                                    <p:animEffect transition="in" filter="box(in)">
                                      <p:cBhvr>
                                        <p:cTn id="7" dur="2000"/>
                                        <p:tgtEl>
                                          <p:spTgt spid="4997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9718">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9718">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97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9766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等待图法</a:t>
            </a:r>
          </a:p>
        </p:txBody>
      </p:sp>
      <p:sp>
        <p:nvSpPr>
          <p:cNvPr id="497667" name="Rectangle 3"/>
          <p:cNvSpPr>
            <a:spLocks noGrp="1" noChangeArrowheads="1"/>
          </p:cNvSpPr>
          <p:nvPr>
            <p:ph idx="1"/>
          </p:nvPr>
        </p:nvSpPr>
        <p:spPr>
          <a:xfrm>
            <a:off x="381000" y="1600200"/>
            <a:ext cx="84391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并发控制子系统</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周期性地</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比如每隔数秒</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生成等待图。如果发现图中存在回路，则表示系统中出现了死锁。</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39014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死锁的恢复</a:t>
            </a:r>
          </a:p>
        </p:txBody>
      </p:sp>
      <p:sp>
        <p:nvSpPr>
          <p:cNvPr id="390147" name="Rectangle 3"/>
          <p:cNvSpPr>
            <a:spLocks noGrp="1" noChangeArrowheads="1"/>
          </p:cNvSpPr>
          <p:nvPr>
            <p:ph idx="1"/>
          </p:nvPr>
        </p:nvSpPr>
        <p:spPr>
          <a:xfrm>
            <a:off x="323850" y="112553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死锁的恢复</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选择牺牲者：必须决定回滚哪一个</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或哪一些</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事务以打破死锁，应使事务回滚</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代价最小</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事务已计算了多久，还将计算多长时间</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该事务已使用了多少数据项</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为完成事务还需使用多少数据项</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回滚时将牵涉多少事务</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回滚：彻底回滚、部分回滚</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饿死</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有可能同一事务总是被选为牺牲者，发生饿死</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因而必须保证一个事务</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被选为牺牲者的次数有限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14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014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014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014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014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01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014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014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65FAD7C-D9E3-43B4-B454-9770200F557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endParaRP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8F12BE3-CE0C-4F25-B027-AF6C8511CA06}"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044482"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基于锁的并发控制协议</a:t>
            </a:r>
          </a:p>
        </p:txBody>
      </p:sp>
      <p:sp>
        <p:nvSpPr>
          <p:cNvPr id="1044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锁的概念</a:t>
            </a:r>
            <a:endPar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死锁、死锁的处理</a:t>
            </a:r>
            <a:endParaRPr kumimoji="0" lang="en-US" altLang="zh-CN"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两段锁并发控制协议</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519AE5A-8FA3-47A5-9593-80BA0C6C1548}"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3B50539-35B9-4F8B-B48C-3CE79AF3312C}"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4278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427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两段锁协议 </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两阶段锁协议要求每个事务分两个阶段进行数据项的加锁和解锁。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阶段1 加锁阶段</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。在这阶段，事务可以申请获得任何数据项上的任何类型的锁，但是不能释放任何锁</a:t>
            </a:r>
          </a:p>
          <a:p>
            <a:pPr marL="1143000" marR="0" lvl="2" indent="-228600" algn="just"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阶段2 解锁阶段</a:t>
            </a:r>
            <a:r>
              <a:rPr kumimoji="0" lang="zh-CN" altLang="en-US"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。在这阶段，事务可以释放任何数据项上的任何类型的琐，但是不能再申请任何琐。</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每个事务开始运行后即进入加锁阶段，申请获得所需要的所有锁。</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当一个事务第一次释放锁时，该事务进入解锁阶段。进入解锁阶段的事务不能再申请任何锁。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278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27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7975663-7332-459A-8DA2-04FBA388BCD6}"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34FD79E-0C44-494D-BA67-A0B4A5B88450}"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8450"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graphicFrame>
        <p:nvGraphicFramePr>
          <p:cNvPr id="96261" name="Object 4"/>
          <p:cNvGraphicFramePr>
            <a:graphicFrameLocks noChangeAspect="1"/>
          </p:cNvGraphicFramePr>
          <p:nvPr/>
        </p:nvGraphicFramePr>
        <p:xfrm>
          <a:off x="914400" y="1981200"/>
          <a:ext cx="4972050" cy="4267200"/>
        </p:xfrm>
        <a:graphic>
          <a:graphicData uri="http://schemas.openxmlformats.org/presentationml/2006/ole">
            <mc:AlternateContent xmlns:mc="http://schemas.openxmlformats.org/markup-compatibility/2006">
              <mc:Choice xmlns:v="urn:schemas-microsoft-com:vml" Requires="v">
                <p:oleObj spid="_x0000_s7181" r:id="rId4" imgW="4972050" imgH="5114925" progId="Paint.Picture">
                  <p:embed/>
                </p:oleObj>
              </mc:Choice>
              <mc:Fallback>
                <p:oleObj r:id="rId4" imgW="4972050" imgH="5114925" progId="Paint.Picture">
                  <p:embed/>
                  <p:pic>
                    <p:nvPicPr>
                      <p:cNvPr id="0" name="图片 3079"/>
                      <p:cNvPicPr/>
                      <p:nvPr/>
                    </p:nvPicPr>
                    <p:blipFill>
                      <a:blip r:embed="rId5"/>
                      <a:stretch>
                        <a:fillRect/>
                      </a:stretch>
                    </p:blipFill>
                    <p:spPr>
                      <a:xfrm>
                        <a:off x="914400" y="1981200"/>
                        <a:ext cx="4972050" cy="4267200"/>
                      </a:xfrm>
                      <a:prstGeom prst="rect">
                        <a:avLst/>
                      </a:prstGeom>
                      <a:noFill/>
                      <a:ln w="38100">
                        <a:noFill/>
                        <a:miter/>
                      </a:ln>
                    </p:spPr>
                  </p:pic>
                </p:oleObj>
              </mc:Fallback>
            </mc:AlternateContent>
          </a:graphicData>
        </a:graphic>
      </p:graphicFrame>
      <p:sp>
        <p:nvSpPr>
          <p:cNvPr id="1128454" name="Text Box 6"/>
          <p:cNvSpPr txBox="1">
            <a:spLocks noGrp="1" noChangeArrowheads="1"/>
          </p:cNvSpPr>
          <p:nvPr>
            <p:ph idx="1"/>
          </p:nvPr>
        </p:nvSpPr>
        <p:spPr>
          <a:xfrm>
            <a:off x="685800" y="1371600"/>
            <a:ext cx="7924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0"/>
              </a:spcBef>
              <a:spcAft>
                <a:spcPct val="0"/>
              </a:spcAft>
              <a:buClrTx/>
              <a:buSzTx/>
              <a:buFontTx/>
              <a:buChar char="•"/>
              <a:defRPr/>
            </a:pPr>
            <a:r>
              <a:rPr kumimoji="0" lang="zh-CN" altLang="en-US" sz="2800" b="1" i="0" u="none" strike="noStrike" kern="0" cap="none" spc="0" normalizeH="0" baseline="0" noProof="0">
                <a:ln>
                  <a:noFill/>
                </a:ln>
                <a:solidFill>
                  <a:srgbClr val="FF0000"/>
                </a:solidFill>
                <a:effectLst>
                  <a:outerShdw blurRad="38100" dist="38100" dir="2700000" algn="tl">
                    <a:srgbClr val="C0C0C0"/>
                  </a:outerShdw>
                </a:effectLst>
                <a:uLnTx/>
                <a:uFillTx/>
                <a:latin typeface="Arial" panose="020B0604020202020204" pitchFamily="34" charset="0"/>
                <a:ea typeface="+mn-ea"/>
                <a:cs typeface="+mn-cs"/>
              </a:rPr>
              <a:t>满足两段锁协议？</a:t>
            </a:r>
          </a:p>
        </p:txBody>
      </p:sp>
      <p:sp>
        <p:nvSpPr>
          <p:cNvPr id="1128455" name="Text Box 7"/>
          <p:cNvSpPr txBox="1">
            <a:spLocks noChangeArrowheads="1"/>
          </p:cNvSpPr>
          <p:nvPr/>
        </p:nvSpPr>
        <p:spPr bwMode="auto">
          <a:xfrm>
            <a:off x="4038600" y="1371600"/>
            <a:ext cx="96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0" hangingPunct="0">
              <a:spcBef>
                <a:spcPct val="50000"/>
              </a:spcBef>
              <a:buClrTx/>
              <a:buSzTx/>
              <a:buFontTx/>
              <a:buChar char="–"/>
              <a:defRPr/>
            </a:pPr>
            <a:r>
              <a:rPr kumimoji="0" lang="en-US" altLang="zh-CN" sz="2800" kern="1200" cap="none" spc="0" normalizeH="0" baseline="0" noProof="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cs typeface="+mn-cs"/>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84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128455"/>
                                        </p:tgtEl>
                                        <p:attrNameLst>
                                          <p:attrName>style.visibility</p:attrName>
                                        </p:attrNameLst>
                                      </p:cBhvr>
                                      <p:to>
                                        <p:strVal val="visible"/>
                                      </p:to>
                                    </p:set>
                                    <p:animEffect transition="in" filter="dissolve">
                                      <p:cBhvr>
                                        <p:cTn id="11" dur="500"/>
                                        <p:tgtEl>
                                          <p:spTgt spid="112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4" grpId="0" build="p"/>
      <p:bldP spid="112845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77CCE3-0E29-4781-8853-61390A0085B5}"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D1CFC1F-CBBF-4248-837E-E3CD9F9341E7}"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2230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lang="zh-CN" altLang="en-US" noProof="0" dirty="0">
                <a:ln>
                  <a:noFill/>
                </a:ln>
                <a:uLnTx/>
                <a:uFillTx/>
                <a:latin typeface="华文行楷" panose="02010800040101010101" pitchFamily="2" charset="-122"/>
                <a:ea typeface="华文行楷" panose="02010800040101010101" pitchFamily="2" charset="-122"/>
                <a:sym typeface="+mn-ea"/>
              </a:rPr>
              <a:t>两段锁并发控制协议</a:t>
            </a:r>
            <a:endParaRPr kumimoji="0" lang="en-US" altLang="zh-CN"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楷体_GB2312"/>
            </a:endParaRPr>
          </a:p>
        </p:txBody>
      </p:sp>
      <p:sp>
        <p:nvSpPr>
          <p:cNvPr id="1122307" name="Rectangle 3"/>
          <p:cNvSpPr>
            <a:spLocks noGrp="1" noChangeArrowheads="1"/>
          </p:cNvSpPr>
          <p:nvPr>
            <p:ph idx="1"/>
          </p:nvPr>
        </p:nvSpPr>
        <p:spPr>
          <a:xfrm>
            <a:off x="609600" y="1447800"/>
            <a:ext cx="3581400" cy="4953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修改事务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7</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把所有的释放锁操作放到最后</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，得到事务</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9</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just"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B := B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LOCK-X(A);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READ(A);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A := A + 50;</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000066"/>
                </a:solidFill>
                <a:effectLst>
                  <a:outerShdw blurRad="38100" dist="38100" dir="2700000" algn="tl">
                    <a:srgbClr val="C0C0C0"/>
                  </a:outerShdw>
                </a:effectLst>
                <a:uLnTx/>
                <a:uFillTx/>
                <a:latin typeface="+mn-lt"/>
                <a:ea typeface="+mn-ea"/>
                <a:cs typeface="楷体_GB2312"/>
              </a:rPr>
              <a:t>WRITE(A);</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UNLOCK(B);</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UNLOCK(A)。</a:t>
            </a:r>
            <a:endParaRPr kumimoji="0" lang="zh-CN" altLang="en-US"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endParaRPr>
          </a:p>
        </p:txBody>
      </p:sp>
      <p:sp>
        <p:nvSpPr>
          <p:cNvPr id="1122308" name="Rectangle 4"/>
          <p:cNvSpPr>
            <a:spLocks noChangeArrowheads="1"/>
          </p:cNvSpPr>
          <p:nvPr/>
        </p:nvSpPr>
        <p:spPr bwMode="auto">
          <a:xfrm>
            <a:off x="4724400" y="1371600"/>
            <a:ext cx="34290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chemeClr val="tx1"/>
                </a:solidFill>
                <a:latin typeface="Times New Roman" panose="02020603050405020304" pitchFamily="18" charset="0"/>
                <a:ea typeface="楷体_GB2312"/>
                <a:cs typeface="楷体_GB2312"/>
              </a:defRPr>
            </a:lvl1pPr>
            <a:lvl2pPr marL="742950" indent="-285750">
              <a:spcBef>
                <a:spcPct val="20000"/>
              </a:spcBef>
              <a:buChar char="–"/>
              <a:defRPr sz="2800" b="1">
                <a:solidFill>
                  <a:srgbClr val="003399"/>
                </a:solidFill>
                <a:latin typeface="Times New Roman" panose="02020603050405020304" pitchFamily="18" charset="0"/>
                <a:ea typeface="楷体_GB2312"/>
                <a:cs typeface="楷体_GB2312"/>
              </a:defRPr>
            </a:lvl2pPr>
            <a:lvl3pPr marL="1143000" indent="-228600">
              <a:spcBef>
                <a:spcPct val="20000"/>
              </a:spcBef>
              <a:buChar char="•"/>
              <a:defRPr sz="2400" b="1">
                <a:solidFill>
                  <a:srgbClr val="800000"/>
                </a:solidFill>
                <a:latin typeface="Times New Roman" panose="02020603050405020304" pitchFamily="18" charset="0"/>
                <a:ea typeface="楷体_GB2312"/>
                <a:cs typeface="楷体_GB2312"/>
              </a:defRPr>
            </a:lvl3pPr>
            <a:lvl4pPr marL="1600200" indent="-228600">
              <a:spcBef>
                <a:spcPct val="20000"/>
              </a:spcBef>
              <a:buChar char="–"/>
              <a:defRPr sz="2000" b="1">
                <a:solidFill>
                  <a:schemeClr val="tx1"/>
                </a:solidFill>
                <a:latin typeface="Times New Roman" panose="02020603050405020304" pitchFamily="18" charset="0"/>
                <a:ea typeface="楷体_GB2312"/>
                <a:cs typeface="楷体_GB2312"/>
              </a:defRPr>
            </a:lvl4pPr>
            <a:lvl5pPr marL="2057400" indent="-228600">
              <a:spcBef>
                <a:spcPct val="20000"/>
              </a:spcBef>
              <a:buChar char="»"/>
              <a:defRPr sz="2000" b="1">
                <a:solidFill>
                  <a:srgbClr val="003399"/>
                </a:solidFill>
                <a:latin typeface="Times New Roman" panose="02020603050405020304" pitchFamily="18" charset="0"/>
                <a:ea typeface="楷体_GB2312"/>
                <a:cs typeface="楷体_GB2312"/>
              </a:defRPr>
            </a:lvl5pPr>
            <a:lvl6pPr marL="25146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6pPr>
            <a:lvl7pPr marL="29718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7pPr>
            <a:lvl8pPr marL="34290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8pPr>
            <a:lvl9pPr marL="3886200" indent="-228600" eaLnBrk="0" fontAlgn="base" hangingPunct="0">
              <a:spcBef>
                <a:spcPct val="20000"/>
              </a:spcBef>
              <a:spcAft>
                <a:spcPct val="0"/>
              </a:spcAft>
              <a:buChar char="»"/>
              <a:defRPr sz="2000" b="1">
                <a:solidFill>
                  <a:srgbClr val="003399"/>
                </a:solidFill>
                <a:latin typeface="Times New Roman" panose="02020603050405020304" pitchFamily="18" charset="0"/>
                <a:ea typeface="楷体_GB2312"/>
                <a:cs typeface="楷体_GB2312"/>
              </a:defRPr>
            </a:lvl9pPr>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类似地，修改事务</a:t>
            </a:r>
            <a:r>
              <a:rPr kumimoji="0" lang="en-US" altLang="zh-CN"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8</a:t>
            </a:r>
            <a:r>
              <a:rPr kumimoji="0" lang="zh-CN" altLang="en-US" sz="2800" b="1" i="0" u="none" strike="noStrike" kern="1200" cap="none" spc="0" normalizeH="0" baseline="0" noProof="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得到事务</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1200" cap="none" spc="0" normalizeH="0" baseline="-3000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10</a:t>
            </a:r>
            <a:r>
              <a:rPr kumimoji="0" lang="en-US" altLang="zh-CN" sz="2800" b="1" i="0" u="none" strike="noStrike" kern="1200" cap="none" spc="0" normalizeH="0" baseline="0" noProof="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LOCK-S(B);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READ(B);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DISPLY(A+B);</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UNLOCK(A);</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1200" cap="none" spc="0" normalizeH="0" baseline="0" noProof="0">
                <a:ln>
                  <a:noFill/>
                </a:ln>
                <a:solidFill>
                  <a:srgbClr val="FF00FF"/>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UNLOCK(B)。</a:t>
            </a:r>
            <a:r>
              <a:rPr kumimoji="0" lang="en-US" altLang="zh-CN"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rPr>
              <a:t> </a:t>
            </a:r>
            <a:endParaRPr kumimoji="0" lang="zh-CN" altLang="en-US" sz="2000" b="1" i="0" u="none" strike="noStrike" kern="1200" cap="none" spc="0" normalizeH="0" baseline="0" noProof="0">
              <a:ln>
                <a:noFill/>
              </a:ln>
              <a:solidFill>
                <a:srgbClr val="003399"/>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楷体_GB231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8537EA6-091C-46B3-AFA4-2D45358898DF}"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8"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B45CD3A-59E3-4082-972B-E9E889A1F61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2546"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32547" name="Rectangle 3"/>
          <p:cNvSpPr>
            <a:spLocks noGrp="1" noChangeArrowheads="1"/>
          </p:cNvSpPr>
          <p:nvPr>
            <p:ph idx="1"/>
          </p:nvPr>
        </p:nvSpPr>
        <p:spPr>
          <a:xfrm>
            <a:off x="609600" y="1295400"/>
            <a:ext cx="7924800" cy="2544763"/>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考虑如下两个事务</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11</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和</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0" u="none" strike="noStrike" kern="0" cap="none" spc="0" normalizeH="0" baseline="-30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12</a:t>
            </a:r>
            <a:r>
              <a:rPr kumimoji="0" lang="en-US" altLang="zh-CN"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11</a:t>
            </a:r>
            <a:r>
              <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rPr>
              <a:t>                     T</a:t>
            </a:r>
            <a:r>
              <a:rPr kumimoji="0" lang="en-US" altLang="zh-CN" sz="2000" b="1" i="0" u="none" strike="noStrike" kern="0" cap="none" spc="0" normalizeH="0" baseline="-30000" noProof="0" dirty="0">
                <a:ln>
                  <a:noFill/>
                </a:ln>
                <a:solidFill>
                  <a:srgbClr val="FF0000"/>
                </a:solidFill>
                <a:effectLst>
                  <a:outerShdw blurRad="38100" dist="38100" dir="2700000" algn="tl">
                    <a:srgbClr val="C0C0C0"/>
                  </a:outerShdw>
                </a:effectLst>
                <a:uLnTx/>
                <a:uFillTx/>
                <a:latin typeface="+mn-lt"/>
                <a:ea typeface="+mn-ea"/>
                <a:cs typeface="楷体_GB2312"/>
              </a:rPr>
              <a:t>12</a:t>
            </a:r>
            <a:endParaRPr kumimoji="0"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mn-ea"/>
              <a:cs typeface="楷体_GB2312"/>
            </a:endParaRP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READ(a</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       ...                     DISPLAY(a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2</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READ(a</a:t>
            </a:r>
            <a:r>
              <a:rPr kumimoji="0" lang="en-US" altLang="zh-CN" sz="2000" b="1" i="0" u="none" strike="noStrike" kern="0" cap="none" spc="0" normalizeH="0" baseline="-30000" noProof="0" dirty="0">
                <a:ln>
                  <a:noFill/>
                </a:ln>
                <a:solidFill>
                  <a:srgbClr val="800000"/>
                </a:solidFill>
                <a:effectLst>
                  <a:outerShdw blurRad="38100" dist="38100" dir="2700000" algn="tl">
                    <a:srgbClr val="C0C0C0"/>
                  </a:outerShdw>
                </a:effectLst>
                <a:uLnTx/>
                <a:uFillTx/>
                <a:latin typeface="+mn-lt"/>
                <a:ea typeface="+mn-ea"/>
                <a:cs typeface="楷体_GB2312"/>
              </a:rPr>
              <a:t>n</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a:p>
            <a:pPr marL="1143000" marR="0" lvl="2" indent="-228600" algn="l" defTabSz="914400" rtl="0" eaLnBrk="0" fontAlgn="base" latinLnBrk="0" hangingPunct="0">
              <a:lnSpc>
                <a:spcPct val="90000"/>
              </a:lnSpc>
              <a:spcBef>
                <a:spcPct val="20000"/>
              </a:spcBef>
              <a:spcAft>
                <a:spcPct val="0"/>
              </a:spcAft>
              <a:buClrTx/>
              <a:buSzTx/>
              <a:buFontTx/>
              <a:buChar char="•"/>
              <a:defRPr/>
            </a:pP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WRITE(a</a:t>
            </a:r>
            <a:r>
              <a:rPr kumimoji="0" lang="en-US" altLang="zh-CN" sz="2000" b="1" i="0" u="none" strike="noStrike" kern="0" cap="none" spc="0" normalizeH="0" baseline="-30000" noProof="0" dirty="0">
                <a:ln>
                  <a:noFill/>
                </a:ln>
                <a:solidFill>
                  <a:srgbClr val="FF00FF"/>
                </a:solidFill>
                <a:effectLst>
                  <a:outerShdw blurRad="38100" dist="38100" dir="2700000" algn="tl">
                    <a:srgbClr val="C0C0C0"/>
                  </a:outerShdw>
                </a:effectLst>
                <a:uLnTx/>
                <a:uFillTx/>
                <a:latin typeface="+mn-lt"/>
                <a:ea typeface="+mn-ea"/>
                <a:cs typeface="楷体_GB2312"/>
              </a:rPr>
              <a:t>1</a:t>
            </a:r>
            <a:r>
              <a:rPr kumimoji="0" lang="en-US" altLang="zh-CN" sz="2000" b="1" i="0" u="none" strike="noStrike" kern="0" cap="none" spc="0" normalizeH="0" baseline="0" noProof="0" dirty="0">
                <a:ln>
                  <a:noFill/>
                </a:ln>
                <a:solidFill>
                  <a:srgbClr val="FF00FF"/>
                </a:solidFill>
                <a:effectLst>
                  <a:outerShdw blurRad="38100" dist="38100" dir="2700000" algn="tl">
                    <a:srgbClr val="C0C0C0"/>
                  </a:outerShdw>
                </a:effectLst>
                <a:uLnTx/>
                <a:uFillTx/>
                <a:latin typeface="+mn-lt"/>
                <a:ea typeface="+mn-ea"/>
                <a:cs typeface="楷体_GB2312"/>
              </a:rPr>
              <a:t>)</a:t>
            </a:r>
            <a:r>
              <a:rPr kumimoji="0" lang="en-US" altLang="zh-CN" sz="20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rPr>
              <a:t>。</a:t>
            </a:r>
          </a:p>
        </p:txBody>
      </p:sp>
      <p:sp>
        <p:nvSpPr>
          <p:cNvPr id="1132548" name="Rectangle 4"/>
          <p:cNvSpPr>
            <a:spLocks noChangeArrowheads="1"/>
          </p:cNvSpPr>
          <p:nvPr/>
        </p:nvSpPr>
        <p:spPr bwMode="auto">
          <a:xfrm>
            <a:off x="609600" y="388620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如果使用两段锁协议，</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必须对</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加互斥锁。于是，</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12</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的任何一种并发运行都实际上是串行运行。</a:t>
            </a:r>
          </a:p>
        </p:txBody>
      </p:sp>
      <p:sp>
        <p:nvSpPr>
          <p:cNvPr id="1132549" name="Rectangle 5"/>
          <p:cNvSpPr>
            <a:spLocks noChangeArrowheads="1"/>
          </p:cNvSpPr>
          <p:nvPr/>
        </p:nvSpPr>
        <p:spPr bwMode="auto">
          <a:xfrm>
            <a:off x="609600" y="4800600"/>
            <a:ext cx="7924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742950" marR="0" lvl="1" indent="-285750" algn="just"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仅仅在最后执行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操作时才需要</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上的互斥锁。如果</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初始地对</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加以共享锁，当执行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操作时再改为互斥锁，将会获得更高的并发性，</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12</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可以并发地存取</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a:t>
            </a:r>
            <a:r>
              <a:rPr kumimoji="0" lang="en-US" altLang="zh-CN" sz="2400" b="1" i="0" u="none" strike="noStrike" kern="120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endParaRPr kumimoji="0" lang="zh-CN" altLang="en-US" sz="2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2548"/>
                                        </p:tgtEl>
                                        <p:attrNameLst>
                                          <p:attrName>style.visibility</p:attrName>
                                        </p:attrNameLst>
                                      </p:cBhvr>
                                      <p:to>
                                        <p:strVal val="visible"/>
                                      </p:to>
                                    </p:set>
                                    <p:anim calcmode="lin" valueType="num">
                                      <p:cBhvr additive="base">
                                        <p:cTn id="7" dur="500" fill="hold"/>
                                        <p:tgtEl>
                                          <p:spTgt spid="1132548"/>
                                        </p:tgtEl>
                                        <p:attrNameLst>
                                          <p:attrName>ppt_x</p:attrName>
                                        </p:attrNameLst>
                                      </p:cBhvr>
                                      <p:tavLst>
                                        <p:tav tm="0">
                                          <p:val>
                                            <p:strVal val="#ppt_x"/>
                                          </p:val>
                                        </p:tav>
                                        <p:tav tm="100000">
                                          <p:val>
                                            <p:strVal val="#ppt_x"/>
                                          </p:val>
                                        </p:tav>
                                      </p:tavLst>
                                    </p:anim>
                                    <p:anim calcmode="lin" valueType="num">
                                      <p:cBhvr additive="base">
                                        <p:cTn id="8" dur="500" fill="hold"/>
                                        <p:tgtEl>
                                          <p:spTgt spid="11325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32549"/>
                                        </p:tgtEl>
                                        <p:attrNameLst>
                                          <p:attrName>style.visibility</p:attrName>
                                        </p:attrNameLst>
                                      </p:cBhvr>
                                      <p:to>
                                        <p:strVal val="visible"/>
                                      </p:to>
                                    </p:set>
                                    <p:anim calcmode="lin" valueType="num">
                                      <p:cBhvr additive="base">
                                        <p:cTn id="13" dur="500" fill="hold"/>
                                        <p:tgtEl>
                                          <p:spTgt spid="1132549"/>
                                        </p:tgtEl>
                                        <p:attrNameLst>
                                          <p:attrName>ppt_x</p:attrName>
                                        </p:attrNameLst>
                                      </p:cBhvr>
                                      <p:tavLst>
                                        <p:tav tm="0">
                                          <p:val>
                                            <p:strVal val="#ppt_x"/>
                                          </p:val>
                                        </p:tav>
                                        <p:tav tm="100000">
                                          <p:val>
                                            <p:strVal val="#ppt_x"/>
                                          </p:val>
                                        </p:tav>
                                      </p:tavLst>
                                    </p:anim>
                                    <p:anim calcmode="lin" valueType="num">
                                      <p:cBhvr additive="base">
                                        <p:cTn id="14" dur="500" fill="hold"/>
                                        <p:tgtEl>
                                          <p:spTgt spid="1132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48" grpId="0"/>
      <p:bldP spid="11325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6FF357D-2FD5-4CEC-89BD-683AA12C39A2}"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6D71876-160E-423C-8799-8C299089B504}"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3459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34595" name="Rectangle 3"/>
          <p:cNvSpPr>
            <a:spLocks noGrp="1" noChangeArrowheads="1"/>
          </p:cNvSpPr>
          <p:nvPr>
            <p:ph idx="1"/>
          </p:nvPr>
        </p:nvSpPr>
        <p:spPr>
          <a:xfrm>
            <a:off x="228600" y="1219200"/>
            <a:ext cx="4343400" cy="53340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40000"/>
              </a:spcBef>
              <a:spcAft>
                <a:spcPct val="0"/>
              </a:spcAft>
              <a:buClrTx/>
              <a:buSzTx/>
              <a:buFontTx/>
              <a:buChar char="•"/>
              <a:defRPr/>
            </a:pPr>
            <a:r>
              <a:rPr kumimoji="0" lang="zh-CN" altLang="en-US" sz="2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从上例可以看到，可以进一步改善两段锁协议。</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UPGRADE</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表示共享锁到互斥锁转换的操作，</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用</a:t>
            </a:r>
            <a:r>
              <a:rPr kumimoji="0" lang="en-US" altLang="zh-CN" sz="2200" b="1" i="0" u="none" strike="noStrike" kern="0" cap="none" spc="0" normalizeH="0" baseline="0" noProof="0" dirty="0">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DOWNGRADE</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表示互斥锁到共享锁转换操作。</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锁转换操作不可以随便乱用。</a:t>
            </a:r>
            <a:r>
              <a:rPr kumimoji="0" lang="en-US" altLang="zh-CN"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UPGRADE</a:t>
            </a:r>
            <a:r>
              <a:rPr kumimoji="0" lang="zh-CN" altLang="en-US"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只能在加锁阶段使用，</a:t>
            </a:r>
            <a:r>
              <a:rPr kumimoji="0" lang="en-US" altLang="zh-CN"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DOWNGRADE</a:t>
            </a:r>
            <a:r>
              <a:rPr kumimoji="0" lang="zh-CN" altLang="en-US" sz="2200" b="1" i="0" u="none" strike="noStrike" kern="0" cap="none" spc="0" normalizeH="0" baseline="0" noProof="0" dirty="0">
                <a:ln>
                  <a:noFill/>
                </a:ln>
                <a:solidFill>
                  <a:srgbClr val="33CC33"/>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只能在解锁阶段使用</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just" defTabSz="914400" rtl="0" eaLnBrk="0" fontAlgn="base" latinLnBrk="0" hangingPunct="0">
              <a:lnSpc>
                <a:spcPct val="100000"/>
              </a:lnSpc>
              <a:spcBef>
                <a:spcPct val="40000"/>
              </a:spcBef>
              <a:spcAft>
                <a:spcPct val="0"/>
              </a:spcAft>
              <a:buClrTx/>
              <a:buSzTx/>
              <a:buFontTx/>
              <a:buChar char="–"/>
              <a:defRPr/>
            </a:pP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2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11</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2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12</a:t>
            </a:r>
            <a:r>
              <a:rPr kumimoji="0" lang="zh-CN" altLang="en-US" sz="22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可以在改善的两段锁协议下并发运行。 </a:t>
            </a:r>
          </a:p>
        </p:txBody>
      </p:sp>
      <p:graphicFrame>
        <p:nvGraphicFramePr>
          <p:cNvPr id="1134596" name="Object 4"/>
          <p:cNvGraphicFramePr>
            <a:graphicFrameLocks noChangeAspect="1"/>
          </p:cNvGraphicFramePr>
          <p:nvPr/>
        </p:nvGraphicFramePr>
        <p:xfrm>
          <a:off x="5105400" y="1828800"/>
          <a:ext cx="3830638" cy="4297363"/>
        </p:xfrm>
        <a:graphic>
          <a:graphicData uri="http://schemas.openxmlformats.org/presentationml/2006/ole">
            <mc:AlternateContent xmlns:mc="http://schemas.openxmlformats.org/markup-compatibility/2006">
              <mc:Choice xmlns:v="urn:schemas-microsoft-com:vml" Requires="v">
                <p:oleObj spid="_x0000_s8205" r:id="rId4" imgW="3429000" imgH="3752850" progId="Paint.Picture">
                  <p:embed/>
                </p:oleObj>
              </mc:Choice>
              <mc:Fallback>
                <p:oleObj r:id="rId4" imgW="3429000" imgH="3752850" progId="Paint.Picture">
                  <p:embed/>
                  <p:pic>
                    <p:nvPicPr>
                      <p:cNvPr id="0" name="图片 3081"/>
                      <p:cNvPicPr/>
                      <p:nvPr/>
                    </p:nvPicPr>
                    <p:blipFill>
                      <a:blip r:embed="rId5"/>
                      <a:stretch>
                        <a:fillRect/>
                      </a:stretch>
                    </p:blipFill>
                    <p:spPr>
                      <a:xfrm>
                        <a:off x="5105400" y="1828800"/>
                        <a:ext cx="3830638" cy="42973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34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788A063-2BAF-4E3B-9D5B-FCBFFB74F7FD}"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7491633-BEDE-457C-89B5-393513B88718}"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59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1144834" name="Rectangle 2"/>
          <p:cNvSpPr>
            <a:spLocks noGrp="1" noChangeArrowheads="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两段锁并发控制协议</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endParaRPr>
          </a:p>
        </p:txBody>
      </p:sp>
      <p:sp>
        <p:nvSpPr>
          <p:cNvPr id="1144836" name="Rectangle 4"/>
          <p:cNvSpPr>
            <a:spLocks noGrp="1" noChangeArrowheads="1"/>
          </p:cNvSpPr>
          <p:nvPr>
            <p:ph idx="1"/>
          </p:nvPr>
        </p:nvSpPr>
        <p:spPr>
          <a:xfrm>
            <a:off x="381000" y="1600200"/>
            <a:ext cx="8382000" cy="452628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改善的两段锁协议：</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提交一个</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操作时，系统先执行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LOCK-S(Q)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操作，然后再执行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当事务</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提交一个</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操作时，系统检查</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0" u="none" strike="noStrike" kern="0" cap="none" spc="0" normalizeH="0" baseline="-30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是否已持有</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上的一个共享锁。如果是这样，系统先执行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UPGRADE(Q)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操作，然后再执行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操作；否则，系统先执行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LOCK-X(Q)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操作，然后再执行</a:t>
            </a:r>
            <a:r>
              <a:rPr kumimoji="0" lang="en-US" altLang="zh-CN"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4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可以证明，</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任何一个满足两段锁协议的合理调度都是冲突可串行的</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。但是，</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并非每组具有冲突可串行调度的事务都有一个满足两段锁协议的调度</a:t>
            </a:r>
            <a:r>
              <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a:xfrm>
            <a:off x="-107950" y="1600200"/>
            <a:ext cx="9251950" cy="4757738"/>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事务的特性（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原子性 </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(Atomicity)</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：即事务完全执行或完全不执行</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一致性</a:t>
            </a:r>
            <a:r>
              <a:rPr kumimoji="0"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(Consistency)</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：事务执行的结果必须是使数据库从一个一致性状态变到另一个一致性状态。</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一致性状态：</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数据库中只包含成功事务提交的结果</a:t>
            </a:r>
            <a:endParaRPr kumimoji="0"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不一致性状态：</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600200" marR="0" lvl="3" indent="-22860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数据库系统运行中发生故障，有些事务尚未完成就被迫中断，这些未完成事务对数据库所做的修改有一部分已写入物理数据库，这时数据库就处于一种不正确的状态     </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C14E62-4211-47D1-AE0C-08BC7B4FB86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par>
                                <p:cTn id="18" presetID="22" presetClass="entr" presetSubtype="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up)">
                                      <p:cBhvr>
                                        <p:cTn id="25" dur="500"/>
                                        <p:tgtEl>
                                          <p:spTgt spid="3">
                                            <p:txEl>
                                              <p:pRg st="5" end="5"/>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up)">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2FCE720-0681-467C-BBF9-5C4518CC3D3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179388" y="1268413"/>
            <a:ext cx="85836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另一种决定事务可串行化次序的方法是事先选定事务的次序，最常见的方法是</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对于系统中每个事务</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，我们把一个唯一的固定时间戳和它联系起来，记为</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TS</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系统时钟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逻辑计数器</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如有一新事物</a:t>
            </a:r>
            <a:r>
              <a:rPr kumimoji="0" lang="en-US" altLang="zh-CN" sz="3200" b="1" i="1"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j</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进入系统，则</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&lt;TS</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3200" b="1" i="1" u="none" strike="noStrike" kern="0" cap="none" spc="0" normalizeH="0" baseline="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3200" b="1" i="1" u="none" strike="noStrike" kern="0" cap="none" spc="0" normalizeH="0" baseline="-25000" noProof="0" dirty="0" err="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AFDCF2D-EE51-4187-A797-C98D9A2F3A06}"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179388" y="1268413"/>
            <a:ext cx="878522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事务时间戳决定了</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串行化顺序</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即若</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&lt;TS</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，则系统必须保证所产生的调度等价于事务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出现在事务</a:t>
            </a:r>
            <a:r>
              <a:rPr kumimoji="0" lang="en-US" altLang="zh-CN" sz="2800" b="1" i="1"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之前的某个串行调度</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每个数据项</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需要与两个时间戳值关联</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表示成功执行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的所有事务的最大时间戳</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表示成功执行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的所有事务的最大时间戳</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E027460-C066-4063-8CB0-D26E9129C4AA}"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70" end="8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88" end="12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charRg st="129" end="16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179388" y="1341438"/>
            <a:ext cx="892968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时间戳排序协议</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read(Q)</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需要读入的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值已被覆盖。因此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read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被设置为</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max(</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 R-timestamp(Q))</a:t>
            </a: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51C7E9A-6D5D-4165-A7D5-7409FAC43B28}"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63</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860583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时间戳排序协议</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续</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)&lt;R-timestamp(Q)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值是先前所需要的值，且系统已假定该值不会产生。因此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试图写入的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值已过时。因此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其他情况，则执行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被设置为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73652C2-CB39-4937-AE7B-412CFFA8DF1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64</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53657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时间戳排序协议</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优点</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保证冲突可串行化</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保证无死锁</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一系列冲突的短事务可能引起长事务反复重启，导致长事务饿死</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可能产生不可恢复的调度</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8123CC8-DC3D-4D90-B070-31A62876C212}"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65</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9574" name="图片 6"/>
          <p:cNvPicPr>
            <a:picLocks noChangeAspect="1"/>
          </p:cNvPicPr>
          <p:nvPr/>
        </p:nvPicPr>
        <p:blipFill>
          <a:blip r:embed="rId2"/>
          <a:stretch>
            <a:fillRect/>
          </a:stretch>
        </p:blipFill>
        <p:spPr>
          <a:xfrm>
            <a:off x="6115050" y="1771650"/>
            <a:ext cx="2647950" cy="2924175"/>
          </a:xfrm>
          <a:prstGeom prst="rect">
            <a:avLst/>
          </a:prstGeom>
          <a:noFill/>
          <a:ln w="9525">
            <a:noFill/>
          </a:ln>
        </p:spPr>
      </p:pic>
      <p:sp>
        <p:nvSpPr>
          <p:cNvPr id="109575" name="文本框 7"/>
          <p:cNvSpPr txBox="1"/>
          <p:nvPr/>
        </p:nvSpPr>
        <p:spPr>
          <a:xfrm>
            <a:off x="6084888" y="4695825"/>
            <a:ext cx="2765425" cy="400050"/>
          </a:xfrm>
          <a:prstGeom prst="rect">
            <a:avLst/>
          </a:prstGeom>
          <a:noFill/>
          <a:ln w="9525">
            <a:noFill/>
          </a:ln>
        </p:spPr>
        <p:txBody>
          <a:bodyPr wrap="none" anchor="t" anchorCtr="0">
            <a:spAutoFit/>
          </a:bodyPr>
          <a:lstStyle/>
          <a:p>
            <a:pPr eaLnBrk="0" hangingPunct="0"/>
            <a:r>
              <a:rPr lang="zh-CN" altLang="en-US" dirty="0">
                <a:latin typeface="华文新魏" panose="02010800040101010101" pitchFamily="2" charset="-122"/>
                <a:ea typeface="华文新魏" panose="02010800040101010101" pitchFamily="2" charset="-122"/>
              </a:rPr>
              <a:t>满足时间戳协议的调度</a:t>
            </a:r>
          </a:p>
        </p:txBody>
      </p:sp>
      <p:sp>
        <p:nvSpPr>
          <p:cNvPr id="9" name="文本框 8"/>
          <p:cNvSpPr txBox="1"/>
          <p:nvPr/>
        </p:nvSpPr>
        <p:spPr>
          <a:xfrm>
            <a:off x="866775" y="5549900"/>
            <a:ext cx="7956550" cy="1249363"/>
          </a:xfrm>
          <a:prstGeom prst="rect">
            <a:avLst/>
          </a:prstGeom>
          <a:noFill/>
        </p:spPr>
        <p:txBody>
          <a:bodyPr>
            <a:spAutoFit/>
          </a:bodyPr>
          <a:lstStyle/>
          <a:p>
            <a:pPr marL="0" marR="0" lvl="3"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如果事务</a:t>
            </a:r>
            <a:r>
              <a:rPr kumimoji="0" lang="en-US" altLang="zh-CN" sz="1800" b="0"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失败了，除了需将事务</a:t>
            </a:r>
            <a:r>
              <a:rPr kumimoji="0" lang="en-US" altLang="zh-CN" sz="1800" b="0"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回滚外，同时必须确保那些依赖于</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的任何事务</a:t>
            </a:r>
            <a:r>
              <a:rPr kumimoji="0" lang="en-US" altLang="zh-CN" sz="1800" b="0" i="1"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err="1">
                <a:ln>
                  <a:noFill/>
                </a:ln>
                <a:solidFill>
                  <a:schemeClr val="tx1"/>
                </a:solidFill>
                <a:effectLst/>
                <a:uLnTx/>
                <a:uFillTx/>
                <a:latin typeface="楷体_GB2312" pitchFamily="49" charset="-122"/>
                <a:ea typeface="楷体_GB2312" pitchFamily="49" charset="-122"/>
                <a:cs typeface="+mn-cs"/>
              </a:rPr>
              <a:t>j</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即</a:t>
            </a:r>
            <a:r>
              <a:rPr kumimoji="0" lang="en-US" altLang="zh-CN" sz="1800" b="0" i="1"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err="1">
                <a:ln>
                  <a:noFill/>
                </a:ln>
                <a:solidFill>
                  <a:schemeClr val="tx1"/>
                </a:solidFill>
                <a:effectLst/>
                <a:uLnTx/>
                <a:uFillTx/>
                <a:latin typeface="楷体_GB2312" pitchFamily="49" charset="-122"/>
                <a:ea typeface="楷体_GB2312" pitchFamily="49" charset="-122"/>
                <a:cs typeface="+mn-cs"/>
              </a:rPr>
              <a:t>j</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读取了由</a:t>
            </a:r>
            <a:r>
              <a:rPr kumimoji="0" lang="en-US" altLang="zh-CN" sz="1800" b="0"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T</a:t>
            </a:r>
            <a:r>
              <a:rPr kumimoji="0" lang="en-US" altLang="zh-CN" sz="18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i</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所写的数据</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也必须同时回滚</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级联回滚</a:t>
            </a:r>
            <a:r>
              <a:rPr kumimoji="0" lang="en-US" altLang="zh-CN" sz="1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0" marR="0" lvl="3" indent="0" algn="l"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rPr>
              <a:t>——</a:t>
            </a:r>
            <a:r>
              <a:rPr kumimoji="0" lang="zh-CN" altLang="en-US"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楷体_GB2312" pitchFamily="49" charset="-122"/>
                <a:ea typeface="楷体_GB2312" pitchFamily="49" charset="-122"/>
                <a:cs typeface="+mn-cs"/>
              </a:rPr>
              <a:t>可恢复的调度</a:t>
            </a: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华文新魏" panose="02010800040101010101" pitchFamily="2" charset="-122"/>
              <a:ea typeface="华文新魏" panose="02010800040101010101" pitchFamily="2" charset="-122"/>
              <a:cs typeface="+mn-cs"/>
            </a:endParaRPr>
          </a:p>
          <a:p>
            <a:pPr marR="0" defTabSz="914400" eaLnBrk="0" hangingPunct="0">
              <a:buClrTx/>
              <a:buSzTx/>
              <a:buFontTx/>
              <a:defRPr/>
            </a:pPr>
            <a:endParaRPr kumimoji="0" lang="zh-CN" altLang="en-US" kern="1200" cap="none" spc="0" normalizeH="0" baseline="0" noProof="0" dirty="0">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6086475"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假设</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TS(</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27</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)&lt;TS(</a:t>
            </a:r>
            <a:r>
              <a:rPr kumimoji="0" lang="en-US" altLang="zh-CN" sz="3200" b="1" i="1"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a:t>
            </a:r>
            <a:r>
              <a:rPr kumimoji="0" lang="en-US" altLang="zh-CN" sz="3200" b="1" i="1" u="none" strike="noStrike" kern="0" cap="none" spc="0" normalizeH="0" baseline="-2500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28</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28</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执行成功</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然而由于</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)&lt;W-timestamp(Q)=TS(</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28</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需要回滚</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然而</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27</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回滚是没有必要的，因为其写入的值永远不会读到。</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0AF39A7-4F75-44AE-9F75-033169AAF97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66</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10598" name="图片 9"/>
          <p:cNvPicPr>
            <a:picLocks noChangeAspect="1"/>
          </p:cNvPicPr>
          <p:nvPr/>
        </p:nvPicPr>
        <p:blipFill>
          <a:blip r:embed="rId2"/>
          <a:stretch>
            <a:fillRect/>
          </a:stretch>
        </p:blipFill>
        <p:spPr>
          <a:xfrm>
            <a:off x="6804025" y="1266825"/>
            <a:ext cx="2281238" cy="1749425"/>
          </a:xfrm>
          <a:prstGeom prst="rect">
            <a:avLst/>
          </a:prstGeom>
          <a:noFill/>
          <a:ln w="9525">
            <a:noFill/>
          </a:ln>
        </p:spPr>
      </p:pic>
      <p:sp>
        <p:nvSpPr>
          <p:cNvPr id="11" name="文本框 10"/>
          <p:cNvSpPr txBox="1"/>
          <p:nvPr/>
        </p:nvSpPr>
        <p:spPr>
          <a:xfrm>
            <a:off x="2051050" y="5389563"/>
            <a:ext cx="5292725" cy="584200"/>
          </a:xfrm>
          <a:prstGeom prst="rect">
            <a:avLst/>
          </a:prstGeom>
          <a:solidFill>
            <a:srgbClr val="FFFF00"/>
          </a:solidFill>
          <a:ln w="9525" cap="flat" cmpd="sng">
            <a:solidFill>
              <a:schemeClr val="tx1"/>
            </a:solidFill>
            <a:prstDash val="solid"/>
            <a:miter/>
            <a:headEnd type="none" w="med" len="med"/>
            <a:tailEnd type="none" w="med" len="med"/>
          </a:ln>
        </p:spPr>
        <p:txBody>
          <a:bodyPr wrap="none" anchor="t" anchorCtr="0">
            <a:spAutoFit/>
          </a:bodyPr>
          <a:lstStyle/>
          <a:p>
            <a:pPr eaLnBrk="0" hangingPunct="0"/>
            <a:r>
              <a:rPr lang="zh-CN" altLang="en-US" sz="3200" dirty="0">
                <a:solidFill>
                  <a:srgbClr val="FF0000"/>
                </a:solidFill>
                <a:latin typeface="华文新魏" panose="02010800040101010101" pitchFamily="2" charset="-122"/>
                <a:ea typeface="华文新魏" panose="02010800040101010101" pitchFamily="2" charset="-122"/>
              </a:rPr>
              <a:t>因而，</a:t>
            </a:r>
            <a:r>
              <a:rPr lang="en-US" altLang="zh-CN" sz="3200" dirty="0">
                <a:solidFill>
                  <a:srgbClr val="FF0000"/>
                </a:solidFill>
                <a:latin typeface="华文新魏" panose="02010800040101010101" pitchFamily="2" charset="-122"/>
                <a:ea typeface="华文新魏" panose="02010800040101010101" pitchFamily="2" charset="-122"/>
              </a:rPr>
              <a:t>Thomas</a:t>
            </a:r>
            <a:r>
              <a:rPr lang="zh-CN" altLang="en-US" sz="3200" dirty="0">
                <a:solidFill>
                  <a:srgbClr val="FF0000"/>
                </a:solidFill>
                <a:latin typeface="华文新魏" panose="02010800040101010101" pitchFamily="2" charset="-122"/>
                <a:ea typeface="华文新魏" panose="02010800040101010101" pitchFamily="2" charset="-122"/>
              </a:rPr>
              <a:t>写规则被提出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基于时间戳的并发控制协议</a:t>
            </a:r>
          </a:p>
        </p:txBody>
      </p:sp>
      <p:sp>
        <p:nvSpPr>
          <p:cNvPr id="3" name="内容占位符 2"/>
          <p:cNvSpPr>
            <a:spLocks noGrp="1"/>
          </p:cNvSpPr>
          <p:nvPr>
            <p:ph idx="1"/>
          </p:nvPr>
        </p:nvSpPr>
        <p:spPr>
          <a:xfrm>
            <a:off x="214313" y="1268413"/>
            <a:ext cx="8548688"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Thomas</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写规则</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，处理方法与时间戳排序协议相同</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假设事务</a:t>
            </a:r>
            <a:r>
              <a:rPr kumimoji="0" lang="en-US" altLang="zh-CN" sz="2800" b="1" i="1"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)&lt;R-timestamp(Q)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产生的</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值是先前所需要的值，且系统已假定该值不会产生。因此</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操作被拒绝，</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回滚</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若</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)&lt;W-timestamp(Q)</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a:t>
            </a:r>
            <a:r>
              <a:rPr kumimoji="0" lang="en-US" altLang="zh-CN" sz="2400" b="1" i="1"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试图写入的</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值已过时。因此这个</a:t>
            </a:r>
            <a:r>
              <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操作可忽略。</a:t>
            </a:r>
            <a:endParaRPr kumimoji="0" lang="en-US" altLang="zh-CN"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其他情况，则执行</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W-timestamp(Q)</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被设置为</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400" b="1" i="1"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1143000" marR="0" lvl="2" indent="-2286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C70E3E5-58E2-46D9-91E8-FBB1D06A6F0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6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B21A76-7EE4-422A-9803-719E4547671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p>
        </p:txBody>
      </p:sp>
      <p:sp>
        <p:nvSpPr>
          <p:cNvPr id="3" name="内容占位符 2"/>
          <p:cNvSpPr>
            <a:spLocks noGrp="1"/>
          </p:cNvSpPr>
          <p:nvPr>
            <p:ph idx="1"/>
          </p:nvPr>
        </p:nvSpPr>
        <p:spPr>
          <a:xfrm>
            <a:off x="250825" y="1066800"/>
            <a:ext cx="8858250" cy="452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目前所讲述的并发控制机制</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要么延迟一项操作</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基于锁的协议</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要么中止发出该操作的事务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基于时间戳的协议</a:t>
            </a: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来保证可串行性</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出现的问题，例如</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操作可能由于相应值还未写入而延迟</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操作因为它要读的值被覆盖而被拒绝</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解决方法</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如果每一数据项的旧值拷贝可以保存在系统中</a:t>
            </a:r>
          </a:p>
        </p:txBody>
      </p:sp>
      <p:sp>
        <p:nvSpPr>
          <p:cNvPr id="4" name="文本框 3"/>
          <p:cNvSpPr txBox="1"/>
          <p:nvPr/>
        </p:nvSpPr>
        <p:spPr>
          <a:xfrm>
            <a:off x="4067175" y="6021388"/>
            <a:ext cx="4510088" cy="523875"/>
          </a:xfrm>
          <a:prstGeom prst="rect">
            <a:avLst/>
          </a:prstGeom>
          <a:noFill/>
        </p:spPr>
        <p:txBody>
          <a:bodyPr wrap="none" rtlCol="0">
            <a:spAutoFit/>
          </a:bodyPr>
          <a:lstStyle/>
          <a:p>
            <a:pPr marR="0" defTabSz="914400">
              <a:buClrTx/>
              <a:buSzTx/>
              <a:defRPr/>
            </a:pPr>
            <a:r>
              <a:rPr kumimoji="0" lang="en-US" altLang="zh-CN" sz="2800"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rPr>
              <a:t>——</a:t>
            </a:r>
            <a:r>
              <a:rPr kumimoji="0" lang="zh-CN" altLang="en-US" sz="2800" kern="1200" cap="none" spc="0" normalizeH="0" baseline="0" noProof="0" dirty="0">
                <a:solidFill>
                  <a:srgbClr val="FF0000"/>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rPr>
              <a:t>多版本的并发控制协议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C5A806-E62D-4361-9FA7-FFE670E8599B}"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4" name="灯片编号占位符 3"/>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D6BF6FC-B3F1-4D1F-BE63-591F9AB384B4}"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Rectangle 3"/>
          <p:cNvSpPr txBox="1">
            <a:spLocks noChangeArrowheads="1"/>
          </p:cNvSpPr>
          <p:nvPr/>
        </p:nvSpPr>
        <p:spPr>
          <a:xfrm>
            <a:off x="684213" y="1731963"/>
            <a:ext cx="8229600" cy="4505325"/>
          </a:xfrm>
          <a:prstGeom prst="rect">
            <a:avLst/>
          </a:prstGeom>
        </p:spPr>
        <p:txBody>
          <a:bodyPr/>
          <a:lstStyle/>
          <a:p>
            <a:pPr marL="342900" marR="0" indent="-342900" defTabSz="914400" eaLnBrk="0" hangingPunct="0">
              <a:lnSpc>
                <a:spcPct val="90000"/>
              </a:lnSpc>
              <a:spcBef>
                <a:spcPct val="20000"/>
              </a:spcBef>
              <a:buClrTx/>
              <a:buSzTx/>
              <a:buFont typeface="Wingdings" panose="05000000000000000000" pitchFamily="2" charset="2"/>
              <a:defRPr/>
            </a:pPr>
            <a:r>
              <a:rPr kumimoji="0" lang="zh-CN" altLang="en-US"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银行转帐：从帐号</a:t>
            </a:r>
            <a:r>
              <a:rPr kumimoji="0" lang="en-US" altLang="zh-CN"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a:t>
            </a:r>
            <a:r>
              <a:rPr kumimoji="0" lang="zh-CN" altLang="en-US"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中取出一万元，存入帐号</a:t>
            </a:r>
            <a:r>
              <a:rPr kumimoji="0" lang="en-US" altLang="zh-CN"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B</a:t>
            </a:r>
            <a:r>
              <a:rPr kumimoji="0" lang="zh-CN" altLang="en-US" sz="2800" kern="0" cap="none" spc="0" normalizeH="0" baseline="0" noProof="0" dirty="0">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定义一个事务，该事务包括两个操作</a:t>
            </a: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457200" marR="0" lvl="1" indent="0" algn="l" defTabSz="914400" rtl="0" eaLnBrk="0" fontAlgn="base" latinLnBrk="0" hangingPunct="0">
              <a:lnSpc>
                <a:spcPct val="90000"/>
              </a:lnSpc>
              <a:spcBef>
                <a:spcPct val="20000"/>
              </a:spcBef>
              <a:spcAft>
                <a:spcPct val="0"/>
              </a:spcAft>
              <a:buClrTx/>
              <a:buSzTx/>
              <a:buFontTx/>
              <a:buNone/>
              <a:defRPr/>
            </a:pPr>
            <a:endPar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这两个操作要么全做，要么全不做</a:t>
            </a:r>
          </a:p>
          <a:p>
            <a:pPr marL="1143000" marR="0" lvl="2"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全做或者全不做，数据库都处于一致性状态。</a:t>
            </a:r>
          </a:p>
          <a:p>
            <a:pPr marL="1143000" marR="0" lvl="2" indent="-228600" algn="l" defTabSz="914400" rtl="0" eaLnBrk="0" fontAlgn="base" latinLnBrk="0" hangingPunct="0">
              <a:lnSpc>
                <a:spcPct val="90000"/>
              </a:lnSpc>
              <a:spcBef>
                <a:spcPct val="20000"/>
              </a:spcBef>
              <a:spcAft>
                <a:spcPct val="0"/>
              </a:spcAft>
              <a:buClrTx/>
              <a:buSzTx/>
              <a:buFont typeface="Arial" panose="020B0604020202020204" pitchFamily="34" charset="0"/>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如果只做一个操作，用户逻辑上就会发生错误，少了一万元，数据库就处于不一致性状态</a:t>
            </a:r>
            <a:r>
              <a:rPr kumimoji="0" lang="zh-CN" altLang="en-US" sz="2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p:txBody>
      </p:sp>
      <p:sp>
        <p:nvSpPr>
          <p:cNvPr id="28678" name="Rectangle 5"/>
          <p:cNvSpPr/>
          <p:nvPr/>
        </p:nvSpPr>
        <p:spPr>
          <a:xfrm>
            <a:off x="4129088" y="2984500"/>
            <a:ext cx="992188"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4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a:t>
            </a: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B=B+1 </a:t>
            </a:r>
          </a:p>
        </p:txBody>
      </p:sp>
      <p:sp>
        <p:nvSpPr>
          <p:cNvPr id="28679" name="Rectangle 6"/>
          <p:cNvSpPr/>
          <p:nvPr/>
        </p:nvSpPr>
        <p:spPr>
          <a:xfrm>
            <a:off x="2987675" y="2984500"/>
            <a:ext cx="1141413" cy="143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A=A-1</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p:txBody>
      </p:sp>
      <p:sp>
        <p:nvSpPr>
          <p:cNvPr id="28680" name="Rectangle 7"/>
          <p:cNvSpPr/>
          <p:nvPr/>
        </p:nvSpPr>
        <p:spPr>
          <a:xfrm>
            <a:off x="4140200" y="2747963"/>
            <a:ext cx="992188"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B</a:t>
            </a:r>
            <a:endPar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p:txBody>
      </p:sp>
      <p:sp>
        <p:nvSpPr>
          <p:cNvPr id="28681" name="Rectangle 8"/>
          <p:cNvSpPr/>
          <p:nvPr/>
        </p:nvSpPr>
        <p:spPr>
          <a:xfrm>
            <a:off x="2987675" y="2747963"/>
            <a:ext cx="1141413" cy="165100"/>
          </a:xfrm>
          <a:prstGeom prst="rect">
            <a:avLst/>
          </a:prstGeom>
          <a:noFill/>
          <a:ln w="28575">
            <a:noFill/>
            <a:miter/>
          </a:ln>
        </p:spPr>
        <p:txBody>
          <a:bodyPr lIns="90000" tIns="46800" rIns="90000" bIns="46800"/>
          <a:lstStyle>
            <a:lvl1pPr marL="342900" indent="-342900" algn="l" rtl="0" eaLnBrk="0" fontAlgn="base" hangingPunct="0">
              <a:spcBef>
                <a:spcPct val="20000"/>
              </a:spcBef>
              <a:spcAft>
                <a:spcPct val="0"/>
              </a:spcAft>
              <a:buChar char="•"/>
              <a:defRPr sz="3200" b="0">
                <a:solidFill>
                  <a:schemeClr val="tx1"/>
                </a:solidFill>
                <a:effectLst>
                  <a:outerShdw blurRad="38100" dist="38100" dir="2700000" algn="tl">
                    <a:srgbClr val="C0C0C0"/>
                  </a:outerShdw>
                </a:effectLst>
                <a:latin typeface="+mn-lt"/>
                <a:ea typeface="+mn-ea"/>
                <a:cs typeface="楷体_GB2312"/>
              </a:defRPr>
            </a:lvl1pPr>
            <a:lvl2pPr marL="742950" indent="-285750" algn="l" rtl="0" eaLnBrk="0" fontAlgn="base" hangingPunct="0">
              <a:spcBef>
                <a:spcPct val="20000"/>
              </a:spcBef>
              <a:spcAft>
                <a:spcPct val="0"/>
              </a:spcAft>
              <a:buChar char="–"/>
              <a:defRPr sz="2800" b="0">
                <a:solidFill>
                  <a:srgbClr val="003399"/>
                </a:solidFill>
                <a:effectLst>
                  <a:outerShdw blurRad="38100" dist="38100" dir="2700000" algn="tl">
                    <a:srgbClr val="C0C0C0"/>
                  </a:outerShdw>
                </a:effectLst>
                <a:latin typeface="+mn-lt"/>
                <a:ea typeface="+mn-ea"/>
                <a:cs typeface="楷体_GB2312"/>
              </a:defRPr>
            </a:lvl2pPr>
            <a:lvl3pPr marL="1143000" indent="-228600" algn="l" rtl="0" eaLnBrk="0" fontAlgn="base" hangingPunct="0">
              <a:spcBef>
                <a:spcPct val="20000"/>
              </a:spcBef>
              <a:spcAft>
                <a:spcPct val="0"/>
              </a:spcAft>
              <a:buChar char="•"/>
              <a:defRPr sz="2400" b="0">
                <a:solidFill>
                  <a:srgbClr val="800000"/>
                </a:solidFill>
                <a:effectLst>
                  <a:outerShdw blurRad="38100" dist="38100" dir="2700000" algn="tl">
                    <a:srgbClr val="C0C0C0"/>
                  </a:outerShdw>
                </a:effectLst>
                <a:latin typeface="+mn-lt"/>
                <a:ea typeface="+mn-ea"/>
                <a:cs typeface="楷体_GB2312"/>
              </a:defRPr>
            </a:lvl3pPr>
            <a:lvl4pPr marL="1600200" indent="-228600" algn="l" rtl="0" eaLnBrk="0" fontAlgn="base" hangingPunct="0">
              <a:spcBef>
                <a:spcPct val="20000"/>
              </a:spcBef>
              <a:spcAft>
                <a:spcPct val="0"/>
              </a:spcAft>
              <a:buChar char="–"/>
              <a:defRPr sz="2000" b="0">
                <a:solidFill>
                  <a:schemeClr val="tx1"/>
                </a:solidFill>
                <a:effectLst>
                  <a:outerShdw blurRad="38100" dist="38100" dir="2700000" algn="tl">
                    <a:srgbClr val="C0C0C0"/>
                  </a:outerShdw>
                </a:effectLst>
                <a:latin typeface="+mn-lt"/>
                <a:ea typeface="+mn-ea"/>
                <a:cs typeface="楷体_GB2312"/>
              </a:defRPr>
            </a:lvl4pPr>
            <a:lvl5pPr marL="2057400" indent="-228600" algn="l" rtl="0" eaLnBrk="0" fontAlgn="base" hangingPunct="0">
              <a:spcBef>
                <a:spcPct val="20000"/>
              </a:spcBef>
              <a:spcAft>
                <a:spcPct val="0"/>
              </a:spcAft>
              <a:buChar char="»"/>
              <a:defRPr sz="2000" b="0">
                <a:solidFill>
                  <a:srgbClr val="003399"/>
                </a:solidFill>
                <a:effectLst>
                  <a:outerShdw blurRad="38100" dist="38100" dir="2700000" algn="tl">
                    <a:srgbClr val="C0C0C0"/>
                  </a:outerShdw>
                </a:effectLst>
                <a:latin typeface="+mn-lt"/>
                <a:ea typeface="+mn-ea"/>
                <a:cs typeface="楷体_GB2312"/>
              </a:defRPr>
            </a:lvl5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000" b="0"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rPr>
              <a:t>    A</a:t>
            </a:r>
            <a:endParaRPr kumimoji="0" lang="en-US" altLang="zh-CN" sz="2000" b="0" i="0" u="none" strike="noStrike" kern="1200" cap="none" spc="0" normalizeH="0" baseline="-25000" noProof="1">
              <a:ln>
                <a:noFill/>
              </a:ln>
              <a:solidFill>
                <a:schemeClr val="tx1"/>
              </a:solidFill>
              <a:effectLst>
                <a:outerShdw blurRad="38100" dist="38100" dir="2700000" algn="tl">
                  <a:srgbClr val="C0C0C0"/>
                </a:outerShdw>
              </a:effectLst>
              <a:uLnTx/>
              <a:uFillTx/>
              <a:latin typeface="Arial" panose="020B0604020202020204" pitchFamily="34" charset="0"/>
              <a:ea typeface="+mn-ea"/>
              <a:cs typeface="楷体_GB2312"/>
            </a:endParaRPr>
          </a:p>
        </p:txBody>
      </p:sp>
      <p:sp>
        <p:nvSpPr>
          <p:cNvPr id="6" name="Line 9"/>
          <p:cNvSpPr/>
          <p:nvPr/>
        </p:nvSpPr>
        <p:spPr>
          <a:xfrm>
            <a:off x="2987675" y="2819400"/>
            <a:ext cx="2133600" cy="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2" name="Line 10"/>
          <p:cNvSpPr/>
          <p:nvPr/>
        </p:nvSpPr>
        <p:spPr>
          <a:xfrm>
            <a:off x="2987675" y="3035300"/>
            <a:ext cx="2133600" cy="0"/>
          </a:xfrm>
          <a:prstGeom prst="line">
            <a:avLst/>
          </a:prstGeom>
          <a:ln w="12700" cap="flat"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3" name="Line 11"/>
          <p:cNvSpPr/>
          <p:nvPr/>
        </p:nvSpPr>
        <p:spPr>
          <a:xfrm>
            <a:off x="2987675" y="4419600"/>
            <a:ext cx="2133600" cy="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4" name="Line 12"/>
          <p:cNvSpPr/>
          <p:nvPr/>
        </p:nvSpPr>
        <p:spPr>
          <a:xfrm>
            <a:off x="2987675" y="2819400"/>
            <a:ext cx="0" cy="160020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5" name="Line 13"/>
          <p:cNvSpPr/>
          <p:nvPr/>
        </p:nvSpPr>
        <p:spPr>
          <a:xfrm>
            <a:off x="4129088" y="2819400"/>
            <a:ext cx="0" cy="1600200"/>
          </a:xfrm>
          <a:prstGeom prst="line">
            <a:avLst/>
          </a:prstGeom>
          <a:ln w="12700" cap="flat"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6" name="Line 14"/>
          <p:cNvSpPr/>
          <p:nvPr/>
        </p:nvSpPr>
        <p:spPr>
          <a:xfrm>
            <a:off x="5121275" y="2819400"/>
            <a:ext cx="0" cy="1600200"/>
          </a:xfrm>
          <a:prstGeom prst="line">
            <a:avLst/>
          </a:prstGeom>
          <a:ln w="28575" cap="sq" cmpd="sng">
            <a:solidFill>
              <a:schemeClr val="tx1"/>
            </a:solidFill>
            <a:prstDash val="solid"/>
            <a:round/>
            <a:headEnd type="none" w="med" len="med"/>
            <a:tailEnd type="none" w="med" len="med"/>
          </a:ln>
        </p:spPr>
        <p:txBody>
          <a:bodyPr anchor="t" anchorCtr="0"/>
          <a:lstStyle/>
          <a:p>
            <a:pPr eaLnBrk="0" hangingPunct="0"/>
            <a:endParaRPr lang="zh-CN" altLang="en-US">
              <a:latin typeface="Times New Roman" panose="02020603050405020304" pitchFamily="18" charset="0"/>
            </a:endParaRPr>
          </a:p>
        </p:txBody>
      </p:sp>
      <p:sp>
        <p:nvSpPr>
          <p:cNvPr id="28687" name="Rectangle 2"/>
          <p:cNvSpPr txBox="1"/>
          <p:nvPr/>
        </p:nvSpPr>
        <p:spPr>
          <a:xfrm>
            <a:off x="539750" y="1168400"/>
            <a:ext cx="3887788" cy="531813"/>
          </a:xfrm>
          <a:prstGeom prst="rect">
            <a:avLst/>
          </a:prstGeom>
          <a:noFill/>
          <a:ln w="9525">
            <a:noFill/>
          </a:ln>
        </p:spPr>
        <p:txBody>
          <a:bodyPr anchor="t" anchorCtr="0"/>
          <a:lstStyle/>
          <a:p>
            <a:pPr marL="457200" indent="-457200" algn="ctr" eaLnBrk="0" hangingPunct="0">
              <a:buClr>
                <a:srgbClr val="800000"/>
              </a:buClr>
              <a:buSzPct val="50000"/>
              <a:buFont typeface="Wingdings" panose="05000000000000000000" pitchFamily="2" charset="2"/>
              <a:buChar char="l"/>
            </a:pPr>
            <a:r>
              <a:rPr lang="zh-CN" altLang="en-US" sz="3200" dirty="0">
                <a:latin typeface="华文新魏" panose="02010800040101010101" pitchFamily="2" charset="-122"/>
                <a:ea typeface="华文新魏" panose="02010800040101010101" pitchFamily="2" charset="-122"/>
              </a:rPr>
              <a:t>一致性与原子性</a:t>
            </a:r>
          </a:p>
        </p:txBody>
      </p:sp>
      <p:pic>
        <p:nvPicPr>
          <p:cNvPr id="28688" name="图片 17"/>
          <p:cNvPicPr>
            <a:picLocks noChangeAspect="1"/>
          </p:cNvPicPr>
          <p:nvPr/>
        </p:nvPicPr>
        <p:blipFill>
          <a:blip r:embed="rId2"/>
          <a:stretch>
            <a:fillRect/>
          </a:stretch>
        </p:blipFill>
        <p:spPr>
          <a:xfrm>
            <a:off x="1030288" y="-26987"/>
            <a:ext cx="8437562" cy="12557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p>
        </p:txBody>
      </p:sp>
      <p:sp>
        <p:nvSpPr>
          <p:cNvPr id="3" name="内容占位符 2"/>
          <p:cNvSpPr>
            <a:spLocks noGrp="1"/>
          </p:cNvSpPr>
          <p:nvPr>
            <p:ph idx="1"/>
          </p:nvPr>
        </p:nvSpPr>
        <p:spPr>
          <a:xfrm>
            <a:off x="179388" y="1558925"/>
            <a:ext cx="8856663" cy="452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多版本并发控制的主要思想</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每个</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操作创建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的一个新版本</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当事务发出一个</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操作时，并发控制管理器选择</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的一个版本进行读取</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必须保证用于读取的版本的选择能保持可串行性</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一个事务能够容易而快速地判定读取哪个版本的数据项是关键</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可分为多版本时间戳排序机制和多版本两段锁机制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69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p>
        </p:txBody>
      </p:sp>
      <p:sp>
        <p:nvSpPr>
          <p:cNvPr id="3" name="内容占位符 2"/>
          <p:cNvSpPr>
            <a:spLocks noGrp="1"/>
          </p:cNvSpPr>
          <p:nvPr>
            <p:ph idx="1"/>
          </p:nvPr>
        </p:nvSpPr>
        <p:spPr>
          <a:xfrm>
            <a:off x="127000" y="1268413"/>
            <a:ext cx="8982075" cy="45275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对于每个数据项</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，有一个版本序列</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与之关联，每个版本</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包含三个数据字段</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Content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的版本值</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是创建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0"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版本的事务的时间戳</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是所有成功地读取</a:t>
            </a: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版本的事务的最大时间戳</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通过发出</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操作来创建数据项</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的一个新版本</a:t>
            </a:r>
            <a:r>
              <a:rPr kumimoji="0" lang="en-US" altLang="zh-CN" sz="2800" b="1" i="1"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，并将</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初始化为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p:txBody>
      </p:sp>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7"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设事务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或</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操作，</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满足</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)=max{W-timestamp(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发出的是</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，则返回</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一个事务读取位于其前的最近版本</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(2)</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TS(T</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)&lt;R-timestamp(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，则系统回滚</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1"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400" b="1" i="1" u="none" strike="noStrike" kern="0" cap="none" spc="0" normalizeH="0" baseline="-2500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试图写入其他事务应该已读取的版本，写操作太迟了，则中止</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(3)</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如果事务</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发出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write(Q),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且</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，则系统覆盖</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；否则，若</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)&gt;=R-timestamp(Q</a:t>
            </a:r>
            <a:r>
              <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，则创建</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的一个新版本</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不再需要的版本删除</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如果某数据项的两个版本</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1"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，这两个版本的</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W-timestamp</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都小于系统中最老的事务的时间戳，那么</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删除</a:t>
            </a:r>
            <a:r>
              <a:rPr kumimoji="0" lang="en-US" altLang="zh-CN" sz="2800" b="1" i="1"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k</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和</a:t>
            </a:r>
            <a:r>
              <a:rPr kumimoji="0" lang="en-US" altLang="zh-CN" sz="2800" b="1" i="1"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Q</a:t>
            </a:r>
            <a:r>
              <a:rPr kumimoji="0" lang="en-US" altLang="zh-CN" sz="2800" b="1" i="1" u="none" strike="noStrike" kern="0" cap="none" spc="0" normalizeH="0" baseline="-2500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j</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中较旧的版本</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优点</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读请求从不失败且不必等待</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缺点</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读取数据项要求更新</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R-timestamp</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字段，产生两次潜在的磁盘访问</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事务冲突通过回滚而不是等待来解决，开销可能大</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不保证可恢复性和无级联性</a:t>
            </a:r>
            <a:endPar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endParaRPr kumimoji="0" lang="en-US" altLang="zh-CN" sz="2800" b="1" i="0" u="none" strike="noStrike" kern="0" cap="none" spc="0" normalizeH="0" baseline="-2500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484313"/>
            <a:ext cx="8928100" cy="4024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多版本两段锁机制</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该协议对</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只读事务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(read-only transaction)</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与</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(update transaction)</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加以区分</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数据项每个版本有一个时间戳</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，可不基于时钟，仅为一个计数器</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062038"/>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更新事务</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执行强两段锁协议，即它们持有全部锁直到事务结束。</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在执行前，数据库系统</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当前值作为该事务的时间戳</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更新事务</a:t>
            </a:r>
            <a:r>
              <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完成其任务后，按如下方式进行提交</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首先，</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将它创建的每一版本的时间戳设置为</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的值加</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Ti</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将</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增加</a:t>
            </a:r>
            <a:r>
              <a:rPr kumimoji="0" lang="en-US" altLang="zh-CN" sz="2400" b="1" i="0" u="none" strike="noStrike" kern="0" cap="none" spc="0" normalizeH="0" baseline="0" noProof="1">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1</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在同一时间内只允许有一个更新事务进行提交</a:t>
            </a:r>
            <a:endPar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charRg st="41" end="7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charRg st="77" end="10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charRg st="100" end="13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charRg st="136" end="15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charRg st="153"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1">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楷体_GB2312"/>
              </a:rPr>
              <a:t>多版本机制</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楷体_GB2312"/>
            </a:endParaRPr>
          </a:p>
        </p:txBody>
      </p:sp>
      <p:sp>
        <p:nvSpPr>
          <p:cNvPr id="3" name="内容占位符 2"/>
          <p:cNvSpPr>
            <a:spLocks noGrp="1"/>
          </p:cNvSpPr>
          <p:nvPr>
            <p:ph idx="1"/>
          </p:nvPr>
        </p:nvSpPr>
        <p:spPr>
          <a:xfrm>
            <a:off x="107950" y="1196975"/>
            <a:ext cx="89281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多版本两段锁机制</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续</a:t>
            </a:r>
            <a:r>
              <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只读事务</a:t>
            </a:r>
            <a:r>
              <a:rPr kumimoji="0" lang="zh-CN" altLang="en-US"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均不必等待加锁</a:t>
            </a:r>
            <a:endParaRPr kumimoji="0" lang="en-US" altLang="zh-CN" sz="28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只读事务</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在执行前，数据库系统</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读取</a:t>
            </a:r>
            <a:r>
              <a:rPr kumimoji="0" lang="en-US" altLang="zh-CN"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ts-counter</a:t>
            </a:r>
            <a:r>
              <a:rPr kumimoji="0" lang="zh-CN" altLang="en-US" sz="2800" b="1" i="0" u="none" strike="noStrike" kern="0" cap="none" spc="0" normalizeH="0" baseline="0" noProof="1">
                <a:ln>
                  <a:noFill/>
                </a:ln>
                <a:solidFill>
                  <a:srgbClr val="FF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当前值作为该事务的时间戳</a:t>
            </a: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，在执行读操作是遵从</a:t>
            </a:r>
            <a:r>
              <a:rPr kumimoji="0" lang="zh-CN" altLang="en-US" sz="2800" b="1" i="0" u="none" strike="noStrike" kern="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多版本时间戳排序协议</a:t>
            </a:r>
            <a:endParaRPr kumimoji="0" lang="en-US" altLang="zh-CN" sz="2800" b="1" i="0" u="none" strike="noStrike" kern="0" cap="none" spc="0" normalizeH="0" baseline="0" noProof="1">
              <a:ln>
                <a:noFill/>
              </a:ln>
              <a:solidFill>
                <a:srgbClr val="FF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版本删除类似于多版本时间戳排序协议</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多版本两段锁保证了调度是可恢复的和无级联的</a:t>
            </a:r>
            <a:endParaRPr kumimoji="0" lang="en-US" altLang="zh-CN"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楷体_GB2312"/>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并发控制协议</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基于锁的协议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基于时间戳的协议</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mn-ea"/>
              </a:rPr>
              <a:t>多版本机制</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快照隔离</a:t>
            </a:r>
            <a:endPar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等等</a:t>
            </a:r>
            <a:r>
              <a:rPr kumimoji="0" lang="en-US" altLang="zh-CN" sz="3200" b="1" i="0" u="none" strike="noStrike" kern="0" cap="none" spc="0" normalizeH="0" baseline="0" noProof="0" dirty="0">
                <a:ln>
                  <a:noFill/>
                </a:ln>
                <a:solidFill>
                  <a:schemeClr val="bg1">
                    <a:lumMod val="75000"/>
                  </a:schemeClr>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B4A9C0F-60BF-4366-8670-FD38C69EF2E5}"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快照隔离</a:t>
            </a:r>
          </a:p>
        </p:txBody>
      </p:sp>
      <p:sp>
        <p:nvSpPr>
          <p:cNvPr id="3" name="内容占位符 2"/>
          <p:cNvSpPr>
            <a:spLocks noGrp="1"/>
          </p:cNvSpPr>
          <p:nvPr>
            <p:ph idx="1"/>
          </p:nvPr>
        </p:nvSpPr>
        <p:spPr>
          <a:xfrm>
            <a:off x="0" y="1268413"/>
            <a:ext cx="91440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是一种特殊的并发控制机制，在商业和开源系统中广泛接受</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Oracle</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err="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PostgreSQL</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SQL Sever</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等</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在事务开始执行时给它数据库的一份“快照”，和其他并发事务完全隔离开</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对于只读事务是理想的，不用等待、不会中断</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对于更新写，必须处理其他并发更新的事务之间的潜在冲突</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当允许事务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提交时，事务</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变为提交状态，并且</a:t>
            </a:r>
            <a:r>
              <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T</a:t>
            </a: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对数据库的所有写操作都必须作为一个原子操作执行</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914400" marR="0" lvl="2"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13BDB2A-0FB9-44C5-966E-43719B77243D}"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79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事务的特性（</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隔离性</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(Isolation)</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：表面看起来，每个事务都是在没有其它事务同时执行的情况下执行的。</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一个事务内部的操作及使用的数据对其他并发事务是隔离的</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并发执行的各个事务之间不能互相干扰</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持久性</a:t>
            </a:r>
            <a:r>
              <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(Durability)</a:t>
            </a: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：一个事务一旦提交，它对数据库中数据的改变就应该是永久性的</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接下来的其他操作或故障不应该对其执行结果有任何影响</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774F4C4-4042-4110-B5B1-DBEBCEE81D97}"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up)">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up)">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up)">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up)">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总结</a:t>
            </a:r>
          </a:p>
        </p:txBody>
      </p:sp>
      <p:sp>
        <p:nvSpPr>
          <p:cNvPr id="113667" name="内容占位符 2"/>
          <p:cNvSpPr>
            <a:spLocks noGrp="1"/>
          </p:cNvSpPr>
          <p:nvPr>
            <p:ph idx="1"/>
          </p:nvPr>
        </p:nvSpPr>
        <p:spPr>
          <a:xfrm>
            <a:off x="381000" y="1357313"/>
            <a:ext cx="8548688" cy="5143500"/>
          </a:xfrm>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1">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本章重点</a:t>
            </a: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掌握事务的概念及性质</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掌握事务调度和并发控制的概念</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掌握基于锁的并发控制协议</a:t>
            </a:r>
            <a:endParaRPr kumimoji="0" lang="en-US" altLang="zh-CN"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just"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1">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掌握死锁检测</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394CF70-3491-45EC-A640-FFADB69F631F}"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80</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0A6E0BD-5646-4D56-98DF-A344BCAE45CA}" type="datetime1">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9"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569BB77-4CC9-4BF4-AB6D-C1A2897E1ABE}" type="slidenum">
              <a:rPr kumimoji="0" lang="zh-CN" altLang="en-US"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81</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419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4400" b="1" i="0" u="none" strike="noStrike" kern="0" cap="none" spc="0" normalizeH="0" baseline="0" noProof="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p:txBody>
      </p:sp>
      <p:graphicFrame>
        <p:nvGraphicFramePr>
          <p:cNvPr id="125958" name="Object 4"/>
          <p:cNvGraphicFramePr/>
          <p:nvPr/>
        </p:nvGraphicFramePr>
        <p:xfrm>
          <a:off x="792163" y="2312988"/>
          <a:ext cx="2808287" cy="2736850"/>
        </p:xfrm>
        <a:graphic>
          <a:graphicData uri="http://schemas.openxmlformats.org/presentationml/2006/ole">
            <mc:AlternateContent xmlns:mc="http://schemas.openxmlformats.org/markup-compatibility/2006">
              <mc:Choice xmlns:v="urn:schemas-microsoft-com:vml" Requires="v">
                <p:oleObj spid="_x0000_s9229" r:id="rId4" imgW="7833360" imgH="7839075" progId="">
                  <p:embed/>
                </p:oleObj>
              </mc:Choice>
              <mc:Fallback>
                <p:oleObj r:id="rId4" imgW="7833360" imgH="7839075" progId="">
                  <p:embed/>
                  <p:pic>
                    <p:nvPicPr>
                      <p:cNvPr id="0" name="图片 3082"/>
                      <p:cNvPicPr/>
                      <p:nvPr/>
                    </p:nvPicPr>
                    <p:blipFill>
                      <a:blip r:embed="rId5"/>
                      <a:stretch>
                        <a:fillRect/>
                      </a:stretch>
                    </p:blipFill>
                    <p:spPr>
                      <a:xfrm>
                        <a:off x="792163" y="2312988"/>
                        <a:ext cx="2808287" cy="2736850"/>
                      </a:xfrm>
                      <a:prstGeom prst="rect">
                        <a:avLst/>
                      </a:prstGeom>
                      <a:noFill/>
                      <a:ln w="38100">
                        <a:noFill/>
                        <a:miter/>
                      </a:ln>
                    </p:spPr>
                  </p:pic>
                </p:oleObj>
              </mc:Fallback>
            </mc:AlternateContent>
          </a:graphicData>
        </a:graphic>
      </p:graphicFrame>
      <p:pic>
        <p:nvPicPr>
          <p:cNvPr id="125959" name="Picture 5"/>
          <p:cNvPicPr>
            <a:picLocks noChangeAspect="1"/>
          </p:cNvPicPr>
          <p:nvPr/>
        </p:nvPicPr>
        <p:blipFill>
          <a:blip r:embed="rId6"/>
          <a:stretch>
            <a:fillRect/>
          </a:stretch>
        </p:blipFill>
        <p:spPr>
          <a:xfrm>
            <a:off x="3779838" y="1916113"/>
            <a:ext cx="5003800" cy="3182937"/>
          </a:xfrm>
          <a:prstGeom prst="rect">
            <a:avLst/>
          </a:prstGeom>
          <a:noFill/>
          <a:ln w="9525">
            <a:noFill/>
          </a:ln>
        </p:spPr>
      </p:pic>
      <p:sp>
        <p:nvSpPr>
          <p:cNvPr id="41990" name="Text Box 6"/>
          <p:cNvSpPr txBox="1">
            <a:spLocks noChangeArrowheads="1"/>
          </p:cNvSpPr>
          <p:nvPr/>
        </p:nvSpPr>
        <p:spPr bwMode="auto">
          <a:xfrm>
            <a:off x="3851275" y="2924175"/>
            <a:ext cx="3425825" cy="762000"/>
          </a:xfrm>
          <a:prstGeom prst="rect">
            <a:avLst/>
          </a:prstGeom>
          <a:solidFill>
            <a:schemeClr val="bg1"/>
          </a:solidFill>
          <a:ln w="9525">
            <a:noFill/>
            <a:miter lim="800000"/>
          </a:ln>
          <a:effectLst/>
        </p:spPr>
        <p:txBody>
          <a:bodyPr wrap="none">
            <a:spAutoFit/>
          </a:bodyPr>
          <a:lstStyle/>
          <a:p>
            <a:pPr marR="0" defTabSz="914400">
              <a:buClrTx/>
              <a:buSzTx/>
              <a:buFontTx/>
              <a:defRPr/>
            </a:pPr>
            <a:r>
              <a:rPr kumimoji="0" lang="en-US" altLang="zh-CN" sz="4400"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Next Chapter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华文行楷" panose="02010800040101010101" pitchFamily="2" charset="-122"/>
                <a:ea typeface="华文行楷" panose="02010800040101010101" pitchFamily="2" charset="-122"/>
                <a:cs typeface="+mj-cs"/>
              </a:rPr>
              <a:t>事务概念</a:t>
            </a:r>
            <a:endParaRPr kumimoji="0" lang="zh-CN" altLang="en-US" sz="4400" b="1" i="0" u="none" strike="noStrike" kern="0" cap="none" spc="0" normalizeH="0" baseline="0" noProof="0" dirty="0">
              <a:ln>
                <a:noFill/>
              </a:ln>
              <a:solidFill>
                <a:srgbClr val="A24200"/>
              </a:solidFill>
              <a:effectLst>
                <a:outerShdw blurRad="38100" dist="38100" dir="2700000" algn="tl">
                  <a:srgbClr val="000000"/>
                </a:outerShdw>
              </a:effectLst>
              <a:uLnTx/>
              <a:uFillTx/>
              <a:latin typeface="+mj-lt"/>
              <a:ea typeface="+mj-ea"/>
              <a:cs typeface="+mj-cs"/>
            </a:endParaRPr>
          </a:p>
        </p:txBody>
      </p:sp>
      <p:sp>
        <p:nvSpPr>
          <p:cNvPr id="3" name="内容占位符 2"/>
          <p:cNvSpPr>
            <a:spLocks noGrp="1"/>
          </p:cNvSpPr>
          <p:nvPr>
            <p:ph idx="1"/>
          </p:nvPr>
        </p:nvSpPr>
        <p:spPr>
          <a:xfrm>
            <a:off x="381000" y="1412875"/>
            <a:ext cx="84772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保证事务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特性是事务处理的任务</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破坏事务</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ACID</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特性的因素</a:t>
            </a:r>
            <a:endPar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多个事务并行运行时，不同事务的操作交叉执行</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数据库管理系统必须保证多个事务的交叉运行不影响这些事务的隔离性</a:t>
            </a:r>
            <a:endParaRPr kumimoji="0" lang="en-US" altLang="zh-CN"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742950" marR="0" lvl="1" indent="-285750" algn="l" defTabSz="914400" rtl="0" eaLnBrk="0" fontAlgn="base" latinLnBrk="0" hangingPunct="0">
              <a:lnSpc>
                <a:spcPct val="100000"/>
              </a:lnSpc>
              <a:spcBef>
                <a:spcPts val="1200"/>
              </a:spcBef>
              <a:spcAft>
                <a:spcPct val="0"/>
              </a:spcAft>
              <a:buClrTx/>
              <a:buSzTx/>
              <a:buFontTx/>
              <a:buChar char="–"/>
              <a:defRPr/>
            </a:pPr>
            <a:r>
              <a:rPr kumimoji="0" lang="zh-CN" altLang="en-US"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事务在运行过程中被强行停止</a:t>
            </a:r>
            <a:endParaRPr kumimoji="0" lang="en-US" altLang="zh-CN" sz="2800" b="1" i="0" u="none" strike="noStrike" kern="0" cap="none" spc="0" normalizeH="0" baseline="0" noProof="0" dirty="0">
              <a:ln>
                <a:noFill/>
              </a:ln>
              <a:solidFill>
                <a:srgbClr val="00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zh-CN" altLang="en-US" sz="24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楷体_GB2312"/>
              </a:rPr>
              <a:t>数据库管理系统必须保证被强行终止的事务对数据库和其他事务没有任何影响</a:t>
            </a:r>
          </a:p>
        </p:txBody>
      </p:sp>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BAF0FFE-4E2F-4250-BE16-EEC04A214410}" type="datetime1">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2023/12/12</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003399"/>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HIT-DBLAB</a:t>
            </a:r>
          </a:p>
        </p:txBody>
      </p:sp>
      <p:sp>
        <p:nvSpPr>
          <p:cNvPr id="6" name="灯片编号占位符 5"/>
          <p:cNvSpPr txBox="1">
            <a:spLocks noGrp="1"/>
          </p:cNvSpPr>
          <p:nvPr>
            <p:ph type="sldNum" sz="quarter" idx="12"/>
          </p:nvPr>
        </p:nvSpPr>
        <p:spPr bwMode="auto"/>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6151578-E136-4EEC-B1D4-E20E202AD6AB}" type="slidenum">
              <a:rPr kumimoji="0" lang="zh-CN" altLang="en-US" sz="1200" b="1" i="0" u="none" strike="noStrike" kern="120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9</a:t>
            </a:fld>
            <a:endParaRPr kumimoji="0" lang="en-US" altLang="zh-CN" sz="1200" b="1" i="0" u="none" strike="noStrike" kern="120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48e74271-15d3-46a9-a539-813db94e8fb3"/>
  <p:tag name="COMMONDATA" val="eyJoZGlkIjoiZTQ4ODQwNThiYTg4YTBlNDhkZDRmNGNiNWM5NWE1YzA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e86ce66-e0b5-48d3-804a-d7a1adb533e3}"/>
</p:tagLst>
</file>

<file path=ppt/tags/tag20.xml><?xml version="1.0" encoding="utf-8"?>
<p:tagLst xmlns:p="http://schemas.openxmlformats.org/presentationml/2006/main">
  <p:tag name="KSO_WM_UNIT_TABLE_BEAUTIFY" val="smartTable{be86ce66-e0b5-48d3-804a-d7a1adb533e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190e877-fff8-4420-8caf-bce1e3dd1a0f}"/>
</p:tagLst>
</file>

<file path=ppt/tags/tag4.xml><?xml version="1.0" encoding="utf-8"?>
<p:tagLst xmlns:p="http://schemas.openxmlformats.org/presentationml/2006/main">
  <p:tag name="KSO_WM_UNIT_TABLE_BEAUTIFY" val="smartTable{a190e877-fff8-4420-8caf-bce1e3dd1a0f}"/>
</p:tagLst>
</file>

<file path=ppt/theme/theme1.xml><?xml version="1.0" encoding="utf-8"?>
<a:theme xmlns:a="http://schemas.openxmlformats.org/drawingml/2006/main" name="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utumn2003-4">
  <a:themeElements>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utumn2003-4">
      <a:majorFont>
        <a:latin typeface="楷体_GB2312"/>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utumn2003-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utumn2003-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utumn2003-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utumn2003-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utumn2003-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utumn2003-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utumn2003-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utumn2003-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utumn2003-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utumn2003-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utumn2003-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utumn2003-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6290</Words>
  <Application>Microsoft Office PowerPoint</Application>
  <PresentationFormat>全屏显示(4:3)</PresentationFormat>
  <Paragraphs>857</Paragraphs>
  <Slides>81</Slides>
  <Notes>25</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81</vt:i4>
      </vt:variant>
    </vt:vector>
  </HeadingPairs>
  <TitlesOfParts>
    <vt:vector size="95" baseType="lpstr">
      <vt:lpstr>华文新魏</vt:lpstr>
      <vt:lpstr>华文行楷</vt:lpstr>
      <vt:lpstr>楷体_GB2312</vt:lpstr>
      <vt:lpstr>宋体</vt:lpstr>
      <vt:lpstr>Arial</vt:lpstr>
      <vt:lpstr>Cambria Math</vt:lpstr>
      <vt:lpstr>Comic Sans MS</vt:lpstr>
      <vt:lpstr>Symbol</vt:lpstr>
      <vt:lpstr>Times New Roman</vt:lpstr>
      <vt:lpstr>Wingdings</vt:lpstr>
      <vt:lpstr>Autumn2003-4</vt:lpstr>
      <vt:lpstr>2_Autumn2003-4</vt:lpstr>
      <vt:lpstr>Bitmap Image</vt:lpstr>
      <vt:lpstr>Microsoft Word Picture</vt:lpstr>
      <vt:lpstr>实现篇 第十章  并发控制</vt:lpstr>
      <vt:lpstr>目录</vt:lpstr>
      <vt:lpstr>目录</vt:lpstr>
      <vt:lpstr>事务概念</vt:lpstr>
      <vt:lpstr>事务概念</vt:lpstr>
      <vt:lpstr>事务概念</vt:lpstr>
      <vt:lpstr>PowerPoint 演示文稿</vt:lpstr>
      <vt:lpstr>事务概念</vt:lpstr>
      <vt:lpstr>事务概念</vt:lpstr>
      <vt:lpstr>事务概念</vt:lpstr>
      <vt:lpstr>目录</vt:lpstr>
      <vt:lpstr>事务的并发执行和调度</vt:lpstr>
      <vt:lpstr>PowerPoint 演示文稿</vt:lpstr>
      <vt:lpstr>PowerPoint 演示文稿</vt:lpstr>
      <vt:lpstr>PowerPoint 演示文稿</vt:lpstr>
      <vt:lpstr>事务的并发执行和调度</vt:lpstr>
      <vt:lpstr>PowerPoint 演示文稿</vt:lpstr>
      <vt:lpstr>事务的并发执行和调度</vt:lpstr>
      <vt:lpstr>事务的并发执行和调度</vt:lpstr>
      <vt:lpstr>PowerPoint 演示文稿</vt:lpstr>
      <vt:lpstr>事务的并发执行和调度</vt:lpstr>
      <vt:lpstr>PowerPoint 演示文稿</vt:lpstr>
      <vt:lpstr>事务的并发执行和调度</vt:lpstr>
      <vt:lpstr> 事务的并发执行和调度</vt:lpstr>
      <vt:lpstr>事务的并发执行和调度</vt:lpstr>
      <vt:lpstr>目录</vt:lpstr>
      <vt:lpstr>并发控制协议</vt:lpstr>
      <vt:lpstr>并发控制协议</vt:lpstr>
      <vt:lpstr>基于锁的并发控制协议</vt:lpstr>
      <vt:lpstr>基于锁的并发控制协议</vt:lpstr>
      <vt:lpstr>锁的概念</vt:lpstr>
      <vt:lpstr>锁的概念</vt:lpstr>
      <vt:lpstr>锁的概念</vt:lpstr>
      <vt:lpstr>锁的概念</vt:lpstr>
      <vt:lpstr>锁的概念</vt:lpstr>
      <vt:lpstr>锁的概念</vt:lpstr>
      <vt:lpstr>锁的概念</vt:lpstr>
      <vt:lpstr>锁的概念</vt:lpstr>
      <vt:lpstr>锁的概念</vt:lpstr>
      <vt:lpstr>锁的概念</vt:lpstr>
      <vt:lpstr>基于锁的并发控制协议</vt:lpstr>
      <vt:lpstr>死锁的处理</vt:lpstr>
      <vt:lpstr>死锁的预防</vt:lpstr>
      <vt:lpstr>死锁的预防</vt:lpstr>
      <vt:lpstr>一次封锁法</vt:lpstr>
      <vt:lpstr>顺序封锁法</vt:lpstr>
      <vt:lpstr>死锁的检测与恢复</vt:lpstr>
      <vt:lpstr>超时法</vt:lpstr>
      <vt:lpstr>等待图法</vt:lpstr>
      <vt:lpstr>等待图法</vt:lpstr>
      <vt:lpstr>等待图法</vt:lpstr>
      <vt:lpstr>死锁的恢复</vt:lpstr>
      <vt:lpstr>基于锁的并发控制协议</vt:lpstr>
      <vt:lpstr>两段锁并发控制协议</vt:lpstr>
      <vt:lpstr>两段锁并发控制协议</vt:lpstr>
      <vt:lpstr>两段锁并发控制协议</vt:lpstr>
      <vt:lpstr>两段锁并发控制协议</vt:lpstr>
      <vt:lpstr>两段锁并发控制协议</vt:lpstr>
      <vt:lpstr>两段锁并发控制协议</vt:lpstr>
      <vt:lpstr>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基于时间戳的并发控制协议</vt:lpstr>
      <vt:lpstr>并发控制协议</vt:lpstr>
      <vt:lpstr>多版本机制</vt:lpstr>
      <vt:lpstr>多版本机制</vt:lpstr>
      <vt:lpstr>多版本机制</vt:lpstr>
      <vt:lpstr>多版本机制</vt:lpstr>
      <vt:lpstr>多版本机制</vt:lpstr>
      <vt:lpstr>多版本机制</vt:lpstr>
      <vt:lpstr>多版本机制</vt:lpstr>
      <vt:lpstr>多版本机制</vt:lpstr>
      <vt:lpstr>多版本机制</vt:lpstr>
      <vt:lpstr>并发控制协议</vt:lpstr>
      <vt:lpstr>快照隔离</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实现篇 第十章  并发控制</dc:title>
  <dc:creator>Dell</dc:creator>
  <cp:lastModifiedBy>Dell</cp:lastModifiedBy>
  <cp:revision>38</cp:revision>
  <dcterms:created xsi:type="dcterms:W3CDTF">2016-05-23T06:45:00Z</dcterms:created>
  <dcterms:modified xsi:type="dcterms:W3CDTF">2023-12-12T05:44:57Z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7234B492D6414A7BBBA2E1DD76BEA0CF</vt:lpwstr>
  </property>
</Properties>
</file>