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9"/>
  </p:notesMasterIdLst>
  <p:handoutMasterIdLst>
    <p:handoutMasterId r:id="rId50"/>
  </p:handoutMasterIdLst>
  <p:sldIdLst>
    <p:sldId id="482" r:id="rId3"/>
    <p:sldId id="444" r:id="rId4"/>
    <p:sldId id="483" r:id="rId5"/>
    <p:sldId id="445" r:id="rId6"/>
    <p:sldId id="446" r:id="rId7"/>
    <p:sldId id="447" r:id="rId8"/>
    <p:sldId id="448" r:id="rId9"/>
    <p:sldId id="449" r:id="rId10"/>
    <p:sldId id="450" r:id="rId11"/>
    <p:sldId id="451" r:id="rId12"/>
    <p:sldId id="452" r:id="rId13"/>
    <p:sldId id="480" r:id="rId14"/>
    <p:sldId id="454" r:id="rId15"/>
    <p:sldId id="455" r:id="rId16"/>
    <p:sldId id="456" r:id="rId17"/>
    <p:sldId id="457" r:id="rId18"/>
    <p:sldId id="458" r:id="rId19"/>
    <p:sldId id="459" r:id="rId20"/>
    <p:sldId id="460" r:id="rId21"/>
    <p:sldId id="520" r:id="rId22"/>
    <p:sldId id="522" r:id="rId23"/>
    <p:sldId id="523" r:id="rId24"/>
    <p:sldId id="524" r:id="rId25"/>
    <p:sldId id="525" r:id="rId26"/>
    <p:sldId id="526" r:id="rId27"/>
    <p:sldId id="527" r:id="rId28"/>
    <p:sldId id="521" r:id="rId29"/>
    <p:sldId id="461" r:id="rId30"/>
    <p:sldId id="462" r:id="rId31"/>
    <p:sldId id="463" r:id="rId32"/>
    <p:sldId id="464" r:id="rId33"/>
    <p:sldId id="465" r:id="rId34"/>
    <p:sldId id="466" r:id="rId35"/>
    <p:sldId id="467" r:id="rId36"/>
    <p:sldId id="484" r:id="rId37"/>
    <p:sldId id="468" r:id="rId38"/>
    <p:sldId id="469" r:id="rId39"/>
    <p:sldId id="470" r:id="rId40"/>
    <p:sldId id="471" r:id="rId41"/>
    <p:sldId id="472" r:id="rId42"/>
    <p:sldId id="473" r:id="rId43"/>
    <p:sldId id="474" r:id="rId44"/>
    <p:sldId id="476" r:id="rId45"/>
    <p:sldId id="477" r:id="rId46"/>
    <p:sldId id="481" r:id="rId47"/>
    <p:sldId id="287" r:id="rId48"/>
  </p:sldIdLst>
  <p:sldSz cx="9144000" cy="6858000" type="screen4x3"/>
  <p:notesSz cx="7099300" cy="10234613"/>
  <p:custDataLst>
    <p:tags r:id="rId51"/>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楷体_GB231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2pPr>
    <a:lvl3pPr marL="914400" lvl="2"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4pPr>
    <a:lvl5pPr marL="1828800" lvl="4"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5pPr>
    <a:lvl6pPr marL="2286000" lvl="5"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6pPr>
    <a:lvl7pPr marL="2743200" lvl="6"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7pPr>
    <a:lvl8pPr marL="3200400" lvl="7"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8pPr>
    <a:lvl9pPr marL="3657600" lvl="8"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9pPr>
  </p:defaultTextStyle>
  <p:extLst>
    <p:ext uri="{EFAFB233-063F-42B5-8137-9DF3F51BA10A}">
      <p15:sldGuideLst xmlns:p15="http://schemas.microsoft.com/office/powerpoint/2012/main">
        <p15:guide id="1" orient="horz" pos="216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800000"/>
    <a:srgbClr val="FFFFCC"/>
    <a:srgbClr val="FF0000"/>
    <a:srgbClr val="00FF99"/>
    <a:srgbClr val="FFEBFF"/>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0"/>
        <p:guide pos="288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316AB71-0FF5-4B0A-BF61-BD941AB2E19B}"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DA8F0F-074F-402E-9DC1-A913A7FCBA78}"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46</a:t>
            </a:fld>
            <a:endParaRPr lang="zh-CN" altLang="en-US" sz="13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p:sp>
      <p:sp>
        <p:nvSpPr>
          <p:cNvPr id="77827"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a:t>
            </a:fld>
            <a:endParaRPr lang="zh-CN" altLang="en-US" sz="1300" b="0" dirty="0">
              <a:latin typeface="Arial" panose="020B0604020202020204" pitchFamily="34" charset="0"/>
              <a:ea typeface="宋体" panose="02010600030101010101" pitchFamily="2" charset="-122"/>
            </a:endParaRPr>
          </a:p>
        </p:txBody>
      </p:sp>
      <p:sp>
        <p:nvSpPr>
          <p:cNvPr id="24578" name="Rectangle 2"/>
          <p:cNvSpPr>
            <a:spLocks noGrp="1" noRot="1" noChangeAspect="1" noTextEdit="1"/>
          </p:cNvSpPr>
          <p:nvPr>
            <p:ph type="sldImg"/>
          </p:nvPr>
        </p:nvSpPr>
        <p:spPr>
          <a:solidFill>
            <a:srgbClr val="FFFFFF"/>
          </a:solidFill>
        </p:spPr>
      </p:sp>
      <p:sp>
        <p:nvSpPr>
          <p:cNvPr id="24579"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a:t>
            </a:fld>
            <a:endParaRPr lang="zh-CN" altLang="en-US" sz="1300" b="0"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solidFill>
            <a:srgbClr val="FFFFFF"/>
          </a:solidFill>
        </p:spPr>
      </p:sp>
      <p:sp>
        <p:nvSpPr>
          <p:cNvPr id="26627"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12</a:t>
            </a:fld>
            <a:endParaRPr lang="zh-CN" altLang="en-US" sz="1300" b="0" dirty="0">
              <a:latin typeface="Arial" panose="020B0604020202020204" pitchFamily="34" charset="0"/>
              <a:ea typeface="宋体" panose="02010600030101010101" pitchFamily="2" charset="-122"/>
            </a:endParaRPr>
          </a:p>
        </p:txBody>
      </p:sp>
      <p:sp>
        <p:nvSpPr>
          <p:cNvPr id="36866" name="Rectangle 2"/>
          <p:cNvSpPr>
            <a:spLocks noGrp="1" noRot="1" noChangeAspect="1" noTextEdit="1"/>
          </p:cNvSpPr>
          <p:nvPr>
            <p:ph type="sldImg"/>
          </p:nvPr>
        </p:nvSpPr>
        <p:spPr>
          <a:solidFill>
            <a:srgbClr val="FFFFFF"/>
          </a:solidFill>
        </p:spPr>
      </p:sp>
      <p:sp>
        <p:nvSpPr>
          <p:cNvPr id="36867"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20</a:t>
            </a:fld>
            <a:endParaRPr lang="zh-CN" altLang="en-US" sz="1300" b="0" dirty="0">
              <a:latin typeface="Arial" panose="020B0604020202020204" pitchFamily="34" charset="0"/>
              <a:ea typeface="宋体" panose="02010600030101010101" pitchFamily="2" charset="-122"/>
            </a:endParaRPr>
          </a:p>
        </p:txBody>
      </p:sp>
      <p:sp>
        <p:nvSpPr>
          <p:cNvPr id="46082" name="Rectangle 2"/>
          <p:cNvSpPr>
            <a:spLocks noGrp="1" noRot="1" noChangeAspect="1" noTextEdit="1"/>
          </p:cNvSpPr>
          <p:nvPr>
            <p:ph type="sldImg"/>
          </p:nvPr>
        </p:nvSpPr>
        <p:spPr>
          <a:solidFill>
            <a:srgbClr val="FFFFFF"/>
          </a:solidFill>
        </p:spPr>
      </p:sp>
      <p:sp>
        <p:nvSpPr>
          <p:cNvPr id="46083"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27</a:t>
            </a:fld>
            <a:endParaRPr lang="zh-CN" altLang="en-US" sz="1300" b="0" dirty="0">
              <a:latin typeface="Arial" panose="020B0604020202020204" pitchFamily="34" charset="0"/>
              <a:ea typeface="宋体" panose="02010600030101010101" pitchFamily="2" charset="-122"/>
            </a:endParaRPr>
          </a:p>
        </p:txBody>
      </p:sp>
      <p:sp>
        <p:nvSpPr>
          <p:cNvPr id="54274" name="Rectangle 2"/>
          <p:cNvSpPr>
            <a:spLocks noGrp="1" noRot="1" noChangeAspect="1" noTextEdit="1"/>
          </p:cNvSpPr>
          <p:nvPr>
            <p:ph type="sldImg"/>
          </p:nvPr>
        </p:nvSpPr>
        <p:spPr>
          <a:solidFill>
            <a:srgbClr val="FFFFFF"/>
          </a:solidFill>
        </p:spPr>
      </p:sp>
      <p:sp>
        <p:nvSpPr>
          <p:cNvPr id="54275"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634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655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43</a:t>
            </a:fld>
            <a:endParaRPr lang="zh-CN" altLang="en-US" sz="13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solidFill>
            <a:srgbClr val="FFFFFF"/>
          </a:solidFill>
        </p:spPr>
      </p:sp>
      <p:sp>
        <p:nvSpPr>
          <p:cNvPr id="73731"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sym typeface="+mn-ea"/>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sym typeface="+mn-ea"/>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485BBC6-42C9-41A4-8794-B856A1CE338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90CA8E9A-2E07-4B04-B598-B1BE1A52F0C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6974BFC6-35DD-462D-AE58-F6C9272360B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F3D3065-BC6A-495A-A101-6C2DAB3C7A8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9181CE4-339F-4B05-9837-C9E790EE01E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5512988-52AA-449F-8D43-9587C7DFD5D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18F927B-ED31-4562-A4C0-B5F58874E9F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34487A7-13D5-4878-AFAC-636A3585051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CE71CE9-1A4D-4AB4-AEB1-331A5D787B2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B0AFA57-FF3D-4E3B-8F34-E5B8F6D4A25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1BD8FE2D-EF13-470A-9346-71FC2307E8F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E7403EF3-F267-4937-B317-4656099D777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3EFFD3F5-EE04-4C29-B3D1-A28FC791E76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02E7D1E4-DC45-46EE-960E-A746268ABE5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25D1B5-7394-4852-A11F-7135251B319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7.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image" Target="../media/image3.png"/><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楷体_GB2312"/>
              </a:rPr>
              <a:t>第九章 查询优化</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4099" name="Rectangle 3"/>
          <p:cNvSpPr>
            <a:spLocks noGrp="1" noChangeArrowheads="1"/>
          </p:cNvSpPr>
          <p:nvPr>
            <p:ph type="subTitle" idx="1"/>
          </p:nvPr>
        </p:nvSpPr>
        <p:spPr>
          <a:xfrm>
            <a:off x="2375535" y="4367530"/>
            <a:ext cx="525335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A0F27E-CAC6-4369-A907-FB878D094D3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942D149-3AF4-4DCF-A6E5-3EFD92058FE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587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5875" name="Rectangle 3"/>
          <p:cNvSpPr>
            <a:spLocks noGrp="1" noChangeArrowheads="1"/>
          </p:cNvSpPr>
          <p:nvPr>
            <p:ph idx="1"/>
          </p:nvPr>
        </p:nvSpPr>
        <p:spPr>
          <a:xfrm>
            <a:off x="609600" y="14478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75876" name="Rectangle 4"/>
          <p:cNvSpPr>
            <a:spLocks noChangeArrowheads="1"/>
          </p:cNvSpPr>
          <p:nvPr/>
        </p:nvSpPr>
        <p:spPr bwMode="auto">
          <a:xfrm>
            <a:off x="1258888" y="115888"/>
            <a:ext cx="3817938" cy="113982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75877" name="Rectangle 5"/>
          <p:cNvSpPr>
            <a:spLocks noChangeArrowheads="1"/>
          </p:cNvSpPr>
          <p:nvPr/>
        </p:nvSpPr>
        <p:spPr bwMode="auto">
          <a:xfrm>
            <a:off x="609600" y="1943100"/>
            <a:ext cx="8153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75878" name="Rectangle 6"/>
          <p:cNvSpPr>
            <a:spLocks noChangeArrowheads="1"/>
          </p:cNvSpPr>
          <p:nvPr/>
        </p:nvSpPr>
        <p:spPr bwMode="auto">
          <a:xfrm>
            <a:off x="609600" y="27447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作选择运算：</a:t>
            </a:r>
          </a:p>
        </p:txBody>
      </p:sp>
      <p:sp>
        <p:nvSpPr>
          <p:cNvPr id="975879" name="Rectangle 7"/>
          <p:cNvSpPr>
            <a:spLocks noChangeArrowheads="1"/>
          </p:cNvSpPr>
          <p:nvPr/>
        </p:nvSpPr>
        <p:spPr bwMode="auto">
          <a:xfrm>
            <a:off x="609600" y="3544888"/>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连接：</a:t>
            </a:r>
          </a:p>
        </p:txBody>
      </p:sp>
      <p:sp>
        <p:nvSpPr>
          <p:cNvPr id="975880" name="Rectangle 8"/>
          <p:cNvSpPr>
            <a:spLocks noChangeArrowheads="1"/>
          </p:cNvSpPr>
          <p:nvPr/>
        </p:nvSpPr>
        <p:spPr bwMode="auto">
          <a:xfrm>
            <a:off x="609600" y="4344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75881" name="Rectangle 9"/>
          <p:cNvSpPr>
            <a:spLocks noChangeArrowheads="1"/>
          </p:cNvSpPr>
          <p:nvPr/>
        </p:nvSpPr>
        <p:spPr bwMode="auto">
          <a:xfrm>
            <a:off x="609600" y="5145088"/>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75882" name="Rectangle 10"/>
          <p:cNvSpPr>
            <a:spLocks noChangeArrowheads="1"/>
          </p:cNvSpPr>
          <p:nvPr/>
        </p:nvSpPr>
        <p:spPr bwMode="auto">
          <a:xfrm>
            <a:off x="609600" y="31734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5</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秒（读）</a:t>
            </a:r>
          </a:p>
        </p:txBody>
      </p:sp>
      <p:sp>
        <p:nvSpPr>
          <p:cNvPr id="975883" name="Rectangle 11"/>
          <p:cNvSpPr>
            <a:spLocks noChangeArrowheads="1"/>
          </p:cNvSpPr>
          <p:nvPr/>
        </p:nvSpPr>
        <p:spPr bwMode="auto">
          <a:xfrm>
            <a:off x="609600" y="39735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时间开销：5秒（读）</a:t>
            </a:r>
          </a:p>
        </p:txBody>
      </p:sp>
      <p:sp>
        <p:nvSpPr>
          <p:cNvPr id="975884" name="Rectangle 12"/>
          <p:cNvSpPr>
            <a:spLocks noChangeArrowheads="1"/>
          </p:cNvSpPr>
          <p:nvPr/>
        </p:nvSpPr>
        <p:spPr bwMode="auto">
          <a:xfrm>
            <a:off x="609600" y="47736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
        <p:nvSpPr>
          <p:cNvPr id="975886" name="Rectangle 14"/>
          <p:cNvSpPr>
            <a:spLocks noChangeArrowheads="1"/>
          </p:cNvSpPr>
          <p:nvPr/>
        </p:nvSpPr>
        <p:spPr bwMode="auto">
          <a:xfrm>
            <a:off x="990600" y="55641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若</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表的</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字段有索引，</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Q3</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的处理时间将进一步减少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5877"/>
                                        </p:tgtEl>
                                        <p:attrNameLst>
                                          <p:attrName>style.visibility</p:attrName>
                                        </p:attrNameLst>
                                      </p:cBhvr>
                                      <p:to>
                                        <p:strVal val="visible"/>
                                      </p:to>
                                    </p:set>
                                    <p:animEffect transition="in" filter="randombar(horizontal)">
                                      <p:cBhvr>
                                        <p:cTn id="7" dur="500"/>
                                        <p:tgtEl>
                                          <p:spTgt spid="9758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58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5882"/>
                                        </p:tgtEl>
                                        <p:attrNameLst>
                                          <p:attrName>style.visibility</p:attrName>
                                        </p:attrNameLst>
                                      </p:cBhvr>
                                      <p:to>
                                        <p:strVal val="visible"/>
                                      </p:to>
                                    </p:set>
                                    <p:animEffect transition="in" filter="dissolve">
                                      <p:cBhvr>
                                        <p:cTn id="16" dur="500"/>
                                        <p:tgtEl>
                                          <p:spTgt spid="97588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758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75883"/>
                                        </p:tgtEl>
                                        <p:attrNameLst>
                                          <p:attrName>style.visibility</p:attrName>
                                        </p:attrNameLst>
                                      </p:cBhvr>
                                      <p:to>
                                        <p:strVal val="visible"/>
                                      </p:to>
                                    </p:set>
                                    <p:animEffect transition="in" filter="dissolve">
                                      <p:cBhvr>
                                        <p:cTn id="25" dur="500"/>
                                        <p:tgtEl>
                                          <p:spTgt spid="97588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758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75884"/>
                                        </p:tgtEl>
                                        <p:attrNameLst>
                                          <p:attrName>style.visibility</p:attrName>
                                        </p:attrNameLst>
                                      </p:cBhvr>
                                      <p:to>
                                        <p:strVal val="visible"/>
                                      </p:to>
                                    </p:set>
                                    <p:animEffect transition="in" filter="dissolve">
                                      <p:cBhvr>
                                        <p:cTn id="34" dur="500"/>
                                        <p:tgtEl>
                                          <p:spTgt spid="97588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975881"/>
                                        </p:tgtEl>
                                        <p:attrNameLst>
                                          <p:attrName>style.visibility</p:attrName>
                                        </p:attrNameLst>
                                      </p:cBhvr>
                                      <p:to>
                                        <p:strVal val="visible"/>
                                      </p:to>
                                    </p:set>
                                    <p:animEffect transition="in" filter="barn(outHorizontal)">
                                      <p:cBhvr>
                                        <p:cTn id="39" dur="500"/>
                                        <p:tgtEl>
                                          <p:spTgt spid="97588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975886"/>
                                        </p:tgtEl>
                                        <p:attrNameLst>
                                          <p:attrName>style.visibility</p:attrName>
                                        </p:attrNameLst>
                                      </p:cBhvr>
                                      <p:to>
                                        <p:strVal val="visible"/>
                                      </p:to>
                                    </p:set>
                                    <p:animEffect transition="in" filter="box(in)">
                                      <p:cBhvr>
                                        <p:cTn id="44" dur="500"/>
                                        <p:tgtEl>
                                          <p:spTgt spid="975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7" grpId="0"/>
      <p:bldP spid="975878" grpId="0"/>
      <p:bldP spid="975879" grpId="0"/>
      <p:bldP spid="975880" grpId="0"/>
      <p:bldP spid="975881" grpId="0"/>
      <p:bldP spid="975882" grpId="0"/>
      <p:bldP spid="975883" grpId="0"/>
      <p:bldP spid="975884" grpId="0"/>
      <p:bldP spid="9758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D775B7-C21D-4400-AD36-8EAC08BF957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8F094B7-EFAA-48EB-84C7-C11BEF54941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689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6910" name="Rectangle 14"/>
          <p:cNvSpPr>
            <a:spLocks noGrp="1" noChangeArrowheads="1"/>
          </p:cNvSpPr>
          <p:nvPr>
            <p:ph idx="1"/>
          </p:nvPr>
        </p:nvSpPr>
        <p:spPr>
          <a:xfrm>
            <a:off x="609600" y="1570038"/>
            <a:ext cx="7924800" cy="9445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使用不同的策略处理一个查询会得到不同的时间开销。</a:t>
            </a:r>
          </a:p>
        </p:txBody>
      </p:sp>
      <p:sp>
        <p:nvSpPr>
          <p:cNvPr id="976911" name="Rectangle 15"/>
          <p:cNvSpPr>
            <a:spLocks noChangeArrowheads="1"/>
          </p:cNvSpPr>
          <p:nvPr/>
        </p:nvSpPr>
        <p:spPr bwMode="auto">
          <a:xfrm>
            <a:off x="609600" y="31242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需要选择优化的查询处理策略，以减少查询处理时间，提高系统的处理能力。</a:t>
            </a:r>
          </a:p>
        </p:txBody>
      </p:sp>
      <p:sp>
        <p:nvSpPr>
          <p:cNvPr id="976912" name="Rectangle 16"/>
          <p:cNvSpPr>
            <a:spLocks noChangeArrowheads="1"/>
          </p:cNvSpPr>
          <p:nvPr/>
        </p:nvSpPr>
        <p:spPr bwMode="auto">
          <a:xfrm>
            <a:off x="609600" y="3981450"/>
            <a:ext cx="7924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这个简单的例子不仅充分说明了查询优化的必要性，也给了我们一个查询优化的方法：</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当一个查询中具有选择和连接时，应当先执行选择后执行连接，尽量减少中间结果的大小，加快连接操作的处理。</a:t>
            </a:r>
          </a:p>
        </p:txBody>
      </p:sp>
      <p:sp>
        <p:nvSpPr>
          <p:cNvPr id="976913" name="AutoShape 17"/>
          <p:cNvSpPr/>
          <p:nvPr/>
        </p:nvSpPr>
        <p:spPr>
          <a:xfrm>
            <a:off x="4038600" y="2362200"/>
            <a:ext cx="304800" cy="685800"/>
          </a:xfrm>
          <a:prstGeom prst="downArrow">
            <a:avLst>
              <a:gd name="adj1" fmla="val 50000"/>
              <a:gd name="adj2" fmla="val 56250"/>
            </a:avLst>
          </a:prstGeom>
          <a:solidFill>
            <a:srgbClr val="FFFF66"/>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69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976913"/>
                                        </p:tgtEl>
                                        <p:attrNameLst>
                                          <p:attrName>style.visibility</p:attrName>
                                        </p:attrNameLst>
                                      </p:cBhvr>
                                      <p:to>
                                        <p:strVal val="visible"/>
                                      </p:to>
                                    </p:set>
                                    <p:animEffect transition="in" filter="slide(fromTop)">
                                      <p:cBhvr>
                                        <p:cTn id="11" dur="500"/>
                                        <p:tgtEl>
                                          <p:spTgt spid="9769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769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76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10" grpId="0" build="p"/>
      <p:bldP spid="976911" grpId="0"/>
      <p:bldP spid="976912" grpId="0"/>
      <p:bldP spid="9769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9E7D5F2-041F-4E4A-A3A0-85DBF634B8C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2BCE19-BEA3-4DC1-AF63-8EEF15F7A6E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F0F69BD-6977-4098-9D1C-1E94036E52E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9970" name="Rectangle 2"/>
          <p:cNvSpPr>
            <a:spLocks noGrp="1" noChangeArrowheads="1"/>
          </p:cNvSpPr>
          <p:nvPr>
            <p:ph type="title"/>
          </p:nvPr>
        </p:nvSpPr>
        <p:spPr>
          <a:xfrm>
            <a:off x="1520825"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79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在很多数据库管理系统中，查询处理的第一步是把查询变换为与关系代数对应的内部表示，如查询树。</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一个查询可以变换为一个等价的关系代数表达式。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在关系数据库管理系统中，</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关系代数表达式的等价转换规则非常重要。</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9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0B4EBD-4363-4049-B278-6216446BCB1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46E2BF-F69B-45D4-B796-DA35CF65D07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099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关系表达式的等价转换规则  </a:t>
            </a:r>
          </a:p>
        </p:txBody>
      </p:sp>
      <p:sp>
        <p:nvSpPr>
          <p:cNvPr id="980995" name="Rectangle 3"/>
          <p:cNvSpPr>
            <a:spLocks noGrp="1" noChangeArrowheads="1"/>
          </p:cNvSpPr>
          <p:nvPr>
            <p:ph idx="1"/>
          </p:nvPr>
        </p:nvSpPr>
        <p:spPr>
          <a:xfrm>
            <a:off x="381000" y="1600200"/>
            <a:ext cx="8512175"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是两个关系代数表达式。如果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表示相同的关系，则称</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8D1803D-7F06-4485-8ED2-48E04AF5870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242F2E-DE4E-44BC-A67E-A8EBF164C08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2018"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982019" name="Rectangle 3"/>
          <p:cNvSpPr>
            <a:spLocks noGrp="1" noChangeArrowheads="1"/>
          </p:cNvSpPr>
          <p:nvPr>
            <p:ph idx="1"/>
          </p:nvPr>
        </p:nvSpPr>
        <p:spPr>
          <a:xfrm>
            <a:off x="609600" y="1570038"/>
            <a:ext cx="7924800" cy="639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2020" name="Rectangle 4"/>
          <p:cNvSpPr>
            <a:spLocks noChangeArrowheads="1"/>
          </p:cNvSpPr>
          <p:nvPr/>
        </p:nvSpPr>
        <p:spPr bwMode="auto">
          <a:xfrm>
            <a:off x="609600" y="2133600"/>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 选择串接律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  AND ... AND </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cn</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cn</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2021" name="Rectangle 5"/>
          <p:cNvSpPr>
            <a:spLocks noChangeArrowheads="1"/>
          </p:cNvSpPr>
          <p:nvPr/>
        </p:nvSpPr>
        <p:spPr bwMode="auto">
          <a:xfrm>
            <a:off x="609600" y="3076575"/>
            <a:ext cx="79248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2. 选择交换律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2022" name="Rectangle 6"/>
          <p:cNvSpPr>
            <a:spLocks noChangeArrowheads="1"/>
          </p:cNvSpPr>
          <p:nvPr/>
        </p:nvSpPr>
        <p:spPr bwMode="auto">
          <a:xfrm>
            <a:off x="609600" y="4038600"/>
            <a:ext cx="7924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3. 投影串接律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400" b="1" i="0"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Ln</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是投影属性集合，而且</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2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82020"/>
                                        </p:tgtEl>
                                        <p:attrNameLst>
                                          <p:attrName>style.visibility</p:attrName>
                                        </p:attrNameLst>
                                      </p:cBhvr>
                                      <p:to>
                                        <p:strVal val="visible"/>
                                      </p:to>
                                    </p:set>
                                    <p:anim calcmode="lin" valueType="num">
                                      <p:cBhvr>
                                        <p:cTn id="11" dur="500" fill="hold"/>
                                        <p:tgtEl>
                                          <p:spTgt spid="982020"/>
                                        </p:tgtEl>
                                        <p:attrNameLst>
                                          <p:attrName>ppt_x</p:attrName>
                                        </p:attrNameLst>
                                      </p:cBhvr>
                                      <p:tavLst>
                                        <p:tav tm="0">
                                          <p:val>
                                            <p:strVal val="#ppt_x"/>
                                          </p:val>
                                        </p:tav>
                                        <p:tav tm="100000">
                                          <p:val>
                                            <p:strVal val="#ppt_x"/>
                                          </p:val>
                                        </p:tav>
                                      </p:tavLst>
                                    </p:anim>
                                    <p:anim calcmode="lin" valueType="num">
                                      <p:cBhvr>
                                        <p:cTn id="12" dur="500" fill="hold"/>
                                        <p:tgtEl>
                                          <p:spTgt spid="9820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82021"/>
                                        </p:tgtEl>
                                        <p:attrNameLst>
                                          <p:attrName>style.visibility</p:attrName>
                                        </p:attrNameLst>
                                      </p:cBhvr>
                                      <p:to>
                                        <p:strVal val="visible"/>
                                      </p:to>
                                    </p:set>
                                    <p:anim calcmode="lin" valueType="num">
                                      <p:cBhvr>
                                        <p:cTn id="17" dur="500" fill="hold"/>
                                        <p:tgtEl>
                                          <p:spTgt spid="982021"/>
                                        </p:tgtEl>
                                        <p:attrNameLst>
                                          <p:attrName>ppt_x</p:attrName>
                                        </p:attrNameLst>
                                      </p:cBhvr>
                                      <p:tavLst>
                                        <p:tav tm="0">
                                          <p:val>
                                            <p:strVal val="#ppt_x"/>
                                          </p:val>
                                        </p:tav>
                                        <p:tav tm="100000">
                                          <p:val>
                                            <p:strVal val="#ppt_x"/>
                                          </p:val>
                                        </p:tav>
                                      </p:tavLst>
                                    </p:anim>
                                    <p:anim calcmode="lin" valueType="num">
                                      <p:cBhvr>
                                        <p:cTn id="18" dur="500" fill="hold"/>
                                        <p:tgtEl>
                                          <p:spTgt spid="9820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2022"/>
                                        </p:tgtEl>
                                        <p:attrNameLst>
                                          <p:attrName>style.visibility</p:attrName>
                                        </p:attrNameLst>
                                      </p:cBhvr>
                                      <p:to>
                                        <p:strVal val="visible"/>
                                      </p:to>
                                    </p:set>
                                    <p:anim calcmode="lin" valueType="num">
                                      <p:cBhvr>
                                        <p:cTn id="23" dur="500" fill="hold"/>
                                        <p:tgtEl>
                                          <p:spTgt spid="982022"/>
                                        </p:tgtEl>
                                        <p:attrNameLst>
                                          <p:attrName>ppt_x</p:attrName>
                                        </p:attrNameLst>
                                      </p:cBhvr>
                                      <p:tavLst>
                                        <p:tav tm="0">
                                          <p:val>
                                            <p:strVal val="#ppt_x"/>
                                          </p:val>
                                        </p:tav>
                                        <p:tav tm="100000">
                                          <p:val>
                                            <p:strVal val="#ppt_x"/>
                                          </p:val>
                                        </p:tav>
                                      </p:tavLst>
                                    </p:anim>
                                    <p:anim calcmode="lin" valueType="num">
                                      <p:cBhvr>
                                        <p:cTn id="24" dur="500" fill="hold"/>
                                        <p:tgtEl>
                                          <p:spTgt spid="982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p:bldP spid="982020" grpId="0"/>
      <p:bldP spid="982021" grpId="0"/>
      <p:bldP spid="9820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965B58-7406-42AF-831E-65073242AA4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2"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9F9D0F-7C35-44CC-9287-E83E5768786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3042"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3043" name="Rectangle 3"/>
          <p:cNvSpPr>
            <a:spLocks noGrp="1" noChangeArrowheads="1"/>
          </p:cNvSpPr>
          <p:nvPr>
            <p:ph idx="1"/>
          </p:nvPr>
        </p:nvSpPr>
        <p:spPr>
          <a:xfrm>
            <a:off x="609600" y="1295400"/>
            <a:ext cx="7924800" cy="609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3046" name="Rectangle 6"/>
          <p:cNvSpPr>
            <a:spLocks noChangeArrowheads="1"/>
          </p:cNvSpPr>
          <p:nvPr/>
        </p:nvSpPr>
        <p:spPr bwMode="auto">
          <a:xfrm>
            <a:off x="609600" y="1828800"/>
            <a:ext cx="7924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4. </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选择投影交换律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只涉及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 B1, ..., </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Bm</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还涉及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以外的属性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0" u="none" strike="noStrike" kern="1200" cap="none" spc="0" normalizeH="0" baseline="-3000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m</a:t>
            </a:r>
            <a:endPar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pSp>
        <p:nvGrpSpPr>
          <p:cNvPr id="983049" name="Group 9"/>
          <p:cNvGrpSpPr/>
          <p:nvPr/>
        </p:nvGrpSpPr>
        <p:grpSpPr>
          <a:xfrm>
            <a:off x="609600" y="4005263"/>
            <a:ext cx="7924800" cy="1219200"/>
            <a:chOff x="384" y="2523"/>
            <a:chExt cx="4992" cy="768"/>
          </a:xfrm>
        </p:grpSpPr>
        <p:graphicFrame>
          <p:nvGraphicFramePr>
            <p:cNvPr id="40968" name="Object 4"/>
            <p:cNvGraphicFramePr>
              <a:graphicFrameLocks noChangeAspect="1"/>
            </p:cNvGraphicFramePr>
            <p:nvPr/>
          </p:nvGraphicFramePr>
          <p:xfrm>
            <a:off x="2880" y="2880"/>
            <a:ext cx="162" cy="120"/>
          </p:xfrm>
          <a:graphic>
            <a:graphicData uri="http://schemas.openxmlformats.org/presentationml/2006/ole">
              <mc:AlternateContent xmlns:mc="http://schemas.openxmlformats.org/markup-compatibility/2006">
                <mc:Choice xmlns:v="urn:schemas-microsoft-com:vml" Requires="v">
                  <p:oleObj spid="_x0000_s6147" r:id="rId3" imgW="257175" imgH="190500" progId="Paint.Picture">
                    <p:embed/>
                  </p:oleObj>
                </mc:Choice>
                <mc:Fallback>
                  <p:oleObj r:id="rId3" imgW="257175" imgH="190500" progId="Paint.Picture">
                    <p:embed/>
                    <p:pic>
                      <p:nvPicPr>
                        <p:cNvPr id="0" name="图片 3075"/>
                        <p:cNvPicPr/>
                        <p:nvPr/>
                      </p:nvPicPr>
                      <p:blipFill>
                        <a:blip r:embed="rId4"/>
                        <a:stretch>
                          <a:fillRect/>
                        </a:stretch>
                      </p:blipFill>
                      <p:spPr>
                        <a:xfrm>
                          <a:off x="2880" y="2880"/>
                          <a:ext cx="162" cy="120"/>
                        </a:xfrm>
                        <a:prstGeom prst="rect">
                          <a:avLst/>
                        </a:prstGeom>
                        <a:noFill/>
                        <a:ln w="38100">
                          <a:noFill/>
                          <a:miter/>
                        </a:ln>
                      </p:spPr>
                    </p:pic>
                  </p:oleObj>
                </mc:Fallback>
              </mc:AlternateContent>
            </a:graphicData>
          </a:graphic>
        </p:graphicFrame>
        <p:graphicFrame>
          <p:nvGraphicFramePr>
            <p:cNvPr id="40969" name="Object 5"/>
            <p:cNvGraphicFramePr>
              <a:graphicFrameLocks noChangeAspect="1"/>
            </p:cNvGraphicFramePr>
            <p:nvPr/>
          </p:nvGraphicFramePr>
          <p:xfrm>
            <a:off x="3696" y="2880"/>
            <a:ext cx="162" cy="120"/>
          </p:xfrm>
          <a:graphic>
            <a:graphicData uri="http://schemas.openxmlformats.org/presentationml/2006/ole">
              <mc:AlternateContent xmlns:mc="http://schemas.openxmlformats.org/markup-compatibility/2006">
                <mc:Choice xmlns:v="urn:schemas-microsoft-com:vml" Requires="v">
                  <p:oleObj spid="_x0000_s6148" r:id="rId5" imgW="257175" imgH="190500" progId="Paint.Picture">
                    <p:embed/>
                  </p:oleObj>
                </mc:Choice>
                <mc:Fallback>
                  <p:oleObj r:id="rId5" imgW="257175" imgH="190500" progId="Paint.Picture">
                    <p:embed/>
                    <p:pic>
                      <p:nvPicPr>
                        <p:cNvPr id="0" name="图片 3076"/>
                        <p:cNvPicPr/>
                        <p:nvPr/>
                      </p:nvPicPr>
                      <p:blipFill>
                        <a:blip r:embed="rId4"/>
                        <a:stretch>
                          <a:fillRect/>
                        </a:stretch>
                      </p:blipFill>
                      <p:spPr>
                        <a:xfrm>
                          <a:off x="3696" y="2880"/>
                          <a:ext cx="162" cy="120"/>
                        </a:xfrm>
                        <a:prstGeom prst="rect">
                          <a:avLst/>
                        </a:prstGeom>
                        <a:noFill/>
                        <a:ln w="38100">
                          <a:noFill/>
                          <a:miter/>
                        </a:ln>
                      </p:spPr>
                    </p:pic>
                  </p:oleObj>
                </mc:Fallback>
              </mc:AlternateContent>
            </a:graphicData>
          </a:graphic>
        </p:graphicFrame>
        <p:sp>
          <p:nvSpPr>
            <p:cNvPr id="983047" name="Rectangle 7"/>
            <p:cNvSpPr>
              <a:spLocks noChangeArrowheads="1"/>
            </p:cNvSpPr>
            <p:nvPr/>
          </p:nvSpPr>
          <p:spPr bwMode="auto">
            <a:xfrm>
              <a:off x="384" y="2523"/>
              <a:ext cx="4992"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5. </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连接和笛卡儿乘积的交换律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endPar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p>
          </p:txBody>
        </p:sp>
      </p:grpSp>
      <p:sp>
        <p:nvSpPr>
          <p:cNvPr id="983048" name="Rectangle 8"/>
          <p:cNvSpPr>
            <a:spLocks noChangeArrowheads="1"/>
          </p:cNvSpPr>
          <p:nvPr/>
        </p:nvSpPr>
        <p:spPr bwMode="auto">
          <a:xfrm>
            <a:off x="609600" y="52578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6. 集合操作的交换律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30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3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D9D46FF-BC81-431F-8D0C-B8ED66D86FB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B506252-89BA-4FAA-AB5F-A6FABFAB221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4066"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4067" name="Rectangle 3"/>
          <p:cNvSpPr>
            <a:spLocks noGrp="1" noChangeArrowheads="1"/>
          </p:cNvSpPr>
          <p:nvPr>
            <p:ph idx="1"/>
          </p:nvPr>
        </p:nvSpPr>
        <p:spPr>
          <a:xfrm>
            <a:off x="609600" y="1219200"/>
            <a:ext cx="80772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grpSp>
        <p:nvGrpSpPr>
          <p:cNvPr id="984082" name="Group 18"/>
          <p:cNvGrpSpPr/>
          <p:nvPr/>
        </p:nvGrpSpPr>
        <p:grpSpPr>
          <a:xfrm>
            <a:off x="609600" y="1676400"/>
            <a:ext cx="8077200" cy="1752600"/>
            <a:chOff x="384" y="1056"/>
            <a:chExt cx="5088" cy="1104"/>
          </a:xfrm>
        </p:grpSpPr>
        <p:graphicFrame>
          <p:nvGraphicFramePr>
            <p:cNvPr id="41991" name="Object 4"/>
            <p:cNvGraphicFramePr>
              <a:graphicFrameLocks noChangeAspect="1"/>
            </p:cNvGraphicFramePr>
            <p:nvPr/>
          </p:nvGraphicFramePr>
          <p:xfrm>
            <a:off x="3072" y="1555"/>
            <a:ext cx="162" cy="120"/>
          </p:xfrm>
          <a:graphic>
            <a:graphicData uri="http://schemas.openxmlformats.org/presentationml/2006/ole">
              <mc:AlternateContent xmlns:mc="http://schemas.openxmlformats.org/markup-compatibility/2006">
                <mc:Choice xmlns:v="urn:schemas-microsoft-com:vml" Requires="v">
                  <p:oleObj spid="_x0000_s7178" r:id="rId3" imgW="257175" imgH="190500" progId="Paint.Picture">
                    <p:embed/>
                  </p:oleObj>
                </mc:Choice>
                <mc:Fallback>
                  <p:oleObj r:id="rId3" imgW="257175" imgH="190500" progId="Paint.Picture">
                    <p:embed/>
                    <p:pic>
                      <p:nvPicPr>
                        <p:cNvPr id="0" name="图片 3082"/>
                        <p:cNvPicPr/>
                        <p:nvPr/>
                      </p:nvPicPr>
                      <p:blipFill>
                        <a:blip r:embed="rId4"/>
                        <a:stretch>
                          <a:fillRect/>
                        </a:stretch>
                      </p:blipFill>
                      <p:spPr>
                        <a:xfrm>
                          <a:off x="3072" y="1555"/>
                          <a:ext cx="162" cy="120"/>
                        </a:xfrm>
                        <a:prstGeom prst="rect">
                          <a:avLst/>
                        </a:prstGeom>
                        <a:noFill/>
                        <a:ln w="38100">
                          <a:noFill/>
                          <a:miter/>
                        </a:ln>
                      </p:spPr>
                    </p:pic>
                  </p:oleObj>
                </mc:Fallback>
              </mc:AlternateContent>
            </a:graphicData>
          </a:graphic>
        </p:graphicFrame>
        <p:graphicFrame>
          <p:nvGraphicFramePr>
            <p:cNvPr id="41992" name="Object 5"/>
            <p:cNvGraphicFramePr>
              <a:graphicFrameLocks noChangeAspect="1"/>
            </p:cNvGraphicFramePr>
            <p:nvPr/>
          </p:nvGraphicFramePr>
          <p:xfrm>
            <a:off x="3648" y="1555"/>
            <a:ext cx="162" cy="120"/>
          </p:xfrm>
          <a:graphic>
            <a:graphicData uri="http://schemas.openxmlformats.org/presentationml/2006/ole">
              <mc:AlternateContent xmlns:mc="http://schemas.openxmlformats.org/markup-compatibility/2006">
                <mc:Choice xmlns:v="urn:schemas-microsoft-com:vml" Requires="v">
                  <p:oleObj spid="_x0000_s7179" r:id="rId5" imgW="257175" imgH="190500" progId="Paint.Picture">
                    <p:embed/>
                  </p:oleObj>
                </mc:Choice>
                <mc:Fallback>
                  <p:oleObj r:id="rId5" imgW="257175" imgH="190500" progId="Paint.Picture">
                    <p:embed/>
                    <p:pic>
                      <p:nvPicPr>
                        <p:cNvPr id="0" name="图片 3078"/>
                        <p:cNvPicPr/>
                        <p:nvPr/>
                      </p:nvPicPr>
                      <p:blipFill>
                        <a:blip r:embed="rId4"/>
                        <a:stretch>
                          <a:fillRect/>
                        </a:stretch>
                      </p:blipFill>
                      <p:spPr>
                        <a:xfrm>
                          <a:off x="3648" y="1555"/>
                          <a:ext cx="162" cy="120"/>
                        </a:xfrm>
                        <a:prstGeom prst="rect">
                          <a:avLst/>
                        </a:prstGeom>
                        <a:noFill/>
                        <a:ln w="38100">
                          <a:noFill/>
                          <a:miter/>
                        </a:ln>
                      </p:spPr>
                    </p:pic>
                  </p:oleObj>
                </mc:Fallback>
              </mc:AlternateContent>
            </a:graphicData>
          </a:graphic>
        </p:graphicFrame>
        <p:graphicFrame>
          <p:nvGraphicFramePr>
            <p:cNvPr id="41993" name="Object 6"/>
            <p:cNvGraphicFramePr>
              <a:graphicFrameLocks noChangeAspect="1"/>
            </p:cNvGraphicFramePr>
            <p:nvPr/>
          </p:nvGraphicFramePr>
          <p:xfrm>
            <a:off x="2208" y="1591"/>
            <a:ext cx="162" cy="120"/>
          </p:xfrm>
          <a:graphic>
            <a:graphicData uri="http://schemas.openxmlformats.org/presentationml/2006/ole">
              <mc:AlternateContent xmlns:mc="http://schemas.openxmlformats.org/markup-compatibility/2006">
                <mc:Choice xmlns:v="urn:schemas-microsoft-com:vml" Requires="v">
                  <p:oleObj spid="_x0000_s7180" r:id="rId6" imgW="257175" imgH="190500" progId="Paint.Picture">
                    <p:embed/>
                  </p:oleObj>
                </mc:Choice>
                <mc:Fallback>
                  <p:oleObj r:id="rId6" imgW="257175" imgH="190500" progId="Paint.Picture">
                    <p:embed/>
                    <p:pic>
                      <p:nvPicPr>
                        <p:cNvPr id="0" name="图片 3084"/>
                        <p:cNvPicPr/>
                        <p:nvPr/>
                      </p:nvPicPr>
                      <p:blipFill>
                        <a:blip r:embed="rId4"/>
                        <a:stretch>
                          <a:fillRect/>
                        </a:stretch>
                      </p:blipFill>
                      <p:spPr>
                        <a:xfrm>
                          <a:off x="2208" y="1591"/>
                          <a:ext cx="162" cy="120"/>
                        </a:xfrm>
                        <a:prstGeom prst="rect">
                          <a:avLst/>
                        </a:prstGeom>
                        <a:noFill/>
                        <a:ln w="38100">
                          <a:noFill/>
                          <a:miter/>
                        </a:ln>
                      </p:spPr>
                    </p:pic>
                  </p:oleObj>
                </mc:Fallback>
              </mc:AlternateContent>
            </a:graphicData>
          </a:graphic>
        </p:graphicFrame>
        <p:graphicFrame>
          <p:nvGraphicFramePr>
            <p:cNvPr id="41994" name="Object 7"/>
            <p:cNvGraphicFramePr>
              <a:graphicFrameLocks noChangeAspect="1"/>
            </p:cNvGraphicFramePr>
            <p:nvPr/>
          </p:nvGraphicFramePr>
          <p:xfrm>
            <a:off x="1662" y="1573"/>
            <a:ext cx="162" cy="120"/>
          </p:xfrm>
          <a:graphic>
            <a:graphicData uri="http://schemas.openxmlformats.org/presentationml/2006/ole">
              <mc:AlternateContent xmlns:mc="http://schemas.openxmlformats.org/markup-compatibility/2006">
                <mc:Choice xmlns:v="urn:schemas-microsoft-com:vml" Requires="v">
                  <p:oleObj spid="_x0000_s7181" r:id="rId7" imgW="257175" imgH="190500" progId="Paint.Picture">
                    <p:embed/>
                  </p:oleObj>
                </mc:Choice>
                <mc:Fallback>
                  <p:oleObj r:id="rId7" imgW="257175" imgH="190500" progId="Paint.Picture">
                    <p:embed/>
                    <p:pic>
                      <p:nvPicPr>
                        <p:cNvPr id="0" name="图片 3081"/>
                        <p:cNvPicPr/>
                        <p:nvPr/>
                      </p:nvPicPr>
                      <p:blipFill>
                        <a:blip r:embed="rId4"/>
                        <a:stretch>
                          <a:fillRect/>
                        </a:stretch>
                      </p:blipFill>
                      <p:spPr>
                        <a:xfrm>
                          <a:off x="1662" y="1573"/>
                          <a:ext cx="162" cy="120"/>
                        </a:xfrm>
                        <a:prstGeom prst="rect">
                          <a:avLst/>
                        </a:prstGeom>
                        <a:noFill/>
                        <a:ln w="38100">
                          <a:noFill/>
                          <a:miter/>
                        </a:ln>
                      </p:spPr>
                    </p:pic>
                  </p:oleObj>
                </mc:Fallback>
              </mc:AlternateContent>
            </a:graphicData>
          </a:graphic>
        </p:graphicFrame>
        <p:sp>
          <p:nvSpPr>
            <p:cNvPr id="984079" name="Rectangle 15"/>
            <p:cNvSpPr>
              <a:spLocks noChangeArrowheads="1"/>
            </p:cNvSpPr>
            <p:nvPr/>
          </p:nvSpPr>
          <p:spPr bwMode="auto">
            <a:xfrm>
              <a:off x="384" y="1056"/>
              <a:ext cx="5088"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7. 连接、笛卡儿乘积和集合操作的结合律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it-IT"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(4)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pSp>
      <p:grpSp>
        <p:nvGrpSpPr>
          <p:cNvPr id="2" name="组合 1"/>
          <p:cNvGrpSpPr/>
          <p:nvPr/>
        </p:nvGrpSpPr>
        <p:grpSpPr>
          <a:xfrm>
            <a:off x="609600" y="3429000"/>
            <a:ext cx="8077200" cy="2895600"/>
            <a:chOff x="609600" y="3429000"/>
            <a:chExt cx="8077200" cy="2895600"/>
          </a:xfrm>
        </p:grpSpPr>
        <p:graphicFrame>
          <p:nvGraphicFramePr>
            <p:cNvPr id="41997" name="Object 8"/>
            <p:cNvGraphicFramePr>
              <a:graphicFrameLocks noChangeAspect="1"/>
            </p:cNvGraphicFramePr>
            <p:nvPr/>
          </p:nvGraphicFramePr>
          <p:xfrm>
            <a:off x="2971800" y="3886200"/>
            <a:ext cx="257175" cy="190500"/>
          </p:xfrm>
          <a:graphic>
            <a:graphicData uri="http://schemas.openxmlformats.org/presentationml/2006/ole">
              <mc:AlternateContent xmlns:mc="http://schemas.openxmlformats.org/markup-compatibility/2006">
                <mc:Choice xmlns:v="urn:schemas-microsoft-com:vml" Requires="v">
                  <p:oleObj spid="_x0000_s7182" r:id="rId8" imgW="257175" imgH="190500" progId="Paint.Picture">
                    <p:embed/>
                  </p:oleObj>
                </mc:Choice>
                <mc:Fallback>
                  <p:oleObj r:id="rId8" imgW="257175" imgH="190500" progId="Paint.Picture">
                    <p:embed/>
                    <p:pic>
                      <p:nvPicPr>
                        <p:cNvPr id="0" name="图片 3083"/>
                        <p:cNvPicPr/>
                        <p:nvPr/>
                      </p:nvPicPr>
                      <p:blipFill>
                        <a:blip r:embed="rId4"/>
                        <a:stretch>
                          <a:fillRect/>
                        </a:stretch>
                      </p:blipFill>
                      <p:spPr>
                        <a:xfrm>
                          <a:off x="2971800" y="3886200"/>
                          <a:ext cx="257175" cy="190500"/>
                        </a:xfrm>
                        <a:prstGeom prst="rect">
                          <a:avLst/>
                        </a:prstGeom>
                        <a:noFill/>
                        <a:ln w="38100">
                          <a:noFill/>
                          <a:miter/>
                        </a:ln>
                      </p:spPr>
                    </p:pic>
                  </p:oleObj>
                </mc:Fallback>
              </mc:AlternateContent>
            </a:graphicData>
          </a:graphic>
        </p:graphicFrame>
        <p:graphicFrame>
          <p:nvGraphicFramePr>
            <p:cNvPr id="41998" name="Object 11"/>
            <p:cNvGraphicFramePr>
              <a:graphicFrameLocks noChangeAspect="1"/>
            </p:cNvGraphicFramePr>
            <p:nvPr/>
          </p:nvGraphicFramePr>
          <p:xfrm>
            <a:off x="5105400" y="3886200"/>
            <a:ext cx="257175" cy="190500"/>
          </p:xfrm>
          <a:graphic>
            <a:graphicData uri="http://schemas.openxmlformats.org/presentationml/2006/ole">
              <mc:AlternateContent xmlns:mc="http://schemas.openxmlformats.org/markup-compatibility/2006">
                <mc:Choice xmlns:v="urn:schemas-microsoft-com:vml" Requires="v">
                  <p:oleObj spid="_x0000_s7183" r:id="rId9" imgW="257175" imgH="190500" progId="Paint.Picture">
                    <p:embed/>
                  </p:oleObj>
                </mc:Choice>
                <mc:Fallback>
                  <p:oleObj r:id="rId9" imgW="257175" imgH="190500" progId="Paint.Picture">
                    <p:embed/>
                    <p:pic>
                      <p:nvPicPr>
                        <p:cNvPr id="0" name="图片 3077"/>
                        <p:cNvPicPr/>
                        <p:nvPr/>
                      </p:nvPicPr>
                      <p:blipFill>
                        <a:blip r:embed="rId4"/>
                        <a:stretch>
                          <a:fillRect/>
                        </a:stretch>
                      </p:blipFill>
                      <p:spPr>
                        <a:xfrm>
                          <a:off x="5105400" y="3886200"/>
                          <a:ext cx="257175" cy="190500"/>
                        </a:xfrm>
                        <a:prstGeom prst="rect">
                          <a:avLst/>
                        </a:prstGeom>
                        <a:noFill/>
                        <a:ln w="38100">
                          <a:noFill/>
                          <a:miter/>
                        </a:ln>
                      </p:spPr>
                    </p:pic>
                  </p:oleObj>
                </mc:Fallback>
              </mc:AlternateContent>
            </a:graphicData>
          </a:graphic>
        </p:graphicFrame>
        <p:graphicFrame>
          <p:nvGraphicFramePr>
            <p:cNvPr id="41999" name="Object 12"/>
            <p:cNvGraphicFramePr>
              <a:graphicFrameLocks noChangeAspect="1"/>
            </p:cNvGraphicFramePr>
            <p:nvPr/>
          </p:nvGraphicFramePr>
          <p:xfrm>
            <a:off x="3048000" y="4830763"/>
            <a:ext cx="257175" cy="190500"/>
          </p:xfrm>
          <a:graphic>
            <a:graphicData uri="http://schemas.openxmlformats.org/presentationml/2006/ole">
              <mc:AlternateContent xmlns:mc="http://schemas.openxmlformats.org/markup-compatibility/2006">
                <mc:Choice xmlns:v="urn:schemas-microsoft-com:vml" Requires="v">
                  <p:oleObj spid="_x0000_s7184" r:id="rId10" imgW="257175" imgH="190500" progId="Paint.Picture">
                    <p:embed/>
                  </p:oleObj>
                </mc:Choice>
                <mc:Fallback>
                  <p:oleObj r:id="rId10" imgW="257175" imgH="190500" progId="Paint.Picture">
                    <p:embed/>
                    <p:pic>
                      <p:nvPicPr>
                        <p:cNvPr id="0" name="图片 3085"/>
                        <p:cNvPicPr/>
                        <p:nvPr/>
                      </p:nvPicPr>
                      <p:blipFill>
                        <a:blip r:embed="rId4"/>
                        <a:stretch>
                          <a:fillRect/>
                        </a:stretch>
                      </p:blipFill>
                      <p:spPr>
                        <a:xfrm>
                          <a:off x="3048000" y="4830763"/>
                          <a:ext cx="257175" cy="190500"/>
                        </a:xfrm>
                        <a:prstGeom prst="rect">
                          <a:avLst/>
                        </a:prstGeom>
                        <a:noFill/>
                        <a:ln w="38100">
                          <a:noFill/>
                          <a:miter/>
                        </a:ln>
                      </p:spPr>
                    </p:pic>
                  </p:oleObj>
                </mc:Fallback>
              </mc:AlternateContent>
            </a:graphicData>
          </a:graphic>
        </p:graphicFrame>
        <p:graphicFrame>
          <p:nvGraphicFramePr>
            <p:cNvPr id="42000" name="Object 13"/>
            <p:cNvGraphicFramePr>
              <a:graphicFrameLocks noChangeAspect="1"/>
            </p:cNvGraphicFramePr>
            <p:nvPr/>
          </p:nvGraphicFramePr>
          <p:xfrm>
            <a:off x="5410200" y="4754563"/>
            <a:ext cx="257175" cy="190500"/>
          </p:xfrm>
          <a:graphic>
            <a:graphicData uri="http://schemas.openxmlformats.org/presentationml/2006/ole">
              <mc:AlternateContent xmlns:mc="http://schemas.openxmlformats.org/markup-compatibility/2006">
                <mc:Choice xmlns:v="urn:schemas-microsoft-com:vml" Requires="v">
                  <p:oleObj spid="_x0000_s7185" r:id="rId11" imgW="257175" imgH="190500" progId="Paint.Picture">
                    <p:embed/>
                  </p:oleObj>
                </mc:Choice>
                <mc:Fallback>
                  <p:oleObj r:id="rId11" imgW="257175" imgH="190500" progId="Paint.Picture">
                    <p:embed/>
                    <p:pic>
                      <p:nvPicPr>
                        <p:cNvPr id="0" name="图片 3086"/>
                        <p:cNvPicPr/>
                        <p:nvPr/>
                      </p:nvPicPr>
                      <p:blipFill>
                        <a:blip r:embed="rId4"/>
                        <a:stretch>
                          <a:fillRect/>
                        </a:stretch>
                      </p:blipFill>
                      <p:spPr>
                        <a:xfrm>
                          <a:off x="5410200" y="4754563"/>
                          <a:ext cx="257175" cy="190500"/>
                        </a:xfrm>
                        <a:prstGeom prst="rect">
                          <a:avLst/>
                        </a:prstGeom>
                        <a:noFill/>
                        <a:ln w="38100">
                          <a:noFill/>
                          <a:miter/>
                        </a:ln>
                      </p:spPr>
                    </p:pic>
                  </p:oleObj>
                </mc:Fallback>
              </mc:AlternateContent>
            </a:graphicData>
          </a:graphic>
        </p:graphicFrame>
        <p:graphicFrame>
          <p:nvGraphicFramePr>
            <p:cNvPr id="42001" name="Object 14"/>
            <p:cNvGraphicFramePr>
              <a:graphicFrameLocks noChangeAspect="1"/>
            </p:cNvGraphicFramePr>
            <p:nvPr/>
          </p:nvGraphicFramePr>
          <p:xfrm>
            <a:off x="5562600" y="6118820"/>
            <a:ext cx="257175" cy="190500"/>
          </p:xfrm>
          <a:graphic>
            <a:graphicData uri="http://schemas.openxmlformats.org/presentationml/2006/ole">
              <mc:AlternateContent xmlns:mc="http://schemas.openxmlformats.org/markup-compatibility/2006">
                <mc:Choice xmlns:v="urn:schemas-microsoft-com:vml" Requires="v">
                  <p:oleObj spid="_x0000_s7186" r:id="rId12" imgW="257175" imgH="190500" progId="Paint.Picture">
                    <p:embed/>
                  </p:oleObj>
                </mc:Choice>
                <mc:Fallback>
                  <p:oleObj r:id="rId12" imgW="257175" imgH="190500" progId="Paint.Picture">
                    <p:embed/>
                    <p:pic>
                      <p:nvPicPr>
                        <p:cNvPr id="0" name="图片 3080"/>
                        <p:cNvPicPr/>
                        <p:nvPr/>
                      </p:nvPicPr>
                      <p:blipFill>
                        <a:blip r:embed="rId4"/>
                        <a:stretch>
                          <a:fillRect/>
                        </a:stretch>
                      </p:blipFill>
                      <p:spPr>
                        <a:xfrm>
                          <a:off x="5562600" y="6118820"/>
                          <a:ext cx="257175" cy="190500"/>
                        </a:xfrm>
                        <a:prstGeom prst="rect">
                          <a:avLst/>
                        </a:prstGeom>
                        <a:noFill/>
                        <a:ln w="38100">
                          <a:noFill/>
                          <a:miter/>
                        </a:ln>
                      </p:spPr>
                    </p:pic>
                  </p:oleObj>
                </mc:Fallback>
              </mc:AlternateContent>
            </a:graphicData>
          </a:graphic>
        </p:graphicFrame>
        <p:sp>
          <p:nvSpPr>
            <p:cNvPr id="984080" name="Rectangle 16"/>
            <p:cNvSpPr>
              <a:spLocks noChangeArrowheads="1"/>
            </p:cNvSpPr>
            <p:nvPr/>
          </p:nvSpPr>
          <p:spPr bwMode="auto">
            <a:xfrm>
              <a:off x="609600" y="3429000"/>
              <a:ext cx="8077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8. 选择、连接和笛卡儿乘积的分配律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12</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用×代替上边两个等价式中的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4082"/>
                                        </p:tgtEl>
                                        <p:attrNameLst>
                                          <p:attrName>style.visibility</p:attrName>
                                        </p:attrNameLst>
                                      </p:cBhvr>
                                      <p:to>
                                        <p:strVal val="visible"/>
                                      </p:to>
                                    </p:set>
                                    <p:anim calcmode="lin" valueType="num">
                                      <p:cBhvr>
                                        <p:cTn id="7" dur="500" fill="hold"/>
                                        <p:tgtEl>
                                          <p:spTgt spid="984082"/>
                                        </p:tgtEl>
                                        <p:attrNameLst>
                                          <p:attrName>ppt_x</p:attrName>
                                        </p:attrNameLst>
                                      </p:cBhvr>
                                      <p:tavLst>
                                        <p:tav tm="0">
                                          <p:val>
                                            <p:strVal val="#ppt_x"/>
                                          </p:val>
                                        </p:tav>
                                        <p:tav tm="100000">
                                          <p:val>
                                            <p:strVal val="#ppt_x"/>
                                          </p:val>
                                        </p:tav>
                                      </p:tavLst>
                                    </p:anim>
                                    <p:anim calcmode="lin" valueType="num">
                                      <p:cBhvr>
                                        <p:cTn id="8" dur="500" fill="hold"/>
                                        <p:tgtEl>
                                          <p:spTgt spid="9840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1F8259A-CDFF-45EE-8F60-0E2294DD897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3"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1FEADE7-1F22-41F6-9C54-4F7781721C5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5090"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5091" name="Rectangle 3"/>
          <p:cNvSpPr>
            <a:spLocks noGrp="1" noChangeArrowheads="1"/>
          </p:cNvSpPr>
          <p:nvPr>
            <p:ph idx="1"/>
          </p:nvPr>
        </p:nvSpPr>
        <p:spPr>
          <a:xfrm>
            <a:off x="609600" y="12954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grpSp>
        <p:nvGrpSpPr>
          <p:cNvPr id="985104" name="Group 16"/>
          <p:cNvGrpSpPr/>
          <p:nvPr/>
        </p:nvGrpSpPr>
        <p:grpSpPr>
          <a:xfrm>
            <a:off x="609600" y="1844675"/>
            <a:ext cx="7924800" cy="4572000"/>
            <a:chOff x="384" y="1162"/>
            <a:chExt cx="4992" cy="2880"/>
          </a:xfrm>
        </p:grpSpPr>
        <p:graphicFrame>
          <p:nvGraphicFramePr>
            <p:cNvPr id="43015" name="Object 6"/>
            <p:cNvGraphicFramePr>
              <a:graphicFrameLocks noChangeAspect="1"/>
            </p:cNvGraphicFramePr>
            <p:nvPr/>
          </p:nvGraphicFramePr>
          <p:xfrm>
            <a:off x="3696" y="1584"/>
            <a:ext cx="162" cy="120"/>
          </p:xfrm>
          <a:graphic>
            <a:graphicData uri="http://schemas.openxmlformats.org/presentationml/2006/ole">
              <mc:AlternateContent xmlns:mc="http://schemas.openxmlformats.org/markup-compatibility/2006">
                <mc:Choice xmlns:v="urn:schemas-microsoft-com:vml" Requires="v">
                  <p:oleObj spid="_x0000_s8196" r:id="rId3" imgW="257175" imgH="190500" progId="Paint.Picture">
                    <p:embed/>
                  </p:oleObj>
                </mc:Choice>
                <mc:Fallback>
                  <p:oleObj r:id="rId3" imgW="257175" imgH="190500" progId="Paint.Picture">
                    <p:embed/>
                    <p:pic>
                      <p:nvPicPr>
                        <p:cNvPr id="0" name="图片 3089"/>
                        <p:cNvPicPr/>
                        <p:nvPr/>
                      </p:nvPicPr>
                      <p:blipFill>
                        <a:blip r:embed="rId4"/>
                        <a:stretch>
                          <a:fillRect/>
                        </a:stretch>
                      </p:blipFill>
                      <p:spPr>
                        <a:xfrm>
                          <a:off x="3696" y="1584"/>
                          <a:ext cx="162" cy="120"/>
                        </a:xfrm>
                        <a:prstGeom prst="rect">
                          <a:avLst/>
                        </a:prstGeom>
                        <a:noFill/>
                        <a:ln w="38100">
                          <a:noFill/>
                          <a:miter/>
                        </a:ln>
                      </p:spPr>
                    </p:pic>
                  </p:oleObj>
                </mc:Fallback>
              </mc:AlternateContent>
            </a:graphicData>
          </a:graphic>
        </p:graphicFrame>
        <p:graphicFrame>
          <p:nvGraphicFramePr>
            <p:cNvPr id="43016" name="Object 7"/>
            <p:cNvGraphicFramePr>
              <a:graphicFrameLocks noChangeAspect="1"/>
            </p:cNvGraphicFramePr>
            <p:nvPr/>
          </p:nvGraphicFramePr>
          <p:xfrm>
            <a:off x="2016" y="1584"/>
            <a:ext cx="162" cy="120"/>
          </p:xfrm>
          <a:graphic>
            <a:graphicData uri="http://schemas.openxmlformats.org/presentationml/2006/ole">
              <mc:AlternateContent xmlns:mc="http://schemas.openxmlformats.org/markup-compatibility/2006">
                <mc:Choice xmlns:v="urn:schemas-microsoft-com:vml" Requires="v">
                  <p:oleObj spid="_x0000_s8197" r:id="rId5" imgW="257175" imgH="190500" progId="Paint.Picture">
                    <p:embed/>
                  </p:oleObj>
                </mc:Choice>
                <mc:Fallback>
                  <p:oleObj r:id="rId5" imgW="257175" imgH="190500" progId="Paint.Picture">
                    <p:embed/>
                    <p:pic>
                      <p:nvPicPr>
                        <p:cNvPr id="0" name="图片 3087"/>
                        <p:cNvPicPr/>
                        <p:nvPr/>
                      </p:nvPicPr>
                      <p:blipFill>
                        <a:blip r:embed="rId4"/>
                        <a:stretch>
                          <a:fillRect/>
                        </a:stretch>
                      </p:blipFill>
                      <p:spPr>
                        <a:xfrm>
                          <a:off x="2016" y="1584"/>
                          <a:ext cx="162" cy="120"/>
                        </a:xfrm>
                        <a:prstGeom prst="rect">
                          <a:avLst/>
                        </a:prstGeom>
                        <a:noFill/>
                        <a:ln w="38100">
                          <a:noFill/>
                          <a:miter/>
                        </a:ln>
                      </p:spPr>
                    </p:pic>
                  </p:oleObj>
                </mc:Fallback>
              </mc:AlternateContent>
            </a:graphicData>
          </a:graphic>
        </p:graphicFrame>
        <p:graphicFrame>
          <p:nvGraphicFramePr>
            <p:cNvPr id="43017" name="Object 10"/>
            <p:cNvGraphicFramePr>
              <a:graphicFrameLocks noChangeAspect="1"/>
            </p:cNvGraphicFramePr>
            <p:nvPr/>
          </p:nvGraphicFramePr>
          <p:xfrm>
            <a:off x="4059" y="2482"/>
            <a:ext cx="162" cy="120"/>
          </p:xfrm>
          <a:graphic>
            <a:graphicData uri="http://schemas.openxmlformats.org/presentationml/2006/ole">
              <mc:AlternateContent xmlns:mc="http://schemas.openxmlformats.org/markup-compatibility/2006">
                <mc:Choice xmlns:v="urn:schemas-microsoft-com:vml" Requires="v">
                  <p:oleObj spid="_x0000_s8198" r:id="rId6" imgW="257175" imgH="190500" progId="Paint.Picture">
                    <p:embed/>
                  </p:oleObj>
                </mc:Choice>
                <mc:Fallback>
                  <p:oleObj r:id="rId6" imgW="257175" imgH="190500" progId="Paint.Picture">
                    <p:embed/>
                    <p:pic>
                      <p:nvPicPr>
                        <p:cNvPr id="0" name="图片 3088"/>
                        <p:cNvPicPr/>
                        <p:nvPr/>
                      </p:nvPicPr>
                      <p:blipFill>
                        <a:blip r:embed="rId4"/>
                        <a:stretch>
                          <a:fillRect/>
                        </a:stretch>
                      </p:blipFill>
                      <p:spPr>
                        <a:xfrm>
                          <a:off x="4059" y="2482"/>
                          <a:ext cx="162" cy="120"/>
                        </a:xfrm>
                        <a:prstGeom prst="rect">
                          <a:avLst/>
                        </a:prstGeom>
                        <a:noFill/>
                        <a:ln w="38100">
                          <a:noFill/>
                          <a:miter/>
                        </a:ln>
                      </p:spPr>
                    </p:pic>
                  </p:oleObj>
                </mc:Fallback>
              </mc:AlternateContent>
            </a:graphicData>
          </a:graphic>
        </p:graphicFrame>
        <p:sp>
          <p:nvSpPr>
            <p:cNvPr id="985103" name="Rectangle 15"/>
            <p:cNvSpPr>
              <a:spLocks noChangeArrowheads="1"/>
            </p:cNvSpPr>
            <p:nvPr/>
          </p:nvSpPr>
          <p:spPr bwMode="auto">
            <a:xfrm>
              <a:off x="384" y="1162"/>
              <a:ext cx="4992"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9. 投影、连接和笛卡尔乘积的分配律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用×代替上边两个等价式中的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5104"/>
                                        </p:tgtEl>
                                        <p:attrNameLst>
                                          <p:attrName>style.visibility</p:attrName>
                                        </p:attrNameLst>
                                      </p:cBhvr>
                                      <p:to>
                                        <p:strVal val="visible"/>
                                      </p:to>
                                    </p:set>
                                    <p:anim calcmode="lin" valueType="num">
                                      <p:cBhvr>
                                        <p:cTn id="7" dur="500" fill="hold"/>
                                        <p:tgtEl>
                                          <p:spTgt spid="985104"/>
                                        </p:tgtEl>
                                        <p:attrNameLst>
                                          <p:attrName>ppt_x</p:attrName>
                                        </p:attrNameLst>
                                      </p:cBhvr>
                                      <p:tavLst>
                                        <p:tav tm="0">
                                          <p:val>
                                            <p:strVal val="#ppt_x"/>
                                          </p:val>
                                        </p:tav>
                                        <p:tav tm="100000">
                                          <p:val>
                                            <p:strVal val="#ppt_x"/>
                                          </p:val>
                                        </p:tav>
                                      </p:tavLst>
                                    </p:anim>
                                    <p:anim calcmode="lin" valueType="num">
                                      <p:cBhvr>
                                        <p:cTn id="8" dur="500" fill="hold"/>
                                        <p:tgtEl>
                                          <p:spTgt spid="985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ED3FFC1-CD35-4DA7-A254-7E56747D9D1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6127" name="Rectangle 15"/>
          <p:cNvSpPr>
            <a:spLocks noChangeArrowheads="1"/>
          </p:cNvSpPr>
          <p:nvPr/>
        </p:nvSpPr>
        <p:spPr bwMode="auto">
          <a:xfrm>
            <a:off x="609600" y="19050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10. 选择与集合操作的分配律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sp>
        <p:nvSpPr>
          <p:cNvPr id="986128" name="Rectangle 16"/>
          <p:cNvSpPr>
            <a:spLocks noChangeArrowheads="1"/>
          </p:cNvSpPr>
          <p:nvPr/>
        </p:nvSpPr>
        <p:spPr bwMode="auto">
          <a:xfrm>
            <a:off x="609600" y="34290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11. 投影与集合操作的分配律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R="0" lvl="2" algn="just" defTabSz="914400" rtl="0" eaLnBrk="0" fontAlgn="base" latinLnBrk="0" hangingPunct="0">
              <a:lnSpc>
                <a:spcPct val="100000"/>
              </a:lnSpc>
              <a:spcBef>
                <a:spcPct val="20000"/>
              </a:spcBef>
              <a:spcAft>
                <a:spcPct val="0"/>
              </a:spcAft>
              <a:buClrTx/>
              <a:buSzTx/>
              <a:buFontTx/>
              <a:defRPr/>
            </a:pP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6129" name="Rectangle 17"/>
          <p:cNvSpPr>
            <a:spLocks noChangeArrowheads="1"/>
          </p:cNvSpPr>
          <p:nvPr/>
        </p:nvSpPr>
        <p:spPr bwMode="auto">
          <a:xfrm>
            <a:off x="609600" y="4306888"/>
            <a:ext cx="792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12. 其他等价变换律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除了上述规律以外，还有很多其他等价变换规律。例如，可以把选择或连接条件等价地转换为其他形式的条件。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8"/>
                                        </p:tgtEl>
                                        <p:attrNameLst>
                                          <p:attrName>style.visibility</p:attrName>
                                        </p:attrNameLst>
                                      </p:cBhvr>
                                      <p:to>
                                        <p:strVal val="visible"/>
                                      </p:to>
                                    </p:set>
                                    <p:anim calcmode="lin" valueType="num">
                                      <p:cBhvr>
                                        <p:cTn id="13" dur="500" fill="hold"/>
                                        <p:tgtEl>
                                          <p:spTgt spid="986128"/>
                                        </p:tgtEl>
                                        <p:attrNameLst>
                                          <p:attrName>ppt_x</p:attrName>
                                        </p:attrNameLst>
                                      </p:cBhvr>
                                      <p:tavLst>
                                        <p:tav tm="0">
                                          <p:val>
                                            <p:strVal val="#ppt_x"/>
                                          </p:val>
                                        </p:tav>
                                        <p:tav tm="100000">
                                          <p:val>
                                            <p:strVal val="#ppt_x"/>
                                          </p:val>
                                        </p:tav>
                                      </p:tavLst>
                                    </p:anim>
                                    <p:anim calcmode="lin" valueType="num">
                                      <p:cBhvr>
                                        <p:cTn id="14" dur="500" fill="hold"/>
                                        <p:tgtEl>
                                          <p:spTgt spid="9861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6129"/>
                                        </p:tgtEl>
                                        <p:attrNameLst>
                                          <p:attrName>style.visibility</p:attrName>
                                        </p:attrNameLst>
                                      </p:cBhvr>
                                      <p:to>
                                        <p:strVal val="visible"/>
                                      </p:to>
                                    </p:set>
                                    <p:anim calcmode="lin" valueType="num">
                                      <p:cBhvr>
                                        <p:cTn id="19" dur="500" fill="hold"/>
                                        <p:tgtEl>
                                          <p:spTgt spid="986129"/>
                                        </p:tgtEl>
                                        <p:attrNameLst>
                                          <p:attrName>ppt_x</p:attrName>
                                        </p:attrNameLst>
                                      </p:cBhvr>
                                      <p:tavLst>
                                        <p:tav tm="0">
                                          <p:val>
                                            <p:strVal val="#ppt_x"/>
                                          </p:val>
                                        </p:tav>
                                        <p:tav tm="100000">
                                          <p:val>
                                            <p:strVal val="#ppt_x"/>
                                          </p:val>
                                        </p:tav>
                                      </p:tavLst>
                                    </p:anim>
                                    <p:anim calcmode="lin" valueType="num">
                                      <p:cBhvr>
                                        <p:cTn id="20"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p:bldP spid="986128" grpId="0"/>
      <p:bldP spid="9861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31D9EF7-2A26-4F2C-BCEB-B0DD804654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C961A8E-EC73-4474-8187-A60579D12A3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96A351C-33DC-4F1B-AEBA-780C5C0C935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一个操作的代价依赖于它的输入的大小和其他统计信息</a:t>
            </a:r>
          </a:p>
        </p:txBody>
      </p:sp>
      <p:sp>
        <p:nvSpPr>
          <p:cNvPr id="986127" name="Rectangle 15"/>
          <p:cNvSpPr>
            <a:spLocks noChangeArrowheads="1"/>
          </p:cNvSpPr>
          <p:nvPr/>
        </p:nvSpPr>
        <p:spPr bwMode="auto">
          <a:xfrm>
            <a:off x="609600" y="2335213"/>
            <a:ext cx="792480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数据库系统的统计信息</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：包含关系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中元组的磁盘块数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中每个元组的字节数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f</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的块因子</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一个磁盘块能容纳</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中元组的个数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中属性</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中出现的非重复值的个数。</a:t>
            </a:r>
          </a:p>
        </p:txBody>
      </p:sp>
      <p:sp>
        <p:nvSpPr>
          <p:cNvPr id="986129" name="Rectangle 17"/>
          <p:cNvSpPr>
            <a:spLocks noChangeArrowheads="1"/>
          </p:cNvSpPr>
          <p:nvPr/>
        </p:nvSpPr>
        <p:spPr bwMode="auto">
          <a:xfrm>
            <a:off x="609600" y="4810125"/>
            <a:ext cx="792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如果假设关系</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r</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在物理上存储于一个文件中，则</a:t>
            </a: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p:txBody>
      </p:sp>
      <p:graphicFrame>
        <p:nvGraphicFramePr>
          <p:cNvPr id="2" name="对象 1"/>
          <p:cNvGraphicFramePr/>
          <p:nvPr/>
        </p:nvGraphicFramePr>
        <p:xfrm>
          <a:off x="3563938" y="5383213"/>
          <a:ext cx="2019300" cy="1001712"/>
        </p:xfrm>
        <a:graphic>
          <a:graphicData uri="http://schemas.openxmlformats.org/presentationml/2006/ole">
            <mc:AlternateContent xmlns:mc="http://schemas.openxmlformats.org/markup-compatibility/2006">
              <mc:Choice xmlns:v="urn:schemas-microsoft-com:vml" Requires="v">
                <p:oleObj spid="_x0000_s9218" r:id="rId3" imgW="1400175" imgH="855980" progId="Equation.DSMT4">
                  <p:embed/>
                </p:oleObj>
              </mc:Choice>
              <mc:Fallback>
                <p:oleObj r:id="rId3" imgW="1400175" imgH="855980" progId="Equation.DSMT4">
                  <p:embed/>
                  <p:pic>
                    <p:nvPicPr>
                      <p:cNvPr id="0" name="图片 3092"/>
                      <p:cNvPicPr/>
                      <p:nvPr/>
                    </p:nvPicPr>
                    <p:blipFill>
                      <a:blip r:embed="rId4"/>
                      <a:stretch>
                        <a:fillRect/>
                      </a:stretch>
                    </p:blipFill>
                    <p:spPr>
                      <a:xfrm>
                        <a:off x="3563938" y="5383213"/>
                        <a:ext cx="2019300" cy="10017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9"/>
                                        </p:tgtEl>
                                        <p:attrNameLst>
                                          <p:attrName>style.visibility</p:attrName>
                                        </p:attrNameLst>
                                      </p:cBhvr>
                                      <p:to>
                                        <p:strVal val="visible"/>
                                      </p:to>
                                    </p:set>
                                    <p:anim calcmode="lin" valueType="num">
                                      <p:cBhvr>
                                        <p:cTn id="13" dur="500" fill="hold"/>
                                        <p:tgtEl>
                                          <p:spTgt spid="986129"/>
                                        </p:tgtEl>
                                        <p:attrNameLst>
                                          <p:attrName>ppt_x</p:attrName>
                                        </p:attrNameLst>
                                      </p:cBhvr>
                                      <p:tavLst>
                                        <p:tav tm="0">
                                          <p:val>
                                            <p:strVal val="#ppt_x"/>
                                          </p:val>
                                        </p:tav>
                                        <p:tav tm="100000">
                                          <p:val>
                                            <p:strVal val="#ppt_x"/>
                                          </p:val>
                                        </p:tav>
                                      </p:tavLst>
                                    </p:anim>
                                    <p:anim calcmode="lin" valueType="num">
                                      <p:cBhvr>
                                        <p:cTn id="14"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bldLvl="0" animBg="1"/>
      <p:bldP spid="98612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DCE2F74-171C-486F-A56E-5A485FE09AE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3352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投影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4" name="对象 3">
            <a:hlinkClick r:id="" action="ppaction://ole?verb=0"/>
          </p:cNvPr>
          <p:cNvGraphicFramePr>
            <a:graphicFrameLocks noChangeAspect="1"/>
          </p:cNvGraphicFramePr>
          <p:nvPr/>
        </p:nvGraphicFramePr>
        <p:xfrm>
          <a:off x="2124075" y="2349500"/>
          <a:ext cx="663575" cy="419100"/>
        </p:xfrm>
        <a:graphic>
          <a:graphicData uri="http://schemas.openxmlformats.org/presentationml/2006/ole">
            <mc:AlternateContent xmlns:mc="http://schemas.openxmlformats.org/markup-compatibility/2006">
              <mc:Choice xmlns:v="urn:schemas-microsoft-com:vml" Requires="v">
                <p:oleObj spid="_x0000_s10246" r:id="rId3" imgW="419735" imgH="215900" progId="Equation.KSEE3">
                  <p:embed/>
                </p:oleObj>
              </mc:Choice>
              <mc:Fallback>
                <p:oleObj r:id="rId3" imgW="419735" imgH="215900" progId="Equation.KSEE3">
                  <p:embed/>
                  <p:pic>
                    <p:nvPicPr>
                      <p:cNvPr id="0" name="图片 3093"/>
                      <p:cNvPicPr/>
                      <p:nvPr/>
                    </p:nvPicPr>
                    <p:blipFill>
                      <a:blip r:embed="rId4"/>
                      <a:stretch>
                        <a:fillRect/>
                      </a:stretch>
                    </p:blipFill>
                    <p:spPr>
                      <a:xfrm>
                        <a:off x="2124075" y="2349500"/>
                        <a:ext cx="663575" cy="419100"/>
                      </a:xfrm>
                      <a:prstGeom prst="rect">
                        <a:avLst/>
                      </a:prstGeom>
                      <a:noFill/>
                      <a:ln w="38100">
                        <a:noFill/>
                        <a:miter/>
                      </a:ln>
                    </p:spPr>
                  </p:pic>
                </p:oleObj>
              </mc:Fallback>
            </mc:AlternateContent>
          </a:graphicData>
        </a:graphic>
      </p:graphicFrame>
      <p:sp>
        <p:nvSpPr>
          <p:cNvPr id="6" name="Rectangle 15"/>
          <p:cNvSpPr>
            <a:spLocks noChangeArrowheads="1"/>
          </p:cNvSpPr>
          <p:nvPr/>
        </p:nvSpPr>
        <p:spPr bwMode="auto">
          <a:xfrm>
            <a:off x="593725" y="317976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估计值为  </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10" name="对象 9">
            <a:hlinkClick r:id="" action="ppaction://ole?verb=0"/>
          </p:cNvPr>
          <p:cNvGraphicFramePr>
            <a:graphicFrameLocks noChangeAspect="1"/>
          </p:cNvGraphicFramePr>
          <p:nvPr/>
        </p:nvGraphicFramePr>
        <p:xfrm>
          <a:off x="2124075" y="3213100"/>
          <a:ext cx="844550" cy="400050"/>
        </p:xfrm>
        <a:graphic>
          <a:graphicData uri="http://schemas.openxmlformats.org/presentationml/2006/ole">
            <mc:AlternateContent xmlns:mc="http://schemas.openxmlformats.org/markup-compatibility/2006">
              <mc:Choice xmlns:v="urn:schemas-microsoft-com:vml" Requires="v">
                <p:oleObj spid="_x0000_s10247" r:id="rId5" imgW="482600" imgH="228600" progId="Equation.KSEE3">
                  <p:embed/>
                </p:oleObj>
              </mc:Choice>
              <mc:Fallback>
                <p:oleObj r:id="rId5" imgW="482600" imgH="228600" progId="Equation.KSEE3">
                  <p:embed/>
                  <p:pic>
                    <p:nvPicPr>
                      <p:cNvPr id="0" name="图片 3094"/>
                      <p:cNvPicPr/>
                      <p:nvPr/>
                    </p:nvPicPr>
                    <p:blipFill>
                      <a:blip r:embed="rId6"/>
                      <a:stretch>
                        <a:fillRect/>
                      </a:stretch>
                    </p:blipFill>
                    <p:spPr>
                      <a:xfrm>
                        <a:off x="2124075" y="3213100"/>
                        <a:ext cx="844550" cy="400050"/>
                      </a:xfrm>
                      <a:prstGeom prst="rect">
                        <a:avLst/>
                      </a:prstGeom>
                      <a:noFill/>
                      <a:ln w="38100">
                        <a:noFill/>
                        <a:miter/>
                      </a:ln>
                    </p:spPr>
                  </p:pic>
                </p:oleObj>
              </mc:Fallback>
            </mc:AlternateContent>
          </a:graphicData>
        </a:graphic>
      </p:graphicFrame>
      <p:sp>
        <p:nvSpPr>
          <p:cNvPr id="11" name="Rectangle 15"/>
          <p:cNvSpPr>
            <a:spLocks noChangeArrowheads="1"/>
          </p:cNvSpPr>
          <p:nvPr/>
        </p:nvSpPr>
        <p:spPr bwMode="auto">
          <a:xfrm>
            <a:off x="576263" y="40243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如果</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v&lt; min(A,r)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，则估计值为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0</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如果</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v&gt;=max(A,r)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，则估计值为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否则，估计值为</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48139" name="对象 11">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48" r:id="rId7" imgW="915035" imgH="215900" progId="Equation.KSEE3">
                  <p:embed/>
                </p:oleObj>
              </mc:Choice>
              <mc:Fallback>
                <p:oleObj r:id="rId7" imgW="915035" imgH="215900" progId="Equation.KSEE3">
                  <p:embed/>
                  <p:pic>
                    <p:nvPicPr>
                      <p:cNvPr id="0" name="图片 3095"/>
                      <p:cNvPicPr/>
                      <p:nvPr/>
                    </p:nvPicPr>
                    <p:blipFill>
                      <a:blip r:embed="rId8"/>
                      <a:stretch>
                        <a:fillRect/>
                      </a:stretch>
                    </p:blipFill>
                    <p:spPr>
                      <a:xfrm>
                        <a:off x="4114800" y="3321050"/>
                        <a:ext cx="914400" cy="215900"/>
                      </a:xfrm>
                      <a:prstGeom prst="rect">
                        <a:avLst/>
                      </a:prstGeom>
                      <a:noFill/>
                      <a:ln w="38100">
                        <a:noFill/>
                        <a:miter/>
                      </a:ln>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124075" y="4005263"/>
          <a:ext cx="822325" cy="400050"/>
        </p:xfrm>
        <a:graphic>
          <a:graphicData uri="http://schemas.openxmlformats.org/presentationml/2006/ole">
            <mc:AlternateContent xmlns:mc="http://schemas.openxmlformats.org/markup-compatibility/2006">
              <mc:Choice xmlns:v="urn:schemas-microsoft-com:vml" Requires="v">
                <p:oleObj spid="_x0000_s10249" r:id="rId9" imgW="469900" imgH="228600" progId="Equation.KSEE3">
                  <p:embed/>
                </p:oleObj>
              </mc:Choice>
              <mc:Fallback>
                <p:oleObj r:id="rId9" imgW="469900" imgH="228600" progId="Equation.KSEE3">
                  <p:embed/>
                  <p:pic>
                    <p:nvPicPr>
                      <p:cNvPr id="0" name="图片 3090"/>
                      <p:cNvPicPr/>
                      <p:nvPr/>
                    </p:nvPicPr>
                    <p:blipFill>
                      <a:blip r:embed="rId10"/>
                      <a:stretch>
                        <a:fillRect/>
                      </a:stretch>
                    </p:blipFill>
                    <p:spPr>
                      <a:xfrm>
                        <a:off x="2124075" y="4005263"/>
                        <a:ext cx="822325" cy="400050"/>
                      </a:xfrm>
                      <a:prstGeom prst="rect">
                        <a:avLst/>
                      </a:prstGeom>
                      <a:noFill/>
                      <a:ln w="38100">
                        <a:noFill/>
                        <a:miter/>
                      </a:ln>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3708400" y="5518150"/>
          <a:ext cx="2841625" cy="738188"/>
        </p:xfrm>
        <a:graphic>
          <a:graphicData uri="http://schemas.openxmlformats.org/presentationml/2006/ole">
            <mc:AlternateContent xmlns:mc="http://schemas.openxmlformats.org/markup-compatibility/2006">
              <mc:Choice xmlns:v="urn:schemas-microsoft-com:vml" Requires="v">
                <p:oleObj spid="_x0000_s10250" r:id="rId11" imgW="1613535" imgH="419100" progId="Equation.KSEE3">
                  <p:embed/>
                </p:oleObj>
              </mc:Choice>
              <mc:Fallback>
                <p:oleObj r:id="rId11" imgW="1613535" imgH="419100" progId="Equation.KSEE3">
                  <p:embed/>
                  <p:pic>
                    <p:nvPicPr>
                      <p:cNvPr id="0" name="图片 3091"/>
                      <p:cNvPicPr/>
                      <p:nvPr/>
                    </p:nvPicPr>
                    <p:blipFill>
                      <a:blip r:embed="rId12"/>
                      <a:stretch>
                        <a:fillRect/>
                      </a:stretch>
                    </p:blipFill>
                    <p:spPr>
                      <a:xfrm>
                        <a:off x="3708400" y="5518150"/>
                        <a:ext cx="2841625" cy="738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048EA83-6D50-462A-B800-79C8D0DF559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3352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合取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对于每个</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我们按照之前描述的那样估计选择的大小，记为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，则</a:t>
            </a:r>
          </a:p>
        </p:txBody>
      </p:sp>
      <p:graphicFrame>
        <p:nvGraphicFramePr>
          <p:cNvPr id="4" name="对象 3">
            <a:hlinkClick r:id="" action="ppaction://ole?verb=0"/>
          </p:cNvPr>
          <p:cNvGraphicFramePr>
            <a:graphicFrameLocks noChangeAspect="1"/>
          </p:cNvGraphicFramePr>
          <p:nvPr/>
        </p:nvGraphicFramePr>
        <p:xfrm>
          <a:off x="2266950" y="2349500"/>
          <a:ext cx="1628775" cy="469900"/>
        </p:xfrm>
        <a:graphic>
          <a:graphicData uri="http://schemas.openxmlformats.org/presentationml/2006/ole">
            <mc:AlternateContent xmlns:mc="http://schemas.openxmlformats.org/markup-compatibility/2006">
              <mc:Choice xmlns:v="urn:schemas-microsoft-com:vml" Requires="v">
                <p:oleObj spid="_x0000_s11269" r:id="rId3" imgW="800735" imgH="241300" progId="Equation.KSEE3">
                  <p:embed/>
                </p:oleObj>
              </mc:Choice>
              <mc:Fallback>
                <p:oleObj r:id="rId3" imgW="800735" imgH="241300" progId="Equation.KSEE3">
                  <p:embed/>
                  <p:pic>
                    <p:nvPicPr>
                      <p:cNvPr id="0" name="图片 3100"/>
                      <p:cNvPicPr/>
                      <p:nvPr/>
                    </p:nvPicPr>
                    <p:blipFill>
                      <a:blip r:embed="rId4"/>
                      <a:stretch>
                        <a:fillRect/>
                      </a:stretch>
                    </p:blipFill>
                    <p:spPr>
                      <a:xfrm>
                        <a:off x="2266950" y="2349500"/>
                        <a:ext cx="1628775" cy="469900"/>
                      </a:xfrm>
                      <a:prstGeom prst="rect">
                        <a:avLst/>
                      </a:prstGeom>
                      <a:noFill/>
                      <a:ln w="38100">
                        <a:noFill/>
                        <a:miter/>
                      </a:ln>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3492500" y="3357563"/>
          <a:ext cx="2203450" cy="796925"/>
        </p:xfrm>
        <a:graphic>
          <a:graphicData uri="http://schemas.openxmlformats.org/presentationml/2006/ole">
            <mc:AlternateContent xmlns:mc="http://schemas.openxmlformats.org/markup-compatibility/2006">
              <mc:Choice xmlns:v="urn:schemas-microsoft-com:vml" Requires="v">
                <p:oleObj spid="_x0000_s11270" r:id="rId5" imgW="1194435" imgH="431800" progId="Equation.KSEE3">
                  <p:embed/>
                </p:oleObj>
              </mc:Choice>
              <mc:Fallback>
                <p:oleObj r:id="rId5" imgW="1194435" imgH="431800" progId="Equation.KSEE3">
                  <p:embed/>
                  <p:pic>
                    <p:nvPicPr>
                      <p:cNvPr id="0" name="图片 3097"/>
                      <p:cNvPicPr/>
                      <p:nvPr/>
                    </p:nvPicPr>
                    <p:blipFill>
                      <a:blip r:embed="rId6"/>
                      <a:stretch>
                        <a:fillRect/>
                      </a:stretch>
                    </p:blipFill>
                    <p:spPr>
                      <a:xfrm>
                        <a:off x="3492500" y="3357563"/>
                        <a:ext cx="2203450" cy="796925"/>
                      </a:xfrm>
                      <a:prstGeom prst="rect">
                        <a:avLst/>
                      </a:prstGeom>
                      <a:noFill/>
                      <a:ln w="38100">
                        <a:noFill/>
                        <a:miter/>
                      </a:ln>
                    </p:spPr>
                  </p:pic>
                </p:oleObj>
              </mc:Fallback>
            </mc:AlternateContent>
          </a:graphicData>
        </a:graphic>
      </p:graphicFrame>
      <p:sp>
        <p:nvSpPr>
          <p:cNvPr id="5" name="Rectangle 15"/>
          <p:cNvSpPr>
            <a:spLocks noChangeArrowheads="1"/>
          </p:cNvSpPr>
          <p:nvPr/>
        </p:nvSpPr>
        <p:spPr bwMode="auto">
          <a:xfrm>
            <a:off x="736600" y="4327525"/>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析取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对于每个</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我们按照之前描述的那样估计选择的大小，记为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，则</a:t>
            </a:r>
          </a:p>
        </p:txBody>
      </p:sp>
      <p:graphicFrame>
        <p:nvGraphicFramePr>
          <p:cNvPr id="13" name="对象 12">
            <a:hlinkClick r:id="" action="ppaction://ole?verb=0"/>
          </p:cNvPr>
          <p:cNvGraphicFramePr>
            <a:graphicFrameLocks noChangeAspect="1"/>
          </p:cNvGraphicFramePr>
          <p:nvPr/>
        </p:nvGraphicFramePr>
        <p:xfrm>
          <a:off x="2393950" y="4341813"/>
          <a:ext cx="1628775" cy="469900"/>
        </p:xfrm>
        <a:graphic>
          <a:graphicData uri="http://schemas.openxmlformats.org/presentationml/2006/ole">
            <mc:AlternateContent xmlns:mc="http://schemas.openxmlformats.org/markup-compatibility/2006">
              <mc:Choice xmlns:v="urn:schemas-microsoft-com:vml" Requires="v">
                <p:oleObj spid="_x0000_s11271" r:id="rId7" imgW="800735" imgH="241300" progId="Equation.KSEE3">
                  <p:embed/>
                </p:oleObj>
              </mc:Choice>
              <mc:Fallback>
                <p:oleObj r:id="rId7" imgW="800735" imgH="241300" progId="Equation.KSEE3">
                  <p:embed/>
                  <p:pic>
                    <p:nvPicPr>
                      <p:cNvPr id="0" name="图片 3098"/>
                      <p:cNvPicPr/>
                      <p:nvPr/>
                    </p:nvPicPr>
                    <p:blipFill>
                      <a:blip r:embed="rId8"/>
                      <a:stretch>
                        <a:fillRect/>
                      </a:stretch>
                    </p:blipFill>
                    <p:spPr>
                      <a:xfrm>
                        <a:off x="2393950" y="4341813"/>
                        <a:ext cx="1628775" cy="469900"/>
                      </a:xfrm>
                      <a:prstGeom prst="rect">
                        <a:avLst/>
                      </a:prstGeom>
                      <a:noFill/>
                      <a:ln w="38100">
                        <a:noFill/>
                        <a:miter/>
                      </a:ln>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2905125" y="5345113"/>
          <a:ext cx="3587750" cy="822325"/>
        </p:xfrm>
        <a:graphic>
          <a:graphicData uri="http://schemas.openxmlformats.org/presentationml/2006/ole">
            <mc:AlternateContent xmlns:mc="http://schemas.openxmlformats.org/markup-compatibility/2006">
              <mc:Choice xmlns:v="urn:schemas-microsoft-com:vml" Requires="v">
                <p:oleObj spid="_x0000_s11272" r:id="rId9" imgW="1943100" imgH="444500" progId="Equation.KSEE3">
                  <p:embed/>
                </p:oleObj>
              </mc:Choice>
              <mc:Fallback>
                <p:oleObj r:id="rId9" imgW="1943100" imgH="444500" progId="Equation.KSEE3">
                  <p:embed/>
                  <p:pic>
                    <p:nvPicPr>
                      <p:cNvPr id="0" name="图片 3096"/>
                      <p:cNvPicPr/>
                      <p:nvPr/>
                    </p:nvPicPr>
                    <p:blipFill>
                      <a:blip r:embed="rId10"/>
                      <a:stretch>
                        <a:fillRect/>
                      </a:stretch>
                    </p:blipFill>
                    <p:spPr>
                      <a:xfrm>
                        <a:off x="2905125" y="5345113"/>
                        <a:ext cx="3587750" cy="822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18EE9E9-626A-49FE-A902-E6088EB2E7C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5511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取反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在无空值的情况下，估计值为</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在有空值的情况下，估计值为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null</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zh-CN" altLang="en-US"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p:txBody>
      </p:sp>
      <p:graphicFrame>
        <p:nvGraphicFramePr>
          <p:cNvPr id="4" name="对象 3">
            <a:hlinkClick r:id="" action="ppaction://ole?verb=0"/>
          </p:cNvPr>
          <p:cNvGraphicFramePr>
            <a:graphicFrameLocks noChangeAspect="1"/>
          </p:cNvGraphicFramePr>
          <p:nvPr/>
        </p:nvGraphicFramePr>
        <p:xfrm>
          <a:off x="2055813" y="2505075"/>
          <a:ext cx="904875" cy="444500"/>
        </p:xfrm>
        <a:graphic>
          <a:graphicData uri="http://schemas.openxmlformats.org/presentationml/2006/ole">
            <mc:AlternateContent xmlns:mc="http://schemas.openxmlformats.org/markup-compatibility/2006">
              <mc:Choice xmlns:v="urn:schemas-microsoft-com:vml" Requires="v">
                <p:oleObj spid="_x0000_s12290" r:id="rId3" imgW="444500" imgH="228600" progId="Equation.KSEE3">
                  <p:embed/>
                </p:oleObj>
              </mc:Choice>
              <mc:Fallback>
                <p:oleObj r:id="rId3" imgW="444500" imgH="228600" progId="Equation.KSEE3">
                  <p:embed/>
                  <p:pic>
                    <p:nvPicPr>
                      <p:cNvPr id="0" name="图片 3099"/>
                      <p:cNvPicPr/>
                      <p:nvPr/>
                    </p:nvPicPr>
                    <p:blipFill>
                      <a:blip r:embed="rId4"/>
                      <a:stretch>
                        <a:fillRect/>
                      </a:stretch>
                    </p:blipFill>
                    <p:spPr>
                      <a:xfrm>
                        <a:off x="2055813" y="2505075"/>
                        <a:ext cx="904875" cy="444500"/>
                      </a:xfrm>
                      <a:prstGeom prst="rect">
                        <a:avLst/>
                      </a:prstGeom>
                      <a:noFill/>
                      <a:ln w="38100">
                        <a:noFill/>
                        <a:miter/>
                      </a:ln>
                    </p:spPr>
                  </p:pic>
                </p:oleObj>
              </mc:Fallback>
            </mc:AlternateContent>
          </a:graphicData>
        </a:graphic>
      </p:graphicFrame>
      <p:sp>
        <p:nvSpPr>
          <p:cNvPr id="5" name="Rectangle 15"/>
          <p:cNvSpPr>
            <a:spLocks noChangeArrowheads="1"/>
          </p:cNvSpPr>
          <p:nvPr/>
        </p:nvSpPr>
        <p:spPr bwMode="auto">
          <a:xfrm>
            <a:off x="539750" y="4003675"/>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har char="–"/>
            </a:pP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笛卡尔积 </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Times" charset="0"/>
                <a:ea typeface="楷体_GB2312"/>
                <a:cs typeface="Times" charset="0"/>
                <a:sym typeface="+mn-ea"/>
              </a:rPr>
              <a:t>r×s</a:t>
            </a: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元组个数</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，每个元组占</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l</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+l</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个字节</a:t>
            </a:r>
            <a:endPar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Arial" panose="020B0604020202020204" pitchFamily="34" charset="0"/>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3F907D2-45BE-4EA7-B37E-8D6A1F014B0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11188" y="2349500"/>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har char="–"/>
            </a:pP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自然连接</a:t>
            </a:r>
            <a:r>
              <a:rPr kumimoji="0" lang="en-US" altLang="zh-CN" sz="2400" b="1" i="1"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r(R)</a:t>
            </a: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和</a:t>
            </a:r>
            <a:r>
              <a:rPr kumimoji="0" lang="en-US" altLang="zh-CN" sz="2400" b="1" i="1"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s(S)</a:t>
            </a: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 </a:t>
            </a: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为空，则类似于笛卡尔积的结果</a:t>
            </a:r>
            <a:endPar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为</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的码，则可知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的一个元组至多与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的一个元组相连接，因此自然连接结果的元组数小于等于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构成</a:t>
            </a:r>
            <a:r>
              <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中参照</a:t>
            </a:r>
            <a:r>
              <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的外码，则自然连接结果等于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，反之亦然</a:t>
            </a:r>
            <a:endPar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既不是</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的码也不是</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的码，则可按如下估计</a:t>
            </a:r>
            <a:endPar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endParaRPr kumimoji="0" lang="zh-CN" altLang="en-US" sz="2000" b="1" i="0"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None/>
            </a:pPr>
            <a:endParaRPr kumimoji="0" lang="zh-CN" altLang="en-US"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Arial" panose="020B0604020202020204" pitchFamily="34" charset="0"/>
              <a:cs typeface="+mn-cs"/>
              <a:sym typeface="+mn-ea"/>
            </a:endParaRPr>
          </a:p>
        </p:txBody>
      </p:sp>
      <p:graphicFrame>
        <p:nvGraphicFramePr>
          <p:cNvPr id="2" name="对象 1"/>
          <p:cNvGraphicFramePr>
            <a:graphicFrameLocks noChangeAspect="1"/>
          </p:cNvGraphicFramePr>
          <p:nvPr/>
        </p:nvGraphicFramePr>
        <p:xfrm>
          <a:off x="2771775" y="4724400"/>
          <a:ext cx="3802063" cy="895350"/>
        </p:xfrm>
        <a:graphic>
          <a:graphicData uri="http://schemas.openxmlformats.org/presentationml/2006/ole">
            <mc:AlternateContent xmlns:mc="http://schemas.openxmlformats.org/markup-compatibility/2006">
              <mc:Choice xmlns:v="urn:schemas-microsoft-com:vml" Requires="v">
                <p:oleObj spid="_x0000_s13314" r:id="rId3" imgW="1943100" imgH="457200" progId="Equation.DSMT4">
                  <p:embed/>
                </p:oleObj>
              </mc:Choice>
              <mc:Fallback>
                <p:oleObj r:id="rId3" imgW="1943100" imgH="457200" progId="Equation.DSMT4">
                  <p:embed/>
                  <p:pic>
                    <p:nvPicPr>
                      <p:cNvPr id="0" name="图片 3079"/>
                      <p:cNvPicPr/>
                      <p:nvPr/>
                    </p:nvPicPr>
                    <p:blipFill>
                      <a:blip r:embed="rId4"/>
                      <a:stretch>
                        <a:fillRect/>
                      </a:stretch>
                    </p:blipFill>
                    <p:spPr>
                      <a:xfrm>
                        <a:off x="2771775" y="4724400"/>
                        <a:ext cx="3802063" cy="895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3F907D2-45BE-4EA7-B37E-8D6A1F014B0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11188" y="1190625"/>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11188" y="2133600"/>
            <a:ext cx="79248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聚集：</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V(</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集合运算：</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类似于合取、析取、取反的估计方法</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外连接</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结果上界</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左外连接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右外连接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全外连接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0"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zh-CN" altLang="en-US"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p:txBody>
      </p:sp>
      <p:sp>
        <p:nvSpPr>
          <p:cNvPr id="10" name="Rectangle 3"/>
          <p:cNvSpPr txBox="1">
            <a:spLocks noChangeArrowheads="1"/>
          </p:cNvSpPr>
          <p:nvPr/>
        </p:nvSpPr>
        <p:spPr bwMode="auto">
          <a:xfrm>
            <a:off x="679450" y="5445125"/>
            <a:ext cx="7924800" cy="5334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属性上的取值分布</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不均匀的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，可以采用</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直方图等</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统计方法进行结果大小估计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6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6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6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6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1DBA1E1-4066-4B4B-ADD5-E26C5F538C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endPar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D1470F6-A85D-4F3B-851B-B0C7A8DD00D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5AD6D87-B380-4871-A557-927C8C001D8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7139" name="Rectangle 3"/>
          <p:cNvSpPr>
            <a:spLocks noGrp="1" noChangeArrowheads="1"/>
          </p:cNvSpPr>
          <p:nvPr>
            <p:ph idx="1"/>
          </p:nvPr>
        </p:nvSpPr>
        <p:spPr>
          <a:xfrm>
            <a:off x="609600" y="13716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给定一个关系代数表达式，可以应用一组启发式规则对其进行等价变换，产生一个具有较高效率的等价表达式。</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需要注意，这些规则</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不能保证一定产生最优化等价表达式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987140"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7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E0D86F-9545-46FC-BBCE-6253422C667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3"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79BA8-DE88-48D5-A648-371C875DD25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8162"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88163"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88168" name="Rectangle 8"/>
          <p:cNvSpPr>
            <a:spLocks noChangeArrowheads="1"/>
          </p:cNvSpPr>
          <p:nvPr/>
        </p:nvSpPr>
        <p:spPr bwMode="auto">
          <a:xfrm>
            <a:off x="609600" y="1943100"/>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规则1</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选择和投影操作尽早执行。</a:t>
            </a:r>
          </a:p>
        </p:txBody>
      </p:sp>
      <p:grpSp>
        <p:nvGrpSpPr>
          <p:cNvPr id="2" name="组合 1"/>
          <p:cNvGrpSpPr/>
          <p:nvPr/>
        </p:nvGrpSpPr>
        <p:grpSpPr>
          <a:xfrm>
            <a:off x="609600" y="2457450"/>
            <a:ext cx="7924800" cy="3924300"/>
            <a:chOff x="609600" y="2457450"/>
            <a:chExt cx="7924800" cy="3924300"/>
          </a:xfrm>
        </p:grpSpPr>
        <p:graphicFrame>
          <p:nvGraphicFramePr>
            <p:cNvPr id="56328" name="Object 4"/>
            <p:cNvGraphicFramePr>
              <a:graphicFrameLocks noChangeAspect="1"/>
            </p:cNvGraphicFramePr>
            <p:nvPr/>
          </p:nvGraphicFramePr>
          <p:xfrm>
            <a:off x="3096022" y="3924300"/>
            <a:ext cx="257175" cy="190500"/>
          </p:xfrm>
          <a:graphic>
            <a:graphicData uri="http://schemas.openxmlformats.org/presentationml/2006/ole">
              <mc:AlternateContent xmlns:mc="http://schemas.openxmlformats.org/markup-compatibility/2006">
                <mc:Choice xmlns:v="urn:schemas-microsoft-com:vml" Requires="v">
                  <p:oleObj spid="_x0000_s14341" r:id="rId3" imgW="257175" imgH="190500" progId="Paint.Picture">
                    <p:embed/>
                  </p:oleObj>
                </mc:Choice>
                <mc:Fallback>
                  <p:oleObj r:id="rId3" imgW="257175" imgH="190500" progId="Paint.Picture">
                    <p:embed/>
                    <p:pic>
                      <p:nvPicPr>
                        <p:cNvPr id="0" name="图片 3102"/>
                        <p:cNvPicPr/>
                        <p:nvPr/>
                      </p:nvPicPr>
                      <p:blipFill>
                        <a:blip r:embed="rId4"/>
                        <a:stretch>
                          <a:fillRect/>
                        </a:stretch>
                      </p:blipFill>
                      <p:spPr>
                        <a:xfrm>
                          <a:off x="3096022" y="3924300"/>
                          <a:ext cx="257175" cy="190500"/>
                        </a:xfrm>
                        <a:prstGeom prst="rect">
                          <a:avLst/>
                        </a:prstGeom>
                        <a:noFill/>
                        <a:ln w="38100">
                          <a:noFill/>
                          <a:miter/>
                        </a:ln>
                      </p:spPr>
                    </p:pic>
                  </p:oleObj>
                </mc:Fallback>
              </mc:AlternateContent>
            </a:graphicData>
          </a:graphic>
        </p:graphicFrame>
        <p:graphicFrame>
          <p:nvGraphicFramePr>
            <p:cNvPr id="56329" name="Object 5"/>
            <p:cNvGraphicFramePr>
              <a:graphicFrameLocks noChangeAspect="1"/>
            </p:cNvGraphicFramePr>
            <p:nvPr/>
          </p:nvGraphicFramePr>
          <p:xfrm>
            <a:off x="5151487" y="3933825"/>
            <a:ext cx="257175" cy="190500"/>
          </p:xfrm>
          <a:graphic>
            <a:graphicData uri="http://schemas.openxmlformats.org/presentationml/2006/ole">
              <mc:AlternateContent xmlns:mc="http://schemas.openxmlformats.org/markup-compatibility/2006">
                <mc:Choice xmlns:v="urn:schemas-microsoft-com:vml" Requires="v">
                  <p:oleObj spid="_x0000_s14342" r:id="rId5" imgW="257175" imgH="190500" progId="Paint.Picture">
                    <p:embed/>
                  </p:oleObj>
                </mc:Choice>
                <mc:Fallback>
                  <p:oleObj r:id="rId5" imgW="257175" imgH="190500" progId="Paint.Picture">
                    <p:embed/>
                    <p:pic>
                      <p:nvPicPr>
                        <p:cNvPr id="0" name="图片 3103"/>
                        <p:cNvPicPr/>
                        <p:nvPr/>
                      </p:nvPicPr>
                      <p:blipFill>
                        <a:blip r:embed="rId4"/>
                        <a:stretch>
                          <a:fillRect/>
                        </a:stretch>
                      </p:blipFill>
                      <p:spPr>
                        <a:xfrm>
                          <a:off x="5151487" y="3933825"/>
                          <a:ext cx="257175" cy="190500"/>
                        </a:xfrm>
                        <a:prstGeom prst="rect">
                          <a:avLst/>
                        </a:prstGeom>
                        <a:noFill/>
                        <a:ln w="38100">
                          <a:noFill/>
                          <a:miter/>
                        </a:ln>
                      </p:spPr>
                    </p:pic>
                  </p:oleObj>
                </mc:Fallback>
              </mc:AlternateContent>
            </a:graphicData>
          </a:graphic>
        </p:graphicFrame>
        <p:graphicFrame>
          <p:nvGraphicFramePr>
            <p:cNvPr id="56330" name="Object 6"/>
            <p:cNvGraphicFramePr>
              <a:graphicFrameLocks noChangeAspect="1"/>
            </p:cNvGraphicFramePr>
            <p:nvPr/>
          </p:nvGraphicFramePr>
          <p:xfrm>
            <a:off x="3162697" y="4238625"/>
            <a:ext cx="257175" cy="190500"/>
          </p:xfrm>
          <a:graphic>
            <a:graphicData uri="http://schemas.openxmlformats.org/presentationml/2006/ole">
              <mc:AlternateContent xmlns:mc="http://schemas.openxmlformats.org/markup-compatibility/2006">
                <mc:Choice xmlns:v="urn:schemas-microsoft-com:vml" Requires="v">
                  <p:oleObj spid="_x0000_s14343" r:id="rId6" imgW="257175" imgH="190500" progId="Paint.Picture">
                    <p:embed/>
                  </p:oleObj>
                </mc:Choice>
                <mc:Fallback>
                  <p:oleObj r:id="rId6" imgW="257175" imgH="190500" progId="Paint.Picture">
                    <p:embed/>
                    <p:pic>
                      <p:nvPicPr>
                        <p:cNvPr id="0" name="图片 3101"/>
                        <p:cNvPicPr/>
                        <p:nvPr/>
                      </p:nvPicPr>
                      <p:blipFill>
                        <a:blip r:embed="rId4"/>
                        <a:stretch>
                          <a:fillRect/>
                        </a:stretch>
                      </p:blipFill>
                      <p:spPr>
                        <a:xfrm>
                          <a:off x="3162697" y="4238625"/>
                          <a:ext cx="257175" cy="190500"/>
                        </a:xfrm>
                        <a:prstGeom prst="rect">
                          <a:avLst/>
                        </a:prstGeom>
                        <a:noFill/>
                        <a:ln w="38100">
                          <a:noFill/>
                          <a:miter/>
                        </a:ln>
                      </p:spPr>
                    </p:pic>
                  </p:oleObj>
                </mc:Fallback>
              </mc:AlternateContent>
            </a:graphicData>
          </a:graphic>
        </p:graphicFrame>
        <p:graphicFrame>
          <p:nvGraphicFramePr>
            <p:cNvPr id="56331" name="Object 7"/>
            <p:cNvGraphicFramePr>
              <a:graphicFrameLocks noChangeAspect="1"/>
            </p:cNvGraphicFramePr>
            <p:nvPr/>
          </p:nvGraphicFramePr>
          <p:xfrm>
            <a:off x="5322937" y="4257675"/>
            <a:ext cx="257175" cy="190500"/>
          </p:xfrm>
          <a:graphic>
            <a:graphicData uri="http://schemas.openxmlformats.org/presentationml/2006/ole">
              <mc:AlternateContent xmlns:mc="http://schemas.openxmlformats.org/markup-compatibility/2006">
                <mc:Choice xmlns:v="urn:schemas-microsoft-com:vml" Requires="v">
                  <p:oleObj spid="_x0000_s14344" r:id="rId7" imgW="257175" imgH="190500" progId="Paint.Picture">
                    <p:embed/>
                  </p:oleObj>
                </mc:Choice>
                <mc:Fallback>
                  <p:oleObj r:id="rId7" imgW="257175" imgH="190500" progId="Paint.Picture">
                    <p:embed/>
                    <p:pic>
                      <p:nvPicPr>
                        <p:cNvPr id="0" name="图片 3104"/>
                        <p:cNvPicPr/>
                        <p:nvPr/>
                      </p:nvPicPr>
                      <p:blipFill>
                        <a:blip r:embed="rId4"/>
                        <a:stretch>
                          <a:fillRect/>
                        </a:stretch>
                      </p:blipFill>
                      <p:spPr>
                        <a:xfrm>
                          <a:off x="5322937" y="4257675"/>
                          <a:ext cx="257175" cy="190500"/>
                        </a:xfrm>
                        <a:prstGeom prst="rect">
                          <a:avLst/>
                        </a:prstGeom>
                        <a:noFill/>
                        <a:ln w="38100">
                          <a:noFill/>
                          <a:miter/>
                        </a:ln>
                      </p:spPr>
                    </p:pic>
                  </p:oleObj>
                </mc:Fallback>
              </mc:AlternateContent>
            </a:graphicData>
          </a:graphic>
        </p:graphicFrame>
        <p:sp>
          <p:nvSpPr>
            <p:cNvPr id="988169" name="Rectangle 9"/>
            <p:cNvSpPr>
              <a:spLocks noChangeArrowheads="1"/>
            </p:cNvSpPr>
            <p:nvPr/>
          </p:nvSpPr>
          <p:spPr bwMode="auto">
            <a:xfrm>
              <a:off x="609600" y="2457450"/>
              <a:ext cx="79248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4. </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选择投影交换律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 B1, ..., </a:t>
              </a:r>
              <a:r>
                <a:rPr kumimoji="0" lang="en-US" altLang="zh-CN" sz="20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Bm</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8. 选择、连接和笛卡儿乘积的分配律</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10. 选择与集合操作的分配律</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8168"/>
                                        </p:tgtEl>
                                        <p:attrNameLst>
                                          <p:attrName>style.visibility</p:attrName>
                                        </p:attrNameLst>
                                      </p:cBhvr>
                                      <p:to>
                                        <p:strVal val="visible"/>
                                      </p:to>
                                    </p:set>
                                    <p:animEffect transition="in" filter="slide(fromLeft)">
                                      <p:cBhvr>
                                        <p:cTn id="7" dur="500"/>
                                        <p:tgtEl>
                                          <p:spTgt spid="9881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8C00FA1-0184-4572-9C90-FAD4560132E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85B7B-5928-40C7-854B-1005C8E72C6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E72FAF-7B8D-43E3-95E2-0EE8D604B41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9186"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89187"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89188" name="Rectangle 4"/>
          <p:cNvSpPr>
            <a:spLocks noChangeArrowheads="1"/>
          </p:cNvSpPr>
          <p:nvPr/>
        </p:nvSpPr>
        <p:spPr bwMode="auto">
          <a:xfrm>
            <a:off x="609600" y="1981200"/>
            <a:ext cx="815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规则2</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把某些选择操作与笛卡尔乘积相结合，形成一个连接操作。</a:t>
            </a:r>
          </a:p>
        </p:txBody>
      </p:sp>
      <p:sp>
        <p:nvSpPr>
          <p:cNvPr id="989189" name="Rectangle 5"/>
          <p:cNvSpPr>
            <a:spLocks noChangeArrowheads="1"/>
          </p:cNvSpPr>
          <p:nvPr/>
        </p:nvSpPr>
        <p:spPr bwMode="auto">
          <a:xfrm>
            <a:off x="609600" y="2971800"/>
            <a:ext cx="80660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规则3</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同时执行相同关系上的多个选择和投影操作。</a:t>
            </a:r>
          </a:p>
        </p:txBody>
      </p:sp>
      <p:sp>
        <p:nvSpPr>
          <p:cNvPr id="989190" name="Rectangle 6"/>
          <p:cNvSpPr>
            <a:spLocks noChangeArrowheads="1"/>
          </p:cNvSpPr>
          <p:nvPr/>
        </p:nvSpPr>
        <p:spPr bwMode="auto">
          <a:xfrm>
            <a:off x="609600" y="3962400"/>
            <a:ext cx="8426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规则4</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把投影操作与连接操作结合起来执行。</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9188"/>
                                        </p:tgtEl>
                                        <p:attrNameLst>
                                          <p:attrName>style.visibility</p:attrName>
                                        </p:attrNameLst>
                                      </p:cBhvr>
                                      <p:to>
                                        <p:strVal val="visible"/>
                                      </p:to>
                                    </p:set>
                                    <p:animEffect transition="in" filter="slide(fromLeft)">
                                      <p:cBhvr>
                                        <p:cTn id="7" dur="500"/>
                                        <p:tgtEl>
                                          <p:spTgt spid="9891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89189"/>
                                        </p:tgtEl>
                                        <p:attrNameLst>
                                          <p:attrName>style.visibility</p:attrName>
                                        </p:attrNameLst>
                                      </p:cBhvr>
                                      <p:to>
                                        <p:strVal val="visible"/>
                                      </p:to>
                                    </p:set>
                                    <p:animEffect transition="in" filter="slide(fromLeft)">
                                      <p:cBhvr>
                                        <p:cTn id="12" dur="500"/>
                                        <p:tgtEl>
                                          <p:spTgt spid="98918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89190"/>
                                        </p:tgtEl>
                                        <p:attrNameLst>
                                          <p:attrName>style.visibility</p:attrName>
                                        </p:attrNameLst>
                                      </p:cBhvr>
                                      <p:to>
                                        <p:strVal val="visible"/>
                                      </p:to>
                                    </p:set>
                                    <p:animEffect transition="in" filter="slide(fromLeft)">
                                      <p:cBhvr>
                                        <p:cTn id="17" dur="500"/>
                                        <p:tgtEl>
                                          <p:spTgt spid="98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8" grpId="0"/>
      <p:bldP spid="989189" grpId="0"/>
      <p:bldP spid="9891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09A353-CE3E-4CBC-8800-59BE3475D46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0288651-AB14-4351-BEC9-B05B78B639F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0210"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90211"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0212" name="Rectangle 4"/>
          <p:cNvSpPr>
            <a:spLocks noChangeArrowheads="1"/>
          </p:cNvSpPr>
          <p:nvPr/>
        </p:nvSpPr>
        <p:spPr bwMode="auto">
          <a:xfrm>
            <a:off x="609600" y="19812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规则5</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提取公共表达式。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如果一个反复出现的公共表达式的结果不是一个很大的关系，而且从外存读入它的时间小于计算它的时间，可以只计算这个表达式一次并存储其结果，以后遇到该表达式时不必重新计算。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90212"/>
                                        </p:tgtEl>
                                        <p:attrNameLst>
                                          <p:attrName>style.visibility</p:attrName>
                                        </p:attrNameLst>
                                      </p:cBhvr>
                                      <p:to>
                                        <p:strVal val="visible"/>
                                      </p:to>
                                    </p:set>
                                    <p:animEffect transition="in" filter="slide(fromLeft)">
                                      <p:cBhvr>
                                        <p:cTn id="7" dur="500"/>
                                        <p:tgtEl>
                                          <p:spTgt spid="99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126BFEE-6310-4A17-9B5C-4AFA380DD61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4F6D995-161B-48B7-895F-0AD029DB36C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1235" name="Rectangle 3"/>
          <p:cNvSpPr>
            <a:spLocks noGrp="1" noChangeArrowheads="1"/>
          </p:cNvSpPr>
          <p:nvPr>
            <p:ph idx="1"/>
          </p:nvPr>
        </p:nvSpPr>
        <p:spPr>
          <a:xfrm>
            <a:off x="609600" y="1295400"/>
            <a:ext cx="79248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构造查询的内部表示是查询处理的第一步。给定一个用高级语言定义的查询，需要两步来构造该查询的内部表示。</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第一步把用高级语言定义的查询转换为关系代数表达式。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第二步把关系代数表达式转换为查询树。</a:t>
            </a:r>
          </a:p>
        </p:txBody>
      </p:sp>
      <p:sp>
        <p:nvSpPr>
          <p:cNvPr id="991236"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526EEA-697F-4675-85A7-4F096DDF96E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A0CB372-0723-4079-AA3C-713D375C57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2259" name="Rectangle 3"/>
          <p:cNvSpPr>
            <a:spLocks noGrp="1" noChangeArrowheads="1"/>
          </p:cNvSpPr>
          <p:nvPr>
            <p:ph idx="1"/>
          </p:nvPr>
        </p:nvSpPr>
        <p:spPr>
          <a:xfrm>
            <a:off x="609600" y="1371600"/>
            <a:ext cx="8534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给定一个用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SQL</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语言定义的查询: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list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C</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可以按照如下方法把这个查询转换为关系代数表达式：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从句中的关系</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构造笛卡儿积：</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在第1步的基础上构造一个选择操作:</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在第2步的基础上构造一个投影操作: </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Π</a:t>
            </a:r>
            <a:r>
              <a:rPr kumimoji="0" lang="en-US" altLang="zh-CN" sz="2000" b="1" i="0" u="none" strike="noStrike" kern="0" cap="none" spc="0" normalizeH="0" baseline="-3000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list</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992260"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22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22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922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22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225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22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A8127E2-4147-420D-B41E-053AA25E25C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5897D66-C85D-407F-8B90-F2832DE8B24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3283" name="Rectangle 3"/>
          <p:cNvSpPr>
            <a:spLocks noGrp="1" noChangeArrowheads="1"/>
          </p:cNvSpPr>
          <p:nvPr>
            <p:ph idx="1"/>
          </p:nvPr>
        </p:nvSpPr>
        <p:spPr>
          <a:xfrm>
            <a:off x="609600" y="1219200"/>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从关系代数表达式到查询树的转换：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给定查询</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A</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P=15 AND N=“User”</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使用上述方法可以得到关系代数表达式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Π</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P=15 AND N=“User”</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对应的查询树:</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993284"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graphicFrame>
        <p:nvGraphicFramePr>
          <p:cNvPr id="993285" name="Object 5"/>
          <p:cNvGraphicFramePr>
            <a:graphicFrameLocks noChangeAspect="1"/>
          </p:cNvGraphicFramePr>
          <p:nvPr/>
        </p:nvGraphicFramePr>
        <p:xfrm>
          <a:off x="6956425" y="4509135"/>
          <a:ext cx="2170430" cy="2171700"/>
        </p:xfrm>
        <a:graphic>
          <a:graphicData uri="http://schemas.openxmlformats.org/presentationml/2006/ole">
            <mc:AlternateContent xmlns:mc="http://schemas.openxmlformats.org/markup-compatibility/2006">
              <mc:Choice xmlns:v="urn:schemas-microsoft-com:vml" Requires="v">
                <p:oleObj spid="_x0000_s15362" r:id="rId3" imgW="3114675" imgH="3562350" progId="Paint.Picture">
                  <p:embed/>
                </p:oleObj>
              </mc:Choice>
              <mc:Fallback>
                <p:oleObj r:id="rId3" imgW="3114675" imgH="3562350" progId="Paint.Picture">
                  <p:embed/>
                  <p:pic>
                    <p:nvPicPr>
                      <p:cNvPr id="0" name="图片 3110"/>
                      <p:cNvPicPr/>
                      <p:nvPr/>
                    </p:nvPicPr>
                    <p:blipFill>
                      <a:blip r:embed="rId4"/>
                      <a:stretch>
                        <a:fillRect/>
                      </a:stretch>
                    </p:blipFill>
                    <p:spPr>
                      <a:xfrm>
                        <a:off x="6956425" y="4509135"/>
                        <a:ext cx="2170430" cy="2171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3285"/>
                                        </p:tgtEl>
                                        <p:attrNameLst>
                                          <p:attrName>style.visibility</p:attrName>
                                        </p:attrNameLst>
                                      </p:cBhvr>
                                      <p:to>
                                        <p:strVal val="visible"/>
                                      </p:to>
                                    </p:set>
                                    <p:animEffect transition="in" filter="dissolve">
                                      <p:cBhvr>
                                        <p:cTn id="7" dur="500"/>
                                        <p:tgtEl>
                                          <p:spTgt spid="99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3A9139-5CAD-45D3-A3D4-94A0A60FCF9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1BB9398-EE98-491E-809B-64962AA7829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430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4307" name="Rectangle 3"/>
          <p:cNvSpPr>
            <a:spLocks noGrp="1" noChangeArrowheads="1"/>
          </p:cNvSpPr>
          <p:nvPr>
            <p:ph idx="1"/>
          </p:nvPr>
        </p:nvSpPr>
        <p:spPr>
          <a:xfrm>
            <a:off x="0" y="1125538"/>
            <a:ext cx="9144000" cy="5732463"/>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输出：计算输入关系代数表达式的程序。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使用规律1把每个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选择操作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C1 AND ... AND </a:t>
            </a:r>
            <a:r>
              <a:rPr kumimoji="0" lang="en-US" altLang="zh-CN" sz="2400" b="1" i="0" u="none" strike="noStrike" kern="0" cap="none" spc="0" normalizeH="0" baseline="-30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变换为：</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C1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 ...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使用规律2,4,8和10，把查询树上的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每个选择操作移到尽可能靠近叶节点</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使用规律3、4、9和11，把查询树上的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每个投影操作移到尽可能靠近叶节点</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 使用规律1、3和4把串接的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多个选择或多个投影操作组合为单个的选择或投影操作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 使用规律7重新安排叶节点，使得</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具有最小选择操作的叶节点最先执行</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3A9139-5CAD-45D3-A3D4-94A0A60FCF9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FFDF27-A755-4155-A111-202F9873B74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430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4307" name="Rectangle 3"/>
          <p:cNvSpPr>
            <a:spLocks noGrp="1" noChangeArrowheads="1"/>
          </p:cNvSpPr>
          <p:nvPr>
            <p:ph idx="1"/>
          </p:nvPr>
        </p:nvSpPr>
        <p:spPr>
          <a:xfrm>
            <a:off x="0" y="1125538"/>
            <a:ext cx="9144000" cy="5732463"/>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输出：计算输入关系代数表达式的程序。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 组合笛卡尔乘积和相继的选择操作</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形成连接操作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 把最后的查询树</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划分为多个子树</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，使得每个子树上的操作可以由单个存取程序一次完成。划分方法如下：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① 每个二目操作在且仅在一个子树中；</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② 如果二目操作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在子树</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中，而且从叶到根的方向的路径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β→α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是仅包含一目操作的最长路径，则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β→α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也包含在</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 产生一个计算最后</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查询树的程序</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，每一步计算一个子树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43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A042883-7CE8-45BE-8528-E4A3130EA2F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30ACCB-9FD6-4253-A994-CEE28E577CD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5331" name="Rectangle 3"/>
          <p:cNvSpPr>
            <a:spLocks noGrp="1" noChangeArrowheads="1"/>
          </p:cNvSpPr>
          <p:nvPr>
            <p:ph idx="1"/>
          </p:nvPr>
        </p:nvSpPr>
        <p:spPr>
          <a:xfrm>
            <a:off x="609600" y="1143000"/>
            <a:ext cx="7924800" cy="49530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图书馆数据库:</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书目关系: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Ti，Au，Pn，Nc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出版社关系: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Pub(</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Pn，Pa，Pc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借阅者关系: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Bor</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Na，Ad，Ci，Cn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借阅登记关系: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Cn，Nc，</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设由已借出书的信息构成的视图</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LBI</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定义如下: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CREATE  VIEW  LBI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AS SELECT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Ti,Au,Boo.Pn,Boo.Nc,Na,Ad,Ci,Bor.Cn,Da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Boo,Bor,Loa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AND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Bor.Cn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Loa.Cn</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有如下查询：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Ti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LBI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Da&lt;2/1/1994。</a:t>
            </a:r>
          </a:p>
        </p:txBody>
      </p:sp>
      <p:sp>
        <p:nvSpPr>
          <p:cNvPr id="995332"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AE4B6B7-166B-478A-9177-86F5F59DF0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5DA01B8-C320-4AFC-85F6-500C79A373C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6354" name="Rectangle 2"/>
          <p:cNvSpPr>
            <a:spLocks noGrp="1" noChangeArrowheads="1"/>
          </p:cNvSpPr>
          <p:nvPr>
            <p:ph idx="1"/>
          </p:nvPr>
        </p:nvSpPr>
        <p:spPr>
          <a:xfrm>
            <a:off x="609600" y="3581400"/>
            <a:ext cx="8153400" cy="3276600"/>
          </a:xfrm>
          <a:solidFill>
            <a:schemeClr val="bg1"/>
          </a:solidFill>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查询处理程序首先把这个查询与视图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LBI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合并形成一个直接定义在基关系上的等价查询并变换为等价的关系代数表达式：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mn-lt"/>
                <a:ea typeface="+mn-ea"/>
                <a:cs typeface="楷体_GB2312"/>
              </a:rPr>
              <a:t>Π</a:t>
            </a:r>
            <a:r>
              <a:rPr kumimoji="0" lang="en-US" altLang="zh-CN" sz="20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25000" noProof="0" dirty="0" err="1">
                <a:ln>
                  <a:noFill/>
                </a:ln>
                <a:solidFill>
                  <a:srgbClr val="0000FF"/>
                </a:solidFill>
                <a:effectLst>
                  <a:outerShdw blurRad="38100" dist="38100" dir="2700000" algn="tl">
                    <a:srgbClr val="C0C0C0"/>
                  </a:outerShdw>
                </a:effectLst>
                <a:uLnTx/>
                <a:uFillTx/>
                <a:latin typeface="+mn-lt"/>
                <a:ea typeface="+mn-ea"/>
                <a:cs typeface="楷体_GB2312"/>
              </a:rPr>
              <a:t>i</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C1</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(Π</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L</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C2</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mn-lt"/>
                <a:ea typeface="+mn-ea"/>
                <a:cs typeface="楷体_GB2312"/>
              </a:rPr>
              <a:t>Loa×Bor</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)×Boo))))</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其中：</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C</a:t>
            </a:r>
            <a:r>
              <a:rPr kumimoji="0" lang="en-US" altLang="zh-CN" sz="1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mn-lt"/>
                <a:ea typeface="+mn-ea"/>
                <a:cs typeface="楷体_GB2312"/>
              </a:rPr>
              <a:t>1 </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=“Da&lt;2/1/1994”，</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L=“</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Ti，Au，Boo.Pn，Boo.Nc，Na，Ad，Ci，Bor.Cn，Da</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C</a:t>
            </a:r>
            <a:r>
              <a:rPr kumimoji="0" lang="en-US" altLang="zh-CN" sz="1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mn-lt"/>
                <a:ea typeface="+mn-ea"/>
                <a:cs typeface="楷体_GB2312"/>
              </a:rPr>
              <a:t>2 </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Boo.Nc</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Loa.Nc</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 AND </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Bor.Cn</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Loa.Cn</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p>
        </p:txBody>
      </p:sp>
      <p:sp>
        <p:nvSpPr>
          <p:cNvPr id="996355"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6358" name="Text Box 6"/>
          <p:cNvSpPr txBox="1">
            <a:spLocks noChangeArrowheads="1"/>
          </p:cNvSpPr>
          <p:nvPr/>
        </p:nvSpPr>
        <p:spPr bwMode="auto">
          <a:xfrm>
            <a:off x="2057400" y="1066800"/>
            <a:ext cx="4459288"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
        <p:nvSpPr>
          <p:cNvPr id="996359" name="Text Box 7"/>
          <p:cNvSpPr txBox="1">
            <a:spLocks noChangeArrowheads="1"/>
          </p:cNvSpPr>
          <p:nvPr/>
        </p:nvSpPr>
        <p:spPr bwMode="auto">
          <a:xfrm>
            <a:off x="457200" y="1844675"/>
            <a:ext cx="5483225" cy="164782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CREATE  VIEW  LBI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AS SELECT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Ti,Au,Boo.Pn,Boo.Nc,Na,Ad,Ci,Bor.Cn,Da</a:t>
            </a:r>
            <a:endPar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FROM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Boo,Bor,Loa</a:t>
            </a:r>
            <a:endPar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WHERE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 AND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Loa.Cn</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
        <p:nvSpPr>
          <p:cNvPr id="996360" name="Text Box 8"/>
          <p:cNvSpPr txBox="1">
            <a:spLocks noChangeArrowheads="1"/>
          </p:cNvSpPr>
          <p:nvPr/>
        </p:nvSpPr>
        <p:spPr bwMode="auto">
          <a:xfrm>
            <a:off x="6096000" y="2133600"/>
            <a:ext cx="2795588" cy="1046163"/>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SELECT  Ti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FROM  LBI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WHERE  Da&lt;2/1/1994</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6358"/>
                                        </p:tgtEl>
                                        <p:attrNameLst>
                                          <p:attrName>style.visibility</p:attrName>
                                        </p:attrNameLst>
                                      </p:cBhvr>
                                      <p:to>
                                        <p:strVal val="visible"/>
                                      </p:to>
                                    </p:set>
                                    <p:animEffect transition="in" filter="dissolve">
                                      <p:cBhvr>
                                        <p:cTn id="7" dur="500"/>
                                        <p:tgtEl>
                                          <p:spTgt spid="9963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6359"/>
                                        </p:tgtEl>
                                        <p:attrNameLst>
                                          <p:attrName>style.visibility</p:attrName>
                                        </p:attrNameLst>
                                      </p:cBhvr>
                                      <p:to>
                                        <p:strVal val="visible"/>
                                      </p:to>
                                    </p:set>
                                    <p:animEffect transition="in" filter="dissolve">
                                      <p:cBhvr>
                                        <p:cTn id="12" dur="500"/>
                                        <p:tgtEl>
                                          <p:spTgt spid="9963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6360"/>
                                        </p:tgtEl>
                                        <p:attrNameLst>
                                          <p:attrName>style.visibility</p:attrName>
                                        </p:attrNameLst>
                                      </p:cBhvr>
                                      <p:to>
                                        <p:strVal val="visible"/>
                                      </p:to>
                                    </p:set>
                                    <p:animEffect transition="in" filter="dissolve">
                                      <p:cBhvr>
                                        <p:cTn id="17" dur="500"/>
                                        <p:tgtEl>
                                          <p:spTgt spid="99636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96354">
                                            <p:txEl>
                                              <p:pRg st="0" end="0"/>
                                            </p:txEl>
                                          </p:spTgt>
                                        </p:tgtEl>
                                        <p:attrNameLst>
                                          <p:attrName>style.visibility</p:attrName>
                                        </p:attrNameLst>
                                      </p:cBhvr>
                                      <p:to>
                                        <p:strVal val="visible"/>
                                      </p:to>
                                    </p:set>
                                    <p:anim calcmode="lin" valueType="num">
                                      <p:cBhvr>
                                        <p:cTn id="22" dur="500" fill="hold"/>
                                        <p:tgtEl>
                                          <p:spTgt spid="99635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9963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96354">
                                            <p:txEl>
                                              <p:pRg st="1" end="1"/>
                                            </p:txEl>
                                          </p:spTgt>
                                        </p:tgtEl>
                                        <p:attrNameLst>
                                          <p:attrName>style.visibility</p:attrName>
                                        </p:attrNameLst>
                                      </p:cBhvr>
                                      <p:to>
                                        <p:strVal val="visible"/>
                                      </p:to>
                                    </p:set>
                                    <p:anim calcmode="lin" valueType="num">
                                      <p:cBhvr>
                                        <p:cTn id="28" dur="500" fill="hold"/>
                                        <p:tgtEl>
                                          <p:spTgt spid="996354">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996354">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96354">
                                            <p:txEl>
                                              <p:pRg st="2" end="2"/>
                                            </p:txEl>
                                          </p:spTgt>
                                        </p:tgtEl>
                                        <p:attrNameLst>
                                          <p:attrName>style.visibility</p:attrName>
                                        </p:attrNameLst>
                                      </p:cBhvr>
                                      <p:to>
                                        <p:strVal val="visible"/>
                                      </p:to>
                                    </p:set>
                                    <p:anim calcmode="lin" valueType="num">
                                      <p:cBhvr>
                                        <p:cTn id="32" dur="500" fill="hold"/>
                                        <p:tgtEl>
                                          <p:spTgt spid="996354">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996354">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96354">
                                            <p:txEl>
                                              <p:pRg st="3" end="3"/>
                                            </p:txEl>
                                          </p:spTgt>
                                        </p:tgtEl>
                                        <p:attrNameLst>
                                          <p:attrName>style.visibility</p:attrName>
                                        </p:attrNameLst>
                                      </p:cBhvr>
                                      <p:to>
                                        <p:strVal val="visible"/>
                                      </p:to>
                                    </p:set>
                                    <p:anim calcmode="lin" valueType="num">
                                      <p:cBhvr>
                                        <p:cTn id="36" dur="500" fill="hold"/>
                                        <p:tgtEl>
                                          <p:spTgt spid="996354">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9635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96354">
                                            <p:txEl>
                                              <p:pRg st="4" end="4"/>
                                            </p:txEl>
                                          </p:spTgt>
                                        </p:tgtEl>
                                        <p:attrNameLst>
                                          <p:attrName>style.visibility</p:attrName>
                                        </p:attrNameLst>
                                      </p:cBhvr>
                                      <p:to>
                                        <p:strVal val="visible"/>
                                      </p:to>
                                    </p:set>
                                    <p:anim calcmode="lin" valueType="num">
                                      <p:cBhvr>
                                        <p:cTn id="40" dur="500" fill="hold"/>
                                        <p:tgtEl>
                                          <p:spTgt spid="99635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99635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96354">
                                            <p:txEl>
                                              <p:pRg st="5" end="5"/>
                                            </p:txEl>
                                          </p:spTgt>
                                        </p:tgtEl>
                                        <p:attrNameLst>
                                          <p:attrName>style.visibility</p:attrName>
                                        </p:attrNameLst>
                                      </p:cBhvr>
                                      <p:to>
                                        <p:strVal val="visible"/>
                                      </p:to>
                                    </p:set>
                                    <p:anim calcmode="lin" valueType="num">
                                      <p:cBhvr>
                                        <p:cTn id="44" dur="500" fill="hold"/>
                                        <p:tgtEl>
                                          <p:spTgt spid="996354">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9963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4" grpId="0" build="p"/>
      <p:bldP spid="996358" grpId="0" animBg="1"/>
      <p:bldP spid="996359" grpId="0" animBg="1"/>
      <p:bldP spid="99636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1D60F9B-16FF-4093-93E4-B46DF195590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9122137-5C92-4A64-B041-CB42A3F567B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8403" name="Rectangle 3"/>
          <p:cNvSpPr>
            <a:spLocks noGrp="1" noChangeArrowheads="1"/>
          </p:cNvSpPr>
          <p:nvPr>
            <p:ph idx="1"/>
          </p:nvPr>
        </p:nvSpPr>
        <p:spPr>
          <a:xfrm>
            <a:off x="533400" y="1112838"/>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对应的查询树</a:t>
            </a:r>
          </a:p>
        </p:txBody>
      </p:sp>
      <p:graphicFrame>
        <p:nvGraphicFramePr>
          <p:cNvPr id="998404" name="Object 4"/>
          <p:cNvGraphicFramePr>
            <a:graphicFrameLocks noChangeAspect="1"/>
          </p:cNvGraphicFramePr>
          <p:nvPr/>
        </p:nvGraphicFramePr>
        <p:xfrm>
          <a:off x="1447800" y="1676400"/>
          <a:ext cx="7162800" cy="4827588"/>
        </p:xfrm>
        <a:graphic>
          <a:graphicData uri="http://schemas.openxmlformats.org/presentationml/2006/ole">
            <mc:AlternateContent xmlns:mc="http://schemas.openxmlformats.org/markup-compatibility/2006">
              <mc:Choice xmlns:v="urn:schemas-microsoft-com:vml" Requires="v">
                <p:oleObj spid="_x0000_s16386" r:id="rId3" imgW="7419975" imgH="5000625" progId="Paint.Picture">
                  <p:embed/>
                </p:oleObj>
              </mc:Choice>
              <mc:Fallback>
                <p:oleObj r:id="rId3" imgW="7419975" imgH="5000625" progId="Paint.Picture">
                  <p:embed/>
                  <p:pic>
                    <p:nvPicPr>
                      <p:cNvPr id="0" name="图片 3106"/>
                      <p:cNvPicPr/>
                      <p:nvPr/>
                    </p:nvPicPr>
                    <p:blipFill>
                      <a:blip r:embed="rId4"/>
                      <a:stretch>
                        <a:fillRect/>
                      </a:stretch>
                    </p:blipFill>
                    <p:spPr>
                      <a:xfrm>
                        <a:off x="1447800" y="1676400"/>
                        <a:ext cx="7162800" cy="4827588"/>
                      </a:xfrm>
                      <a:prstGeom prst="rect">
                        <a:avLst/>
                      </a:prstGeom>
                      <a:noFill/>
                      <a:ln w="38100">
                        <a:noFill/>
                        <a:miter/>
                      </a:ln>
                    </p:spPr>
                  </p:pic>
                </p:oleObj>
              </mc:Fallback>
            </mc:AlternateContent>
          </a:graphicData>
        </a:graphic>
      </p:graphicFrame>
      <p:sp>
        <p:nvSpPr>
          <p:cNvPr id="998405" name="Rectangle 5"/>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8406" name="Text Box 6"/>
          <p:cNvSpPr txBox="1">
            <a:spLocks noChangeArrowheads="1"/>
          </p:cNvSpPr>
          <p:nvPr/>
        </p:nvSpPr>
        <p:spPr bwMode="auto">
          <a:xfrm>
            <a:off x="4716463" y="1371600"/>
            <a:ext cx="4427538"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8404"/>
                                        </p:tgtEl>
                                        <p:attrNameLst>
                                          <p:attrName>style.visibility</p:attrName>
                                        </p:attrNameLst>
                                      </p:cBhvr>
                                      <p:to>
                                        <p:strVal val="visible"/>
                                      </p:to>
                                    </p:set>
                                    <p:animEffect transition="in" filter="dissolve">
                                      <p:cBhvr>
                                        <p:cTn id="7" dur="500"/>
                                        <p:tgtEl>
                                          <p:spTgt spid="99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2ABC6E9-2CA3-4623-B5D2-4E85ABD559D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4"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5"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17B412-9A44-440B-9984-EB2727E8DD3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41059" name="Rectangle 3"/>
          <p:cNvSpPr>
            <a:spLocks noGrp="1" noChangeArrowheads="1"/>
          </p:cNvSpPr>
          <p:nvPr>
            <p:ph idx="1"/>
          </p:nvPr>
        </p:nvSpPr>
        <p:spPr>
          <a:xfrm>
            <a:off x="609600" y="1219200"/>
            <a:ext cx="7924800" cy="13716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设有如下两个关系：</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S(S#,SN,…)</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SC(S#,C#…)</a:t>
            </a:r>
          </a:p>
        </p:txBody>
      </p:sp>
      <p:sp>
        <p:nvSpPr>
          <p:cNvPr id="941060" name="Rectangle 4"/>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grpSp>
        <p:nvGrpSpPr>
          <p:cNvPr id="941074" name="Group 18"/>
          <p:cNvGrpSpPr/>
          <p:nvPr/>
        </p:nvGrpSpPr>
        <p:grpSpPr>
          <a:xfrm>
            <a:off x="609600" y="5905500"/>
            <a:ext cx="7924800" cy="533400"/>
            <a:chOff x="384" y="3720"/>
            <a:chExt cx="4992" cy="336"/>
          </a:xfrm>
        </p:grpSpPr>
        <p:sp>
          <p:nvSpPr>
            <p:cNvPr id="941068" name="Rectangle 12"/>
            <p:cNvSpPr>
              <a:spLocks noChangeArrowheads="1"/>
            </p:cNvSpPr>
            <p:nvPr/>
          </p:nvSpPr>
          <p:spPr bwMode="auto">
            <a:xfrm>
              <a:off x="384" y="3720"/>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     </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a:t>
              </a:r>
              <a:endParaRPr kumimoji="0" lang="zh-CN" altLang="en-US"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27656" name="Object 5"/>
            <p:cNvGraphicFramePr>
              <a:graphicFrameLocks noChangeAspect="1"/>
            </p:cNvGraphicFramePr>
            <p:nvPr/>
          </p:nvGraphicFramePr>
          <p:xfrm>
            <a:off x="3504" y="3816"/>
            <a:ext cx="162" cy="120"/>
          </p:xfrm>
          <a:graphic>
            <a:graphicData uri="http://schemas.openxmlformats.org/presentationml/2006/ole">
              <mc:AlternateContent xmlns:mc="http://schemas.openxmlformats.org/markup-compatibility/2006">
                <mc:Choice xmlns:v="urn:schemas-microsoft-com:vml" Requires="v">
                  <p:oleObj spid="_x0000_s3080" r:id="rId3" imgW="257175" imgH="190500" progId="Paint.Picture">
                    <p:embed/>
                  </p:oleObj>
                </mc:Choice>
                <mc:Fallback>
                  <p:oleObj r:id="rId3" imgW="257175" imgH="190500" progId="Paint.Picture">
                    <p:embed/>
                    <p:pic>
                      <p:nvPicPr>
                        <p:cNvPr id="0" name="图片 3076"/>
                        <p:cNvPicPr/>
                        <p:nvPr/>
                      </p:nvPicPr>
                      <p:blipFill>
                        <a:blip r:embed="rId4"/>
                        <a:stretch>
                          <a:fillRect/>
                        </a:stretch>
                      </p:blipFill>
                      <p:spPr>
                        <a:xfrm>
                          <a:off x="3504" y="3816"/>
                          <a:ext cx="162" cy="120"/>
                        </a:xfrm>
                        <a:prstGeom prst="rect">
                          <a:avLst/>
                        </a:prstGeom>
                        <a:noFill/>
                        <a:ln w="38100">
                          <a:noFill/>
                          <a:miter/>
                        </a:ln>
                      </p:spPr>
                    </p:pic>
                  </p:oleObj>
                </mc:Fallback>
              </mc:AlternateContent>
            </a:graphicData>
          </a:graphic>
        </p:graphicFrame>
      </p:grpSp>
      <p:sp>
        <p:nvSpPr>
          <p:cNvPr id="941063" name="Rectangle 7"/>
          <p:cNvSpPr>
            <a:spLocks noChangeArrowheads="1"/>
          </p:cNvSpPr>
          <p:nvPr/>
        </p:nvSpPr>
        <p:spPr bwMode="auto">
          <a:xfrm>
            <a:off x="609600" y="2590800"/>
            <a:ext cx="7924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有如下</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SQL</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语句：</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SELECT  DISTINCT  S.SN</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FROM  S, SC</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WHERE  S.S#=SC.S# AND SC.C#=“C2”</a:t>
            </a:r>
          </a:p>
        </p:txBody>
      </p:sp>
      <p:sp>
        <p:nvSpPr>
          <p:cNvPr id="941065" name="Rectangle 9"/>
          <p:cNvSpPr>
            <a:spLocks noChangeArrowheads="1"/>
          </p:cNvSpPr>
          <p:nvPr/>
        </p:nvSpPr>
        <p:spPr bwMode="auto">
          <a:xfrm>
            <a:off x="609600" y="4191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存在多种处理策略：</a:t>
            </a:r>
          </a:p>
        </p:txBody>
      </p:sp>
      <p:grpSp>
        <p:nvGrpSpPr>
          <p:cNvPr id="941073" name="Group 17"/>
          <p:cNvGrpSpPr/>
          <p:nvPr/>
        </p:nvGrpSpPr>
        <p:grpSpPr>
          <a:xfrm>
            <a:off x="609600" y="5295900"/>
            <a:ext cx="7924800" cy="533400"/>
            <a:chOff x="384" y="3336"/>
            <a:chExt cx="4992" cy="336"/>
          </a:xfrm>
        </p:grpSpPr>
        <p:graphicFrame>
          <p:nvGraphicFramePr>
            <p:cNvPr id="27660" name="Object 6"/>
            <p:cNvGraphicFramePr>
              <a:graphicFrameLocks noChangeAspect="1"/>
            </p:cNvGraphicFramePr>
            <p:nvPr/>
          </p:nvGraphicFramePr>
          <p:xfrm>
            <a:off x="3246" y="3456"/>
            <a:ext cx="162" cy="120"/>
          </p:xfrm>
          <a:graphic>
            <a:graphicData uri="http://schemas.openxmlformats.org/presentationml/2006/ole">
              <mc:AlternateContent xmlns:mc="http://schemas.openxmlformats.org/markup-compatibility/2006">
                <mc:Choice xmlns:v="urn:schemas-microsoft-com:vml" Requires="v">
                  <p:oleObj spid="_x0000_s3081" r:id="rId5" imgW="257175" imgH="190500" progId="Paint.Picture">
                    <p:embed/>
                  </p:oleObj>
                </mc:Choice>
                <mc:Fallback>
                  <p:oleObj r:id="rId5" imgW="257175" imgH="190500" progId="Paint.Picture">
                    <p:embed/>
                    <p:pic>
                      <p:nvPicPr>
                        <p:cNvPr id="0" name="图片 3075"/>
                        <p:cNvPicPr/>
                        <p:nvPr/>
                      </p:nvPicPr>
                      <p:blipFill>
                        <a:blip r:embed="rId4"/>
                        <a:stretch>
                          <a:fillRect/>
                        </a:stretch>
                      </p:blipFill>
                      <p:spPr>
                        <a:xfrm>
                          <a:off x="3246" y="3456"/>
                          <a:ext cx="162" cy="120"/>
                        </a:xfrm>
                        <a:prstGeom prst="rect">
                          <a:avLst/>
                        </a:prstGeom>
                        <a:noFill/>
                        <a:ln w="38100">
                          <a:noFill/>
                          <a:miter/>
                        </a:ln>
                      </p:spPr>
                    </p:pic>
                  </p:oleObj>
                </mc:Fallback>
              </mc:AlternateContent>
            </a:graphicData>
          </a:graphic>
        </p:graphicFrame>
        <p:sp>
          <p:nvSpPr>
            <p:cNvPr id="941066" name="Rectangle 10"/>
            <p:cNvSpPr>
              <a:spLocks noChangeArrowheads="1"/>
            </p:cNvSpPr>
            <p:nvPr/>
          </p:nvSpPr>
          <p:spPr bwMode="auto">
            <a:xfrm>
              <a:off x="384" y="3336"/>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800" b="1" i="0" u="none" strike="noStrike" kern="1200" cap="none" spc="0" normalizeH="0" baseline="0" noProof="0" dirty="0" err="1">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30000" noProof="0" dirty="0" err="1">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    </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a:t>
              </a:r>
            </a:p>
          </p:txBody>
        </p:sp>
      </p:grpSp>
      <p:sp>
        <p:nvSpPr>
          <p:cNvPr id="941067" name="Rectangle 11"/>
          <p:cNvSpPr>
            <a:spLocks noChangeArrowheads="1"/>
          </p:cNvSpPr>
          <p:nvPr/>
        </p:nvSpPr>
        <p:spPr bwMode="auto">
          <a:xfrm>
            <a:off x="609600" y="4762500"/>
            <a:ext cx="8001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1063"/>
                                        </p:tgtEl>
                                        <p:attrNameLst>
                                          <p:attrName>style.visibility</p:attrName>
                                        </p:attrNameLst>
                                      </p:cBhvr>
                                      <p:to>
                                        <p:strVal val="visible"/>
                                      </p:to>
                                    </p:set>
                                    <p:anim calcmode="lin" valueType="num">
                                      <p:cBhvr>
                                        <p:cTn id="7" dur="500" fill="hold"/>
                                        <p:tgtEl>
                                          <p:spTgt spid="941063"/>
                                        </p:tgtEl>
                                        <p:attrNameLst>
                                          <p:attrName>ppt_x</p:attrName>
                                        </p:attrNameLst>
                                      </p:cBhvr>
                                      <p:tavLst>
                                        <p:tav tm="0">
                                          <p:val>
                                            <p:strVal val="#ppt_x"/>
                                          </p:val>
                                        </p:tav>
                                        <p:tav tm="100000">
                                          <p:val>
                                            <p:strVal val="#ppt_x"/>
                                          </p:val>
                                        </p:tav>
                                      </p:tavLst>
                                    </p:anim>
                                    <p:anim calcmode="lin" valueType="num">
                                      <p:cBhvr>
                                        <p:cTn id="8" dur="500" fill="hold"/>
                                        <p:tgtEl>
                                          <p:spTgt spid="9410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1065"/>
                                        </p:tgtEl>
                                        <p:attrNameLst>
                                          <p:attrName>style.visibility</p:attrName>
                                        </p:attrNameLst>
                                      </p:cBhvr>
                                      <p:to>
                                        <p:strVal val="visible"/>
                                      </p:to>
                                    </p:set>
                                    <p:anim calcmode="lin" valueType="num">
                                      <p:cBhvr>
                                        <p:cTn id="13" dur="500" fill="hold"/>
                                        <p:tgtEl>
                                          <p:spTgt spid="941065"/>
                                        </p:tgtEl>
                                        <p:attrNameLst>
                                          <p:attrName>ppt_x</p:attrName>
                                        </p:attrNameLst>
                                      </p:cBhvr>
                                      <p:tavLst>
                                        <p:tav tm="0">
                                          <p:val>
                                            <p:strVal val="#ppt_x"/>
                                          </p:val>
                                        </p:tav>
                                        <p:tav tm="100000">
                                          <p:val>
                                            <p:strVal val="#ppt_x"/>
                                          </p:val>
                                        </p:tav>
                                      </p:tavLst>
                                    </p:anim>
                                    <p:anim calcmode="lin" valueType="num">
                                      <p:cBhvr>
                                        <p:cTn id="14" dur="500" fill="hold"/>
                                        <p:tgtEl>
                                          <p:spTgt spid="9410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41067"/>
                                        </p:tgtEl>
                                        <p:attrNameLst>
                                          <p:attrName>style.visibility</p:attrName>
                                        </p:attrNameLst>
                                      </p:cBhvr>
                                      <p:to>
                                        <p:strVal val="visible"/>
                                      </p:to>
                                    </p:set>
                                    <p:animEffect transition="in" filter="slide(fromLeft)">
                                      <p:cBhvr>
                                        <p:cTn id="19" dur="500"/>
                                        <p:tgtEl>
                                          <p:spTgt spid="94106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941073"/>
                                        </p:tgtEl>
                                        <p:attrNameLst>
                                          <p:attrName>style.visibility</p:attrName>
                                        </p:attrNameLst>
                                      </p:cBhvr>
                                      <p:to>
                                        <p:strVal val="visible"/>
                                      </p:to>
                                    </p:set>
                                    <p:animEffect transition="in" filter="slide(fromLeft)">
                                      <p:cBhvr>
                                        <p:cTn id="24" dur="500"/>
                                        <p:tgtEl>
                                          <p:spTgt spid="94107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941074"/>
                                        </p:tgtEl>
                                        <p:attrNameLst>
                                          <p:attrName>style.visibility</p:attrName>
                                        </p:attrNameLst>
                                      </p:cBhvr>
                                      <p:to>
                                        <p:strVal val="visible"/>
                                      </p:to>
                                    </p:set>
                                    <p:animEffect transition="in" filter="slide(fromLeft)">
                                      <p:cBhvr>
                                        <p:cTn id="29" dur="500"/>
                                        <p:tgtEl>
                                          <p:spTgt spid="94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3" grpId="0"/>
      <p:bldP spid="941065" grpId="0"/>
      <p:bldP spid="9410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F9DC24-158F-4254-A528-E735D73EE5D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A686B59-71B1-4D34-B248-92F83122C77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942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9429" name="Rectangle 5"/>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999430" name="Object 6"/>
          <p:cNvGraphicFramePr>
            <a:graphicFrameLocks noChangeAspect="1"/>
          </p:cNvGraphicFramePr>
          <p:nvPr/>
        </p:nvGraphicFramePr>
        <p:xfrm>
          <a:off x="1066800" y="1905000"/>
          <a:ext cx="4981575" cy="4591050"/>
        </p:xfrm>
        <a:graphic>
          <a:graphicData uri="http://schemas.openxmlformats.org/presentationml/2006/ole">
            <mc:AlternateContent xmlns:mc="http://schemas.openxmlformats.org/markup-compatibility/2006">
              <mc:Choice xmlns:v="urn:schemas-microsoft-com:vml" Requires="v">
                <p:oleObj spid="_x0000_s17410" r:id="rId3" imgW="4981575" imgH="4591050" progId="Paint.Picture">
                  <p:embed/>
                </p:oleObj>
              </mc:Choice>
              <mc:Fallback>
                <p:oleObj r:id="rId3" imgW="4981575" imgH="4591050" progId="Paint.Picture">
                  <p:embed/>
                  <p:pic>
                    <p:nvPicPr>
                      <p:cNvPr id="0" name="图片 3108"/>
                      <p:cNvPicPr/>
                      <p:nvPr/>
                    </p:nvPicPr>
                    <p:blipFill>
                      <a:blip r:embed="rId4"/>
                      <a:stretch>
                        <a:fillRect/>
                      </a:stretch>
                    </p:blipFill>
                    <p:spPr>
                      <a:xfrm>
                        <a:off x="1066800" y="1905000"/>
                        <a:ext cx="4981575" cy="4591050"/>
                      </a:xfrm>
                      <a:prstGeom prst="rect">
                        <a:avLst/>
                      </a:prstGeom>
                      <a:noFill/>
                      <a:ln w="38100">
                        <a:noFill/>
                        <a:miter/>
                      </a:ln>
                    </p:spPr>
                  </p:pic>
                </p:oleObj>
              </mc:Fallback>
            </mc:AlternateContent>
          </a:graphicData>
        </a:graphic>
      </p:graphicFrame>
      <p:sp>
        <p:nvSpPr>
          <p:cNvPr id="999431" name="Text Box 7"/>
          <p:cNvSpPr txBox="1"/>
          <p:nvPr/>
        </p:nvSpPr>
        <p:spPr>
          <a:xfrm>
            <a:off x="647700" y="2060575"/>
            <a:ext cx="3132138"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移动选择操作和合并投影操作后的查询树</a:t>
            </a:r>
          </a:p>
        </p:txBody>
      </p:sp>
      <p:sp>
        <p:nvSpPr>
          <p:cNvPr id="999432" name="Text Box 8"/>
          <p:cNvSpPr txBox="1">
            <a:spLocks noChangeArrowheads="1"/>
          </p:cNvSpPr>
          <p:nvPr/>
        </p:nvSpPr>
        <p:spPr bwMode="auto">
          <a:xfrm>
            <a:off x="4584700" y="4992688"/>
            <a:ext cx="4406900"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9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99430"/>
                                        </p:tgtEl>
                                        <p:attrNameLst>
                                          <p:attrName>style.visibility</p:attrName>
                                        </p:attrNameLst>
                                      </p:cBhvr>
                                      <p:to>
                                        <p:strVal val="visible"/>
                                      </p:to>
                                    </p:set>
                                    <p:animEffect transition="in" filter="dissolve">
                                      <p:cBhvr>
                                        <p:cTn id="11" dur="500"/>
                                        <p:tgtEl>
                                          <p:spTgt spid="999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AED7C7F-047C-47E7-AD75-A44D2BF10B9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0ABF365-DB08-4101-B2B7-5395FA8513F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0450"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1000451" name="Rectangle 3"/>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1000454" name="Object 6"/>
          <p:cNvGraphicFramePr>
            <a:graphicFrameLocks noChangeAspect="1"/>
          </p:cNvGraphicFramePr>
          <p:nvPr/>
        </p:nvGraphicFramePr>
        <p:xfrm>
          <a:off x="838200" y="1811338"/>
          <a:ext cx="5410200" cy="4699000"/>
        </p:xfrm>
        <a:graphic>
          <a:graphicData uri="http://schemas.openxmlformats.org/presentationml/2006/ole">
            <mc:AlternateContent xmlns:mc="http://schemas.openxmlformats.org/markup-compatibility/2006">
              <mc:Choice xmlns:v="urn:schemas-microsoft-com:vml" Requires="v">
                <p:oleObj spid="_x0000_s18434" r:id="rId3" imgW="5505450" imgH="6010275" progId="Paint.Picture">
                  <p:embed/>
                </p:oleObj>
              </mc:Choice>
              <mc:Fallback>
                <p:oleObj r:id="rId3" imgW="5505450" imgH="6010275" progId="Paint.Picture">
                  <p:embed/>
                  <p:pic>
                    <p:nvPicPr>
                      <p:cNvPr id="0" name="图片 3107"/>
                      <p:cNvPicPr/>
                      <p:nvPr/>
                    </p:nvPicPr>
                    <p:blipFill>
                      <a:blip r:embed="rId4"/>
                      <a:stretch>
                        <a:fillRect/>
                      </a:stretch>
                    </p:blipFill>
                    <p:spPr>
                      <a:xfrm>
                        <a:off x="838200" y="1811338"/>
                        <a:ext cx="5410200" cy="4699000"/>
                      </a:xfrm>
                      <a:prstGeom prst="rect">
                        <a:avLst/>
                      </a:prstGeom>
                      <a:noFill/>
                      <a:ln w="38100">
                        <a:noFill/>
                        <a:miter/>
                      </a:ln>
                    </p:spPr>
                  </p:pic>
                </p:oleObj>
              </mc:Fallback>
            </mc:AlternateContent>
          </a:graphicData>
        </a:graphic>
      </p:graphicFrame>
      <p:sp>
        <p:nvSpPr>
          <p:cNvPr id="1000453" name="Text Box 5"/>
          <p:cNvSpPr txBox="1"/>
          <p:nvPr/>
        </p:nvSpPr>
        <p:spPr>
          <a:xfrm>
            <a:off x="754063" y="2165350"/>
            <a:ext cx="2593975"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经过投影移动合并等处理后的查询树</a:t>
            </a:r>
          </a:p>
        </p:txBody>
      </p:sp>
      <p:sp>
        <p:nvSpPr>
          <p:cNvPr id="1000455" name="Text Box 7"/>
          <p:cNvSpPr txBox="1">
            <a:spLocks noChangeArrowheads="1"/>
          </p:cNvSpPr>
          <p:nvPr/>
        </p:nvSpPr>
        <p:spPr bwMode="auto">
          <a:xfrm>
            <a:off x="4787900" y="4425950"/>
            <a:ext cx="4295775"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0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00454"/>
                                        </p:tgtEl>
                                        <p:attrNameLst>
                                          <p:attrName>style.visibility</p:attrName>
                                        </p:attrNameLst>
                                      </p:cBhvr>
                                      <p:to>
                                        <p:strVal val="visible"/>
                                      </p:to>
                                    </p:set>
                                    <p:animEffect transition="in" filter="dissolve">
                                      <p:cBhvr>
                                        <p:cTn id="11" dur="500"/>
                                        <p:tgtEl>
                                          <p:spTgt spid="100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3A40138-3EE4-44D2-AD98-BAD43EFC1C8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A052B27-B82A-4C51-9214-3CBB355C433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147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001475" name="Rectangle 3"/>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1001478" name="Object 6"/>
          <p:cNvGraphicFramePr>
            <a:graphicFrameLocks noChangeAspect="1"/>
          </p:cNvGraphicFramePr>
          <p:nvPr/>
        </p:nvGraphicFramePr>
        <p:xfrm>
          <a:off x="838200" y="1801813"/>
          <a:ext cx="6629400" cy="4789487"/>
        </p:xfrm>
        <a:graphic>
          <a:graphicData uri="http://schemas.openxmlformats.org/presentationml/2006/ole">
            <mc:AlternateContent xmlns:mc="http://schemas.openxmlformats.org/markup-compatibility/2006">
              <mc:Choice xmlns:v="urn:schemas-microsoft-com:vml" Requires="v">
                <p:oleObj spid="_x0000_s19458" r:id="rId3" imgW="7010400" imgH="5372100" progId="Paint.Picture">
                  <p:embed/>
                </p:oleObj>
              </mc:Choice>
              <mc:Fallback>
                <p:oleObj r:id="rId3" imgW="7010400" imgH="5372100" progId="Paint.Picture">
                  <p:embed/>
                  <p:pic>
                    <p:nvPicPr>
                      <p:cNvPr id="0" name="图片 3109"/>
                      <p:cNvPicPr/>
                      <p:nvPr/>
                    </p:nvPicPr>
                    <p:blipFill>
                      <a:blip r:embed="rId4"/>
                      <a:stretch>
                        <a:fillRect/>
                      </a:stretch>
                    </p:blipFill>
                    <p:spPr>
                      <a:xfrm>
                        <a:off x="838200" y="1801813"/>
                        <a:ext cx="6629400" cy="4789487"/>
                      </a:xfrm>
                      <a:prstGeom prst="rect">
                        <a:avLst/>
                      </a:prstGeom>
                      <a:noFill/>
                      <a:ln w="38100">
                        <a:noFill/>
                        <a:miter/>
                      </a:ln>
                    </p:spPr>
                  </p:pic>
                </p:oleObj>
              </mc:Fallback>
            </mc:AlternateContent>
          </a:graphicData>
        </a:graphic>
      </p:graphicFrame>
      <p:sp>
        <p:nvSpPr>
          <p:cNvPr id="1001477" name="Text Box 5"/>
          <p:cNvSpPr txBox="1"/>
          <p:nvPr/>
        </p:nvSpPr>
        <p:spPr>
          <a:xfrm>
            <a:off x="762000" y="2133600"/>
            <a:ext cx="3663950" cy="706438"/>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楷体_GB2312"/>
                <a:ea typeface="+mn-ea"/>
                <a:cs typeface="楷体_GB2312"/>
                <a:sym typeface="+mn-ea"/>
              </a:rPr>
              <a:t>合并选择和笛卡儿积形成连接操作</a:t>
            </a:r>
          </a:p>
        </p:txBody>
      </p:sp>
      <p:sp>
        <p:nvSpPr>
          <p:cNvPr id="71689" name="AutoShape 8"/>
          <p:cNvSpPr/>
          <p:nvPr/>
        </p:nvSpPr>
        <p:spPr>
          <a:xfrm flipV="1">
            <a:off x="4953000" y="4572000"/>
            <a:ext cx="3352800" cy="914400"/>
          </a:xfrm>
          <a:prstGeom prst="cloudCallout">
            <a:avLst>
              <a:gd name="adj1" fmla="val -46546"/>
              <a:gd name="adj2" fmla="val 66667"/>
            </a:avLst>
          </a:prstGeom>
          <a:solidFill>
            <a:srgbClr val="FFCCFF"/>
          </a:solidFill>
          <a:ln w="9525" cap="flat" cmpd="sng">
            <a:solidFill>
              <a:schemeClr val="tx1"/>
            </a:solidFill>
            <a:prstDash val="solid"/>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latin typeface="+mn-lt"/>
                <a:ea typeface="+mn-ea"/>
                <a:cs typeface="楷体_GB2312"/>
              </a:defRPr>
            </a:lvl5pPr>
          </a:lstStyle>
          <a:p>
            <a:pPr marL="0" marR="0" lvl="0" indent="0" algn="ctr" defTabSz="914400" rtl="0" eaLnBrk="0" fontAlgn="base" latinLnBrk="0" hangingPunct="0">
              <a:lnSpc>
                <a:spcPct val="100000"/>
              </a:lnSpc>
              <a:spcBef>
                <a:spcPct val="20000"/>
              </a:spcBef>
              <a:spcAft>
                <a:spcPct val="0"/>
              </a:spcAft>
              <a:buChar char="–"/>
            </a:pPr>
            <a:r>
              <a:rPr kumimoji="0" lang="en-US" altLang="en-US" sz="2000" b="0" i="0" u="none" strike="noStrike" kern="1200" cap="none" spc="0" normalizeH="0" baseline="0" noProof="1">
                <a:solidFill>
                  <a:srgbClr val="000066"/>
                </a:solidFill>
                <a:effectLst>
                  <a:outerShdw blurRad="38100" dist="38100" dir="2700000">
                    <a:srgbClr val="000000"/>
                  </a:outerShdw>
                </a:effectLst>
                <a:latin typeface="楷体_GB2312"/>
                <a:ea typeface="+mn-ea"/>
                <a:cs typeface="楷体_GB2312"/>
                <a:sym typeface="+mn-ea"/>
              </a:rPr>
              <a:t>最后的结果查询树</a:t>
            </a:r>
          </a:p>
        </p:txBody>
      </p:sp>
      <p:sp>
        <p:nvSpPr>
          <p:cNvPr id="1001481" name="Text Box 9"/>
          <p:cNvSpPr txBox="1">
            <a:spLocks noChangeArrowheads="1"/>
          </p:cNvSpPr>
          <p:nvPr/>
        </p:nvSpPr>
        <p:spPr bwMode="auto">
          <a:xfrm>
            <a:off x="4716463" y="96838"/>
            <a:ext cx="4318000"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1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01478"/>
                                        </p:tgtEl>
                                        <p:attrNameLst>
                                          <p:attrName>style.visibility</p:attrName>
                                        </p:attrNameLst>
                                      </p:cBhvr>
                                      <p:to>
                                        <p:strVal val="visible"/>
                                      </p:to>
                                    </p:set>
                                    <p:animEffect transition="in" filter="dissolve">
                                      <p:cBhvr>
                                        <p:cTn id="11" dur="500"/>
                                        <p:tgtEl>
                                          <p:spTgt spid="10014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89"/>
                                        </p:tgtEl>
                                        <p:attrNameLst>
                                          <p:attrName>style.visibility</p:attrName>
                                        </p:attrNameLst>
                                      </p:cBhvr>
                                      <p:to>
                                        <p:strVal val="visible"/>
                                      </p:to>
                                    </p:set>
                                    <p:animEffect transition="in" filter="wipe(left)">
                                      <p:cBhvr>
                                        <p:cTn id="16"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7" grpId="0"/>
      <p:bldP spid="7168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66F90A-89E4-4DB3-9D6F-3C7334885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C14201F-5C45-4211-A625-0BD57B1378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21954" name="Rectangle 2"/>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关系表达式的等价转换规则</a:t>
            </a:r>
            <a:endPar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表达式结果大小的估计</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基于复杂性估计的查询优化算法 </a:t>
            </a:r>
          </a:p>
        </p:txBody>
      </p:sp>
      <p:sp>
        <p:nvSpPr>
          <p:cNvPr id="1021956" name="Rectangle 4"/>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B980AEB-B828-4D7B-914F-6702B411C87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6A9ED1-B66E-4347-81CF-7EEA2A8CEAE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24002" name="Rectangle 2"/>
          <p:cNvSpPr>
            <a:spLocks noGrp="1" noChangeArrowheads="1"/>
          </p:cNvSpPr>
          <p:nvPr>
            <p:ph idx="1"/>
          </p:nvPr>
        </p:nvSpPr>
        <p:spPr>
          <a:xfrm>
            <a:off x="609600" y="1371600"/>
            <a:ext cx="7924800" cy="50292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考虑各种查询执行策略的复杂性估计。</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基于复杂性估计的查询优化方法分为两个阶段。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第一阶段使用启发式优化方法产生逻辑上优化的关系代数表达式或查询计划Ｐ。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第二阶段为Ｐ中每个关系代数操作选择具有最小复杂性的实现算法，确定Ｐ的优化执行策略Ｐ(Ａ)。 </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影响查询执行效率的主要因素是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磁盘存取块数</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
        <p:nvSpPr>
          <p:cNvPr id="1024003" name="Rectangle 3"/>
          <p:cNvSpPr>
            <a:spLocks noGrp="1" noChangeArrowheads="1"/>
          </p:cNvSpPr>
          <p:nvPr>
            <p:ph type="title"/>
          </p:nvPr>
        </p:nvSpPr>
        <p:spPr>
          <a:xfrm>
            <a:off x="0" y="0"/>
            <a:ext cx="9144000" cy="1066800"/>
          </a:xfrm>
        </p:spPr>
        <p:txBody>
          <a:bodyPr vert="horz" wrap="square" lIns="54000" tIns="45720" rIns="1800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基于复杂性估计的查询优化方法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0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0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352EF0-E794-4928-8D7A-D413F3CB257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CAFC5BD-5CB2-4014-B652-7342DC89B61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19906"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本章重点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熟练掌握关系代数表达式等价变换规则；</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掌握启发式查询优化方法。 </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1019907" name="Rectangle 3"/>
          <p:cNvSpPr>
            <a:spLocks noGrp="1" noChangeArrowheads="1"/>
          </p:cNvSpPr>
          <p:nvPr>
            <p:ph type="title"/>
          </p:nvPr>
        </p:nvSpPr>
        <p:spPr>
          <a:xfrm>
            <a:off x="0" y="0"/>
            <a:ext cx="9144000" cy="1066800"/>
          </a:xfrm>
        </p:spPr>
        <p:txBody>
          <a:bodyPr vert="horz" wrap="square" lIns="54000" tIns="45720" rIns="1800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797C22-6C0B-4FC8-8934-74D7C637D93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76806"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20482" r:id="rId4" imgW="7833360" imgH="7839075" progId="">
                  <p:embed/>
                </p:oleObj>
              </mc:Choice>
              <mc:Fallback>
                <p:oleObj r:id="rId4" imgW="7833360" imgH="7839075" progId="">
                  <p:embed/>
                  <p:pic>
                    <p:nvPicPr>
                      <p:cNvPr id="0" name="图片 3105"/>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76807"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mn-ea"/>
              </a:rPr>
              <a:t>Next Chapter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C20119-FCB1-43DD-AC89-12988396D35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A7FB33-B5A2-420B-82D9-01913D93608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687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rPr>
              <a:t>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68707" name="Rectangle 3"/>
          <p:cNvSpPr>
            <a:spLocks noGrp="1" noChangeArrowheads="1"/>
          </p:cNvSpPr>
          <p:nvPr>
            <p:ph idx="1"/>
          </p:nvPr>
        </p:nvSpPr>
        <p:spPr>
          <a:xfrm>
            <a:off x="609600" y="179863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的执行过程:</a:t>
            </a:r>
          </a:p>
        </p:txBody>
      </p:sp>
      <p:sp>
        <p:nvSpPr>
          <p:cNvPr id="968708" name="Rectangle 4"/>
          <p:cNvSpPr>
            <a:spLocks noChangeArrowheads="1"/>
          </p:cNvSpPr>
          <p:nvPr/>
        </p:nvSpPr>
        <p:spPr bwMode="auto">
          <a:xfrm>
            <a:off x="609600" y="1181100"/>
            <a:ext cx="8001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Q1=Π</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(S.S#=SC.S#)∧(SC.C#="C2")</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(S×SC))</a:t>
            </a:r>
          </a:p>
        </p:txBody>
      </p:sp>
      <p:sp>
        <p:nvSpPr>
          <p:cNvPr id="968709" name="Rectangle 5"/>
          <p:cNvSpPr>
            <a:spLocks noChangeArrowheads="1"/>
          </p:cNvSpPr>
          <p:nvPr/>
        </p:nvSpPr>
        <p:spPr bwMode="auto">
          <a:xfrm>
            <a:off x="609600" y="1800225"/>
            <a:ext cx="792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计算</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的笛卡儿积：</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①使用一个内存缓冲区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读入某个关系(如</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的未处理元组;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②使用另一个内存缓冲区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读入另一个关系(如</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的未处理元组;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③把</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中的每个元组和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中每个元组相连接，并送入输出缓冲区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BO；</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④</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BO</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已满则写到一个临时文件;</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⑤重复步骤②～④，直至</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中元组全部处理完;</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⑥重复步骤①～⑥，直至</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中元组全部处理完。</a:t>
            </a:r>
          </a:p>
        </p:txBody>
      </p:sp>
      <p:sp>
        <p:nvSpPr>
          <p:cNvPr id="968710" name="Rectangle 6"/>
          <p:cNvSpPr>
            <a:spLocks noChangeArrowheads="1"/>
          </p:cNvSpPr>
          <p:nvPr/>
        </p:nvSpPr>
        <p:spPr bwMode="auto">
          <a:xfrm>
            <a:off x="609600" y="525780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从临时文件读入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的笛卡儿积，按照选择条件选取满足要求的记录。</a:t>
            </a:r>
          </a:p>
        </p:txBody>
      </p:sp>
      <p:sp>
        <p:nvSpPr>
          <p:cNvPr id="968711" name="Rectangle 7"/>
          <p:cNvSpPr>
            <a:spLocks noChangeArrowheads="1"/>
          </p:cNvSpPr>
          <p:nvPr/>
        </p:nvSpPr>
        <p:spPr bwMode="auto">
          <a:xfrm>
            <a:off x="609600" y="6019800"/>
            <a:ext cx="7924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把第2步的结果在</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SN</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上作投影输出，得到最终结果。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 calcmode="lin" valueType="num">
                                      <p:cBhvr>
                                        <p:cTn id="7" dur="500" fill="hold"/>
                                        <p:tgtEl>
                                          <p:spTgt spid="96870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68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8709"/>
                                        </p:tgtEl>
                                        <p:attrNameLst>
                                          <p:attrName>style.visibility</p:attrName>
                                        </p:attrNameLst>
                                      </p:cBhvr>
                                      <p:to>
                                        <p:strVal val="visible"/>
                                      </p:to>
                                    </p:set>
                                    <p:anim calcmode="lin" valueType="num">
                                      <p:cBhvr>
                                        <p:cTn id="13" dur="500" fill="hold"/>
                                        <p:tgtEl>
                                          <p:spTgt spid="968709"/>
                                        </p:tgtEl>
                                        <p:attrNameLst>
                                          <p:attrName>ppt_x</p:attrName>
                                        </p:attrNameLst>
                                      </p:cBhvr>
                                      <p:tavLst>
                                        <p:tav tm="0">
                                          <p:val>
                                            <p:strVal val="#ppt_x"/>
                                          </p:val>
                                        </p:tav>
                                        <p:tav tm="100000">
                                          <p:val>
                                            <p:strVal val="#ppt_x"/>
                                          </p:val>
                                        </p:tav>
                                      </p:tavLst>
                                    </p:anim>
                                    <p:anim calcmode="lin" valueType="num">
                                      <p:cBhvr>
                                        <p:cTn id="14" dur="500" fill="hold"/>
                                        <p:tgtEl>
                                          <p:spTgt spid="9687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8710"/>
                                        </p:tgtEl>
                                        <p:attrNameLst>
                                          <p:attrName>style.visibility</p:attrName>
                                        </p:attrNameLst>
                                      </p:cBhvr>
                                      <p:to>
                                        <p:strVal val="visible"/>
                                      </p:to>
                                    </p:set>
                                    <p:anim calcmode="lin" valueType="num">
                                      <p:cBhvr>
                                        <p:cTn id="19" dur="500" fill="hold"/>
                                        <p:tgtEl>
                                          <p:spTgt spid="968710"/>
                                        </p:tgtEl>
                                        <p:attrNameLst>
                                          <p:attrName>ppt_x</p:attrName>
                                        </p:attrNameLst>
                                      </p:cBhvr>
                                      <p:tavLst>
                                        <p:tav tm="0">
                                          <p:val>
                                            <p:strVal val="#ppt_x"/>
                                          </p:val>
                                        </p:tav>
                                        <p:tav tm="100000">
                                          <p:val>
                                            <p:strVal val="#ppt_x"/>
                                          </p:val>
                                        </p:tav>
                                      </p:tavLst>
                                    </p:anim>
                                    <p:anim calcmode="lin" valueType="num">
                                      <p:cBhvr>
                                        <p:cTn id="20" dur="500" fill="hold"/>
                                        <p:tgtEl>
                                          <p:spTgt spid="9687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8711"/>
                                        </p:tgtEl>
                                        <p:attrNameLst>
                                          <p:attrName>style.visibility</p:attrName>
                                        </p:attrNameLst>
                                      </p:cBhvr>
                                      <p:to>
                                        <p:strVal val="visible"/>
                                      </p:to>
                                    </p:set>
                                    <p:anim calcmode="lin" valueType="num">
                                      <p:cBhvr>
                                        <p:cTn id="25" dur="500" fill="hold"/>
                                        <p:tgtEl>
                                          <p:spTgt spid="968711"/>
                                        </p:tgtEl>
                                        <p:attrNameLst>
                                          <p:attrName>ppt_x</p:attrName>
                                        </p:attrNameLst>
                                      </p:cBhvr>
                                      <p:tavLst>
                                        <p:tav tm="0">
                                          <p:val>
                                            <p:strVal val="#ppt_x"/>
                                          </p:val>
                                        </p:tav>
                                        <p:tav tm="100000">
                                          <p:val>
                                            <p:strVal val="#ppt_x"/>
                                          </p:val>
                                        </p:tav>
                                      </p:tavLst>
                                    </p:anim>
                                    <p:anim calcmode="lin" valueType="num">
                                      <p:cBhvr>
                                        <p:cTn id="26" dur="500" fill="hold"/>
                                        <p:tgtEl>
                                          <p:spTgt spid="968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P spid="968709" grpId="0"/>
      <p:bldP spid="968710" grpId="0"/>
      <p:bldP spid="9687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6A170A-018D-4090-BFCA-FB1A6D8F7B6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4"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5"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7956768-6AF6-4962-B4A2-3E7DD18AC2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6973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69731" name="Rectangle 3"/>
          <p:cNvSpPr>
            <a:spLocks noGrp="1" noChangeArrowheads="1"/>
          </p:cNvSpPr>
          <p:nvPr>
            <p:ph idx="1"/>
          </p:nvPr>
        </p:nvSpPr>
        <p:spPr>
          <a:xfrm>
            <a:off x="609600" y="15240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1</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69732" name="Rectangle 4"/>
          <p:cNvSpPr>
            <a:spLocks noChangeArrowheads="1"/>
          </p:cNvSpPr>
          <p:nvPr/>
        </p:nvSpPr>
        <p:spPr bwMode="auto">
          <a:xfrm>
            <a:off x="1187450" y="188913"/>
            <a:ext cx="3960813" cy="11382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69733" name="Rectangle 5"/>
          <p:cNvSpPr>
            <a:spLocks noChangeArrowheads="1"/>
          </p:cNvSpPr>
          <p:nvPr/>
        </p:nvSpPr>
        <p:spPr bwMode="auto">
          <a:xfrm>
            <a:off x="609600" y="2019300"/>
            <a:ext cx="8283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69734" name="Rectangle 6"/>
          <p:cNvSpPr>
            <a:spLocks noChangeArrowheads="1"/>
          </p:cNvSpPr>
          <p:nvPr/>
        </p:nvSpPr>
        <p:spPr bwMode="auto">
          <a:xfrm>
            <a:off x="609600" y="2924175"/>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的笛卡尔积：</a:t>
            </a:r>
          </a:p>
        </p:txBody>
      </p:sp>
      <p:sp>
        <p:nvSpPr>
          <p:cNvPr id="969735" name="Rectangle 7"/>
          <p:cNvSpPr>
            <a:spLocks noChangeArrowheads="1"/>
          </p:cNvSpPr>
          <p:nvPr/>
        </p:nvSpPr>
        <p:spPr bwMode="auto">
          <a:xfrm>
            <a:off x="609600" y="3789363"/>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选择：</a:t>
            </a:r>
          </a:p>
        </p:txBody>
      </p:sp>
      <p:sp>
        <p:nvSpPr>
          <p:cNvPr id="969736" name="Rectangle 8"/>
          <p:cNvSpPr>
            <a:spLocks noChangeArrowheads="1"/>
          </p:cNvSpPr>
          <p:nvPr/>
        </p:nvSpPr>
        <p:spPr bwMode="auto">
          <a:xfrm>
            <a:off x="609600" y="465296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69737" name="Rectangle 9"/>
          <p:cNvSpPr>
            <a:spLocks noChangeArrowheads="1"/>
          </p:cNvSpPr>
          <p:nvPr/>
        </p:nvSpPr>
        <p:spPr bwMode="auto">
          <a:xfrm>
            <a:off x="609600" y="5445125"/>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200</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010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69738" name="Rectangle 10"/>
          <p:cNvSpPr>
            <a:spLocks noChangeArrowheads="1"/>
          </p:cNvSpPr>
          <p:nvPr/>
        </p:nvSpPr>
        <p:spPr bwMode="auto">
          <a:xfrm>
            <a:off x="609600" y="3400425"/>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时间开销：10秒（读）＋100000秒（写）</a:t>
            </a:r>
          </a:p>
        </p:txBody>
      </p:sp>
      <p:sp>
        <p:nvSpPr>
          <p:cNvPr id="969739" name="Rectangle 11"/>
          <p:cNvSpPr>
            <a:spLocks noChangeArrowheads="1"/>
          </p:cNvSpPr>
          <p:nvPr/>
        </p:nvSpPr>
        <p:spPr bwMode="auto">
          <a:xfrm>
            <a:off x="609600" y="4267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时间开销：100000秒（读）</a:t>
            </a:r>
          </a:p>
        </p:txBody>
      </p:sp>
      <p:sp>
        <p:nvSpPr>
          <p:cNvPr id="969740" name="Rectangle 12"/>
          <p:cNvSpPr>
            <a:spLocks noChangeArrowheads="1"/>
          </p:cNvSpPr>
          <p:nvPr/>
        </p:nvSpPr>
        <p:spPr bwMode="auto">
          <a:xfrm>
            <a:off x="609600" y="508476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9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69732"/>
                                        </p:tgtEl>
                                        <p:attrNameLst>
                                          <p:attrName>style.visibility</p:attrName>
                                        </p:attrNameLst>
                                      </p:cBhvr>
                                      <p:to>
                                        <p:strVal val="visible"/>
                                      </p:to>
                                    </p:set>
                                    <p:animEffect transition="in" filter="randombar(horizontal)">
                                      <p:cBhvr>
                                        <p:cTn id="11" dur="500"/>
                                        <p:tgtEl>
                                          <p:spTgt spid="96973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969733"/>
                                        </p:tgtEl>
                                        <p:attrNameLst>
                                          <p:attrName>style.visibility</p:attrName>
                                        </p:attrNameLst>
                                      </p:cBhvr>
                                      <p:to>
                                        <p:strVal val="visible"/>
                                      </p:to>
                                    </p:set>
                                    <p:animEffect transition="in" filter="randombar(horizontal)">
                                      <p:cBhvr>
                                        <p:cTn id="16" dur="500"/>
                                        <p:tgtEl>
                                          <p:spTgt spid="96973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69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69738"/>
                                        </p:tgtEl>
                                        <p:attrNameLst>
                                          <p:attrName>style.visibility</p:attrName>
                                        </p:attrNameLst>
                                      </p:cBhvr>
                                      <p:to>
                                        <p:strVal val="visible"/>
                                      </p:to>
                                    </p:set>
                                    <p:animEffect transition="in" filter="dissolve">
                                      <p:cBhvr>
                                        <p:cTn id="25" dur="500"/>
                                        <p:tgtEl>
                                          <p:spTgt spid="9697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697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69739"/>
                                        </p:tgtEl>
                                        <p:attrNameLst>
                                          <p:attrName>style.visibility</p:attrName>
                                        </p:attrNameLst>
                                      </p:cBhvr>
                                      <p:to>
                                        <p:strVal val="visible"/>
                                      </p:to>
                                    </p:set>
                                    <p:animEffect transition="in" filter="dissolve">
                                      <p:cBhvr>
                                        <p:cTn id="34" dur="500"/>
                                        <p:tgtEl>
                                          <p:spTgt spid="9697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97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69740"/>
                                        </p:tgtEl>
                                        <p:attrNameLst>
                                          <p:attrName>style.visibility</p:attrName>
                                        </p:attrNameLst>
                                      </p:cBhvr>
                                      <p:to>
                                        <p:strVal val="visible"/>
                                      </p:to>
                                    </p:set>
                                    <p:animEffect transition="in" filter="dissolve">
                                      <p:cBhvr>
                                        <p:cTn id="43" dur="500"/>
                                        <p:tgtEl>
                                          <p:spTgt spid="96974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69737"/>
                                        </p:tgtEl>
                                        <p:attrNameLst>
                                          <p:attrName>style.visibility</p:attrName>
                                        </p:attrNameLst>
                                      </p:cBhvr>
                                      <p:to>
                                        <p:strVal val="visible"/>
                                      </p:to>
                                    </p:set>
                                    <p:animEffect transition="in" filter="barn(outHorizontal)">
                                      <p:cBhvr>
                                        <p:cTn id="48" dur="500"/>
                                        <p:tgtEl>
                                          <p:spTgt spid="969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P spid="969732" grpId="0" animBg="1"/>
      <p:bldP spid="969733" grpId="0"/>
      <p:bldP spid="969734" grpId="0"/>
      <p:bldP spid="969735" grpId="0"/>
      <p:bldP spid="969736" grpId="0"/>
      <p:bldP spid="969737" grpId="0"/>
      <p:bldP spid="969738" grpId="0"/>
      <p:bldP spid="969739" grpId="0"/>
      <p:bldP spid="9697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919064-D235-4A1E-8E20-D0AEFEB0C2B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2"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9A77A5D-AA43-4507-BECE-DC9586928D9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30724" name="Group 8"/>
          <p:cNvGrpSpPr/>
          <p:nvPr/>
        </p:nvGrpSpPr>
        <p:grpSpPr>
          <a:xfrm>
            <a:off x="609600" y="1352550"/>
            <a:ext cx="7924800" cy="533400"/>
            <a:chOff x="336" y="768"/>
            <a:chExt cx="4992" cy="336"/>
          </a:xfrm>
        </p:grpSpPr>
        <p:sp>
          <p:nvSpPr>
            <p:cNvPr id="970759" name="Rectangle 7"/>
            <p:cNvSpPr>
              <a:spLocks noChangeArrowheads="1"/>
            </p:cNvSpPr>
            <p:nvPr/>
          </p:nvSpPr>
          <p:spPr bwMode="auto">
            <a:xfrm>
              <a:off x="336" y="768"/>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Q2 </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S.S#=SC.S#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p>
          </p:txBody>
        </p:sp>
        <p:graphicFrame>
          <p:nvGraphicFramePr>
            <p:cNvPr id="30726" name="Object 6"/>
            <p:cNvGraphicFramePr>
              <a:graphicFrameLocks noChangeAspect="1"/>
            </p:cNvGraphicFramePr>
            <p:nvPr/>
          </p:nvGraphicFramePr>
          <p:xfrm>
            <a:off x="2910" y="806"/>
            <a:ext cx="162" cy="120"/>
          </p:xfrm>
          <a:graphic>
            <a:graphicData uri="http://schemas.openxmlformats.org/presentationml/2006/ole">
              <mc:AlternateContent xmlns:mc="http://schemas.openxmlformats.org/markup-compatibility/2006">
                <mc:Choice xmlns:v="urn:schemas-microsoft-com:vml" Requires="v">
                  <p:oleObj spid="_x0000_s4098" r:id="rId3" imgW="257175" imgH="190500" progId="Paint.Picture">
                    <p:embed/>
                  </p:oleObj>
                </mc:Choice>
                <mc:Fallback>
                  <p:oleObj r:id="rId3" imgW="257175" imgH="190500" progId="Paint.Picture">
                    <p:embed/>
                    <p:pic>
                      <p:nvPicPr>
                        <p:cNvPr id="0" name="图片 3077"/>
                        <p:cNvPicPr/>
                        <p:nvPr/>
                      </p:nvPicPr>
                      <p:blipFill>
                        <a:blip r:embed="rId4"/>
                        <a:stretch>
                          <a:fillRect/>
                        </a:stretch>
                      </p:blipFill>
                      <p:spPr>
                        <a:xfrm>
                          <a:off x="2910" y="806"/>
                          <a:ext cx="162" cy="120"/>
                        </a:xfrm>
                        <a:prstGeom prst="rect">
                          <a:avLst/>
                        </a:prstGeom>
                        <a:noFill/>
                        <a:ln w="38100">
                          <a:noFill/>
                          <a:miter/>
                        </a:ln>
                      </p:spPr>
                    </p:pic>
                  </p:oleObj>
                </mc:Fallback>
              </mc:AlternateContent>
            </a:graphicData>
          </a:graphic>
        </p:graphicFrame>
      </p:grpSp>
      <p:sp>
        <p:nvSpPr>
          <p:cNvPr id="97075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0755" name="Rectangle 3"/>
          <p:cNvSpPr>
            <a:spLocks noGrp="1" noChangeArrowheads="1"/>
          </p:cNvSpPr>
          <p:nvPr>
            <p:ph idx="1"/>
          </p:nvPr>
        </p:nvSpPr>
        <p:spPr>
          <a:xfrm>
            <a:off x="609600" y="200818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的执行过程：</a:t>
            </a:r>
          </a:p>
        </p:txBody>
      </p:sp>
      <p:sp>
        <p:nvSpPr>
          <p:cNvPr id="970761" name="Rectangle 9"/>
          <p:cNvSpPr>
            <a:spLocks noChangeArrowheads="1"/>
          </p:cNvSpPr>
          <p:nvPr/>
        </p:nvSpPr>
        <p:spPr bwMode="auto">
          <a:xfrm>
            <a:off x="609600" y="2505075"/>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计算自然连接。</a:t>
            </a:r>
          </a:p>
        </p:txBody>
      </p:sp>
      <p:sp>
        <p:nvSpPr>
          <p:cNvPr id="970762" name="Rectangle 10"/>
          <p:cNvSpPr>
            <a:spLocks noChangeArrowheads="1"/>
          </p:cNvSpPr>
          <p:nvPr/>
        </p:nvSpPr>
        <p:spPr bwMode="auto">
          <a:xfrm>
            <a:off x="609600" y="2952750"/>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读取中间文件块，执行选择运算。</a:t>
            </a:r>
          </a:p>
        </p:txBody>
      </p:sp>
      <p:sp>
        <p:nvSpPr>
          <p:cNvPr id="970763" name="Rectangle 11"/>
          <p:cNvSpPr>
            <a:spLocks noChangeArrowheads="1"/>
          </p:cNvSpPr>
          <p:nvPr/>
        </p:nvSpPr>
        <p:spPr bwMode="auto">
          <a:xfrm>
            <a:off x="609600" y="3409950"/>
            <a:ext cx="792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0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70761"/>
                                        </p:tgtEl>
                                        <p:attrNameLst>
                                          <p:attrName>style.visibility</p:attrName>
                                        </p:attrNameLst>
                                      </p:cBhvr>
                                      <p:to>
                                        <p:strVal val="visible"/>
                                      </p:to>
                                    </p:set>
                                    <p:anim calcmode="lin" valueType="num">
                                      <p:cBhvr>
                                        <p:cTn id="11" dur="500" fill="hold"/>
                                        <p:tgtEl>
                                          <p:spTgt spid="970761"/>
                                        </p:tgtEl>
                                        <p:attrNameLst>
                                          <p:attrName>ppt_x</p:attrName>
                                        </p:attrNameLst>
                                      </p:cBhvr>
                                      <p:tavLst>
                                        <p:tav tm="0">
                                          <p:val>
                                            <p:strVal val="#ppt_x"/>
                                          </p:val>
                                        </p:tav>
                                        <p:tav tm="100000">
                                          <p:val>
                                            <p:strVal val="#ppt_x"/>
                                          </p:val>
                                        </p:tav>
                                      </p:tavLst>
                                    </p:anim>
                                    <p:anim calcmode="lin" valueType="num">
                                      <p:cBhvr>
                                        <p:cTn id="12" dur="500" fill="hold"/>
                                        <p:tgtEl>
                                          <p:spTgt spid="9707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70762"/>
                                        </p:tgtEl>
                                        <p:attrNameLst>
                                          <p:attrName>style.visibility</p:attrName>
                                        </p:attrNameLst>
                                      </p:cBhvr>
                                      <p:to>
                                        <p:strVal val="visible"/>
                                      </p:to>
                                    </p:set>
                                    <p:anim calcmode="lin" valueType="num">
                                      <p:cBhvr>
                                        <p:cTn id="17" dur="500" fill="hold"/>
                                        <p:tgtEl>
                                          <p:spTgt spid="970762"/>
                                        </p:tgtEl>
                                        <p:attrNameLst>
                                          <p:attrName>ppt_x</p:attrName>
                                        </p:attrNameLst>
                                      </p:cBhvr>
                                      <p:tavLst>
                                        <p:tav tm="0">
                                          <p:val>
                                            <p:strVal val="#ppt_x"/>
                                          </p:val>
                                        </p:tav>
                                        <p:tav tm="100000">
                                          <p:val>
                                            <p:strVal val="#ppt_x"/>
                                          </p:val>
                                        </p:tav>
                                      </p:tavLst>
                                    </p:anim>
                                    <p:anim calcmode="lin" valueType="num">
                                      <p:cBhvr>
                                        <p:cTn id="18" dur="500" fill="hold"/>
                                        <p:tgtEl>
                                          <p:spTgt spid="9707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70763"/>
                                        </p:tgtEl>
                                        <p:attrNameLst>
                                          <p:attrName>style.visibility</p:attrName>
                                        </p:attrNameLst>
                                      </p:cBhvr>
                                      <p:to>
                                        <p:strVal val="visible"/>
                                      </p:to>
                                    </p:set>
                                    <p:anim calcmode="lin" valueType="num">
                                      <p:cBhvr>
                                        <p:cTn id="23" dur="500" fill="hold"/>
                                        <p:tgtEl>
                                          <p:spTgt spid="970763"/>
                                        </p:tgtEl>
                                        <p:attrNameLst>
                                          <p:attrName>ppt_x</p:attrName>
                                        </p:attrNameLst>
                                      </p:cBhvr>
                                      <p:tavLst>
                                        <p:tav tm="0">
                                          <p:val>
                                            <p:strVal val="#ppt_x"/>
                                          </p:val>
                                        </p:tav>
                                        <p:tav tm="100000">
                                          <p:val>
                                            <p:strVal val="#ppt_x"/>
                                          </p:val>
                                        </p:tav>
                                      </p:tavLst>
                                    </p:anim>
                                    <p:anim calcmode="lin" valueType="num">
                                      <p:cBhvr>
                                        <p:cTn id="24" dur="500" fill="hold"/>
                                        <p:tgtEl>
                                          <p:spTgt spid="970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5" grpId="0" build="p"/>
      <p:bldP spid="970761" grpId="0"/>
      <p:bldP spid="970762" grpId="0"/>
      <p:bldP spid="9707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8F6AF5D-D930-4C30-BA1D-1F7C8995558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CE0A4C-261E-4297-BCD2-9259482D8B6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382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3827" name="Rectangle 3"/>
          <p:cNvSpPr>
            <a:spLocks noGrp="1" noChangeArrowheads="1"/>
          </p:cNvSpPr>
          <p:nvPr>
            <p:ph idx="1"/>
          </p:nvPr>
        </p:nvSpPr>
        <p:spPr>
          <a:xfrm>
            <a:off x="609600" y="15240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73828" name="Rectangle 4"/>
          <p:cNvSpPr>
            <a:spLocks noChangeArrowheads="1"/>
          </p:cNvSpPr>
          <p:nvPr/>
        </p:nvSpPr>
        <p:spPr bwMode="auto">
          <a:xfrm>
            <a:off x="1201738" y="188913"/>
            <a:ext cx="3946525" cy="11382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73829" name="Rectangle 5"/>
          <p:cNvSpPr>
            <a:spLocks noChangeArrowheads="1"/>
          </p:cNvSpPr>
          <p:nvPr/>
        </p:nvSpPr>
        <p:spPr bwMode="auto">
          <a:xfrm>
            <a:off x="609600" y="1989138"/>
            <a:ext cx="8153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73830" name="Rectangle 6"/>
          <p:cNvSpPr>
            <a:spLocks noChangeArrowheads="1"/>
          </p:cNvSpPr>
          <p:nvPr/>
        </p:nvSpPr>
        <p:spPr bwMode="auto">
          <a:xfrm>
            <a:off x="609600" y="2820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计算自然连接：</a:t>
            </a:r>
          </a:p>
        </p:txBody>
      </p:sp>
      <p:sp>
        <p:nvSpPr>
          <p:cNvPr id="973831" name="Rectangle 7"/>
          <p:cNvSpPr>
            <a:spLocks noChangeArrowheads="1"/>
          </p:cNvSpPr>
          <p:nvPr/>
        </p:nvSpPr>
        <p:spPr bwMode="auto">
          <a:xfrm>
            <a:off x="609600" y="3925888"/>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选择：</a:t>
            </a:r>
          </a:p>
        </p:txBody>
      </p:sp>
      <p:sp>
        <p:nvSpPr>
          <p:cNvPr id="973832" name="Rectangle 8"/>
          <p:cNvSpPr>
            <a:spLocks noChangeArrowheads="1"/>
          </p:cNvSpPr>
          <p:nvPr/>
        </p:nvSpPr>
        <p:spPr bwMode="auto">
          <a:xfrm>
            <a:off x="609600" y="4725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73833" name="Rectangle 9"/>
          <p:cNvSpPr>
            <a:spLocks noChangeArrowheads="1"/>
          </p:cNvSpPr>
          <p:nvPr/>
        </p:nvSpPr>
        <p:spPr bwMode="auto">
          <a:xfrm>
            <a:off x="609600" y="5526088"/>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73834" name="Rectangle 10"/>
          <p:cNvSpPr>
            <a:spLocks noChangeArrowheads="1"/>
          </p:cNvSpPr>
          <p:nvPr/>
        </p:nvSpPr>
        <p:spPr bwMode="auto">
          <a:xfrm>
            <a:off x="609600" y="35544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时间开销：10秒（读）＋10秒（写）</a:t>
            </a:r>
          </a:p>
        </p:txBody>
      </p:sp>
      <p:sp>
        <p:nvSpPr>
          <p:cNvPr id="973835" name="Rectangle 11"/>
          <p:cNvSpPr>
            <a:spLocks noChangeArrowheads="1"/>
          </p:cNvSpPr>
          <p:nvPr/>
        </p:nvSpPr>
        <p:spPr bwMode="auto">
          <a:xfrm>
            <a:off x="609600" y="43545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a:t>
            </a:r>
          </a:p>
        </p:txBody>
      </p:sp>
      <p:sp>
        <p:nvSpPr>
          <p:cNvPr id="973836" name="Rectangle 12"/>
          <p:cNvSpPr>
            <a:spLocks noChangeArrowheads="1"/>
          </p:cNvSpPr>
          <p:nvPr/>
        </p:nvSpPr>
        <p:spPr bwMode="auto">
          <a:xfrm>
            <a:off x="609600" y="51546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
        <p:nvSpPr>
          <p:cNvPr id="973837" name="Rectangle 13"/>
          <p:cNvSpPr>
            <a:spLocks noChangeArrowheads="1"/>
          </p:cNvSpPr>
          <p:nvPr/>
        </p:nvSpPr>
        <p:spPr bwMode="auto">
          <a:xfrm>
            <a:off x="609600" y="3201988"/>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设自然连接的结果为1000个元组。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3829"/>
                                        </p:tgtEl>
                                        <p:attrNameLst>
                                          <p:attrName>style.visibility</p:attrName>
                                        </p:attrNameLst>
                                      </p:cBhvr>
                                      <p:to>
                                        <p:strVal val="visible"/>
                                      </p:to>
                                    </p:set>
                                    <p:animEffect transition="in" filter="randombar(horizontal)">
                                      <p:cBhvr>
                                        <p:cTn id="7" dur="500"/>
                                        <p:tgtEl>
                                          <p:spTgt spid="9738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38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3837"/>
                                        </p:tgtEl>
                                        <p:attrNameLst>
                                          <p:attrName>style.visibility</p:attrName>
                                        </p:attrNameLst>
                                      </p:cBhvr>
                                      <p:to>
                                        <p:strVal val="visible"/>
                                      </p:to>
                                    </p:set>
                                    <p:animEffect transition="in" filter="dissolve">
                                      <p:cBhvr>
                                        <p:cTn id="16" dur="500"/>
                                        <p:tgtEl>
                                          <p:spTgt spid="9738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73834"/>
                                        </p:tgtEl>
                                        <p:attrNameLst>
                                          <p:attrName>style.visibility</p:attrName>
                                        </p:attrNameLst>
                                      </p:cBhvr>
                                      <p:to>
                                        <p:strVal val="visible"/>
                                      </p:to>
                                    </p:set>
                                    <p:animEffect transition="in" filter="dissolve">
                                      <p:cBhvr>
                                        <p:cTn id="21" dur="500"/>
                                        <p:tgtEl>
                                          <p:spTgt spid="9738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738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3835"/>
                                        </p:tgtEl>
                                        <p:attrNameLst>
                                          <p:attrName>style.visibility</p:attrName>
                                        </p:attrNameLst>
                                      </p:cBhvr>
                                      <p:to>
                                        <p:strVal val="visible"/>
                                      </p:to>
                                    </p:set>
                                    <p:animEffect transition="in" filter="dissolve">
                                      <p:cBhvr>
                                        <p:cTn id="30" dur="500"/>
                                        <p:tgtEl>
                                          <p:spTgt spid="97383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3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73836"/>
                                        </p:tgtEl>
                                        <p:attrNameLst>
                                          <p:attrName>style.visibility</p:attrName>
                                        </p:attrNameLst>
                                      </p:cBhvr>
                                      <p:to>
                                        <p:strVal val="visible"/>
                                      </p:to>
                                    </p:set>
                                    <p:animEffect transition="in" filter="dissolve">
                                      <p:cBhvr>
                                        <p:cTn id="39" dur="500"/>
                                        <p:tgtEl>
                                          <p:spTgt spid="97383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973833"/>
                                        </p:tgtEl>
                                        <p:attrNameLst>
                                          <p:attrName>style.visibility</p:attrName>
                                        </p:attrNameLst>
                                      </p:cBhvr>
                                      <p:to>
                                        <p:strVal val="visible"/>
                                      </p:to>
                                    </p:set>
                                    <p:animEffect transition="in" filter="barn(outHorizontal)">
                                      <p:cBhvr>
                                        <p:cTn id="44" dur="500"/>
                                        <p:tgtEl>
                                          <p:spTgt spid="97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p:bldP spid="973830" grpId="0"/>
      <p:bldP spid="973831" grpId="0"/>
      <p:bldP spid="973832" grpId="0"/>
      <p:bldP spid="973833" grpId="0"/>
      <p:bldP spid="973834" grpId="0"/>
      <p:bldP spid="973835" grpId="0"/>
      <p:bldP spid="973836" grpId="0"/>
      <p:bldP spid="9738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8137492-3E36-4D49-B63C-11DF22C837E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1"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3DCE1B3-B3EF-4120-BBC2-DE332D3FA70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4851" name="Rectangle 1027"/>
          <p:cNvSpPr>
            <a:spLocks noChangeArrowheads="1"/>
          </p:cNvSpPr>
          <p:nvPr/>
        </p:nvSpPr>
        <p:spPr bwMode="auto">
          <a:xfrm>
            <a:off x="609600" y="13716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     </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a:t>
            </a:r>
          </a:p>
        </p:txBody>
      </p:sp>
      <p:graphicFrame>
        <p:nvGraphicFramePr>
          <p:cNvPr id="32773" name="Object 1028"/>
          <p:cNvGraphicFramePr>
            <a:graphicFrameLocks noChangeAspect="1"/>
          </p:cNvGraphicFramePr>
          <p:nvPr/>
        </p:nvGraphicFramePr>
        <p:xfrm>
          <a:off x="4932363" y="1582738"/>
          <a:ext cx="257175" cy="190500"/>
        </p:xfrm>
        <a:graphic>
          <a:graphicData uri="http://schemas.openxmlformats.org/presentationml/2006/ole">
            <mc:AlternateContent xmlns:mc="http://schemas.openxmlformats.org/markup-compatibility/2006">
              <mc:Choice xmlns:v="urn:schemas-microsoft-com:vml" Requires="v">
                <p:oleObj spid="_x0000_s5122" r:id="rId3" imgW="257175" imgH="190500" progId="Paint.Picture">
                  <p:embed/>
                </p:oleObj>
              </mc:Choice>
              <mc:Fallback>
                <p:oleObj r:id="rId3" imgW="257175" imgH="190500" progId="Paint.Picture">
                  <p:embed/>
                  <p:pic>
                    <p:nvPicPr>
                      <p:cNvPr id="0" name="图片 3078"/>
                      <p:cNvPicPr/>
                      <p:nvPr/>
                    </p:nvPicPr>
                    <p:blipFill>
                      <a:blip r:embed="rId4"/>
                      <a:stretch>
                        <a:fillRect/>
                      </a:stretch>
                    </p:blipFill>
                    <p:spPr>
                      <a:xfrm>
                        <a:off x="4932363" y="1582738"/>
                        <a:ext cx="257175" cy="190500"/>
                      </a:xfrm>
                      <a:prstGeom prst="rect">
                        <a:avLst/>
                      </a:prstGeom>
                      <a:noFill/>
                      <a:ln w="38100">
                        <a:noFill/>
                        <a:miter/>
                      </a:ln>
                    </p:spPr>
                  </p:pic>
                </p:oleObj>
              </mc:Fallback>
            </mc:AlternateContent>
          </a:graphicData>
        </a:graphic>
      </p:graphicFrame>
      <p:sp>
        <p:nvSpPr>
          <p:cNvPr id="974853" name="Rectangle 1029"/>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4854" name="Rectangle 1030"/>
          <p:cNvSpPr>
            <a:spLocks noGrp="1" noChangeArrowheads="1"/>
          </p:cNvSpPr>
          <p:nvPr>
            <p:ph idx="1"/>
          </p:nvPr>
        </p:nvSpPr>
        <p:spPr>
          <a:xfrm>
            <a:off x="609600" y="200818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的执行过程：</a:t>
            </a:r>
          </a:p>
        </p:txBody>
      </p:sp>
      <p:sp>
        <p:nvSpPr>
          <p:cNvPr id="974855" name="Rectangle 1031"/>
          <p:cNvSpPr>
            <a:spLocks noChangeArrowheads="1"/>
          </p:cNvSpPr>
          <p:nvPr/>
        </p:nvSpPr>
        <p:spPr bwMode="auto">
          <a:xfrm>
            <a:off x="609600" y="2505075"/>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对</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作选择运算。</a:t>
            </a:r>
          </a:p>
        </p:txBody>
      </p:sp>
      <p:sp>
        <p:nvSpPr>
          <p:cNvPr id="974856" name="Rectangle 1032"/>
          <p:cNvSpPr>
            <a:spLocks noChangeArrowheads="1"/>
          </p:cNvSpPr>
          <p:nvPr/>
        </p:nvSpPr>
        <p:spPr bwMode="auto">
          <a:xfrm>
            <a:off x="609600" y="2952750"/>
            <a:ext cx="8513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(2)读取</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表，把读入的</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元组和内存中的</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元组作连接。 </a:t>
            </a:r>
          </a:p>
        </p:txBody>
      </p:sp>
      <p:sp>
        <p:nvSpPr>
          <p:cNvPr id="974857" name="Rectangle 1033"/>
          <p:cNvSpPr>
            <a:spLocks noChangeArrowheads="1"/>
          </p:cNvSpPr>
          <p:nvPr/>
        </p:nvSpPr>
        <p:spPr bwMode="auto">
          <a:xfrm>
            <a:off x="609600" y="3409950"/>
            <a:ext cx="792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4855"/>
                                        </p:tgtEl>
                                        <p:attrNameLst>
                                          <p:attrName>style.visibility</p:attrName>
                                        </p:attrNameLst>
                                      </p:cBhvr>
                                      <p:to>
                                        <p:strVal val="visible"/>
                                      </p:to>
                                    </p:set>
                                    <p:anim calcmode="lin" valueType="num">
                                      <p:cBhvr>
                                        <p:cTn id="7" dur="500" fill="hold"/>
                                        <p:tgtEl>
                                          <p:spTgt spid="974855"/>
                                        </p:tgtEl>
                                        <p:attrNameLst>
                                          <p:attrName>ppt_x</p:attrName>
                                        </p:attrNameLst>
                                      </p:cBhvr>
                                      <p:tavLst>
                                        <p:tav tm="0">
                                          <p:val>
                                            <p:strVal val="#ppt_x"/>
                                          </p:val>
                                        </p:tav>
                                        <p:tav tm="100000">
                                          <p:val>
                                            <p:strVal val="#ppt_x"/>
                                          </p:val>
                                        </p:tav>
                                      </p:tavLst>
                                    </p:anim>
                                    <p:anim calcmode="lin" valueType="num">
                                      <p:cBhvr>
                                        <p:cTn id="8" dur="500" fill="hold"/>
                                        <p:tgtEl>
                                          <p:spTgt spid="974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4856"/>
                                        </p:tgtEl>
                                        <p:attrNameLst>
                                          <p:attrName>style.visibility</p:attrName>
                                        </p:attrNameLst>
                                      </p:cBhvr>
                                      <p:to>
                                        <p:strVal val="visible"/>
                                      </p:to>
                                    </p:set>
                                    <p:anim calcmode="lin" valueType="num">
                                      <p:cBhvr>
                                        <p:cTn id="13" dur="500" fill="hold"/>
                                        <p:tgtEl>
                                          <p:spTgt spid="974856"/>
                                        </p:tgtEl>
                                        <p:attrNameLst>
                                          <p:attrName>ppt_x</p:attrName>
                                        </p:attrNameLst>
                                      </p:cBhvr>
                                      <p:tavLst>
                                        <p:tav tm="0">
                                          <p:val>
                                            <p:strVal val="#ppt_x"/>
                                          </p:val>
                                        </p:tav>
                                        <p:tav tm="100000">
                                          <p:val>
                                            <p:strVal val="#ppt_x"/>
                                          </p:val>
                                        </p:tav>
                                      </p:tavLst>
                                    </p:anim>
                                    <p:anim calcmode="lin" valueType="num">
                                      <p:cBhvr>
                                        <p:cTn id="14" dur="500" fill="hold"/>
                                        <p:tgtEl>
                                          <p:spTgt spid="9748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857"/>
                                        </p:tgtEl>
                                        <p:attrNameLst>
                                          <p:attrName>style.visibility</p:attrName>
                                        </p:attrNameLst>
                                      </p:cBhvr>
                                      <p:to>
                                        <p:strVal val="visible"/>
                                      </p:to>
                                    </p:set>
                                    <p:anim calcmode="lin" valueType="num">
                                      <p:cBhvr>
                                        <p:cTn id="19" dur="500" fill="hold"/>
                                        <p:tgtEl>
                                          <p:spTgt spid="974857"/>
                                        </p:tgtEl>
                                        <p:attrNameLst>
                                          <p:attrName>ppt_x</p:attrName>
                                        </p:attrNameLst>
                                      </p:cBhvr>
                                      <p:tavLst>
                                        <p:tav tm="0">
                                          <p:val>
                                            <p:strVal val="#ppt_x"/>
                                          </p:val>
                                        </p:tav>
                                        <p:tav tm="100000">
                                          <p:val>
                                            <p:strVal val="#ppt_x"/>
                                          </p:val>
                                        </p:tav>
                                      </p:tavLst>
                                    </p:anim>
                                    <p:anim calcmode="lin" valueType="num">
                                      <p:cBhvr>
                                        <p:cTn id="20" dur="500" fill="hold"/>
                                        <p:tgtEl>
                                          <p:spTgt spid="974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5" grpId="0"/>
      <p:bldP spid="974856" grpId="0" bldLvl="0" animBg="1"/>
      <p:bldP spid="97485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4715453-2061-4d1d-b6f5-3df6076ddc36"/>
  <p:tag name="COMMONDATA" val="eyJoZGlkIjoiZTQ4ODQwNThiYTg4YTBlNDhkZDRmNGNiNWM5NWE1YzAifQ=="/>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4188</Words>
  <Application>Microsoft Office PowerPoint</Application>
  <PresentationFormat>全屏显示(4:3)</PresentationFormat>
  <Paragraphs>522</Paragraphs>
  <Slides>46</Slides>
  <Notes>10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60" baseType="lpstr">
      <vt:lpstr>华文新魏</vt:lpstr>
      <vt:lpstr>华文行楷</vt:lpstr>
      <vt:lpstr>楷体_GB2312</vt:lpstr>
      <vt:lpstr>宋体</vt:lpstr>
      <vt:lpstr>Arial</vt:lpstr>
      <vt:lpstr>Comic Sans MS</vt:lpstr>
      <vt:lpstr>Symbol</vt:lpstr>
      <vt:lpstr>Times</vt:lpstr>
      <vt:lpstr>Times New Roman</vt:lpstr>
      <vt:lpstr>Autumn2003-4</vt:lpstr>
      <vt:lpstr>2_Autumn2003-4</vt:lpstr>
      <vt:lpstr>Bitmap Image</vt:lpstr>
      <vt:lpstr>Equation.DSMT4</vt:lpstr>
      <vt:lpstr>Equation.KSEE3</vt:lpstr>
      <vt:lpstr>实现篇 第九章 查询优化</vt:lpstr>
      <vt:lpstr>查询优化技术</vt:lpstr>
      <vt:lpstr>查询优化技术</vt:lpstr>
      <vt:lpstr>问题的提出</vt:lpstr>
      <vt:lpstr> 问题的提出</vt:lpstr>
      <vt:lpstr>问题的提出</vt:lpstr>
      <vt:lpstr>问题的提出</vt:lpstr>
      <vt:lpstr>问题的提出</vt:lpstr>
      <vt:lpstr>问题的提出</vt:lpstr>
      <vt:lpstr>问题的提出</vt:lpstr>
      <vt:lpstr>问题的提出</vt:lpstr>
      <vt:lpstr>目录</vt:lpstr>
      <vt:lpstr>关系表达式的等价转换规则  </vt:lpstr>
      <vt:lpstr>关系表达式的等价转换规则  </vt:lpstr>
      <vt:lpstr>关系表达式的等价转换规则</vt:lpstr>
      <vt:lpstr>关系表达式的等价转换规则  </vt:lpstr>
      <vt:lpstr>关系表达式的等价转换规则 </vt:lpstr>
      <vt:lpstr>关系表达式的等价转换规则  </vt:lpstr>
      <vt:lpstr>关系表达式的等价转换规则</vt:lpstr>
      <vt:lpstr>目录</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目录</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PowerPoint 演示文稿</vt:lpstr>
      <vt:lpstr>目录</vt:lpstr>
      <vt:lpstr>基于复杂性估计的查询优化方法</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第九章 查询优化</dc:title>
  <dc:creator>Dell</dc:creator>
  <cp:lastModifiedBy>Dell</cp:lastModifiedBy>
  <cp:revision>21</cp:revision>
  <dcterms:created xsi:type="dcterms:W3CDTF">2016-05-11T10:49:00Z</dcterms:created>
  <dcterms:modified xsi:type="dcterms:W3CDTF">2023-12-06T03:56:25Z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460CA593675B4760B4E620EEB9F9F38C</vt:lpwstr>
  </property>
</Properties>
</file>