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539" r:id="rId3"/>
    <p:sldId id="505" r:id="rId4"/>
    <p:sldId id="507" r:id="rId5"/>
    <p:sldId id="508" r:id="rId6"/>
    <p:sldId id="509" r:id="rId7"/>
    <p:sldId id="510" r:id="rId8"/>
    <p:sldId id="506" r:id="rId9"/>
    <p:sldId id="542" r:id="rId10"/>
    <p:sldId id="556" r:id="rId11"/>
    <p:sldId id="540" r:id="rId12"/>
    <p:sldId id="541" r:id="rId13"/>
    <p:sldId id="511" r:id="rId14"/>
    <p:sldId id="512" r:id="rId15"/>
    <p:sldId id="513" r:id="rId16"/>
    <p:sldId id="518" r:id="rId17"/>
    <p:sldId id="519" r:id="rId18"/>
    <p:sldId id="502" r:id="rId19"/>
    <p:sldId id="287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FF"/>
    <a:srgbClr val="FFEBFF"/>
    <a:srgbClr val="00FF99"/>
    <a:srgbClr val="FFFFCC"/>
    <a:srgbClr val="FFCCCC"/>
    <a:srgbClr val="9933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2508" y="90"/>
      </p:cViewPr>
      <p:guideLst>
        <p:guide orient="horz" pos="214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C0589B-D31E-4741-BCDF-807BF0FB47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4EDF0E-6C4D-4CF9-9318-4A627064BC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lstStyle/>
          <a:p>
            <a:pPr lvl="0" indent="0" algn="r" eaLnBrk="1" hangingPunct="1"/>
            <a:fld id="{9A0DB2DC-4C9A-4742-B13C-FB6460FD3503}" type="slidenum"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1</a:t>
            </a:fld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lstStyle/>
          <a:p>
            <a:pPr lvl="0" indent="0" algn="r" eaLnBrk="1" hangingPunct="1"/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楷体_GB2312"/>
              </a:rPr>
              <a:t>18</a:t>
            </a:fld>
            <a:endParaRPr lang="zh-CN" altLang="en-US" sz="1200" b="0" dirty="0"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/>
          <p:nvPr/>
        </p:nvSpPr>
        <p:spPr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algn="ctr" eaLnBrk="1" hangingPunct="1"/>
            <a:r>
              <a:rPr lang="zh-CN" altLang="en-US" sz="3600" dirty="0">
                <a:solidFill>
                  <a:srgbClr val="0066FF"/>
                </a:solidFill>
                <a:latin typeface="Times New Roman" panose="02020603050405020304" pitchFamily="18" charset="0"/>
                <a:ea typeface="楷体_GB2312"/>
              </a:rPr>
              <a:t>物联网与泛在智能研究中心</a:t>
            </a:r>
            <a:endParaRPr lang="en-US" altLang="zh-CN" sz="3600" dirty="0">
              <a:solidFill>
                <a:srgbClr val="0066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A87A0FF0-04B2-4A7A-B760-508BCB48B26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2284DC1A-1CCB-4330-A85A-385293B53CE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1784EEFA-56EA-48A8-9E5E-430F890CAA7A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0A9F81BC-A815-4B58-A1C7-CE00F5284F7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041AF6A2-8B53-400E-84CD-5C095678EC03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BB676BCB-AACF-4771-BD65-B9EB1663554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F00E1FD-C1F4-4C68-AC0E-1AF70A65D8BE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BBEF9817-8ABE-4ADB-8A76-CB11EDFF5A4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FB07667-CE84-438C-AFBB-419F3E6E3C12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CC45A695-8F0A-4E31-B742-1F08AA9349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97D94137-1C0C-4150-8CB2-EF4EBF7EDDB9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F11AE91-5610-450C-9578-AD05D4F5033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EC196994-2EB4-476B-A412-C47CA2677F25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A101630E-0829-4205-B227-B24BE0FA689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9772FC3-A0B2-4547-B5C8-FFE21E2D8224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7509BED-7F48-4E80-BCE4-69B9E4065B2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6B67131-8AA7-4CA7-A081-591290C5777E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19FB642-F3C2-49A1-AE7A-7AC7D62EAEF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32E46A2F-3E89-4A42-9C6C-3A0AB1C2541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B88512A-65B5-465B-A1A1-81ECC1BE869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CA740699-E4B1-460C-BBFF-3AD33F56CC02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8D0F2E05-EEFE-4C0A-B173-D4604D4E41D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F9AE5C4E-DB34-4C4D-9C8B-365B4F52463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E3D0901-4E3E-413C-B20D-56D869D061D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148DB59-884D-47DC-A9A0-A70D33D92AB9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14E48845-E357-4F7B-B5D2-B2323A8BB56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EFB79B5-8C67-4687-8E87-4A3A6452E73C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EF0D747C-B9D6-4628-98F1-51600DF0790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CEB95A-0A5C-4937-BFAB-EE1C61E4E64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D1BC48-FD02-490C-8486-0DA8A650D12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设计篇</a:t>
            </a:r>
            <a:b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第六章 物理数据库设计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14985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2003" name="Rectangle 3"/>
          <p:cNvSpPr>
            <a:spLocks noGrp="1"/>
          </p:cNvSpPr>
          <p:nvPr>
            <p:ph type="subTitle" idx="1"/>
          </p:nvPr>
        </p:nvSpPr>
        <p:spPr>
          <a:xfrm>
            <a:off x="539750" y="1125538"/>
            <a:ext cx="8229600" cy="5038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确定聚集关系组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经常在一起进行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连接操作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的关系可以作为聚集关系组，连接属性作为聚集键；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如果一个关系的一组属性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经常出现在相等比较条件中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，则该单个关系可作为聚集关系组，这组属性作为聚集键；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如果一个关系的一个(或一组)属性上的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实例值重复率很高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，则此单个关系可作为聚集关系组，这组属性作为聚集键。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取消候选聚集关系组中不必要的关系, 规则如下： 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从聚集组中删除经常进行全关系扫描的关系；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从聚集组中删除更新操作远大于连接操作的关系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003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203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03">
                                            <p:txEl>
                                              <p:charRg st="203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7862888" cy="4525963"/>
          </a:xfrm>
        </p:spPr>
        <p:txBody>
          <a:bodyPr vert="horz" wrap="square" lIns="91440" tIns="45720" rIns="91440" bIns="45720" numCol="1" anchor="t" anchorCtr="0" compatLnSpc="1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确定优化的聚集方案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一个关系可能有多种聚集存储方式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type="subTitle" idx="1"/>
          </p:nvPr>
        </p:nvGraphicFramePr>
        <p:xfrm>
          <a:off x="2771775" y="3357563"/>
          <a:ext cx="33115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498600" imgH="431800" progId="Equation.3">
                  <p:embed/>
                </p:oleObj>
              </mc:Choice>
              <mc:Fallback>
                <p:oleObj r:id="rId3" imgW="14986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3357563"/>
                        <a:ext cx="3311525" cy="954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subTitle" idx="1"/>
          </p:nvPr>
        </p:nvSpPr>
        <p:spPr>
          <a:xfrm>
            <a:off x="323850" y="1341438"/>
            <a:ext cx="84963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索引存取方法的选择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根据在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上事务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、...、T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的信息确定候选索引，规则如下：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查询操作条件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中出现，则考虑在这个(或这组)属性上建立索引; 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如果一个属性经常作为最大值和最小值等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聚集函数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的参数，则考虑在这个属性上建立索引;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连接操作的连接条件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中出现，则考虑在这个(或这组)属性上建立索引;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如果一个(或一组)属性经常作为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投影属性使用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，则考虑在这个(或这组)属性上建立索引;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07907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151813" cy="4525963"/>
          </a:xfrm>
        </p:spPr>
        <p:txBody>
          <a:bodyPr vert="horz" wrap="square" lIns="91440" tIns="45720" rIns="91440" bIns="45720" numCol="1" anchor="t" anchorCtr="0" compatLnSpc="1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一个关系上可以建立多个索引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优化配置索引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不加索引？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两个索引？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</a:t>
            </a:r>
          </a:p>
        </p:txBody>
      </p:sp>
      <p:graphicFrame>
        <p:nvGraphicFramePr>
          <p:cNvPr id="507908" name="Object 4"/>
          <p:cNvGraphicFramePr>
            <a:graphicFrameLocks noGrp="1" noChangeAspect="1"/>
          </p:cNvGraphicFramePr>
          <p:nvPr>
            <p:ph type="subTitle" idx="1"/>
          </p:nvPr>
        </p:nvGraphicFramePr>
        <p:xfrm>
          <a:off x="3635375" y="4365625"/>
          <a:ext cx="33131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486535" imgH="431800" progId="Equation.3">
                  <p:embed/>
                </p:oleObj>
              </mc:Choice>
              <mc:Fallback>
                <p:oleObj r:id="rId3" imgW="148653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4365625"/>
                        <a:ext cx="3313113" cy="96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0" name="Rectangle 6"/>
          <p:cNvSpPr/>
          <p:nvPr/>
        </p:nvSpPr>
        <p:spPr>
          <a:xfrm>
            <a:off x="3492500" y="5589588"/>
            <a:ext cx="4319588" cy="7921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其中，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(1) Cost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是事务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的代价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(2) 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f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发生的频率</a:t>
            </a:r>
          </a:p>
        </p:txBody>
      </p:sp>
      <p:sp>
        <p:nvSpPr>
          <p:cNvPr id="507911" name="Rectangle 7"/>
          <p:cNvSpPr/>
          <p:nvPr/>
        </p:nvSpPr>
        <p:spPr>
          <a:xfrm>
            <a:off x="5940425" y="3573463"/>
            <a:ext cx="2447925" cy="576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最小化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Cos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</a:p>
        </p:txBody>
      </p:sp>
      <p:sp>
        <p:nvSpPr>
          <p:cNvPr id="507912" name="AutoShape 8"/>
          <p:cNvSpPr/>
          <p:nvPr/>
        </p:nvSpPr>
        <p:spPr>
          <a:xfrm rot="8017831">
            <a:off x="6042025" y="4192588"/>
            <a:ext cx="762000" cy="244475"/>
          </a:xfrm>
          <a:prstGeom prst="rightArrow">
            <a:avLst>
              <a:gd name="adj1" fmla="val 50000"/>
              <a:gd name="adj2" fmla="val 77922"/>
            </a:avLst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0" grpId="0" animBg="1"/>
      <p:bldP spid="507911" grpId="0" animBg="1"/>
      <p:bldP spid="5079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subTitle" idx="1"/>
          </p:nvPr>
        </p:nvSpPr>
        <p:spPr>
          <a:xfrm>
            <a:off x="395288" y="1412875"/>
            <a:ext cx="87487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存取方法的选择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有些数据库管理系统提供了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存取方法的规则：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如果一个关系的属性主要出现在相等连接操作条件中，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主要出现在相等比较选择条件中，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而且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满足下列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两个条件之一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，则此关系可以选择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存取方法：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如果一个关系的大小可预知，而且不变；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如果关系的大小动态改变，而且数据库管理系统提供了动态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存取方法。 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6002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确定如何在磁盘存储器上存储关系、索引和聚集，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使得空间利用率最大化，数据操作引起的系统开销最小化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与具体数据库管理系统相关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5088" y="-4762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物理存储结构设计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/>
          <p:nvPr/>
        </p:nvSpPr>
        <p:spPr>
          <a:xfrm>
            <a:off x="539750" y="1268413"/>
            <a:ext cx="8229600" cy="2952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物理数据库设计的步骤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关系存取方法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聚集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HASH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物理存储设计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掌握数据库物理存储结构与存取方法的设计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14450" y="1588"/>
            <a:ext cx="7835900" cy="1082675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06255-E2C2-4E0C-87F7-EBFECA72418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966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7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 Chapter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物理数据库设计</a:t>
            </a:r>
          </a:p>
        </p:txBody>
      </p:sp>
      <p:sp>
        <p:nvSpPr>
          <p:cNvPr id="500739" name="Rectangle 3"/>
          <p:cNvSpPr>
            <a:spLocks noGrp="1"/>
          </p:cNvSpPr>
          <p:nvPr>
            <p:ph type="subTitle" idx="1"/>
          </p:nvPr>
        </p:nvSpPr>
        <p:spPr>
          <a:xfrm>
            <a:off x="381000" y="1341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设计任务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在逻辑数据库设计基础上，为每个关系模式选择合适的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存储结构和存取方法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，使得数据库上的事务能够高效率的运行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292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设计关系、索引等数据库文件的物理存储结构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影响物理数据库设计的因素</a:t>
            </a:r>
          </a:p>
        </p:txBody>
      </p:sp>
      <p:sp>
        <p:nvSpPr>
          <p:cNvPr id="503811" name="Rectangle 3"/>
          <p:cNvSpPr>
            <a:spLocks noGrp="1"/>
          </p:cNvSpPr>
          <p:nvPr>
            <p:ph type="subTitle" idx="1"/>
          </p:nvPr>
        </p:nvSpPr>
        <p:spPr>
          <a:xfrm>
            <a:off x="381000" y="1196975"/>
            <a:ext cx="8229600" cy="5472113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对于数据库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查询事务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，需得到如下信息：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查询的关系；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查询条件所涉及的属性；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(3) 连接条件所涉及的属性；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(4) 查询的投影属性。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对于数据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更新事务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，需得到如下信息：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被更新的关系；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每个关系上的更新操作的类型；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(3) 删除和修改操作条件所涉及的属性；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(4) 修改操作要改变的属性值。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了解每个事务在各关系上运行的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频率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了解每个事务的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时间约束</a:t>
            </a:r>
          </a:p>
        </p:txBody>
      </p:sp>
      <p:sp>
        <p:nvSpPr>
          <p:cNvPr id="503812" name="Rectangle 4"/>
          <p:cNvSpPr/>
          <p:nvPr/>
        </p:nvSpPr>
        <p:spPr>
          <a:xfrm>
            <a:off x="1619250" y="6237288"/>
            <a:ext cx="6048375" cy="5048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上述信息是我们确定关系的存取方法的依据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503813" name="Rectangle 5"/>
          <p:cNvSpPr/>
          <p:nvPr/>
        </p:nvSpPr>
        <p:spPr>
          <a:xfrm>
            <a:off x="5508625" y="1773238"/>
            <a:ext cx="3455988" cy="12239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例如，关系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更新频率很高，则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上的索引等要尽可能少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3811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3811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3811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0381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3811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3811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381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03811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03811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8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3811">
                                            <p:txEl>
                                              <p:charRg st="187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为关系模式选择存取方法</a:t>
            </a:r>
          </a:p>
        </p:txBody>
      </p:sp>
      <p:sp>
        <p:nvSpPr>
          <p:cNvPr id="27651" name="Rectangle 5"/>
          <p:cNvSpPr/>
          <p:nvPr/>
        </p:nvSpPr>
        <p:spPr>
          <a:xfrm>
            <a:off x="539750" y="1700213"/>
            <a:ext cx="8229600" cy="31972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常用的存取方法可以分为三类：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聚集方法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索引方法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HASH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方法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292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01763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6550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把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经常进行连接操作的多个关系的记录以连接属性为中心分类存储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，从而提高连接操作的效率。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即参加一个连接的所有关系中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具有相同连接属性值的记录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被物理地存储在一起。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一个物理数据库可以有多个聚集存储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一个关系只能加入一个聚集存储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0979" name="Rectangle 3"/>
          <p:cNvSpPr>
            <a:spLocks noGrp="1"/>
          </p:cNvSpPr>
          <p:nvPr>
            <p:ph type="subTitle" idx="1"/>
          </p:nvPr>
        </p:nvSpPr>
        <p:spPr>
          <a:xfrm>
            <a:off x="395288" y="1125538"/>
            <a:ext cx="8229600" cy="735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聚集存取方法，例：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5650" y="1773238"/>
            <a:ext cx="3305175" cy="1547812"/>
            <a:chOff x="755650" y="1773238"/>
            <a:chExt cx="3305176" cy="1547812"/>
          </a:xfrm>
        </p:grpSpPr>
        <p:graphicFrame>
          <p:nvGraphicFramePr>
            <p:cNvPr id="3" name="表格 2"/>
            <p:cNvGraphicFramePr/>
            <p:nvPr/>
          </p:nvGraphicFramePr>
          <p:xfrm>
            <a:off x="755650" y="1773238"/>
            <a:ext cx="3305175" cy="38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746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441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63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dept_name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building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budget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" name="表格 3"/>
            <p:cNvGraphicFramePr/>
            <p:nvPr/>
          </p:nvGraphicFramePr>
          <p:xfrm>
            <a:off x="755650" y="2206625"/>
            <a:ext cx="3305176" cy="677863"/>
          </p:xfrm>
          <a:graphic>
            <a:graphicData uri="http://schemas.openxmlformats.org/drawingml/2006/table">
              <a:tbl>
                <a:tblPr firstRow="1" bandRow="1">
                  <a:tableStyleId>{FABFCF23-3B69-468F-B69F-88F6DE6A72F2}</a:tableStyleId>
                </a:tblPr>
                <a:tblGrid>
                  <a:gridCol w="12677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08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66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677863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Physics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Taylor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Watson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100000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70000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9702" name="文本框 4"/>
            <p:cNvSpPr txBox="1"/>
            <p:nvPr/>
          </p:nvSpPr>
          <p:spPr>
            <a:xfrm>
              <a:off x="1619250" y="2925763"/>
              <a:ext cx="1976438" cy="39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dirty="0">
                  <a:latin typeface="楷体_GB2312"/>
                </a:rPr>
                <a:t>department</a:t>
              </a:r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关系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43438" y="1757363"/>
            <a:ext cx="4246562" cy="2141537"/>
            <a:chOff x="4643438" y="1757363"/>
            <a:chExt cx="4246562" cy="2141537"/>
          </a:xfrm>
        </p:grpSpPr>
        <p:graphicFrame>
          <p:nvGraphicFramePr>
            <p:cNvPr id="6" name="表格 5"/>
            <p:cNvGraphicFramePr/>
            <p:nvPr/>
          </p:nvGraphicFramePr>
          <p:xfrm>
            <a:off x="4657725" y="1757363"/>
            <a:ext cx="4232275" cy="38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78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9601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793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60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ID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name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dept_name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salary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7" name="表格 6"/>
            <p:cNvGraphicFramePr/>
            <p:nvPr/>
          </p:nvGraphicFramePr>
          <p:xfrm>
            <a:off x="4643438" y="2205038"/>
            <a:ext cx="4232275" cy="1206500"/>
          </p:xfrm>
          <a:graphic>
            <a:graphicData uri="http://schemas.openxmlformats.org/drawingml/2006/table">
              <a:tbl>
                <a:tblPr firstRow="1" bandRow="1">
                  <a:tableStyleId>{FABFCF23-3B69-468F-B69F-88F6DE6A72F2}</a:tableStyleId>
                </a:tblPr>
                <a:tblGrid>
                  <a:gridCol w="8261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972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0713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017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2065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10101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33456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45565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83821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Srinivasa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Gold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Katz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Brandt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Physics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  <a:sym typeface="+mn-ea"/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  <a:sym typeface="+mn-ea"/>
                          </a:rPr>
                          <a:t>Comp.Sci.</a:t>
                        </a:r>
                        <a:endParaRPr lang="en-US" altLang="zh-CN" b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6500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8700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7500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9200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9706" name="文本框 7"/>
            <p:cNvSpPr txBox="1"/>
            <p:nvPr/>
          </p:nvSpPr>
          <p:spPr>
            <a:xfrm>
              <a:off x="5940425" y="3502025"/>
              <a:ext cx="19748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dirty="0">
                  <a:latin typeface="楷体_GB2312"/>
                </a:rPr>
                <a:t>instructor</a:t>
              </a:r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关系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03350" y="3932238"/>
            <a:ext cx="6070600" cy="2771775"/>
            <a:chOff x="1403350" y="3932238"/>
            <a:chExt cx="6070600" cy="2771805"/>
          </a:xfrm>
        </p:grpSpPr>
        <p:grpSp>
          <p:nvGrpSpPr>
            <p:cNvPr id="29708" name="组合 7"/>
            <p:cNvGrpSpPr/>
            <p:nvPr/>
          </p:nvGrpSpPr>
          <p:grpSpPr>
            <a:xfrm>
              <a:off x="1403350" y="3932238"/>
              <a:ext cx="6070600" cy="2274887"/>
              <a:chOff x="1403350" y="3932238"/>
              <a:chExt cx="6070600" cy="227488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508625" y="5445125"/>
                <a:ext cx="1223963" cy="360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08625" y="3932238"/>
                <a:ext cx="1223963" cy="3603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aphicFrame>
            <p:nvGraphicFramePr>
              <p:cNvPr id="12" name="表格 11"/>
              <p:cNvGraphicFramePr/>
              <p:nvPr/>
            </p:nvGraphicFramePr>
            <p:xfrm>
              <a:off x="1403350" y="3932238"/>
              <a:ext cx="4164013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4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60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34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 dirty="0" err="1">
                              <a:solidFill>
                                <a:schemeClr val="tx1"/>
                              </a:solidFill>
                              <a:sym typeface="+mn-ea"/>
                            </a:rPr>
                            <a:t>Comp.Sci</a:t>
                          </a: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sym typeface="+mn-ea"/>
                            </a:rPr>
                            <a:t>.</a:t>
                          </a:r>
                          <a:endParaRPr lang="zh-CN" altLang="en-US" dirty="0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sym typeface="+mn-ea"/>
                            </a:rPr>
                            <a:t>Taylor</a:t>
                          </a:r>
                          <a:endParaRPr lang="zh-CN" altLang="en-US" dirty="0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100000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10101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Srinivasa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6500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45565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Katz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7500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83821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Brandt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9200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3" name="表格 12"/>
              <p:cNvGraphicFramePr/>
              <p:nvPr/>
            </p:nvGraphicFramePr>
            <p:xfrm>
              <a:off x="1403350" y="5445125"/>
              <a:ext cx="4164013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5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54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7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Physics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Watson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70000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33456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Gold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8700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cxnSp>
            <p:nvCxnSpPr>
              <p:cNvPr id="16" name="曲线连接符 15"/>
              <p:cNvCxnSpPr>
                <a:stCxn id="14" idx="3"/>
              </p:cNvCxnSpPr>
              <p:nvPr/>
            </p:nvCxnSpPr>
            <p:spPr>
              <a:xfrm flipH="1">
                <a:off x="6588125" y="4113213"/>
                <a:ext cx="144463" cy="1331912"/>
              </a:xfrm>
              <a:prstGeom prst="curvedConnector4">
                <a:avLst>
                  <a:gd name="adj1" fmla="val -165198"/>
                  <a:gd name="adj2" fmla="val 56768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3"/>
              </p:cNvCxnSpPr>
              <p:nvPr/>
            </p:nvCxnSpPr>
            <p:spPr>
              <a:xfrm>
                <a:off x="6732588" y="5626100"/>
                <a:ext cx="5286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5" idx="3"/>
              </p:cNvCxnSpPr>
              <p:nvPr/>
            </p:nvCxnSpPr>
            <p:spPr>
              <a:xfrm>
                <a:off x="7005638" y="6045200"/>
                <a:ext cx="468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5" idx="3"/>
              </p:cNvCxnSpPr>
              <p:nvPr/>
            </p:nvCxnSpPr>
            <p:spPr>
              <a:xfrm>
                <a:off x="7185025" y="6154738"/>
                <a:ext cx="1444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>
                <a:stCxn id="15" idx="3"/>
              </p:cNvCxnSpPr>
              <p:nvPr/>
            </p:nvCxnSpPr>
            <p:spPr>
              <a:xfrm>
                <a:off x="7261225" y="5626100"/>
                <a:ext cx="0" cy="419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8" name="文本框 7"/>
            <p:cNvSpPr txBox="1"/>
            <p:nvPr/>
          </p:nvSpPr>
          <p:spPr>
            <a:xfrm>
              <a:off x="2419991" y="6303933"/>
              <a:ext cx="32816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带指针的多表聚簇文件结构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0979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首先需要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确定聚集关系组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，即：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确定需要多少个聚集存储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每个聚集存储中包括哪些关系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然后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确定优化的聚集方案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c2cda02-dcc1-4e15-8dfc-7c3ae23f63f0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全屏显示(4:3)</PresentationFormat>
  <Paragraphs>166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华文新魏</vt:lpstr>
      <vt:lpstr>华文行楷</vt:lpstr>
      <vt:lpstr>楷体_GB2312</vt:lpstr>
      <vt:lpstr>宋体</vt:lpstr>
      <vt:lpstr>Arial</vt:lpstr>
      <vt:lpstr>Comic Sans MS</vt:lpstr>
      <vt:lpstr>Times New Roman</vt:lpstr>
      <vt:lpstr>Autumn2003-4</vt:lpstr>
      <vt:lpstr>1_Autumn2003-4</vt:lpstr>
      <vt:lpstr>Equation.3</vt:lpstr>
      <vt:lpstr>设计篇 第六章 物理数据库设计</vt:lpstr>
      <vt:lpstr>物理数据库设计</vt:lpstr>
      <vt:lpstr>PowerPoint 演示文稿</vt:lpstr>
      <vt:lpstr>影响物理数据库设计的因素</vt:lpstr>
      <vt:lpstr>PowerPoint 演示文稿</vt:lpstr>
      <vt:lpstr>PowerPoint 演示文稿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设计篇 第六章 物理数据库设计</dc:title>
  <dc:creator>Dell</dc:creator>
  <cp:lastModifiedBy>Dell</cp:lastModifiedBy>
  <cp:revision>7</cp:revision>
  <dcterms:created xsi:type="dcterms:W3CDTF">2018-04-08T10:38:00Z</dcterms:created>
  <dcterms:modified xsi:type="dcterms:W3CDTF">2023-11-20T04:10:45Z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649F0FE7DCF64852B301D4A9DE7D9A24</vt:lpwstr>
  </property>
</Properties>
</file>