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61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186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4EA95-9F91-4820-AEAC-93B9601449EC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83250-5728-4914-9D35-B4A364CF6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7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1C00D-5089-4575-AAD4-9B1454CBABAF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84BAD-9D6B-4D54-8E36-94721E2C70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0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2920" y="2181235"/>
            <a:ext cx="8138160" cy="1228715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sr-Latn-RS" smtClean="0"/>
              <a:t>Naziv kursa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2920" y="4105297"/>
            <a:ext cx="8138160" cy="739388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Naslov lekcije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6700" y="107123"/>
            <a:ext cx="8610600" cy="635827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Naslov slajda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76" y="971550"/>
            <a:ext cx="8613648" cy="3657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buFont typeface="Courier New" pitchFamily="49" charset="0"/>
              <a:buChar char="o"/>
              <a:defRPr sz="1800"/>
            </a:lvl2pPr>
            <a:lvl3pPr>
              <a:buFont typeface="Wingdings" pitchFamily="2" charset="2"/>
              <a:buChar char="§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5176" y="107122"/>
            <a:ext cx="8613648" cy="640080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Naslov slajda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175" y="864870"/>
            <a:ext cx="420624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584" y="864870"/>
            <a:ext cx="420624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0CDB6-7DB1-4FFC-BAED-14CAD6BA679F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52F5D-B040-43CE-99E0-A0BE5B3CA8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943350"/>
            <a:ext cx="8138160" cy="901335"/>
          </a:xfrm>
        </p:spPr>
        <p:txBody>
          <a:bodyPr>
            <a:normAutofit/>
          </a:bodyPr>
          <a:lstStyle/>
          <a:p>
            <a:r>
              <a:rPr lang="en-US" dirty="0" err="1" smtClean="0"/>
              <a:t>eCommerce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724150"/>
            <a:ext cx="8138160" cy="1228715"/>
          </a:xfrm>
        </p:spPr>
        <p:txBody>
          <a:bodyPr/>
          <a:lstStyle/>
          <a:p>
            <a:r>
              <a:rPr lang="en-US" dirty="0" smtClean="0"/>
              <a:t>Advanced PHP Programming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PDO – Prepared Statements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Korišćenje pripremljenih izjava pomaže zaštiti od </a:t>
            </a:r>
            <a:r>
              <a:rPr lang="en-US" dirty="0" smtClean="0"/>
              <a:t>SQL injection</a:t>
            </a:r>
            <a:r>
              <a:rPr lang="sr-Latn-RS" dirty="0" smtClean="0"/>
              <a:t>-a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r>
              <a:rPr lang="sr-Latn-RS" dirty="0" smtClean="0"/>
              <a:t>Pripremljene izjave su prekompilovane</a:t>
            </a:r>
            <a:r>
              <a:rPr lang="en-US" dirty="0" smtClean="0"/>
              <a:t> SQL</a:t>
            </a:r>
            <a:r>
              <a:rPr lang="sr-Latn-RS" dirty="0" smtClean="0"/>
              <a:t> izjave</a:t>
            </a:r>
            <a:r>
              <a:rPr lang="en-US" dirty="0" smtClean="0"/>
              <a:t> </a:t>
            </a:r>
            <a:r>
              <a:rPr lang="sr-Latn-RS" dirty="0" smtClean="0"/>
              <a:t>koje se mogu pozivati više puta</a:t>
            </a:r>
            <a:r>
              <a:rPr lang="en-US" dirty="0" smtClean="0"/>
              <a:t>. </a:t>
            </a:r>
            <a:r>
              <a:rPr lang="sr-Latn-RS" dirty="0" smtClean="0"/>
              <a:t>Dodavanje podataka smešta se u </a:t>
            </a:r>
            <a:r>
              <a:rPr lang="sr-Latn-RS" smtClean="0"/>
              <a:t>placeholdere koji </a:t>
            </a:r>
            <a:r>
              <a:rPr lang="sr-Latn-RS" dirty="0" smtClean="0"/>
              <a:t>štite od</a:t>
            </a:r>
            <a:r>
              <a:rPr lang="en-US" dirty="0" smtClean="0"/>
              <a:t> </a:t>
            </a:r>
            <a:r>
              <a:rPr lang="en-US" dirty="0"/>
              <a:t>SQL injection </a:t>
            </a:r>
            <a:r>
              <a:rPr lang="sr-Latn-RS" dirty="0" smtClean="0"/>
              <a:t>napada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r>
              <a:rPr lang="sr-Latn-RS" dirty="0" smtClean="0"/>
              <a:t>Postoje imenovani i neimenovani placeholderi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010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PDO – Prepared Statements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1305639"/>
            <a:ext cx="82296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# no placeholders – </a:t>
            </a:r>
            <a:r>
              <a:rPr kumimoji="0" lang="sr-Latn-R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Izbegavati!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$STH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= $DBH-&gt;("INSERT INTO </a:t>
            </a:r>
            <a:r>
              <a:rPr kumimoji="0" lang="sr-Latn-R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users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 (name, addr, city) values ($name, $addr, $city)");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# unnamed placeholders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$STH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= $DBH-&gt;("INSERT INTO </a:t>
            </a:r>
            <a:r>
              <a:rPr kumimoji="0" lang="sr-Latn-R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users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 (name, addr, city) values (?, ?, ?);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# named placeholders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$STH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= $DBH-&gt;("INSERT INTO </a:t>
            </a:r>
            <a:r>
              <a:rPr kumimoji="0" lang="sr-Latn-R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users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 (name, addr, city) value (:name, :addr, :city)");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87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PDO – Unnamed</a:t>
            </a:r>
            <a:r>
              <a:rPr lang="sr-Latn-RS" dirty="0" smtClean="0"/>
              <a:t> </a:t>
            </a:r>
            <a:r>
              <a:rPr lang="sr-Latn-RS" sz="1800" dirty="0" smtClean="0"/>
              <a:t>(positional)</a:t>
            </a:r>
            <a:r>
              <a:rPr lang="en-US" sz="1800" dirty="0" smtClean="0"/>
              <a:t> </a:t>
            </a:r>
            <a:r>
              <a:rPr lang="en-US" dirty="0" smtClean="0"/>
              <a:t>placeholders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726" y="971550"/>
            <a:ext cx="4163006" cy="26768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790950"/>
            <a:ext cx="5344271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4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PDO – Name</a:t>
            </a:r>
            <a:r>
              <a:rPr lang="sr-Latn-RS" dirty="0" smtClean="0"/>
              <a:t>d</a:t>
            </a:r>
            <a:r>
              <a:rPr lang="en-US" dirty="0" smtClean="0"/>
              <a:t> placeholders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861214"/>
            <a:ext cx="8610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$STH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= $DBH-&gt;("INSERT INTO </a:t>
            </a:r>
            <a:r>
              <a:rPr kumimoji="0" lang="sr-Latn-R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users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 (name, addr, city) value (:name, :addr, :city)");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$STH-&gt;execute($data);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27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PDO - </a:t>
            </a:r>
            <a:r>
              <a:rPr lang="en-US" dirty="0" err="1" smtClean="0"/>
              <a:t>obj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90600" y="923887"/>
            <a:ext cx="77724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class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person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    public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$name;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    public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$addr;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    public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$city;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    function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__construct($n,$a,$c)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        $this-&gt;name = $n;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        $this-&gt;addr = $a;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        $this-&gt;city = $c;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    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$cathy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= new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person('Cathy','9 Dark and Twisty','Cardiff');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$STH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= $DBH-&gt;("INSERT INTO </a:t>
            </a:r>
            <a:r>
              <a:rPr kumimoji="0" lang="sr-Latn-R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users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 (name, addr, city) value (:name, :addr, :city)");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$STH-&gt;execute((array)$cathy);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08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PDO – fetch()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00200" y="1370678"/>
            <a:ext cx="62484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$STH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= $DBH-&gt;query('SELECT name, addr, city </a:t>
            </a:r>
            <a:r>
              <a:rPr kumimoji="0" lang="sr-Latn-R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FROM</a:t>
            </a:r>
            <a:r>
              <a:rPr lang="sr-Latn-RS" sz="1600" dirty="0">
                <a:latin typeface="Arial Unicode MS"/>
                <a:cs typeface="Arial" pitchFamily="34" charset="0"/>
              </a:rPr>
              <a:t> </a:t>
            </a:r>
            <a:r>
              <a:rPr lang="sr-Latn-RS" sz="1600" dirty="0" smtClean="0">
                <a:latin typeface="Arial Unicode MS"/>
                <a:cs typeface="Arial" pitchFamily="34" charset="0"/>
              </a:rPr>
              <a:t>users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');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# setting the fetch mode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$STH-&gt;setFetchMode(PDO::FETCH_ASSOC);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while($row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= $STH-&gt;fetch()) {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    echo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$row['name'] . "\n";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    echo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$row['addr'] . "\n";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    echo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$row['city'] . "\n";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}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4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9550"/>
            <a:ext cx="5975824" cy="4419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- Tables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733839"/>
              </p:ext>
            </p:extLst>
          </p:nvPr>
        </p:nvGraphicFramePr>
        <p:xfrm>
          <a:off x="235527" y="1994138"/>
          <a:ext cx="868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564"/>
                <a:gridCol w="1297379"/>
                <a:gridCol w="1334985"/>
                <a:gridCol w="1447800"/>
                <a:gridCol w="1447800"/>
                <a:gridCol w="921328"/>
                <a:gridCol w="10529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user_id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username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password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first_name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last_name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email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active</a:t>
                      </a:r>
                      <a:endParaRPr lang="ru-RU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6907061"/>
              </p:ext>
            </p:extLst>
          </p:nvPr>
        </p:nvGraphicFramePr>
        <p:xfrm>
          <a:off x="228601" y="1200150"/>
          <a:ext cx="876299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772"/>
                <a:gridCol w="1167272"/>
                <a:gridCol w="1201107"/>
                <a:gridCol w="1302607"/>
                <a:gridCol w="1302607"/>
                <a:gridCol w="828933"/>
                <a:gridCol w="947350"/>
                <a:gridCol w="947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article_id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article_name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article_price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article_lager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article_type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article_action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article_description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brend_id</a:t>
                      </a:r>
                      <a:endParaRPr lang="ru-R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5527" y="162480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users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81915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articles</a:t>
            </a:r>
            <a:endParaRPr lang="ru-RU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6426234"/>
              </p:ext>
            </p:extLst>
          </p:nvPr>
        </p:nvGraphicFramePr>
        <p:xfrm>
          <a:off x="211578" y="2756626"/>
          <a:ext cx="38169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564"/>
                <a:gridCol w="1297379"/>
                <a:gridCol w="13349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brend_id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brend_name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brend_description</a:t>
                      </a:r>
                      <a:endParaRPr lang="ru-RU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1578" y="238729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brends</a:t>
            </a:r>
            <a:endParaRPr lang="ru-RU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3136054"/>
              </p:ext>
            </p:extLst>
          </p:nvPr>
        </p:nvGraphicFramePr>
        <p:xfrm>
          <a:off x="235527" y="3560842"/>
          <a:ext cx="6712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564"/>
                <a:gridCol w="1297379"/>
                <a:gridCol w="1334985"/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comment_id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user_id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article_id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comment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</a:t>
                      </a:r>
                      <a:endParaRPr lang="ru-RU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35527" y="3191510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comments</a:t>
            </a:r>
            <a:endParaRPr lang="ru-RU" dirty="0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7503095"/>
              </p:ext>
            </p:extLst>
          </p:nvPr>
        </p:nvGraphicFramePr>
        <p:xfrm>
          <a:off x="235527" y="4400550"/>
          <a:ext cx="85274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860"/>
                <a:gridCol w="1355750"/>
                <a:gridCol w="1395048"/>
                <a:gridCol w="1512938"/>
                <a:gridCol w="1512938"/>
                <a:gridCol w="15129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cart_id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article_id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user_id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cart_user_status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cart_admin_status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cart_code</a:t>
                      </a:r>
                      <a:endParaRPr lang="ru-RU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35527" y="403121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270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- Views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4645800"/>
              </p:ext>
            </p:extLst>
          </p:nvPr>
        </p:nvGraphicFramePr>
        <p:xfrm>
          <a:off x="232359" y="2114550"/>
          <a:ext cx="11845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5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cart_code</a:t>
                      </a:r>
                      <a:endParaRPr lang="ru-RU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2847416"/>
              </p:ext>
            </p:extLst>
          </p:nvPr>
        </p:nvGraphicFramePr>
        <p:xfrm>
          <a:off x="228601" y="1200150"/>
          <a:ext cx="1065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7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cart_code</a:t>
                      </a:r>
                      <a:endParaRPr lang="ru-RU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2359" y="174521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closed_cart_code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819150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cart_code</a:t>
            </a:r>
            <a:endParaRPr lang="ru-RU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087667"/>
              </p:ext>
            </p:extLst>
          </p:nvPr>
        </p:nvGraphicFramePr>
        <p:xfrm>
          <a:off x="228600" y="3385975"/>
          <a:ext cx="11845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5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cart_code</a:t>
                      </a:r>
                      <a:endParaRPr lang="ru-RU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8600" y="301664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brends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173989"/>
            <a:ext cx="760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VIEW test AS SELECT DISTINCT </a:t>
            </a:r>
            <a:r>
              <a:rPr lang="en-US" dirty="0" err="1"/>
              <a:t>cart_code</a:t>
            </a:r>
            <a:r>
              <a:rPr lang="en-US" dirty="0"/>
              <a:t> FROM carts 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559351" y="2114550"/>
            <a:ext cx="6402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VIEW test AS SELECT </a:t>
            </a:r>
            <a:r>
              <a:rPr lang="en-US" dirty="0" smtClean="0"/>
              <a:t>DISTINCT</a:t>
            </a:r>
          </a:p>
          <a:p>
            <a:r>
              <a:rPr lang="en-US" dirty="0" err="1" smtClean="0"/>
              <a:t>cart_code</a:t>
            </a:r>
            <a:r>
              <a:rPr lang="en-US" dirty="0" smtClean="0"/>
              <a:t> </a:t>
            </a:r>
            <a:r>
              <a:rPr lang="en-US" dirty="0"/>
              <a:t>FROM carts WHERE </a:t>
            </a:r>
            <a:r>
              <a:rPr lang="en-US" dirty="0" err="1"/>
              <a:t>cart_admin_status</a:t>
            </a:r>
            <a:r>
              <a:rPr lang="en-US" dirty="0"/>
              <a:t> = </a:t>
            </a:r>
            <a:r>
              <a:rPr lang="en-US" dirty="0" smtClean="0"/>
              <a:t>0</a:t>
            </a:r>
          </a:p>
          <a:p>
            <a:r>
              <a:rPr lang="en-US" dirty="0" smtClean="0"/>
              <a:t>AND </a:t>
            </a:r>
            <a:r>
              <a:rPr lang="en-US" dirty="0" err="1"/>
              <a:t>cart_user_status</a:t>
            </a:r>
            <a:r>
              <a:rPr lang="en-US" dirty="0"/>
              <a:t> = 1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579541" y="3582099"/>
            <a:ext cx="6402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VIEW test AS SELECT </a:t>
            </a:r>
            <a:r>
              <a:rPr lang="en-US" dirty="0" smtClean="0"/>
              <a:t>DISTINCT</a:t>
            </a:r>
          </a:p>
          <a:p>
            <a:r>
              <a:rPr lang="en-US" dirty="0" err="1" smtClean="0"/>
              <a:t>cart_code</a:t>
            </a:r>
            <a:r>
              <a:rPr lang="en-US" dirty="0" smtClean="0"/>
              <a:t> </a:t>
            </a:r>
            <a:r>
              <a:rPr lang="en-US" dirty="0"/>
              <a:t>FROM carts WHERE </a:t>
            </a:r>
            <a:r>
              <a:rPr lang="en-US" dirty="0" err="1"/>
              <a:t>cart_admin_status</a:t>
            </a:r>
            <a:r>
              <a:rPr lang="en-US" dirty="0"/>
              <a:t> =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9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Veze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463145" y="1504950"/>
            <a:ext cx="80663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users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767085" y="2419350"/>
            <a:ext cx="101822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articles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60190" y="3835719"/>
            <a:ext cx="97494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brends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172199" y="3835719"/>
            <a:ext cx="138852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comments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371598" y="1504950"/>
            <a:ext cx="752129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carts</a:t>
            </a:r>
            <a:endParaRPr lang="ru-RU" dirty="0"/>
          </a:p>
        </p:txBody>
      </p: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6866460" y="1874282"/>
            <a:ext cx="1" cy="19614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0"/>
            <a:endCxn id="5" idx="2"/>
          </p:cNvCxnSpPr>
          <p:nvPr/>
        </p:nvCxnSpPr>
        <p:spPr>
          <a:xfrm flipH="1" flipV="1">
            <a:off x="4276199" y="2788682"/>
            <a:ext cx="2590261" cy="10470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  <a:endCxn id="5" idx="2"/>
          </p:cNvCxnSpPr>
          <p:nvPr/>
        </p:nvCxnSpPr>
        <p:spPr>
          <a:xfrm flipV="1">
            <a:off x="1747664" y="2788682"/>
            <a:ext cx="2528535" cy="10470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5" idx="0"/>
          </p:cNvCxnSpPr>
          <p:nvPr/>
        </p:nvCxnSpPr>
        <p:spPr>
          <a:xfrm>
            <a:off x="1747663" y="1874282"/>
            <a:ext cx="2528536" cy="5450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4" idx="1"/>
          </p:cNvCxnSpPr>
          <p:nvPr/>
        </p:nvCxnSpPr>
        <p:spPr>
          <a:xfrm>
            <a:off x="2123727" y="1689616"/>
            <a:ext cx="433941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55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PDO - </a:t>
            </a:r>
            <a:r>
              <a:rPr lang="sr-Latn-RS" dirty="0" smtClean="0"/>
              <a:t>Uvod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Mogi PHP </a:t>
            </a:r>
            <a:r>
              <a:rPr lang="en-US" dirty="0" err="1" smtClean="0"/>
              <a:t>programeri</a:t>
            </a:r>
            <a:r>
              <a:rPr lang="en-US" dirty="0" smtClean="0"/>
              <a:t> </a:t>
            </a:r>
            <a:r>
              <a:rPr lang="en-US" dirty="0" err="1" smtClean="0"/>
              <a:t>najpre</a:t>
            </a:r>
            <a:r>
              <a:rPr lang="en-US" dirty="0" smtClean="0"/>
              <a:t> </a:t>
            </a:r>
            <a:r>
              <a:rPr lang="en-US" dirty="0" err="1" smtClean="0"/>
              <a:t>nau</a:t>
            </a:r>
            <a:r>
              <a:rPr lang="sr-Latn-RS" dirty="0" smtClean="0"/>
              <a:t>če da pristupaju bazi podataka uz pomoć </a:t>
            </a:r>
            <a:r>
              <a:rPr lang="en-US" dirty="0" smtClean="0"/>
              <a:t>MySQL </a:t>
            </a:r>
            <a:r>
              <a:rPr lang="sr-Latn-RS" dirty="0" smtClean="0"/>
              <a:t>ili</a:t>
            </a:r>
            <a:r>
              <a:rPr lang="en-US" dirty="0" smtClean="0"/>
              <a:t> </a:t>
            </a:r>
            <a:r>
              <a:rPr lang="en-US" dirty="0" err="1"/>
              <a:t>MySQLi</a:t>
            </a:r>
            <a:r>
              <a:rPr lang="en-US" dirty="0"/>
              <a:t> </a:t>
            </a:r>
            <a:r>
              <a:rPr lang="sr-Latn-RS" dirty="0" smtClean="0"/>
              <a:t>ekstenzija</a:t>
            </a:r>
            <a:r>
              <a:rPr lang="en-US" dirty="0" smtClean="0"/>
              <a:t>. </a:t>
            </a:r>
            <a:r>
              <a:rPr lang="sr-Latn-RS" dirty="0" smtClean="0"/>
              <a:t>Od PHP </a:t>
            </a:r>
            <a:r>
              <a:rPr lang="en-US" dirty="0" smtClean="0"/>
              <a:t>5.1</a:t>
            </a:r>
            <a:r>
              <a:rPr lang="en-US" dirty="0"/>
              <a:t>, </a:t>
            </a:r>
            <a:r>
              <a:rPr lang="sr-Latn-RS" dirty="0" smtClean="0"/>
              <a:t>postoji nešto bolji način za to</a:t>
            </a:r>
            <a:r>
              <a:rPr lang="en-US" dirty="0" smtClean="0"/>
              <a:t>. </a:t>
            </a:r>
            <a:r>
              <a:rPr lang="en-US" dirty="0"/>
              <a:t>PHP Data Objects (PDO) </a:t>
            </a:r>
            <a:r>
              <a:rPr lang="sr-Latn-RS" dirty="0" smtClean="0"/>
              <a:t>obezbeđuje metode za pripremu uzjava i rad sa objektima</a:t>
            </a:r>
            <a:r>
              <a:rPr lang="en-US" dirty="0" smtClean="0"/>
              <a:t>.</a:t>
            </a:r>
          </a:p>
          <a:p>
            <a:r>
              <a:rPr lang="sr-Latn-RS" dirty="0" smtClean="0"/>
              <a:t>Jednostavnom izmenom connection stringa promena baze podataka postaje jednostavnija i brža jer PDO obezbeđuje lak pristup većem broju baza podataka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409950"/>
            <a:ext cx="57150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3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PDO – Database support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PDO_DBLIB ( </a:t>
            </a:r>
            <a:r>
              <a:rPr lang="en-US" sz="1400" dirty="0" err="1"/>
              <a:t>FreeTDS</a:t>
            </a:r>
            <a:r>
              <a:rPr lang="en-US" sz="1400" dirty="0"/>
              <a:t> / Microsoft SQL Server / Sybase )</a:t>
            </a:r>
          </a:p>
          <a:p>
            <a:r>
              <a:rPr lang="en-US" sz="1400" dirty="0"/>
              <a:t>PDO_FIREBIRD ( Firebird/</a:t>
            </a:r>
            <a:r>
              <a:rPr lang="en-US" sz="1400" dirty="0" err="1"/>
              <a:t>Interbase</a:t>
            </a:r>
            <a:r>
              <a:rPr lang="en-US" sz="1400" dirty="0"/>
              <a:t> 6 )</a:t>
            </a:r>
          </a:p>
          <a:p>
            <a:r>
              <a:rPr lang="en-US" sz="1400" dirty="0"/>
              <a:t>PDO_IBM ( IBM DB2 )</a:t>
            </a:r>
          </a:p>
          <a:p>
            <a:r>
              <a:rPr lang="en-US" sz="1400" dirty="0"/>
              <a:t>PDO_INFORMIX ( IBM Informix Dynamic Server )</a:t>
            </a:r>
          </a:p>
          <a:p>
            <a:r>
              <a:rPr lang="en-US" sz="1400" b="1" dirty="0"/>
              <a:t>PDO_MYSQL ( MySQL 3.x/4.x/5.x )</a:t>
            </a:r>
          </a:p>
          <a:p>
            <a:r>
              <a:rPr lang="en-US" sz="1400" dirty="0"/>
              <a:t>PDO_OCI ( Oracle Call Interface )</a:t>
            </a:r>
          </a:p>
          <a:p>
            <a:r>
              <a:rPr lang="en-US" sz="1400" dirty="0"/>
              <a:t>PDO_ODBC ( ODBC v3 (IBM DB2, </a:t>
            </a:r>
            <a:r>
              <a:rPr lang="en-US" sz="1400" dirty="0" err="1"/>
              <a:t>unixODBC</a:t>
            </a:r>
            <a:r>
              <a:rPr lang="en-US" sz="1400" dirty="0"/>
              <a:t> and win32 ODBC) )</a:t>
            </a:r>
          </a:p>
          <a:p>
            <a:r>
              <a:rPr lang="en-US" sz="1400" dirty="0"/>
              <a:t>PDO_PGSQL ( </a:t>
            </a:r>
            <a:r>
              <a:rPr lang="en-US" sz="1400" dirty="0" err="1"/>
              <a:t>PostgreSQL</a:t>
            </a:r>
            <a:r>
              <a:rPr lang="en-US" sz="1400" dirty="0"/>
              <a:t> )</a:t>
            </a:r>
          </a:p>
          <a:p>
            <a:r>
              <a:rPr lang="en-US" sz="1400" dirty="0"/>
              <a:t>PDO_SQLITE ( SQLite 3 and SQLite 2 )</a:t>
            </a:r>
          </a:p>
          <a:p>
            <a:r>
              <a:rPr lang="en-US" sz="1400" dirty="0"/>
              <a:t>PDO_4D ( 4D )</a:t>
            </a:r>
          </a:p>
          <a:p>
            <a:pPr marL="0" indent="0">
              <a:buNone/>
            </a:pPr>
            <a:r>
              <a:rPr lang="sr-Latn-RS" dirty="0" smtClean="0"/>
              <a:t>Provera driver-a za baze podataka:</a:t>
            </a:r>
            <a:endParaRPr lang="en-US" dirty="0" smtClean="0"/>
          </a:p>
          <a:p>
            <a:r>
              <a:rPr lang="en-US" dirty="0" err="1"/>
              <a:t>print_r</a:t>
            </a:r>
            <a:r>
              <a:rPr lang="en-US" dirty="0"/>
              <a:t>(PDO::</a:t>
            </a:r>
            <a:r>
              <a:rPr lang="en-US" dirty="0" err="1"/>
              <a:t>getAvailableDrivers</a:t>
            </a:r>
            <a:r>
              <a:rPr lang="en-US" dirty="0"/>
              <a:t>());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335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PDO - Connection</a:t>
            </a:r>
            <a:endParaRPr lang="ru-R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962150"/>
            <a:ext cx="5210903" cy="2381583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19150"/>
            <a:ext cx="5715000" cy="11906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43600" y="4430352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Zatvaranje</a:t>
            </a:r>
            <a:r>
              <a:rPr lang="en-US" sz="1200" dirty="0" smtClean="0"/>
              <a:t> </a:t>
            </a:r>
            <a:r>
              <a:rPr lang="en-US" sz="1200" dirty="0" err="1" smtClean="0"/>
              <a:t>konekcije</a:t>
            </a:r>
            <a:r>
              <a:rPr lang="en-US" sz="1200" dirty="0" smtClean="0"/>
              <a:t>: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$DBH </a:t>
            </a:r>
            <a:r>
              <a:rPr lang="en-US" sz="1200" dirty="0" smtClean="0"/>
              <a:t>= </a:t>
            </a:r>
            <a:r>
              <a:rPr lang="en-US" sz="1200" dirty="0" smtClean="0">
                <a:solidFill>
                  <a:srgbClr val="0070C0"/>
                </a:solidFill>
              </a:rPr>
              <a:t>null</a:t>
            </a:r>
            <a:r>
              <a:rPr lang="en-US" sz="1200" dirty="0" smtClean="0"/>
              <a:t>;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77795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PDO – Insert and Update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Upisivanje novih ili editovanje postojećih podataka u bazi jedan je od najcešćih zahteva pri radu sa bazom podataka</a:t>
            </a:r>
            <a:r>
              <a:rPr lang="en-US" dirty="0" smtClean="0"/>
              <a:t>. </a:t>
            </a:r>
            <a:r>
              <a:rPr lang="sr-Latn-RS" dirty="0" smtClean="0"/>
              <a:t>Korišćenjem PDO ekstenzije ovaj proces se uobičajeno sastoji od 2 koraka</a:t>
            </a:r>
            <a:r>
              <a:rPr lang="en-US" dirty="0" smtClean="0"/>
              <a:t>. </a:t>
            </a:r>
            <a:r>
              <a:rPr lang="sr-Latn-RS" dirty="0" smtClean="0"/>
              <a:t>Situacija je ista i za INSERT i za UPDATE</a:t>
            </a:r>
            <a:r>
              <a:rPr lang="en-US" dirty="0" smtClean="0"/>
              <a:t>.</a:t>
            </a:r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324658"/>
            <a:ext cx="5715000" cy="1190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3551622"/>
            <a:ext cx="8361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# STH means "Statement Handle"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$STH </a:t>
            </a:r>
            <a:r>
              <a:rPr lang="en-US" sz="1400" dirty="0"/>
              <a:t>=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$DBH</a:t>
            </a:r>
            <a:r>
              <a:rPr lang="en-US" sz="1400" dirty="0"/>
              <a:t>-&gt;</a:t>
            </a:r>
            <a:r>
              <a:rPr lang="en-US" sz="1400" dirty="0">
                <a:solidFill>
                  <a:srgbClr val="0070C0"/>
                </a:solidFill>
              </a:rPr>
              <a:t>prepare</a:t>
            </a:r>
            <a:r>
              <a:rPr lang="en-US" sz="1400" dirty="0"/>
              <a:t>("INSERT INTO </a:t>
            </a:r>
            <a:r>
              <a:rPr lang="en-US" sz="1400" dirty="0" err="1" smtClean="0"/>
              <a:t>table_name</a:t>
            </a:r>
            <a:r>
              <a:rPr lang="en-US" sz="1400" dirty="0" smtClean="0"/>
              <a:t> </a:t>
            </a:r>
            <a:r>
              <a:rPr lang="en-US" sz="1400" dirty="0"/>
              <a:t>( </a:t>
            </a:r>
            <a:r>
              <a:rPr lang="en-US" sz="1400" dirty="0" err="1" smtClean="0"/>
              <a:t>first_name</a:t>
            </a:r>
            <a:r>
              <a:rPr lang="en-US" sz="1400" dirty="0" smtClean="0"/>
              <a:t> </a:t>
            </a:r>
            <a:r>
              <a:rPr lang="en-US" sz="1400" dirty="0"/>
              <a:t>) </a:t>
            </a:r>
            <a:r>
              <a:rPr lang="en-US" sz="1400" dirty="0" smtClean="0"/>
              <a:t>VALUES </a:t>
            </a:r>
            <a:r>
              <a:rPr lang="en-US" sz="1400" dirty="0"/>
              <a:t>( </a:t>
            </a:r>
            <a:r>
              <a:rPr lang="en-US" sz="1400" dirty="0" smtClean="0"/>
              <a:t>‘Thomas' </a:t>
            </a:r>
            <a:r>
              <a:rPr lang="en-US" sz="1400" dirty="0"/>
              <a:t>)");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$STH</a:t>
            </a:r>
            <a:r>
              <a:rPr lang="en-US" sz="1400" dirty="0"/>
              <a:t>-&gt;</a:t>
            </a:r>
            <a:r>
              <a:rPr lang="en-US" sz="1400" dirty="0">
                <a:solidFill>
                  <a:schemeClr val="tx2"/>
                </a:solidFill>
              </a:rPr>
              <a:t>execute()</a:t>
            </a:r>
            <a:r>
              <a:rPr lang="en-US" sz="1400" dirty="0"/>
              <a:t>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66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blon_PP_16-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ink - 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2720</TotalTime>
  <Words>488</Words>
  <Application>Microsoft Office PowerPoint</Application>
  <PresentationFormat>On-screen Show (16:9)</PresentationFormat>
  <Paragraphs>126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Sablon_PP_16-9</vt:lpstr>
      <vt:lpstr>Advanced PHP Programming</vt:lpstr>
      <vt:lpstr>PowerPoint Presentation</vt:lpstr>
      <vt:lpstr>DB - Tables</vt:lpstr>
      <vt:lpstr>DB - Views</vt:lpstr>
      <vt:lpstr>Veze</vt:lpstr>
      <vt:lpstr>PDO - Uvod</vt:lpstr>
      <vt:lpstr>PDO – Database support</vt:lpstr>
      <vt:lpstr>PDO - Connection</vt:lpstr>
      <vt:lpstr>PDO – Insert and Update</vt:lpstr>
      <vt:lpstr>PDO – Prepared Statements</vt:lpstr>
      <vt:lpstr>PDO – Prepared Statements</vt:lpstr>
      <vt:lpstr>PDO – Unnamed (positional) placeholders</vt:lpstr>
      <vt:lpstr>PDO – Named placeholders</vt:lpstr>
      <vt:lpstr>PDO - obj</vt:lpstr>
      <vt:lpstr>PDO – fetch()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Bastaja</dc:creator>
  <cp:lastModifiedBy>MX</cp:lastModifiedBy>
  <cp:revision>22</cp:revision>
  <dcterms:created xsi:type="dcterms:W3CDTF">2012-05-10T10:04:48Z</dcterms:created>
  <dcterms:modified xsi:type="dcterms:W3CDTF">2015-03-26T16:14:14Z</dcterms:modified>
</cp:coreProperties>
</file>