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Mate"/>
      <p:regular r:id="rId18"/>
      <p:italic r:id="rId19"/>
    </p:embeddedFon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48">
          <p15:clr>
            <a:srgbClr val="A4A3A4"/>
          </p15:clr>
        </p15:guide>
        <p15:guide id="2" pos="312">
          <p15:clr>
            <a:srgbClr val="A4A3A4"/>
          </p15:clr>
        </p15:guide>
      </p15:sldGuideLst>
    </p:ext>
    <p:ext uri="GoogleSlidesCustomDataVersion2">
      <go:slidesCustomData xmlns:go="http://customooxmlschemas.google.com/" r:id="rId21" roundtripDataSignature="AMtx7mgHwAGXIVnepNPb63toY4ja9oGJ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970F83-D811-42E9-9A22-565C4D44EF44}">
  <a:tblStyle styleId="{93970F83-D811-42E9-9A22-565C4D44EF44}" styleName="Table_0">
    <a:wholeTbl>
      <a:tcTxStyle b="off" i="off">
        <a:font>
          <a:latin typeface="Abadi"/>
          <a:ea typeface="Abadi"/>
          <a:cs typeface="Abad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DEEE7"/>
          </a:solidFill>
        </a:fill>
      </a:tcStyle>
    </a:wholeTbl>
    <a:band1H>
      <a:tcTxStyle/>
      <a:tcStyle>
        <a:fill>
          <a:solidFill>
            <a:srgbClr val="FCDBCB"/>
          </a:solidFill>
        </a:fill>
      </a:tcStyle>
    </a:band1H>
    <a:band2H>
      <a:tcTxStyle/>
    </a:band2H>
    <a:band1V>
      <a:tcTxStyle/>
      <a:tcStyle>
        <a:fill>
          <a:solidFill>
            <a:srgbClr val="FCDBCB"/>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FDEEE7"/>
          </a:solidFill>
        </a:fill>
      </a:tcStyle>
    </a:lastRow>
    <a:seCell>
      <a:tcTxStyle/>
    </a:seCell>
    <a:swCell>
      <a:tcTxStyle/>
    </a:swCell>
    <a:firstRow>
      <a:tcTxStyle b="on" i="off"/>
      <a:tcStyle>
        <a:fill>
          <a:solidFill>
            <a:srgbClr val="FDEEE7"/>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48"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ate-italic.fntdata"/><Relationship Id="rId6" Type="http://schemas.openxmlformats.org/officeDocument/2006/relationships/notesMaster" Target="notesMasters/notesMaster1.xml"/><Relationship Id="rId18" Type="http://schemas.openxmlformats.org/officeDocument/2006/relationships/font" Target="fonts/Mate-regular.fntdata"/><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err="1"/>
              <a:t>Porcentaje</a:t>
            </a:r>
            <a:r>
              <a:rPr lang="en-US" b="1" dirty="0"/>
              <a:t> de </a:t>
            </a:r>
            <a:r>
              <a:rPr lang="en-US" b="1" dirty="0" err="1"/>
              <a:t>Valores</a:t>
            </a:r>
            <a:r>
              <a:rPr lang="en-US" b="1" dirty="0"/>
              <a:t> </a:t>
            </a:r>
            <a:r>
              <a:rPr lang="en-US" b="1" dirty="0" err="1"/>
              <a:t>Nulos</a:t>
            </a:r>
            <a:r>
              <a:rPr lang="en-US" b="1" dirty="0"/>
              <a:t> de</a:t>
            </a:r>
            <a:r>
              <a:rPr lang="en-US" b="1" baseline="0" dirty="0"/>
              <a:t> </a:t>
            </a:r>
            <a:r>
              <a:rPr lang="en-US" b="1" baseline="0" dirty="0" err="1"/>
              <a:t>cada</a:t>
            </a:r>
            <a:r>
              <a:rPr lang="en-US" b="1" dirty="0"/>
              <a:t> Variable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manualLayout>
          <c:layoutTarget val="inner"/>
          <c:xMode val="edge"/>
          <c:yMode val="edge"/>
          <c:x val="5.3609030478695877E-2"/>
          <c:y val="0.11209442820464455"/>
          <c:w val="0.93093131927984107"/>
          <c:h val="0.64752286314555063"/>
        </c:manualLayout>
      </c:layout>
      <c:barChart>
        <c:barDir val="col"/>
        <c:grouping val="clustered"/>
        <c:varyColors val="0"/>
        <c:ser>
          <c:idx val="0"/>
          <c:order val="0"/>
          <c:tx>
            <c:strRef>
              <c:f>Hoja1!$B$1</c:f>
              <c:strCache>
                <c:ptCount val="1"/>
                <c:pt idx="0">
                  <c:v>Variable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Hoja1!$A$2:$A$25</c:f>
              <c:strCache>
                <c:ptCount val="24"/>
                <c:pt idx="0">
                  <c:v>Date</c:v>
                </c:pt>
                <c:pt idx="1">
                  <c:v>Location</c:v>
                </c:pt>
                <c:pt idx="2">
                  <c:v>MinTemp</c:v>
                </c:pt>
                <c:pt idx="3">
                  <c:v>MaxTemp</c:v>
                </c:pt>
                <c:pt idx="4">
                  <c:v>RainFall</c:v>
                </c:pt>
                <c:pt idx="5">
                  <c:v>Evaporation</c:v>
                </c:pt>
                <c:pt idx="6">
                  <c:v>Sunshine</c:v>
                </c:pt>
                <c:pt idx="7">
                  <c:v>WindGustSpeed</c:v>
                </c:pt>
                <c:pt idx="8">
                  <c:v>WinDir9am</c:v>
                </c:pt>
                <c:pt idx="9">
                  <c:v>WindDir3Pm</c:v>
                </c:pt>
                <c:pt idx="10">
                  <c:v>WindSpeed9am</c:v>
                </c:pt>
                <c:pt idx="11">
                  <c:v>WindSpeed3pm</c:v>
                </c:pt>
                <c:pt idx="12">
                  <c:v>Humidity9am</c:v>
                </c:pt>
                <c:pt idx="13">
                  <c:v>Humidity3pm</c:v>
                </c:pt>
                <c:pt idx="14">
                  <c:v>Pressure9am</c:v>
                </c:pt>
                <c:pt idx="15">
                  <c:v>Pressure3pm</c:v>
                </c:pt>
                <c:pt idx="16">
                  <c:v>Temp9am</c:v>
                </c:pt>
                <c:pt idx="17">
                  <c:v>Temp3pm</c:v>
                </c:pt>
                <c:pt idx="18">
                  <c:v>Cloud9am</c:v>
                </c:pt>
                <c:pt idx="19">
                  <c:v>Cloud3pm</c:v>
                </c:pt>
                <c:pt idx="20">
                  <c:v>RainToday</c:v>
                </c:pt>
                <c:pt idx="21">
                  <c:v>RISK_MM</c:v>
                </c:pt>
                <c:pt idx="22">
                  <c:v>RainTomorrow</c:v>
                </c:pt>
                <c:pt idx="23">
                  <c:v>Month</c:v>
                </c:pt>
              </c:strCache>
            </c:strRef>
          </c:cat>
          <c:val>
            <c:numRef>
              <c:f>Hoja1!$B$2:$B$25</c:f>
              <c:numCache>
                <c:formatCode>General</c:formatCode>
                <c:ptCount val="24"/>
                <c:pt idx="0">
                  <c:v>0</c:v>
                </c:pt>
                <c:pt idx="1">
                  <c:v>0</c:v>
                </c:pt>
                <c:pt idx="2">
                  <c:v>0.45</c:v>
                </c:pt>
                <c:pt idx="3">
                  <c:v>0.23</c:v>
                </c:pt>
                <c:pt idx="4">
                  <c:v>0.99</c:v>
                </c:pt>
                <c:pt idx="5">
                  <c:v>42.79</c:v>
                </c:pt>
                <c:pt idx="6">
                  <c:v>47.69</c:v>
                </c:pt>
                <c:pt idx="7">
                  <c:v>6.52</c:v>
                </c:pt>
                <c:pt idx="8">
                  <c:v>7.04</c:v>
                </c:pt>
                <c:pt idx="9">
                  <c:v>2.66</c:v>
                </c:pt>
                <c:pt idx="10">
                  <c:v>0.95</c:v>
                </c:pt>
                <c:pt idx="11">
                  <c:v>9.83</c:v>
                </c:pt>
                <c:pt idx="12">
                  <c:v>1.25</c:v>
                </c:pt>
                <c:pt idx="13">
                  <c:v>2.54</c:v>
                </c:pt>
                <c:pt idx="14">
                  <c:v>9.86</c:v>
                </c:pt>
                <c:pt idx="15">
                  <c:v>9.83</c:v>
                </c:pt>
                <c:pt idx="16">
                  <c:v>0.64</c:v>
                </c:pt>
                <c:pt idx="17">
                  <c:v>1.92</c:v>
                </c:pt>
                <c:pt idx="18">
                  <c:v>37.74</c:v>
                </c:pt>
                <c:pt idx="19">
                  <c:v>40.15</c:v>
                </c:pt>
                <c:pt idx="20">
                  <c:v>0.99</c:v>
                </c:pt>
                <c:pt idx="21">
                  <c:v>0</c:v>
                </c:pt>
                <c:pt idx="22">
                  <c:v>0</c:v>
                </c:pt>
                <c:pt idx="23">
                  <c:v>0</c:v>
                </c:pt>
              </c:numCache>
            </c:numRef>
          </c:val>
          <c:extLst>
            <c:ext xmlns:c16="http://schemas.microsoft.com/office/drawing/2014/chart" uri="{C3380CC4-5D6E-409C-BE32-E72D297353CC}">
              <c16:uniqueId val="{00000000-EE1D-40DE-805C-AB20DAAC1842}"/>
            </c:ext>
          </c:extLst>
        </c:ser>
        <c:dLbls>
          <c:dLblPos val="outEnd"/>
          <c:showLegendKey val="0"/>
          <c:showVal val="1"/>
          <c:showCatName val="0"/>
          <c:showSerName val="0"/>
          <c:showPercent val="0"/>
          <c:showBubbleSize val="0"/>
        </c:dLbls>
        <c:gapWidth val="219"/>
        <c:overlap val="-27"/>
        <c:axId val="1892065568"/>
        <c:axId val="1892066528"/>
      </c:barChart>
      <c:catAx>
        <c:axId val="189206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892066528"/>
        <c:crosses val="autoZero"/>
        <c:auto val="1"/>
        <c:lblAlgn val="ctr"/>
        <c:lblOffset val="100"/>
        <c:noMultiLvlLbl val="0"/>
      </c:catAx>
      <c:valAx>
        <c:axId val="1892066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892065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0.41085</cdr:x>
      <cdr:y>0.93829</cdr:y>
    </cdr:from>
    <cdr:to>
      <cdr:x>0.6107</cdr:x>
      <cdr:y>0.99378</cdr:y>
    </cdr:to>
    <cdr:sp macro="" textlink="">
      <cdr:nvSpPr>
        <cdr:cNvPr id="2" name="CuadroTexto 1">
          <a:extLst xmlns:a="http://schemas.openxmlformats.org/drawingml/2006/main">
            <a:ext uri="{FF2B5EF4-FFF2-40B4-BE49-F238E27FC236}">
              <a16:creationId xmlns:a16="http://schemas.microsoft.com/office/drawing/2014/main" id="{5956C078-E5EA-3AD5-1131-7E6103220EA0}"/>
            </a:ext>
          </a:extLst>
        </cdr:cNvPr>
        <cdr:cNvSpPr txBox="1"/>
      </cdr:nvSpPr>
      <cdr:spPr>
        <a:xfrm xmlns:a="http://schemas.openxmlformats.org/drawingml/2006/main">
          <a:off x="4799978" y="5043974"/>
          <a:ext cx="2334827" cy="2982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cdr:txBody>
    </cdr:sp>
  </cdr:relSizeAnchor>
  <cdr:relSizeAnchor xmlns:cdr="http://schemas.openxmlformats.org/drawingml/2006/chartDrawing">
    <cdr:from>
      <cdr:x>0.3503</cdr:x>
      <cdr:y>0.93208</cdr:y>
    </cdr:from>
    <cdr:to>
      <cdr:x>0.64438</cdr:x>
      <cdr:y>1</cdr:y>
    </cdr:to>
    <cdr:sp macro="" textlink="">
      <cdr:nvSpPr>
        <cdr:cNvPr id="3" name="CuadroTexto 2">
          <a:extLst xmlns:a="http://schemas.openxmlformats.org/drawingml/2006/main">
            <a:ext uri="{FF2B5EF4-FFF2-40B4-BE49-F238E27FC236}">
              <a16:creationId xmlns:a16="http://schemas.microsoft.com/office/drawing/2014/main" id="{A6C0E827-3FF3-717A-C7F9-7C6FA7CE4566}"/>
            </a:ext>
          </a:extLst>
        </cdr:cNvPr>
        <cdr:cNvSpPr txBox="1"/>
      </cdr:nvSpPr>
      <cdr:spPr>
        <a:xfrm xmlns:a="http://schemas.openxmlformats.org/drawingml/2006/main">
          <a:off x="4092606" y="5010557"/>
          <a:ext cx="3435658" cy="3651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indent="0" algn="ctr">
            <a:lnSpc>
              <a:spcPct val="100000"/>
            </a:lnSpc>
            <a:spcBef>
              <a:spcPts val="0"/>
            </a:spcBef>
            <a:buFontTx/>
            <a:buNone/>
          </a:pPr>
          <a:r>
            <a:rPr lang="es-MX" sz="1400" b="1" dirty="0">
              <a:solidFill>
                <a:schemeClr val="tx1"/>
              </a:solidFill>
              <a:ea typeface="微软雅黑"/>
              <a:cs typeface="Posterama" panose="020B0504020200020000" pitchFamily="34" charset="0"/>
            </a:rPr>
            <a:t>Variable</a:t>
          </a:r>
          <a:endParaRPr lang="es-CL" sz="1400" b="1" dirty="0">
            <a:solidFill>
              <a:schemeClr val="tx1"/>
            </a:solidFill>
            <a:ea typeface="微软雅黑"/>
            <a:cs typeface="Posterama" panose="020B0504020200020000" pitchFamily="34" charset="0"/>
          </a:endParaRPr>
        </a:p>
      </cdr:txBody>
    </cdr:sp>
  </cdr:relSizeAnchor>
  <cdr:relSizeAnchor xmlns:cdr="http://schemas.openxmlformats.org/drawingml/2006/chartDrawing">
    <cdr:from>
      <cdr:x>0</cdr:x>
      <cdr:y>0.09372</cdr:y>
    </cdr:from>
    <cdr:to>
      <cdr:x>0.03125</cdr:x>
      <cdr:y>0.73283</cdr:y>
    </cdr:to>
    <cdr:sp macro="" textlink="">
      <cdr:nvSpPr>
        <cdr:cNvPr id="4" name="CuadroTexto 1">
          <a:extLst xmlns:a="http://schemas.openxmlformats.org/drawingml/2006/main">
            <a:ext uri="{FF2B5EF4-FFF2-40B4-BE49-F238E27FC236}">
              <a16:creationId xmlns:a16="http://schemas.microsoft.com/office/drawing/2014/main" id="{E6D01FC4-0A05-0856-35A7-D283C458E344}"/>
            </a:ext>
          </a:extLst>
        </cdr:cNvPr>
        <cdr:cNvSpPr txBox="1"/>
      </cdr:nvSpPr>
      <cdr:spPr>
        <a:xfrm xmlns:a="http://schemas.openxmlformats.org/drawingml/2006/main" rot="16200000">
          <a:off x="-1535267" y="2039075"/>
          <a:ext cx="3435658" cy="3651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indent="0" algn="ctr">
            <a:lnSpc>
              <a:spcPct val="100000"/>
            </a:lnSpc>
            <a:spcBef>
              <a:spcPts val="0"/>
            </a:spcBef>
            <a:buFontTx/>
            <a:buNone/>
          </a:pPr>
          <a:r>
            <a:rPr lang="es-MX" sz="1400" b="1" dirty="0">
              <a:solidFill>
                <a:schemeClr val="tx1"/>
              </a:solidFill>
              <a:ea typeface="微软雅黑"/>
              <a:cs typeface="Posterama" panose="020B0504020200020000" pitchFamily="34" charset="0"/>
            </a:rPr>
            <a:t>Porcentaje</a:t>
          </a:r>
        </a:p>
        <a:p xmlns:a="http://schemas.openxmlformats.org/drawingml/2006/main">
          <a:pPr marL="0" indent="0" algn="ctr">
            <a:lnSpc>
              <a:spcPct val="100000"/>
            </a:lnSpc>
            <a:spcBef>
              <a:spcPts val="0"/>
            </a:spcBef>
            <a:buFontTx/>
            <a:buNone/>
          </a:pPr>
          <a:endParaRPr lang="es-CL" sz="1400" b="1" dirty="0">
            <a:solidFill>
              <a:schemeClr val="tx1"/>
            </a:solidFill>
            <a:ea typeface="微软雅黑"/>
            <a:cs typeface="Posterama" panose="020B0504020200020000"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3" name="Google Shape;24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2" name="Google Shape;36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1" name="Google Shape;37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4" name="Google Shape;2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4" name="Google Shape;26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1" name="Google Shape;28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6" name="Google Shape;29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5" name="Google Shape;31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4" name="Google Shape;3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1" name="Google Shape;35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con imagen">
  <p:cSld name="Diapositiva de título con imagen">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13"/>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13"/>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Haga clic en el icono para agregar una imagen" id="17" name="Google Shape;17;p13"/>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p:nvPr>
            <p:ph idx="2" type="pic"/>
          </p:nvPr>
        </p:nvSpPr>
        <p:spPr>
          <a:xfrm>
            <a:off x="6742557" y="821836"/>
            <a:ext cx="4405503" cy="5066346"/>
          </a:xfrm>
          <a:prstGeom prst="rect">
            <a:avLst/>
          </a:prstGeom>
          <a:noFill/>
          <a:ln>
            <a:noFill/>
          </a:ln>
        </p:spPr>
      </p:sp>
      <p:sp>
        <p:nvSpPr>
          <p:cNvPr id="19" name="Google Shape;19;p13"/>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
  <p:cSld name="Cita ">
    <p:spTree>
      <p:nvGrpSpPr>
        <p:cNvPr id="108" name="Shape 108"/>
        <p:cNvGrpSpPr/>
        <p:nvPr/>
      </p:nvGrpSpPr>
      <p:grpSpPr>
        <a:xfrm>
          <a:off x="0" y="0"/>
          <a:ext cx="0" cy="0"/>
          <a:chOff x="0" y="0"/>
          <a:chExt cx="0" cy="0"/>
        </a:xfrm>
      </p:grpSpPr>
      <p:sp>
        <p:nvSpPr>
          <p:cNvPr id="109" name="Google Shape;109;p22"/>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2"/>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2"/>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2" name="Google Shape;112;p22"/>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113" name="Google Shape;113;p22"/>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4" name="Google Shape;114;p22"/>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15" name="Google Shape;115;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miembros del equipo">
  <p:cSld name="4 miembros del equipo">
    <p:spTree>
      <p:nvGrpSpPr>
        <p:cNvPr id="117" name="Shape 117"/>
        <p:cNvGrpSpPr/>
        <p:nvPr/>
      </p:nvGrpSpPr>
      <p:grpSpPr>
        <a:xfrm>
          <a:off x="0" y="0"/>
          <a:ext cx="0" cy="0"/>
          <a:chOff x="0" y="0"/>
          <a:chExt cx="0" cy="0"/>
        </a:xfrm>
      </p:grpSpPr>
      <p:sp>
        <p:nvSpPr>
          <p:cNvPr id="118" name="Google Shape;1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3"/>
          <p:cNvSpPr/>
          <p:nvPr>
            <p:ph idx="2" type="pic"/>
          </p:nvPr>
        </p:nvSpPr>
        <p:spPr>
          <a:xfrm>
            <a:off x="1114798" y="2560353"/>
            <a:ext cx="2368061" cy="2102177"/>
          </a:xfrm>
          <a:prstGeom prst="hexagon">
            <a:avLst>
              <a:gd fmla="val 28349" name="adj"/>
              <a:gd fmla="val 115470" name="vf"/>
            </a:avLst>
          </a:prstGeom>
          <a:noFill/>
          <a:ln>
            <a:noFill/>
          </a:ln>
        </p:spPr>
      </p:sp>
      <p:sp>
        <p:nvSpPr>
          <p:cNvPr descr="Haga clic en el icono para agregar una imagen" id="120" name="Google Shape;120;p23"/>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3"/>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3"/>
          <p:cNvSpPr/>
          <p:nvPr>
            <p:ph idx="4" type="pic"/>
          </p:nvPr>
        </p:nvSpPr>
        <p:spPr>
          <a:xfrm>
            <a:off x="3623536" y="1840730"/>
            <a:ext cx="2368061" cy="2102177"/>
          </a:xfrm>
          <a:prstGeom prst="hexagon">
            <a:avLst>
              <a:gd fmla="val 28349" name="adj"/>
              <a:gd fmla="val 115470" name="vf"/>
            </a:avLst>
          </a:prstGeom>
          <a:noFill/>
          <a:ln>
            <a:noFill/>
          </a:ln>
        </p:spPr>
      </p:sp>
      <p:sp>
        <p:nvSpPr>
          <p:cNvPr descr="Haga clic en el icono para agregar una imagen" id="123" name="Google Shape;123;p23"/>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3"/>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3"/>
          <p:cNvSpPr/>
          <p:nvPr>
            <p:ph idx="7" type="pic"/>
          </p:nvPr>
        </p:nvSpPr>
        <p:spPr>
          <a:xfrm>
            <a:off x="6113401" y="2560353"/>
            <a:ext cx="2368061" cy="2102177"/>
          </a:xfrm>
          <a:prstGeom prst="hexagon">
            <a:avLst>
              <a:gd fmla="val 28349" name="adj"/>
              <a:gd fmla="val 115470" name="vf"/>
            </a:avLst>
          </a:prstGeom>
          <a:noFill/>
          <a:ln>
            <a:noFill/>
          </a:ln>
        </p:spPr>
      </p:sp>
      <p:sp>
        <p:nvSpPr>
          <p:cNvPr descr="Haga clic en el icono para agregar una imagen" id="126" name="Google Shape;126;p23"/>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3"/>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3"/>
          <p:cNvSpPr/>
          <p:nvPr>
            <p:ph idx="13" type="pic"/>
          </p:nvPr>
        </p:nvSpPr>
        <p:spPr>
          <a:xfrm>
            <a:off x="8500328" y="1836331"/>
            <a:ext cx="2368061" cy="2102177"/>
          </a:xfrm>
          <a:prstGeom prst="hexagon">
            <a:avLst>
              <a:gd fmla="val 28349" name="adj"/>
              <a:gd fmla="val 115470" name="vf"/>
            </a:avLst>
          </a:prstGeom>
          <a:noFill/>
          <a:ln>
            <a:noFill/>
          </a:ln>
        </p:spPr>
      </p:sp>
      <p:sp>
        <p:nvSpPr>
          <p:cNvPr descr="Haga clic en el icono para agregar una imagen" id="129" name="Google Shape;129;p23"/>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3"/>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miembros del equipo">
  <p:cSld name="8 miembros del equipo">
    <p:spTree>
      <p:nvGrpSpPr>
        <p:cNvPr id="133" name="Shape 133"/>
        <p:cNvGrpSpPr/>
        <p:nvPr/>
      </p:nvGrpSpPr>
      <p:grpSpPr>
        <a:xfrm>
          <a:off x="0" y="0"/>
          <a:ext cx="0" cy="0"/>
          <a:chOff x="0" y="0"/>
          <a:chExt cx="0" cy="0"/>
        </a:xfrm>
      </p:grpSpPr>
      <p:sp>
        <p:nvSpPr>
          <p:cNvPr id="134" name="Google Shape;134;p24"/>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4"/>
          <p:cNvSpPr/>
          <p:nvPr>
            <p:ph idx="2" type="pic"/>
          </p:nvPr>
        </p:nvSpPr>
        <p:spPr>
          <a:xfrm>
            <a:off x="4269796" y="436455"/>
            <a:ext cx="1173264" cy="1357920"/>
          </a:xfrm>
          <a:prstGeom prst="rect">
            <a:avLst/>
          </a:prstGeom>
          <a:noFill/>
          <a:ln>
            <a:noFill/>
          </a:ln>
        </p:spPr>
      </p:sp>
      <p:sp>
        <p:nvSpPr>
          <p:cNvPr descr="Haga clic en el icono para agregar una imagen" id="136" name="Google Shape;136;p24"/>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4"/>
          <p:cNvSpPr/>
          <p:nvPr>
            <p:ph idx="4" type="pic"/>
          </p:nvPr>
        </p:nvSpPr>
        <p:spPr>
          <a:xfrm>
            <a:off x="8059916" y="436455"/>
            <a:ext cx="1173264" cy="1357920"/>
          </a:xfrm>
          <a:prstGeom prst="rect">
            <a:avLst/>
          </a:prstGeom>
          <a:noFill/>
          <a:ln>
            <a:noFill/>
          </a:ln>
        </p:spPr>
      </p:sp>
      <p:sp>
        <p:nvSpPr>
          <p:cNvPr descr="Haga clic en el icono para agregar una imagen" id="139" name="Google Shape;139;p24"/>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4"/>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4"/>
          <p:cNvSpPr/>
          <p:nvPr>
            <p:ph idx="7" type="pic"/>
          </p:nvPr>
        </p:nvSpPr>
        <p:spPr>
          <a:xfrm>
            <a:off x="4269796" y="2004222"/>
            <a:ext cx="1173264" cy="1357920"/>
          </a:xfrm>
          <a:prstGeom prst="rect">
            <a:avLst/>
          </a:prstGeom>
          <a:noFill/>
          <a:ln>
            <a:noFill/>
          </a:ln>
        </p:spPr>
      </p:sp>
      <p:sp>
        <p:nvSpPr>
          <p:cNvPr descr="Haga clic en el icono para agregar una imagen" id="142" name="Google Shape;142;p24"/>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4"/>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4"/>
          <p:cNvSpPr/>
          <p:nvPr>
            <p:ph idx="13" type="pic"/>
          </p:nvPr>
        </p:nvSpPr>
        <p:spPr>
          <a:xfrm>
            <a:off x="8059916" y="2004222"/>
            <a:ext cx="1173264" cy="1357920"/>
          </a:xfrm>
          <a:prstGeom prst="rect">
            <a:avLst/>
          </a:prstGeom>
          <a:noFill/>
          <a:ln>
            <a:noFill/>
          </a:ln>
        </p:spPr>
      </p:sp>
      <p:sp>
        <p:nvSpPr>
          <p:cNvPr descr="Haga clic en el icono para agregar una imagen" id="145" name="Google Shape;145;p24"/>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4"/>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4"/>
          <p:cNvSpPr/>
          <p:nvPr>
            <p:ph idx="16" type="pic"/>
          </p:nvPr>
        </p:nvSpPr>
        <p:spPr>
          <a:xfrm>
            <a:off x="4269796" y="3571991"/>
            <a:ext cx="1173264" cy="1357920"/>
          </a:xfrm>
          <a:prstGeom prst="rect">
            <a:avLst/>
          </a:prstGeom>
          <a:noFill/>
          <a:ln>
            <a:noFill/>
          </a:ln>
        </p:spPr>
      </p:sp>
      <p:sp>
        <p:nvSpPr>
          <p:cNvPr descr="Haga clic en el icono para agregar una imagen" id="148" name="Google Shape;148;p24"/>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4"/>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4"/>
          <p:cNvSpPr/>
          <p:nvPr>
            <p:ph idx="19" type="pic"/>
          </p:nvPr>
        </p:nvSpPr>
        <p:spPr>
          <a:xfrm>
            <a:off x="8059916" y="3571991"/>
            <a:ext cx="1173264" cy="1357920"/>
          </a:xfrm>
          <a:prstGeom prst="rect">
            <a:avLst/>
          </a:prstGeom>
          <a:noFill/>
          <a:ln>
            <a:noFill/>
          </a:ln>
        </p:spPr>
      </p:sp>
      <p:sp>
        <p:nvSpPr>
          <p:cNvPr descr="Haga clic en el icono para agregar una imagen" id="151" name="Google Shape;151;p24"/>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4"/>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4"/>
          <p:cNvSpPr/>
          <p:nvPr>
            <p:ph idx="22" type="pic"/>
          </p:nvPr>
        </p:nvSpPr>
        <p:spPr>
          <a:xfrm>
            <a:off x="4269796" y="5153614"/>
            <a:ext cx="1173264" cy="1357920"/>
          </a:xfrm>
          <a:prstGeom prst="rect">
            <a:avLst/>
          </a:prstGeom>
          <a:noFill/>
          <a:ln>
            <a:noFill/>
          </a:ln>
        </p:spPr>
      </p:sp>
      <p:sp>
        <p:nvSpPr>
          <p:cNvPr descr="Haga clic en el icono para agregar una imagen" id="154" name="Google Shape;154;p24"/>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4"/>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4"/>
          <p:cNvSpPr/>
          <p:nvPr>
            <p:ph idx="25" type="pic"/>
          </p:nvPr>
        </p:nvSpPr>
        <p:spPr>
          <a:xfrm>
            <a:off x="8059916" y="5153614"/>
            <a:ext cx="1173264" cy="1357920"/>
          </a:xfrm>
          <a:prstGeom prst="rect">
            <a:avLst/>
          </a:prstGeom>
          <a:noFill/>
          <a:ln>
            <a:noFill/>
          </a:ln>
        </p:spPr>
      </p:sp>
      <p:sp>
        <p:nvSpPr>
          <p:cNvPr descr="Haga clic en el icono para agregar una imagen" id="157" name="Google Shape;157;p24"/>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4"/>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as con iconos">
  <p:cSld name="5 columnas con iconos">
    <p:spTree>
      <p:nvGrpSpPr>
        <p:cNvPr id="161" name="Shape 161"/>
        <p:cNvGrpSpPr/>
        <p:nvPr/>
      </p:nvGrpSpPr>
      <p:grpSpPr>
        <a:xfrm>
          <a:off x="0" y="0"/>
          <a:ext cx="0" cy="0"/>
          <a:chOff x="0" y="0"/>
          <a:chExt cx="0" cy="0"/>
        </a:xfrm>
      </p:grpSpPr>
      <p:sp>
        <p:nvSpPr>
          <p:cNvPr id="162" name="Google Shape;162;p25"/>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63" name="Google Shape;163;p25"/>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64" name="Google Shape;164;p25"/>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65" name="Google Shape;165;p25"/>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Haga clic en el icono para agregar una imagen" id="166" name="Google Shape;166;p25"/>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5"/>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68" name="Google Shape;168;p25"/>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5"/>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70" name="Google Shape;170;p25"/>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5"/>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72" name="Google Shape;172;p25"/>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5"/>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174" name="Google Shape;174;p25"/>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5"/>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5"/>
          <p:cNvSpPr/>
          <p:nvPr>
            <p:ph idx="14" type="pic"/>
          </p:nvPr>
        </p:nvSpPr>
        <p:spPr>
          <a:xfrm>
            <a:off x="983282" y="2073439"/>
            <a:ext cx="1621032" cy="1841551"/>
          </a:xfrm>
          <a:prstGeom prst="rect">
            <a:avLst/>
          </a:prstGeom>
          <a:solidFill>
            <a:srgbClr val="F2F2F2"/>
          </a:solidFill>
          <a:ln>
            <a:noFill/>
          </a:ln>
        </p:spPr>
      </p:sp>
      <p:sp>
        <p:nvSpPr>
          <p:cNvPr id="177" name="Google Shape;177;p25"/>
          <p:cNvSpPr/>
          <p:nvPr>
            <p:ph idx="15" type="pic"/>
          </p:nvPr>
        </p:nvSpPr>
        <p:spPr>
          <a:xfrm>
            <a:off x="3109346" y="2073439"/>
            <a:ext cx="1621032" cy="1841551"/>
          </a:xfrm>
          <a:prstGeom prst="rect">
            <a:avLst/>
          </a:prstGeom>
          <a:solidFill>
            <a:srgbClr val="F2F2F2"/>
          </a:solidFill>
          <a:ln>
            <a:noFill/>
          </a:ln>
        </p:spPr>
      </p:sp>
      <p:sp>
        <p:nvSpPr>
          <p:cNvPr id="178" name="Google Shape;178;p25"/>
          <p:cNvSpPr/>
          <p:nvPr>
            <p:ph idx="16" type="pic"/>
          </p:nvPr>
        </p:nvSpPr>
        <p:spPr>
          <a:xfrm>
            <a:off x="5235410" y="2073439"/>
            <a:ext cx="1621032" cy="1841551"/>
          </a:xfrm>
          <a:prstGeom prst="rect">
            <a:avLst/>
          </a:prstGeom>
          <a:solidFill>
            <a:srgbClr val="F2F2F2"/>
          </a:solidFill>
          <a:ln>
            <a:noFill/>
          </a:ln>
        </p:spPr>
      </p:sp>
      <p:sp>
        <p:nvSpPr>
          <p:cNvPr id="179" name="Google Shape;179;p25"/>
          <p:cNvSpPr/>
          <p:nvPr>
            <p:ph idx="17" type="pic"/>
          </p:nvPr>
        </p:nvSpPr>
        <p:spPr>
          <a:xfrm>
            <a:off x="7361474" y="2073439"/>
            <a:ext cx="1621032" cy="1841551"/>
          </a:xfrm>
          <a:prstGeom prst="rect">
            <a:avLst/>
          </a:prstGeom>
          <a:solidFill>
            <a:srgbClr val="F2F2F2"/>
          </a:solidFill>
          <a:ln>
            <a:noFill/>
          </a:ln>
        </p:spPr>
      </p:sp>
      <p:sp>
        <p:nvSpPr>
          <p:cNvPr id="180" name="Google Shape;180;p25"/>
          <p:cNvSpPr/>
          <p:nvPr>
            <p:ph idx="18" type="pic"/>
          </p:nvPr>
        </p:nvSpPr>
        <p:spPr>
          <a:xfrm>
            <a:off x="9487536" y="2073439"/>
            <a:ext cx="1621032" cy="1841551"/>
          </a:xfrm>
          <a:prstGeom prst="rect">
            <a:avLst/>
          </a:prstGeom>
          <a:solidFill>
            <a:srgbClr val="F2F2F2"/>
          </a:solidFill>
          <a:ln>
            <a:noFill/>
          </a:ln>
        </p:spPr>
      </p:sp>
      <p:sp>
        <p:nvSpPr>
          <p:cNvPr id="181" name="Google Shape;18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cala de tiempo">
  <p:cSld name="Escala de tiempo">
    <p:spTree>
      <p:nvGrpSpPr>
        <p:cNvPr id="184" name="Shape 184"/>
        <p:cNvGrpSpPr/>
        <p:nvPr/>
      </p:nvGrpSpPr>
      <p:grpSpPr>
        <a:xfrm>
          <a:off x="0" y="0"/>
          <a:ext cx="0" cy="0"/>
          <a:chOff x="0" y="0"/>
          <a:chExt cx="0" cy="0"/>
        </a:xfrm>
      </p:grpSpPr>
      <p:sp>
        <p:nvSpPr>
          <p:cNvPr id="185" name="Google Shape;185;p26"/>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6" name="Google Shape;186;p26"/>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7" name="Google Shape;187;p26"/>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8" name="Google Shape;188;p26"/>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9" name="Google Shape;189;p26"/>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0" name="Google Shape;190;p26"/>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1" name="Google Shape;191;p26"/>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2" name="Google Shape;192;p26"/>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3" name="Google Shape;193;p26"/>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4" name="Google Shape;194;p26"/>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5" name="Google Shape;195;p26"/>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6" name="Google Shape;196;p26"/>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7" name="Google Shape;197;p26"/>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8" name="Google Shape;198;p26"/>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9" name="Google Shape;199;p26"/>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0" name="Google Shape;200;p26"/>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1" name="Google Shape;201;p26"/>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2" name="Google Shape;202;p26"/>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3" name="Google Shape;203;p26"/>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Haga clic en el icono para agregar una imagen" id="204" name="Google Shape;204;p26"/>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26"/>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06" name="Google Shape;206;p26"/>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26"/>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08" name="Google Shape;208;p26"/>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26"/>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10" name="Google Shape;210;p26"/>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26"/>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12" name="Google Shape;212;p26"/>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26"/>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26"/>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es contenidos">
  <p:cSld name="Tres contenidos">
    <p:spTree>
      <p:nvGrpSpPr>
        <p:cNvPr id="217" name="Shape 217"/>
        <p:cNvGrpSpPr/>
        <p:nvPr/>
      </p:nvGrpSpPr>
      <p:grpSpPr>
        <a:xfrm>
          <a:off x="0" y="0"/>
          <a:ext cx="0" cy="0"/>
          <a:chOff x="0" y="0"/>
          <a:chExt cx="0" cy="0"/>
        </a:xfrm>
      </p:grpSpPr>
      <p:sp>
        <p:nvSpPr>
          <p:cNvPr id="218" name="Google Shape;218;p27"/>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19" name="Google Shape;219;p27"/>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Haga clic en el icono para agregar una imagen" id="220" name="Google Shape;220;p27"/>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7"/>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22" name="Google Shape;222;p27"/>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223" name="Google Shape;223;p27"/>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27"/>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27"/>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7"/>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7" name="Google Shape;227;p27"/>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7"/>
          <p:cNvSpPr/>
          <p:nvPr>
            <p:ph idx="7" type="pic"/>
          </p:nvPr>
        </p:nvSpPr>
        <p:spPr>
          <a:xfrm>
            <a:off x="4734172" y="1141669"/>
            <a:ext cx="507778" cy="565882"/>
          </a:xfrm>
          <a:prstGeom prst="rect">
            <a:avLst/>
          </a:prstGeom>
          <a:noFill/>
          <a:ln>
            <a:noFill/>
          </a:ln>
        </p:spPr>
      </p:sp>
      <p:sp>
        <p:nvSpPr>
          <p:cNvPr id="229" name="Google Shape;229;p27"/>
          <p:cNvSpPr/>
          <p:nvPr>
            <p:ph idx="8" type="pic"/>
          </p:nvPr>
        </p:nvSpPr>
        <p:spPr>
          <a:xfrm>
            <a:off x="4724705" y="3105650"/>
            <a:ext cx="536270" cy="565882"/>
          </a:xfrm>
          <a:prstGeom prst="rect">
            <a:avLst/>
          </a:prstGeom>
          <a:noFill/>
          <a:ln>
            <a:noFill/>
          </a:ln>
        </p:spPr>
      </p:sp>
      <p:sp>
        <p:nvSpPr>
          <p:cNvPr id="230" name="Google Shape;230;p27"/>
          <p:cNvSpPr/>
          <p:nvPr>
            <p:ph idx="9" type="pic"/>
          </p:nvPr>
        </p:nvSpPr>
        <p:spPr>
          <a:xfrm>
            <a:off x="4714069" y="4716041"/>
            <a:ext cx="536270" cy="565882"/>
          </a:xfrm>
          <a:prstGeom prst="rect">
            <a:avLst/>
          </a:prstGeom>
          <a:noFill/>
          <a:ln>
            <a:noFill/>
          </a:ln>
        </p:spPr>
      </p:sp>
      <p:sp>
        <p:nvSpPr>
          <p:cNvPr id="231" name="Google Shape;231;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umen">
  <p:cSld name="Resumen">
    <p:spTree>
      <p:nvGrpSpPr>
        <p:cNvPr id="232" name="Shape 232"/>
        <p:cNvGrpSpPr/>
        <p:nvPr/>
      </p:nvGrpSpPr>
      <p:grpSpPr>
        <a:xfrm>
          <a:off x="0" y="0"/>
          <a:ext cx="0" cy="0"/>
          <a:chOff x="0" y="0"/>
          <a:chExt cx="0" cy="0"/>
        </a:xfrm>
      </p:grpSpPr>
      <p:sp>
        <p:nvSpPr>
          <p:cNvPr id="233" name="Google Shape;233;p28"/>
          <p:cNvSpPr/>
          <p:nvPr>
            <p:ph idx="2" type="pic"/>
          </p:nvPr>
        </p:nvSpPr>
        <p:spPr>
          <a:xfrm>
            <a:off x="7493157" y="529148"/>
            <a:ext cx="4248873" cy="4731130"/>
          </a:xfrm>
          <a:prstGeom prst="rect">
            <a:avLst/>
          </a:prstGeom>
          <a:noFill/>
          <a:ln>
            <a:noFill/>
          </a:ln>
        </p:spPr>
      </p:sp>
      <p:sp>
        <p:nvSpPr>
          <p:cNvPr id="234" name="Google Shape;234;p28"/>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28"/>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6" name="Google Shape;236;p28"/>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37" name="Google Shape;237;p28"/>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2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ción">
  <p:cSld name="Introducción">
    <p:spTree>
      <p:nvGrpSpPr>
        <p:cNvPr id="20" name="Shape 20"/>
        <p:cNvGrpSpPr/>
        <p:nvPr/>
      </p:nvGrpSpPr>
      <p:grpSpPr>
        <a:xfrm>
          <a:off x="0" y="0"/>
          <a:ext cx="0" cy="0"/>
          <a:chOff x="0" y="0"/>
          <a:chExt cx="0" cy="0"/>
        </a:xfrm>
      </p:grpSpPr>
      <p:sp>
        <p:nvSpPr>
          <p:cNvPr id="21" name="Google Shape;21;p14"/>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4"/>
          <p:cNvSpPr/>
          <p:nvPr>
            <p:ph idx="2" type="pic"/>
          </p:nvPr>
        </p:nvSpPr>
        <p:spPr>
          <a:xfrm>
            <a:off x="5745001" y="0"/>
            <a:ext cx="6446999" cy="6858000"/>
          </a:xfrm>
          <a:prstGeom prst="rect">
            <a:avLst/>
          </a:prstGeom>
          <a:noFill/>
          <a:ln>
            <a:noFill/>
          </a:ln>
        </p:spPr>
      </p:sp>
      <p:sp>
        <p:nvSpPr>
          <p:cNvPr id="24" name="Google Shape;24;p1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
  <p:cSld name="Dos contenido">
    <p:spTree>
      <p:nvGrpSpPr>
        <p:cNvPr id="26" name="Shape 26"/>
        <p:cNvGrpSpPr/>
        <p:nvPr/>
      </p:nvGrpSpPr>
      <p:grpSpPr>
        <a:xfrm>
          <a:off x="0" y="0"/>
          <a:ext cx="0" cy="0"/>
          <a:chOff x="0" y="0"/>
          <a:chExt cx="0" cy="0"/>
        </a:xfrm>
      </p:grpSpPr>
      <p:sp>
        <p:nvSpPr>
          <p:cNvPr id="27" name="Google Shape;27;p15"/>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8" name="Google Shape;28;p15"/>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9" name="Google Shape;29;p15"/>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Haga clic en el icono para agregar una imagen" id="30" name="Google Shape;30;p15"/>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5"/>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p:nvPr>
            <p:ph idx="3" type="pic"/>
          </p:nvPr>
        </p:nvSpPr>
        <p:spPr>
          <a:xfrm>
            <a:off x="1788170" y="2296125"/>
            <a:ext cx="1886360" cy="2144668"/>
          </a:xfrm>
          <a:prstGeom prst="rect">
            <a:avLst/>
          </a:prstGeom>
          <a:solidFill>
            <a:srgbClr val="F2F2F2"/>
          </a:solidFill>
          <a:ln>
            <a:noFill/>
          </a:ln>
        </p:spPr>
      </p:sp>
      <p:sp>
        <p:nvSpPr>
          <p:cNvPr id="33" name="Google Shape;33;p15"/>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Haga clic en el icono para agregar una imagen" id="34" name="Google Shape;34;p15"/>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5"/>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16"/>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 name="Google Shape;40;p16"/>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 name="Google Shape;41;p16"/>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 name="Google Shape;42;p16"/>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 name="Google Shape;43;p16"/>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descr="Haga clic en el icono para agregar una imagen" id="44" name="Google Shape;44;p16"/>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45" name="Google Shape;45;p16"/>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46" name="Google Shape;46;p16"/>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47" name="Google Shape;47;p16"/>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Haga clic en el icono para agregar una imagen" id="48" name="Google Shape;48;p16"/>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0" name="Google Shape;50;p16"/>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1" name="Google Shape;51;p16"/>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2" name="Google Shape;52;p16"/>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3" name="Google Shape;53;p16"/>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4" name="Google Shape;54;p16"/>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con imagen">
  <p:cSld name="Título y contenido con imagen">
    <p:spTree>
      <p:nvGrpSpPr>
        <p:cNvPr id="57" name="Shape 57"/>
        <p:cNvGrpSpPr/>
        <p:nvPr/>
      </p:nvGrpSpPr>
      <p:grpSpPr>
        <a:xfrm>
          <a:off x="0" y="0"/>
          <a:ext cx="0" cy="0"/>
          <a:chOff x="0" y="0"/>
          <a:chExt cx="0" cy="0"/>
        </a:xfrm>
      </p:grpSpPr>
      <p:sp>
        <p:nvSpPr>
          <p:cNvPr id="58" name="Google Shape;58;p17"/>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17"/>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1" name="Google Shape;61;p17"/>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2" name="Google Shape;62;p17"/>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63" name="Google Shape;63;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5">
  <p:cSld name="Columna 5">
    <p:spTree>
      <p:nvGrpSpPr>
        <p:cNvPr id="65" name="Shape 65"/>
        <p:cNvGrpSpPr/>
        <p:nvPr/>
      </p:nvGrpSpPr>
      <p:grpSpPr>
        <a:xfrm>
          <a:off x="0" y="0"/>
          <a:ext cx="0" cy="0"/>
          <a:chOff x="0" y="0"/>
          <a:chExt cx="0" cy="0"/>
        </a:xfrm>
      </p:grpSpPr>
      <p:sp>
        <p:nvSpPr>
          <p:cNvPr id="66" name="Google Shape;66;p18"/>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8"/>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8"/>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8"/>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8"/>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8"/>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8"/>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la sección">
  <p:cSld name="Encabezado de la sección">
    <p:spTree>
      <p:nvGrpSpPr>
        <p:cNvPr id="79" name="Shape 79"/>
        <p:cNvGrpSpPr/>
        <p:nvPr/>
      </p:nvGrpSpPr>
      <p:grpSpPr>
        <a:xfrm>
          <a:off x="0" y="0"/>
          <a:ext cx="0" cy="0"/>
          <a:chOff x="0" y="0"/>
          <a:chExt cx="0" cy="0"/>
        </a:xfrm>
      </p:grpSpPr>
      <p:sp>
        <p:nvSpPr>
          <p:cNvPr id="80" name="Google Shape;80;p19"/>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9"/>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Haga clic en el icono para agregar una imagen" id="82" name="Google Shape;82;p19"/>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9"/>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cias">
  <p:cSld name="Gracias">
    <p:spTree>
      <p:nvGrpSpPr>
        <p:cNvPr id="84" name="Shape 84"/>
        <p:cNvGrpSpPr/>
        <p:nvPr/>
      </p:nvGrpSpPr>
      <p:grpSpPr>
        <a:xfrm>
          <a:off x="0" y="0"/>
          <a:ext cx="0" cy="0"/>
          <a:chOff x="0" y="0"/>
          <a:chExt cx="0" cy="0"/>
        </a:xfrm>
      </p:grpSpPr>
      <p:sp>
        <p:nvSpPr>
          <p:cNvPr id="85" name="Google Shape;85;p20"/>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86" name="Google Shape;86;p20"/>
          <p:cNvSpPr/>
          <p:nvPr/>
        </p:nvSpPr>
        <p:spPr>
          <a:xfrm>
            <a:off x="1579486" y="450004"/>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87" name="Google Shape;87;p20"/>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88" name="Google Shape;88;p20"/>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89" name="Google Shape;89;p20"/>
          <p:cNvSpPr/>
          <p:nvPr/>
        </p:nvSpPr>
        <p:spPr>
          <a:xfrm>
            <a:off x="3953772" y="4582171"/>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90" name="Google Shape;90;p20"/>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91" name="Google Shape;91;p20"/>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92" name="Google Shape;92;p20"/>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93" name="Google Shape;93;p20"/>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94" name="Google Shape;94;p20"/>
          <p:cNvSpPr/>
          <p:nvPr/>
        </p:nvSpPr>
        <p:spPr>
          <a:xfrm>
            <a:off x="1580353" y="3182793"/>
            <a:ext cx="1455521" cy="1266696"/>
          </a:xfrm>
          <a:prstGeom prst="hexagon">
            <a:avLst>
              <a:gd fmla="val 28413" name="adj"/>
              <a:gd fmla="val 115470" name="vf"/>
            </a:avLst>
          </a:pr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95" name="Google Shape;95;p20"/>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96" name="Google Shape;96;p20"/>
          <p:cNvSpPr/>
          <p:nvPr>
            <p:ph idx="2" type="pic"/>
          </p:nvPr>
        </p:nvSpPr>
        <p:spPr>
          <a:xfrm>
            <a:off x="2754948" y="2502098"/>
            <a:ext cx="1465840" cy="1289394"/>
          </a:xfrm>
          <a:prstGeom prst="hexagon">
            <a:avLst>
              <a:gd fmla="val 28349" name="adj"/>
              <a:gd fmla="val 115470" name="vf"/>
            </a:avLst>
          </a:prstGeom>
          <a:noFill/>
          <a:ln>
            <a:noFill/>
          </a:ln>
        </p:spPr>
      </p:sp>
      <p:sp>
        <p:nvSpPr>
          <p:cNvPr id="97" name="Google Shape;97;p20"/>
          <p:cNvSpPr/>
          <p:nvPr>
            <p:ph idx="3" type="pic"/>
          </p:nvPr>
        </p:nvSpPr>
        <p:spPr>
          <a:xfrm>
            <a:off x="391110" y="2493385"/>
            <a:ext cx="1465840" cy="1289394"/>
          </a:xfrm>
          <a:prstGeom prst="hexagon">
            <a:avLst>
              <a:gd fmla="val 28349" name="adj"/>
              <a:gd fmla="val 115470" name="vf"/>
            </a:avLst>
          </a:prstGeom>
          <a:noFill/>
          <a:ln>
            <a:noFill/>
          </a:ln>
        </p:spPr>
      </p:sp>
      <p:sp>
        <p:nvSpPr>
          <p:cNvPr id="98" name="Google Shape;98;p20"/>
          <p:cNvSpPr/>
          <p:nvPr>
            <p:ph idx="4" type="pic"/>
          </p:nvPr>
        </p:nvSpPr>
        <p:spPr>
          <a:xfrm>
            <a:off x="5151412" y="5238680"/>
            <a:ext cx="1465840" cy="1289394"/>
          </a:xfrm>
          <a:prstGeom prst="hexagon">
            <a:avLst>
              <a:gd fmla="val 28349" name="adj"/>
              <a:gd fmla="val 115470" name="vf"/>
            </a:avLst>
          </a:prstGeom>
          <a:noFill/>
          <a:ln>
            <a:noFill/>
          </a:ln>
        </p:spPr>
      </p:sp>
      <p:sp>
        <p:nvSpPr>
          <p:cNvPr id="99" name="Google Shape;99;p20"/>
          <p:cNvSpPr/>
          <p:nvPr>
            <p:ph idx="5" type="pic"/>
          </p:nvPr>
        </p:nvSpPr>
        <p:spPr>
          <a:xfrm>
            <a:off x="3948599" y="3194928"/>
            <a:ext cx="1465840" cy="1289394"/>
          </a:xfrm>
          <a:prstGeom prst="hexagon">
            <a:avLst>
              <a:gd fmla="val 28349" name="adj"/>
              <a:gd fmla="val 115470" name="vf"/>
            </a:avLst>
          </a:prstGeom>
          <a:noFill/>
          <a:ln>
            <a:noFill/>
          </a:ln>
        </p:spPr>
      </p:sp>
      <p:sp>
        <p:nvSpPr>
          <p:cNvPr descr="Haga clic en el icono para agregar una imagen" id="100" name="Google Shape;100;p20"/>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0"/>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0"/>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spTree>
      <p:nvGrpSpPr>
        <p:cNvPr id="103" name="Shape 103"/>
        <p:cNvGrpSpPr/>
        <p:nvPr/>
      </p:nvGrpSpPr>
      <p:grpSpPr>
        <a:xfrm>
          <a:off x="0" y="0"/>
          <a:ext cx="0" cy="0"/>
          <a:chOff x="0" y="0"/>
          <a:chExt cx="0" cy="0"/>
        </a:xfrm>
      </p:grpSpPr>
      <p:sp>
        <p:nvSpPr>
          <p:cNvPr id="104" name="Google Shape;104;p21"/>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1"/>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6" name="Google Shape;106;p2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1200" u="none" cap="none" strike="noStrike">
                <a:solidFill>
                  <a:schemeClr val="accent6"/>
                </a:solidFill>
                <a:latin typeface="Arial"/>
                <a:ea typeface="Arial"/>
                <a:cs typeface="Arial"/>
                <a:sym typeface="Arial"/>
              </a:defRPr>
            </a:lvl1pPr>
            <a:lvl2pPr indent="0" lvl="1" marL="0" marR="0" algn="ctr">
              <a:spcBef>
                <a:spcPts val="0"/>
              </a:spcBef>
              <a:buNone/>
              <a:defRPr b="0" i="0" sz="1200" u="none" cap="none" strike="noStrike">
                <a:solidFill>
                  <a:schemeClr val="accent6"/>
                </a:solidFill>
                <a:latin typeface="Arial"/>
                <a:ea typeface="Arial"/>
                <a:cs typeface="Arial"/>
                <a:sym typeface="Arial"/>
              </a:defRPr>
            </a:lvl2pPr>
            <a:lvl3pPr indent="0" lvl="2" marL="0" marR="0" algn="ctr">
              <a:spcBef>
                <a:spcPts val="0"/>
              </a:spcBef>
              <a:buNone/>
              <a:defRPr b="0" i="0" sz="1200" u="none" cap="none" strike="noStrike">
                <a:solidFill>
                  <a:schemeClr val="accent6"/>
                </a:solidFill>
                <a:latin typeface="Arial"/>
                <a:ea typeface="Arial"/>
                <a:cs typeface="Arial"/>
                <a:sym typeface="Arial"/>
              </a:defRPr>
            </a:lvl3pPr>
            <a:lvl4pPr indent="0" lvl="3" marL="0" marR="0" algn="ctr">
              <a:spcBef>
                <a:spcPts val="0"/>
              </a:spcBef>
              <a:buNone/>
              <a:defRPr b="0" i="0" sz="1200" u="none" cap="none" strike="noStrike">
                <a:solidFill>
                  <a:schemeClr val="accent6"/>
                </a:solidFill>
                <a:latin typeface="Arial"/>
                <a:ea typeface="Arial"/>
                <a:cs typeface="Arial"/>
                <a:sym typeface="Arial"/>
              </a:defRPr>
            </a:lvl4pPr>
            <a:lvl5pPr indent="0" lvl="4" marL="0" marR="0" algn="ctr">
              <a:spcBef>
                <a:spcPts val="0"/>
              </a:spcBef>
              <a:buNone/>
              <a:defRPr b="0" i="0" sz="1200" u="none" cap="none" strike="noStrike">
                <a:solidFill>
                  <a:schemeClr val="accent6"/>
                </a:solidFill>
                <a:latin typeface="Arial"/>
                <a:ea typeface="Arial"/>
                <a:cs typeface="Arial"/>
                <a:sym typeface="Arial"/>
              </a:defRPr>
            </a:lvl5pPr>
            <a:lvl6pPr indent="0" lvl="5" marL="0" marR="0" algn="ctr">
              <a:spcBef>
                <a:spcPts val="0"/>
              </a:spcBef>
              <a:buNone/>
              <a:defRPr b="0" i="0" sz="1200" u="none" cap="none" strike="noStrike">
                <a:solidFill>
                  <a:schemeClr val="accent6"/>
                </a:solidFill>
                <a:latin typeface="Arial"/>
                <a:ea typeface="Arial"/>
                <a:cs typeface="Arial"/>
                <a:sym typeface="Arial"/>
              </a:defRPr>
            </a:lvl6pPr>
            <a:lvl7pPr indent="0" lvl="6" marL="0" marR="0" algn="ctr">
              <a:spcBef>
                <a:spcPts val="0"/>
              </a:spcBef>
              <a:buNone/>
              <a:defRPr b="0" i="0" sz="1200" u="none" cap="none" strike="noStrike">
                <a:solidFill>
                  <a:schemeClr val="accent6"/>
                </a:solidFill>
                <a:latin typeface="Arial"/>
                <a:ea typeface="Arial"/>
                <a:cs typeface="Arial"/>
                <a:sym typeface="Arial"/>
              </a:defRPr>
            </a:lvl7pPr>
            <a:lvl8pPr indent="0" lvl="7" marL="0" marR="0" algn="ctr">
              <a:spcBef>
                <a:spcPts val="0"/>
              </a:spcBef>
              <a:buNone/>
              <a:defRPr b="0" i="0" sz="1200" u="none" cap="none" strike="noStrike">
                <a:solidFill>
                  <a:schemeClr val="accent6"/>
                </a:solidFill>
                <a:latin typeface="Arial"/>
                <a:ea typeface="Arial"/>
                <a:cs typeface="Arial"/>
                <a:sym typeface="Arial"/>
              </a:defRPr>
            </a:lvl8pPr>
            <a:lvl9pPr indent="0" lvl="8" marL="0" marR="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ES"/>
              <a:t>‹#›</a:t>
            </a:fld>
            <a:endParaRPr/>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Arial Black"/>
              <a:buNone/>
              <a:defRPr b="1" i="0" sz="44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10.jpg"/><Relationship Id="rId6"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
          <p:cNvSpPr txBox="1"/>
          <p:nvPr>
            <p:ph type="title"/>
          </p:nvPr>
        </p:nvSpPr>
        <p:spPr>
          <a:xfrm>
            <a:off x="1484764" y="1986926"/>
            <a:ext cx="4405503" cy="205744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Minería de datos </a:t>
            </a:r>
            <a:endParaRPr/>
          </a:p>
        </p:txBody>
      </p:sp>
      <p:sp>
        <p:nvSpPr>
          <p:cNvPr id="246" name="Google Shape;246;p1"/>
          <p:cNvSpPr txBox="1"/>
          <p:nvPr>
            <p:ph idx="1" type="body"/>
          </p:nvPr>
        </p:nvSpPr>
        <p:spPr>
          <a:xfrm>
            <a:off x="1601378" y="4172075"/>
            <a:ext cx="2452800" cy="11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Cristian Arroyo</a:t>
            </a:r>
            <a:endParaRPr/>
          </a:p>
          <a:p>
            <a:pPr indent="0" lvl="0" marL="0" marR="0" rtl="0" algn="l">
              <a:lnSpc>
                <a:spcPct val="100000"/>
              </a:lnSpc>
              <a:spcBef>
                <a:spcPts val="100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Ni</a:t>
            </a:r>
            <a:r>
              <a:rPr lang="es-ES"/>
              <a:t>b</a:t>
            </a:r>
            <a:r>
              <a:rPr b="0" i="0" lang="es-ES" sz="1800" u="none" cap="none" strike="noStrike">
                <a:solidFill>
                  <a:schemeClr val="accent6"/>
                </a:solidFill>
                <a:latin typeface="Arial"/>
                <a:ea typeface="Arial"/>
                <a:cs typeface="Arial"/>
                <a:sym typeface="Arial"/>
              </a:rPr>
              <a:t>aldo Quezada</a:t>
            </a:r>
            <a:endParaRPr/>
          </a:p>
          <a:p>
            <a:pPr indent="0" lvl="0" marL="0" marR="0" rtl="0" algn="l">
              <a:lnSpc>
                <a:spcPct val="100000"/>
              </a:lnSpc>
              <a:spcBef>
                <a:spcPts val="100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Nicolas Peña</a:t>
            </a:r>
            <a:endParaRPr/>
          </a:p>
        </p:txBody>
      </p:sp>
      <p:pic>
        <p:nvPicPr>
          <p:cNvPr id="247" name="Google Shape;247;p1"/>
          <p:cNvPicPr preferRelativeResize="0"/>
          <p:nvPr>
            <p:ph idx="2" type="pic"/>
          </p:nvPr>
        </p:nvPicPr>
        <p:blipFill rotWithShape="1">
          <a:blip r:embed="rId3">
            <a:alphaModFix/>
          </a:blip>
          <a:srcRect b="0" l="25514" r="25514" t="0"/>
          <a:stretch/>
        </p:blipFill>
        <p:spPr>
          <a:xfrm>
            <a:off x="6750748" y="838200"/>
            <a:ext cx="4405503" cy="5066346"/>
          </a:xfrm>
          <a:prstGeom prst="rect">
            <a:avLst/>
          </a:prstGeom>
          <a:noFill/>
          <a:ln>
            <a:noFill/>
          </a:ln>
        </p:spPr>
      </p:pic>
      <p:sp>
        <p:nvSpPr>
          <p:cNvPr id="248" name="Google Shape;248;p1"/>
          <p:cNvSpPr/>
          <p:nvPr/>
        </p:nvSpPr>
        <p:spPr>
          <a:xfrm>
            <a:off x="9857505" y="838985"/>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4D8C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49" name="Google Shape;249;p1"/>
          <p:cNvSpPr/>
          <p:nvPr/>
        </p:nvSpPr>
        <p:spPr>
          <a:xfrm>
            <a:off x="5974436" y="369491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50" name="Google Shape;250;p1"/>
          <p:cNvSpPr txBox="1"/>
          <p:nvPr/>
        </p:nvSpPr>
        <p:spPr>
          <a:xfrm>
            <a:off x="1601365" y="1810302"/>
            <a:ext cx="2653545" cy="44868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6"/>
              </a:buClr>
              <a:buSzPts val="2000"/>
              <a:buFont typeface="Arial"/>
              <a:buChar char="•"/>
            </a:pPr>
            <a:r>
              <a:rPr b="0" i="0" lang="es-ES" sz="2000" u="none" cap="none" strike="noStrike">
                <a:solidFill>
                  <a:schemeClr val="accent6"/>
                </a:solidFill>
                <a:latin typeface="Arial"/>
                <a:ea typeface="Arial"/>
                <a:cs typeface="Arial"/>
                <a:sym typeface="Arial"/>
              </a:rPr>
              <a:t>Trabajo del clima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0"/>
          <p:cNvSpPr txBox="1"/>
          <p:nvPr>
            <p:ph type="title"/>
          </p:nvPr>
        </p:nvSpPr>
        <p:spPr>
          <a:xfrm>
            <a:off x="7556737" y="1756873"/>
            <a:ext cx="4441188" cy="277585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Objetivos Para alcanzar </a:t>
            </a:r>
            <a:endParaRPr/>
          </a:p>
        </p:txBody>
      </p:sp>
      <p:pic>
        <p:nvPicPr>
          <p:cNvPr id="365" name="Google Shape;365;p10"/>
          <p:cNvPicPr preferRelativeResize="0"/>
          <p:nvPr>
            <p:ph idx="2" type="pic"/>
          </p:nvPr>
        </p:nvPicPr>
        <p:blipFill rotWithShape="1">
          <a:blip r:embed="rId3">
            <a:alphaModFix/>
          </a:blip>
          <a:srcRect b="0" l="0" r="0" t="0"/>
          <a:stretch/>
        </p:blipFill>
        <p:spPr>
          <a:xfrm>
            <a:off x="0" y="-510467"/>
            <a:ext cx="7361783" cy="7492461"/>
          </a:xfrm>
          <a:prstGeom prst="rect">
            <a:avLst/>
          </a:prstGeom>
          <a:blipFill rotWithShape="1">
            <a:blip r:embed="rId4">
              <a:alphaModFix/>
            </a:blip>
            <a:stretch>
              <a:fillRect b="0" l="0" r="0" t="0"/>
            </a:stretch>
          </a:blipFill>
          <a:ln>
            <a:noFill/>
          </a:ln>
        </p:spPr>
      </p:pic>
      <p:sp>
        <p:nvSpPr>
          <p:cNvPr id="366" name="Google Shape;366;p10"/>
          <p:cNvSpPr txBox="1"/>
          <p:nvPr>
            <p:ph idx="1" type="body"/>
          </p:nvPr>
        </p:nvSpPr>
        <p:spPr>
          <a:xfrm>
            <a:off x="1907624" y="1756873"/>
            <a:ext cx="3741489" cy="322238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400"/>
              <a:buFont typeface="Arial"/>
              <a:buNone/>
            </a:pPr>
            <a:r>
              <a:rPr b="1" i="0" lang="es-ES" sz="1400" u="none" cap="none" strike="noStrike">
                <a:solidFill>
                  <a:schemeClr val="accent6"/>
                </a:solidFill>
                <a:latin typeface="Arial"/>
                <a:ea typeface="Arial"/>
                <a:cs typeface="Arial"/>
                <a:sym typeface="Arial"/>
              </a:rPr>
              <a:t>¿TIENE RELACIÓN LA CANTIDAD DE LLUVIA QUE CAYÓ DURANTE EL DÍA Y LA TEMPERATURA MÁXIMA PRESENTADA, CON LA PROBABILIDAD DE QUE LLUEVA MAÑANA?</a:t>
            </a:r>
            <a:endParaRPr/>
          </a:p>
          <a:p>
            <a:pPr indent="0" lvl="0" marL="0" marR="0" rtl="0" algn="ctr">
              <a:lnSpc>
                <a:spcPct val="113000"/>
              </a:lnSpc>
              <a:spcBef>
                <a:spcPts val="1000"/>
              </a:spcBef>
              <a:spcAft>
                <a:spcPts val="0"/>
              </a:spcAft>
              <a:buClr>
                <a:schemeClr val="accent6"/>
              </a:buClr>
              <a:buSzPts val="1400"/>
              <a:buFont typeface="Arial"/>
              <a:buNone/>
            </a:pPr>
            <a:r>
              <a:rPr b="1" i="0" lang="es-ES" sz="1400" u="none" cap="none" strike="noStrike">
                <a:solidFill>
                  <a:schemeClr val="accent6"/>
                </a:solidFill>
                <a:latin typeface="Arial"/>
                <a:ea typeface="Arial"/>
                <a:cs typeface="Arial"/>
                <a:sym typeface="Arial"/>
              </a:rPr>
              <a:t>¿CUÁL ES LA UBICACIÓN Y EN QUE PERIODOS SE PRESENTAN MÁS RIESGOS DEBIDO A LA CANTIDAD DE LLUVIA CAÍDA?</a:t>
            </a:r>
            <a:endParaRPr/>
          </a:p>
          <a:p>
            <a:pPr indent="0" lvl="0" marL="0" marR="0" rtl="0" algn="ctr">
              <a:lnSpc>
                <a:spcPct val="113000"/>
              </a:lnSpc>
              <a:spcBef>
                <a:spcPts val="1000"/>
              </a:spcBef>
              <a:spcAft>
                <a:spcPts val="0"/>
              </a:spcAft>
              <a:buClr>
                <a:schemeClr val="accent6"/>
              </a:buClr>
              <a:buSzPts val="1400"/>
              <a:buFont typeface="Arial"/>
              <a:buNone/>
            </a:pPr>
            <a:r>
              <a:rPr b="1" i="0" lang="es-ES" sz="1400" u="none" cap="none" strike="noStrike">
                <a:solidFill>
                  <a:schemeClr val="accent6"/>
                </a:solidFill>
                <a:latin typeface="Arial"/>
                <a:ea typeface="Arial"/>
                <a:cs typeface="Arial"/>
                <a:sym typeface="Arial"/>
              </a:rPr>
              <a:t>¿PUEDEN LAS VARIABLES CLIMÁTICAS COMO LA HUMEDAD, VELOCIDAD DEL VIENTO Y LA PRESIÓN PRESENTADA, AYUDARNOS A PREDECIR CUAL SERÁ LA TEMPERATURA MÍNIMA DEL DÍA?</a:t>
            </a:r>
            <a:endParaRPr b="1" i="0" sz="1400" u="none" cap="none" strike="noStrike">
              <a:solidFill>
                <a:schemeClr val="accent6"/>
              </a:solidFill>
              <a:latin typeface="Arial"/>
              <a:ea typeface="Arial"/>
              <a:cs typeface="Arial"/>
              <a:sym typeface="Arial"/>
            </a:endParaRPr>
          </a:p>
        </p:txBody>
      </p:sp>
      <p:sp>
        <p:nvSpPr>
          <p:cNvPr id="367" name="Google Shape;367;p10"/>
          <p:cNvSpPr txBox="1"/>
          <p:nvPr/>
        </p:nvSpPr>
        <p:spPr>
          <a:xfrm>
            <a:off x="637032" y="63703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accent6"/>
                </a:solidFill>
                <a:latin typeface="Arial"/>
                <a:ea typeface="Arial"/>
                <a:cs typeface="Arial"/>
                <a:sym typeface="Arial"/>
              </a:rPr>
              <a:t>Clima </a:t>
            </a:r>
            <a:endParaRPr b="0" i="0" sz="1200" u="none" cap="none" strike="noStrike">
              <a:solidFill>
                <a:schemeClr val="accent6"/>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1"/>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Gracias</a:t>
            </a:r>
            <a:endParaRPr/>
          </a:p>
        </p:txBody>
      </p:sp>
      <p:pic>
        <p:nvPicPr>
          <p:cNvPr id="374" name="Google Shape;374;p11"/>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id="375" name="Google Shape;375;p11"/>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id="376" name="Google Shape;376;p11"/>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pic>
        <p:nvPicPr>
          <p:cNvPr id="377" name="Google Shape;377;p11"/>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title"/>
          </p:nvPr>
        </p:nvSpPr>
        <p:spPr>
          <a:xfrm>
            <a:off x="509574" y="1473385"/>
            <a:ext cx="5117162"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Entendiendo el negocio </a:t>
            </a:r>
            <a:endParaRPr/>
          </a:p>
        </p:txBody>
      </p:sp>
      <p:sp>
        <p:nvSpPr>
          <p:cNvPr id="257" name="Google Shape;257;p2"/>
          <p:cNvSpPr txBox="1"/>
          <p:nvPr>
            <p:ph idx="1" type="body"/>
          </p:nvPr>
        </p:nvSpPr>
        <p:spPr>
          <a:xfrm>
            <a:off x="509574" y="3114704"/>
            <a:ext cx="4260180" cy="3103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Australia presenta un clima mayormente desértico o semiárido, con el 40% de su territorio cubierto por dunas de arena. Sin embargo, su gran extensión geográfica le confiere una diversidad climática significativa. El norte tiene un clima tropical con estaciones seca y húmeda, el sureste y suroeste tienen climas templados. Las lluvias son escasas en el interior, aumentando en las zonas costeras, donde la tierra es más fértil. La temporada de lluvias monzónicas ocurre en el verano en el norte, mientras que en el sur la lluvia es moderada durante todo el año en la franja costera entre Sídney y Adelaida.</a:t>
            </a:r>
            <a:endParaRPr b="0" i="0" sz="1500" u="none" cap="none" strike="noStrike">
              <a:solidFill>
                <a:schemeClr val="accent6"/>
              </a:solidFill>
              <a:latin typeface="Arial"/>
              <a:ea typeface="Arial"/>
              <a:cs typeface="Arial"/>
              <a:sym typeface="Arial"/>
            </a:endParaRPr>
          </a:p>
          <a:p>
            <a:pPr indent="0" lvl="0" marL="0" marR="0" rtl="0" algn="l">
              <a:lnSpc>
                <a:spcPct val="100000"/>
              </a:lnSpc>
              <a:spcBef>
                <a:spcPts val="1000"/>
              </a:spcBef>
              <a:spcAft>
                <a:spcPts val="0"/>
              </a:spcAft>
              <a:buClr>
                <a:schemeClr val="accent6"/>
              </a:buClr>
              <a:buSzPts val="1500"/>
              <a:buFont typeface="Arial"/>
              <a:buNone/>
            </a:pPr>
            <a:r>
              <a:t/>
            </a:r>
            <a:endParaRPr b="0" i="0" sz="1500" u="none" cap="none" strike="noStrike">
              <a:solidFill>
                <a:schemeClr val="accent6"/>
              </a:solidFill>
              <a:latin typeface="Arial"/>
              <a:ea typeface="Arial"/>
              <a:cs typeface="Arial"/>
              <a:sym typeface="Arial"/>
            </a:endParaRPr>
          </a:p>
        </p:txBody>
      </p:sp>
      <p:pic>
        <p:nvPicPr>
          <p:cNvPr id="258" name="Google Shape;258;p2"/>
          <p:cNvPicPr preferRelativeResize="0"/>
          <p:nvPr>
            <p:ph idx="2" type="pic"/>
          </p:nvPr>
        </p:nvPicPr>
        <p:blipFill rotWithShape="1">
          <a:blip r:embed="rId3">
            <a:alphaModFix/>
          </a:blip>
          <a:srcRect b="0" l="0" r="0" t="0"/>
          <a:stretch/>
        </p:blipFill>
        <p:spPr>
          <a:xfrm>
            <a:off x="5745001" y="0"/>
            <a:ext cx="6446999" cy="6858000"/>
          </a:xfrm>
          <a:prstGeom prst="rect">
            <a:avLst/>
          </a:prstGeom>
          <a:noFill/>
          <a:ln>
            <a:noFill/>
          </a:ln>
        </p:spPr>
      </p:pic>
      <p:sp>
        <p:nvSpPr>
          <p:cNvPr id="259" name="Google Shape;259;p2"/>
          <p:cNvSpPr/>
          <p:nvPr/>
        </p:nvSpPr>
        <p:spPr>
          <a:xfrm>
            <a:off x="4584821" y="311581"/>
            <a:ext cx="1896941" cy="217161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60" name="Google Shape;260;p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ES" sz="1200" u="none" cap="none" strike="noStrike">
                <a:solidFill>
                  <a:schemeClr val="accent6"/>
                </a:solidFill>
                <a:latin typeface="Arial"/>
                <a:ea typeface="Arial"/>
                <a:cs typeface="Arial"/>
                <a:sym typeface="Arial"/>
              </a:rPr>
              <a:t>‹#›</a:t>
            </a:fld>
            <a:endParaRPr b="0" i="0" sz="1200" u="none" cap="none" strike="noStrike">
              <a:solidFill>
                <a:schemeClr val="accent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
          <p:cNvSpPr txBox="1"/>
          <p:nvPr>
            <p:ph type="title"/>
          </p:nvPr>
        </p:nvSpPr>
        <p:spPr>
          <a:xfrm>
            <a:off x="4447187" y="221599"/>
            <a:ext cx="6599429" cy="132556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Entendiendo y preparando datos </a:t>
            </a:r>
            <a:endParaRPr/>
          </a:p>
        </p:txBody>
      </p:sp>
      <p:pic>
        <p:nvPicPr>
          <p:cNvPr id="267" name="Google Shape;267;p3"/>
          <p:cNvPicPr preferRelativeResize="0"/>
          <p:nvPr>
            <p:ph idx="3" type="pic"/>
          </p:nvPr>
        </p:nvPicPr>
        <p:blipFill rotWithShape="1">
          <a:blip r:embed="rId3">
            <a:alphaModFix/>
          </a:blip>
          <a:srcRect b="0" l="0" r="0" t="0"/>
          <a:stretch/>
        </p:blipFill>
        <p:spPr>
          <a:xfrm>
            <a:off x="1788170" y="2296125"/>
            <a:ext cx="1886360" cy="2144668"/>
          </a:xfrm>
          <a:prstGeom prst="rect">
            <a:avLst/>
          </a:prstGeom>
          <a:solidFill>
            <a:srgbClr val="F2F2F2"/>
          </a:solidFill>
          <a:ln>
            <a:noFill/>
          </a:ln>
        </p:spPr>
      </p:pic>
      <p:sp>
        <p:nvSpPr>
          <p:cNvPr id="268" name="Google Shape;268;p3"/>
          <p:cNvSpPr txBox="1"/>
          <p:nvPr>
            <p:ph idx="1" type="body"/>
          </p:nvPr>
        </p:nvSpPr>
        <p:spPr>
          <a:xfrm>
            <a:off x="4513324" y="2008770"/>
            <a:ext cx="2653545" cy="4486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General</a:t>
            </a:r>
            <a:endParaRPr/>
          </a:p>
        </p:txBody>
      </p:sp>
      <p:sp>
        <p:nvSpPr>
          <p:cNvPr id="269" name="Google Shape;269;p3"/>
          <p:cNvSpPr txBox="1"/>
          <p:nvPr>
            <p:ph idx="2" type="body"/>
          </p:nvPr>
        </p:nvSpPr>
        <p:spPr>
          <a:xfrm>
            <a:off x="4513324" y="2590246"/>
            <a:ext cx="2653545" cy="7136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400"/>
              <a:buFont typeface="Arial"/>
              <a:buNone/>
            </a:pPr>
            <a:r>
              <a:rPr b="0" i="0" lang="es-ES" sz="1400" u="none" cap="none" strike="noStrike">
                <a:solidFill>
                  <a:schemeClr val="accent6"/>
                </a:solidFill>
                <a:latin typeface="Arial"/>
                <a:ea typeface="Arial"/>
                <a:cs typeface="Arial"/>
                <a:sym typeface="Arial"/>
              </a:rPr>
              <a:t>142.193 / 24</a:t>
            </a:r>
            <a:endParaRPr/>
          </a:p>
          <a:p>
            <a:pPr indent="0" lvl="0" marL="0" marR="0" rtl="0" algn="l">
              <a:lnSpc>
                <a:spcPct val="100000"/>
              </a:lnSpc>
              <a:spcBef>
                <a:spcPts val="0"/>
              </a:spcBef>
              <a:spcAft>
                <a:spcPts val="0"/>
              </a:spcAft>
              <a:buClr>
                <a:schemeClr val="accent6"/>
              </a:buClr>
              <a:buSzPts val="1400"/>
              <a:buFont typeface="Arial"/>
              <a:buNone/>
            </a:pPr>
            <a:r>
              <a:rPr b="0" i="0" lang="es-ES" sz="1400" u="none" cap="none" strike="noStrike">
                <a:solidFill>
                  <a:schemeClr val="accent6"/>
                </a:solidFill>
                <a:latin typeface="Arial"/>
                <a:ea typeface="Arial"/>
                <a:cs typeface="Arial"/>
                <a:sym typeface="Arial"/>
              </a:rPr>
              <a:t>Object 7 / Float 17</a:t>
            </a:r>
            <a:endParaRPr/>
          </a:p>
          <a:p>
            <a:pPr indent="0" lvl="0" marL="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270" name="Google Shape;270;p3"/>
          <p:cNvSpPr txBox="1"/>
          <p:nvPr>
            <p:ph idx="4" type="body"/>
          </p:nvPr>
        </p:nvSpPr>
        <p:spPr>
          <a:xfrm>
            <a:off x="7660637" y="1869486"/>
            <a:ext cx="3012438" cy="587964"/>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Código	</a:t>
            </a:r>
            <a:endParaRPr/>
          </a:p>
        </p:txBody>
      </p:sp>
      <p:sp>
        <p:nvSpPr>
          <p:cNvPr id="271" name="Google Shape;271;p3"/>
          <p:cNvSpPr txBox="1"/>
          <p:nvPr>
            <p:ph idx="5" type="body"/>
          </p:nvPr>
        </p:nvSpPr>
        <p:spPr>
          <a:xfrm>
            <a:off x="7746901" y="2504907"/>
            <a:ext cx="2653545" cy="17271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400"/>
              <a:buFont typeface="Arial"/>
              <a:buNone/>
            </a:pPr>
            <a:r>
              <a:rPr b="0" i="0" lang="es-ES" sz="1400" u="none" cap="none" strike="noStrike">
                <a:solidFill>
                  <a:schemeClr val="accent6"/>
                </a:solidFill>
                <a:latin typeface="Arial"/>
                <a:ea typeface="Arial"/>
                <a:cs typeface="Arial"/>
                <a:sym typeface="Arial"/>
              </a:rPr>
              <a:t>Realización de </a:t>
            </a:r>
            <a:r>
              <a:rPr b="1" i="0" lang="es-ES" sz="1400" u="none" cap="none" strike="noStrike">
                <a:solidFill>
                  <a:schemeClr val="accent6"/>
                </a:solidFill>
                <a:latin typeface="Arial"/>
                <a:ea typeface="Arial"/>
                <a:cs typeface="Arial"/>
                <a:sym typeface="Arial"/>
              </a:rPr>
              <a:t>.describe: </a:t>
            </a:r>
            <a:r>
              <a:rPr b="0" i="0" lang="es-ES" sz="1400" u="none" cap="none" strike="noStrike">
                <a:solidFill>
                  <a:schemeClr val="accent6"/>
                </a:solidFill>
                <a:latin typeface="Arial"/>
                <a:ea typeface="Arial"/>
                <a:cs typeface="Arial"/>
                <a:sym typeface="Arial"/>
              </a:rPr>
              <a:t>podemos obtener información detallada sobre las columnas numéricas.</a:t>
            </a:r>
            <a:endParaRPr/>
          </a:p>
          <a:p>
            <a:pPr indent="0" lvl="0" marL="0" marR="0" rtl="0" algn="l">
              <a:lnSpc>
                <a:spcPct val="100000"/>
              </a:lnSpc>
              <a:spcBef>
                <a:spcPts val="0"/>
              </a:spcBef>
              <a:spcAft>
                <a:spcPts val="0"/>
              </a:spcAft>
              <a:buClr>
                <a:schemeClr val="accent6"/>
              </a:buClr>
              <a:buSzPts val="1400"/>
              <a:buFont typeface="Arial"/>
              <a:buNone/>
            </a:pPr>
            <a:r>
              <a:rPr b="0" i="0" lang="es-ES" sz="1400" u="none" cap="none" strike="noStrike">
                <a:solidFill>
                  <a:schemeClr val="accent6"/>
                </a:solidFill>
                <a:latin typeface="Arial"/>
                <a:ea typeface="Arial"/>
                <a:cs typeface="Arial"/>
                <a:sym typeface="Arial"/>
              </a:rPr>
              <a:t>describe(include=[np.object]) : Para apreciar las variables categóricas del datase</a:t>
            </a:r>
            <a:endParaRPr b="0" i="0"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272" name="Google Shape;272;p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ES" sz="1200" u="none" cap="none" strike="noStrike">
                <a:solidFill>
                  <a:schemeClr val="accent6"/>
                </a:solidFill>
                <a:latin typeface="Arial"/>
                <a:ea typeface="Arial"/>
                <a:cs typeface="Arial"/>
                <a:sym typeface="Arial"/>
              </a:rPr>
              <a:t>‹#›</a:t>
            </a:fld>
            <a:endParaRPr b="0" i="0" sz="1200" u="none" cap="none" strike="noStrike">
              <a:solidFill>
                <a:schemeClr val="accent6"/>
              </a:solidFill>
              <a:latin typeface="Arial"/>
              <a:ea typeface="Arial"/>
              <a:cs typeface="Arial"/>
              <a:sym typeface="Arial"/>
            </a:endParaRPr>
          </a:p>
        </p:txBody>
      </p:sp>
      <p:sp>
        <p:nvSpPr>
          <p:cNvPr id="273" name="Google Shape;273;p3"/>
          <p:cNvSpPr txBox="1"/>
          <p:nvPr/>
        </p:nvSpPr>
        <p:spPr>
          <a:xfrm>
            <a:off x="4530589" y="3303918"/>
            <a:ext cx="2653545" cy="4486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Data time</a:t>
            </a:r>
            <a:endParaRPr/>
          </a:p>
        </p:txBody>
      </p:sp>
      <p:sp>
        <p:nvSpPr>
          <p:cNvPr id="274" name="Google Shape;274;p3"/>
          <p:cNvSpPr txBox="1"/>
          <p:nvPr/>
        </p:nvSpPr>
        <p:spPr>
          <a:xfrm>
            <a:off x="4513324" y="3727121"/>
            <a:ext cx="2653545" cy="7136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400"/>
              <a:buFont typeface="Arial"/>
              <a:buNone/>
            </a:pPr>
            <a:r>
              <a:rPr b="0" i="0" lang="es-ES" sz="1400" u="none" cap="none" strike="noStrike">
                <a:solidFill>
                  <a:schemeClr val="accent6"/>
                </a:solidFill>
                <a:latin typeface="Arial"/>
                <a:ea typeface="Arial"/>
                <a:cs typeface="Arial"/>
                <a:sym typeface="Arial"/>
              </a:rPr>
              <a:t>Convertimos a tipo de datetime y agrupamos registros por años </a:t>
            </a:r>
            <a:endParaRPr/>
          </a:p>
          <a:p>
            <a:pPr indent="0" lvl="0" marL="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275" name="Google Shape;275;p3"/>
          <p:cNvSpPr txBox="1"/>
          <p:nvPr/>
        </p:nvSpPr>
        <p:spPr>
          <a:xfrm>
            <a:off x="4530589" y="4374726"/>
            <a:ext cx="2653545" cy="4486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Location</a:t>
            </a:r>
            <a:endParaRPr b="1" i="0" sz="1800" u="none" cap="none" strike="noStrike">
              <a:solidFill>
                <a:schemeClr val="accent6"/>
              </a:solidFill>
              <a:latin typeface="Arial"/>
              <a:ea typeface="Arial"/>
              <a:cs typeface="Arial"/>
              <a:sym typeface="Arial"/>
            </a:endParaRPr>
          </a:p>
        </p:txBody>
      </p:sp>
      <p:sp>
        <p:nvSpPr>
          <p:cNvPr id="276" name="Google Shape;276;p3"/>
          <p:cNvSpPr txBox="1"/>
          <p:nvPr/>
        </p:nvSpPr>
        <p:spPr>
          <a:xfrm>
            <a:off x="4530589" y="4823406"/>
            <a:ext cx="2653545" cy="7136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6"/>
              </a:buClr>
              <a:buSzPts val="1400"/>
              <a:buFont typeface="Arial"/>
              <a:buNone/>
            </a:pPr>
            <a:r>
              <a:rPr b="0" i="0" lang="es-ES" sz="1400" u="none" cap="none" strike="noStrike">
                <a:solidFill>
                  <a:schemeClr val="accent6"/>
                </a:solidFill>
                <a:latin typeface="Arial"/>
                <a:ea typeface="Arial"/>
                <a:cs typeface="Arial"/>
                <a:sym typeface="Arial"/>
              </a:rPr>
              <a:t>Para comenzar a trabajar la data realizamos un .grupby, para saber cuántos registros existen por localidad </a:t>
            </a:r>
            <a:endParaRPr b="0" i="0"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277" name="Google Shape;277;p3"/>
          <p:cNvSpPr txBox="1"/>
          <p:nvPr/>
        </p:nvSpPr>
        <p:spPr>
          <a:xfrm>
            <a:off x="484632" y="6217920"/>
            <a:ext cx="41148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dk1"/>
                </a:solidFill>
                <a:latin typeface="Arial"/>
                <a:ea typeface="Arial"/>
                <a:cs typeface="Arial"/>
                <a:sym typeface="Arial"/>
              </a:rPr>
              <a:t>Clima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
          <p:cNvSpPr txBox="1"/>
          <p:nvPr>
            <p:ph type="title"/>
          </p:nvPr>
        </p:nvSpPr>
        <p:spPr>
          <a:xfrm>
            <a:off x="84968" y="4710730"/>
            <a:ext cx="4253399" cy="174011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Entendiendo datos </a:t>
            </a:r>
            <a:endParaRPr/>
          </a:p>
        </p:txBody>
      </p:sp>
      <p:sp>
        <p:nvSpPr>
          <p:cNvPr id="284" name="Google Shape;284;p4"/>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142.193</a:t>
            </a:r>
            <a:endParaRPr/>
          </a:p>
          <a:p>
            <a:pPr indent="0" lvl="0" marL="0" marR="0" rtl="0" algn="ctr">
              <a:lnSpc>
                <a:spcPct val="100000"/>
              </a:lnSpc>
              <a:spcBef>
                <a:spcPts val="100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24</a:t>
            </a:r>
            <a:endParaRPr/>
          </a:p>
        </p:txBody>
      </p:sp>
      <p:sp>
        <p:nvSpPr>
          <p:cNvPr id="285" name="Google Shape;285;p4"/>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Object 7</a:t>
            </a:r>
            <a:endParaRPr/>
          </a:p>
          <a:p>
            <a:pPr indent="0" lvl="0" marL="0" marR="0" rtl="0" algn="ctr">
              <a:lnSpc>
                <a:spcPct val="113000"/>
              </a:lnSpc>
              <a:spcBef>
                <a:spcPts val="100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Float 17</a:t>
            </a:r>
            <a:endParaRPr/>
          </a:p>
        </p:txBody>
      </p:sp>
      <p:sp>
        <p:nvSpPr>
          <p:cNvPr id="286" name="Google Shape;286;p4"/>
          <p:cNvSpPr txBox="1"/>
          <p:nvPr>
            <p:ph idx="3" type="body"/>
          </p:nvPr>
        </p:nvSpPr>
        <p:spPr>
          <a:xfrm>
            <a:off x="7310353" y="2836521"/>
            <a:ext cx="1914694" cy="1089194"/>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Áreas de crecimiento</a:t>
            </a:r>
            <a:endParaRPr/>
          </a:p>
        </p:txBody>
      </p:sp>
      <p:sp>
        <p:nvSpPr>
          <p:cNvPr id="287" name="Google Shape;287;p4"/>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Resumen</a:t>
            </a:r>
            <a:endParaRPr/>
          </a:p>
        </p:txBody>
      </p:sp>
      <p:sp>
        <p:nvSpPr>
          <p:cNvPr id="288" name="Google Shape;288;p4"/>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marR="0" rtl="0" algn="ctr">
              <a:lnSpc>
                <a:spcPct val="113000"/>
              </a:lnSpc>
              <a:spcBef>
                <a:spcPts val="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Objetivos principales</a:t>
            </a:r>
            <a:endParaRPr/>
          </a:p>
        </p:txBody>
      </p:sp>
      <p:sp>
        <p:nvSpPr>
          <p:cNvPr id="289" name="Google Shape;289;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accent6"/>
                </a:solidFill>
                <a:latin typeface="Arial"/>
                <a:ea typeface="Arial"/>
                <a:cs typeface="Arial"/>
                <a:sym typeface="Arial"/>
              </a:rPr>
              <a:t>Clima </a:t>
            </a:r>
            <a:endParaRPr/>
          </a:p>
        </p:txBody>
      </p:sp>
      <p:sp>
        <p:nvSpPr>
          <p:cNvPr id="290" name="Google Shape;290;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ES" sz="1200" u="none" cap="none" strike="noStrike">
                <a:solidFill>
                  <a:schemeClr val="accent6"/>
                </a:solidFill>
                <a:latin typeface="Arial"/>
                <a:ea typeface="Arial"/>
                <a:cs typeface="Arial"/>
                <a:sym typeface="Arial"/>
              </a:rPr>
              <a:t>‹#›</a:t>
            </a:fld>
            <a:endParaRPr b="0" i="0" sz="1200" u="none" cap="none" strike="noStrike">
              <a:solidFill>
                <a:schemeClr val="accent6"/>
              </a:solidFill>
              <a:latin typeface="Arial"/>
              <a:ea typeface="Arial"/>
              <a:cs typeface="Arial"/>
              <a:sym typeface="Arial"/>
            </a:endParaRPr>
          </a:p>
        </p:txBody>
      </p:sp>
      <p:pic>
        <p:nvPicPr>
          <p:cNvPr id="291" name="Google Shape;291;p4"/>
          <p:cNvPicPr preferRelativeResize="0"/>
          <p:nvPr/>
        </p:nvPicPr>
        <p:blipFill rotWithShape="1">
          <a:blip r:embed="rId3">
            <a:alphaModFix/>
          </a:blip>
          <a:srcRect b="0" l="0" r="0" t="0"/>
          <a:stretch/>
        </p:blipFill>
        <p:spPr>
          <a:xfrm>
            <a:off x="33356" y="274955"/>
            <a:ext cx="4448175" cy="3895725"/>
          </a:xfrm>
          <a:prstGeom prst="rect">
            <a:avLst/>
          </a:prstGeom>
          <a:noFill/>
          <a:ln>
            <a:noFill/>
          </a:ln>
        </p:spPr>
      </p:pic>
      <p:pic>
        <p:nvPicPr>
          <p:cNvPr id="292" name="Google Shape;292;p4"/>
          <p:cNvPicPr preferRelativeResize="0"/>
          <p:nvPr/>
        </p:nvPicPr>
        <p:blipFill rotWithShape="1">
          <a:blip r:embed="rId4">
            <a:alphaModFix/>
          </a:blip>
          <a:srcRect b="0" l="0" r="0" t="0"/>
          <a:stretch/>
        </p:blipFill>
        <p:spPr>
          <a:xfrm>
            <a:off x="4481531" y="253718"/>
            <a:ext cx="7570894" cy="6014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Detección de nulos </a:t>
            </a:r>
            <a:endParaRPr/>
          </a:p>
        </p:txBody>
      </p:sp>
      <p:graphicFrame>
        <p:nvGraphicFramePr>
          <p:cNvPr id="299" name="Google Shape;299;p5"/>
          <p:cNvGraphicFramePr/>
          <p:nvPr/>
        </p:nvGraphicFramePr>
        <p:xfrm>
          <a:off x="581025" y="1614487"/>
          <a:ext cx="3000000" cy="3000000"/>
        </p:xfrm>
        <a:graphic>
          <a:graphicData uri="http://schemas.openxmlformats.org/drawingml/2006/table">
            <a:tbl>
              <a:tblPr bandRow="1" firstRow="1">
                <a:noFill/>
                <a:tableStyleId>{93970F83-D811-42E9-9A22-565C4D44EF44}</a:tableStyleId>
              </a:tblPr>
              <a:tblGrid>
                <a:gridCol w="1800000"/>
                <a:gridCol w="1800000"/>
                <a:gridCol w="1800000"/>
              </a:tblGrid>
              <a:tr h="432000">
                <a:tc>
                  <a:txBody>
                    <a:bodyPr/>
                    <a:lstStyle/>
                    <a:p>
                      <a:pPr indent="0" lvl="0" marL="0" marR="0" rtl="0" algn="ctr">
                        <a:spcBef>
                          <a:spcPts val="0"/>
                        </a:spcBef>
                        <a:spcAft>
                          <a:spcPts val="0"/>
                        </a:spcAft>
                        <a:buNone/>
                      </a:pPr>
                      <a:r>
                        <a:rPr b="0" lang="es-ES" sz="1800" u="none" cap="none" strike="noStrike">
                          <a:solidFill>
                            <a:schemeClr val="accent6"/>
                          </a:solidFill>
                        </a:rPr>
                        <a:t>Columna</a:t>
                      </a:r>
                      <a:endParaRPr b="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Porcentaje</a:t>
                      </a:r>
                      <a:endParaRPr/>
                    </a:p>
                  </a:txBody>
                  <a:tcPr marT="45725" marB="45725" marR="91450" marL="91450" anchor="ctr"/>
                </a:tc>
                <a:tc>
                  <a:txBody>
                    <a:bodyPr/>
                    <a:lstStyle/>
                    <a:p>
                      <a:pPr indent="0" lvl="0" marL="0" marR="0" rtl="0" algn="ctr">
                        <a:spcBef>
                          <a:spcPts val="0"/>
                        </a:spcBef>
                        <a:spcAft>
                          <a:spcPts val="0"/>
                        </a:spcAft>
                        <a:buNone/>
                      </a:pPr>
                      <a:r>
                        <a:rPr b="0" lang="es-ES" sz="1800" u="none" cap="none" strike="noStrike">
                          <a:solidFill>
                            <a:schemeClr val="accent6"/>
                          </a:solidFill>
                        </a:rPr>
                        <a:t>Cantidad</a:t>
                      </a:r>
                      <a:endParaRPr b="0" i="0" sz="1800" u="none" cap="none" strike="noStrike">
                        <a:solidFill>
                          <a:schemeClr val="accent6"/>
                        </a:solidFill>
                        <a:latin typeface="Arial"/>
                        <a:ea typeface="Arial"/>
                        <a:cs typeface="Arial"/>
                        <a:sym typeface="Arial"/>
                      </a:endParaRPr>
                    </a:p>
                  </a:txBody>
                  <a:tcPr marT="45725" marB="45725" marR="91450" marL="91450" anchor="ctr"/>
                </a:tc>
              </a:tr>
              <a:tr h="432000">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DATE</a:t>
                      </a:r>
                      <a:endParaRPr/>
                    </a:p>
                  </a:txBody>
                  <a:tcPr marT="45725" marB="45725" marR="91450" marL="91450" anchor="ctr"/>
                </a:tc>
                <a:tc>
                  <a:txBody>
                    <a:bodyPr/>
                    <a:lstStyle/>
                    <a:p>
                      <a:pPr indent="0" lvl="0" marL="0" marR="0" rtl="0" algn="ctr">
                        <a:spcBef>
                          <a:spcPts val="0"/>
                        </a:spcBef>
                        <a:spcAft>
                          <a:spcPts val="0"/>
                        </a:spcAft>
                        <a:buNone/>
                      </a:pPr>
                      <a:r>
                        <a:rPr b="0" lang="es-ES" sz="1800" u="none" cap="none" strike="noStrike">
                          <a:solidFill>
                            <a:schemeClr val="accent6"/>
                          </a:solidFill>
                        </a:rPr>
                        <a:t>0.0</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lang="es-ES" sz="1800" u="none" cap="none" strike="noStrike">
                          <a:solidFill>
                            <a:schemeClr val="accent6"/>
                          </a:solidFill>
                        </a:rPr>
                        <a:t>0</a:t>
                      </a:r>
                      <a:endParaRPr b="0" i="0" sz="1800" u="none" cap="none" strike="noStrike">
                        <a:solidFill>
                          <a:schemeClr val="accent6"/>
                        </a:solidFill>
                        <a:latin typeface="Arial"/>
                        <a:ea typeface="Arial"/>
                        <a:cs typeface="Arial"/>
                        <a:sym typeface="Arial"/>
                      </a:endParaRPr>
                    </a:p>
                  </a:txBody>
                  <a:tcPr marT="45725" marB="45725" marR="91450" marL="91450" anchor="ctr"/>
                </a:tc>
              </a:tr>
              <a:tr h="432000">
                <a:tc>
                  <a:txBody>
                    <a:bodyPr/>
                    <a:lstStyle/>
                    <a:p>
                      <a:pPr indent="0" lvl="0" marL="0" marR="0" rtl="0" algn="ctr">
                        <a:spcBef>
                          <a:spcPts val="0"/>
                        </a:spcBef>
                        <a:spcAft>
                          <a:spcPts val="0"/>
                        </a:spcAft>
                        <a:buNone/>
                      </a:pPr>
                      <a:r>
                        <a:rPr b="0" lang="es-ES" sz="1800" u="none" cap="none" strike="noStrike">
                          <a:solidFill>
                            <a:schemeClr val="accent6"/>
                          </a:solidFill>
                        </a:rPr>
                        <a:t>Location</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lang="es-ES" sz="1800" u="none" cap="none" strike="noStrike">
                          <a:solidFill>
                            <a:schemeClr val="accent6"/>
                          </a:solidFill>
                        </a:rPr>
                        <a:t>0.0</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lang="es-ES" sz="1800" u="none" cap="none" strike="noStrike">
                          <a:solidFill>
                            <a:schemeClr val="accent6"/>
                          </a:solidFill>
                        </a:rPr>
                        <a:t>0</a:t>
                      </a:r>
                      <a:endParaRPr b="0" i="0" sz="1800" u="none" cap="none" strike="noStrike">
                        <a:solidFill>
                          <a:schemeClr val="accent6"/>
                        </a:solidFill>
                        <a:latin typeface="Arial"/>
                        <a:ea typeface="Arial"/>
                        <a:cs typeface="Arial"/>
                        <a:sym typeface="Arial"/>
                      </a:endParaRPr>
                    </a:p>
                  </a:txBody>
                  <a:tcPr marT="45725" marB="45725" marR="91450" marL="91450" anchor="ctr"/>
                </a:tc>
              </a:tr>
              <a:tr h="432000">
                <a:tc>
                  <a:txBody>
                    <a:bodyPr/>
                    <a:lstStyle/>
                    <a:p>
                      <a:pPr indent="0" lvl="0" marL="0" marR="0" rtl="0" algn="ctr">
                        <a:spcBef>
                          <a:spcPts val="0"/>
                        </a:spcBef>
                        <a:spcAft>
                          <a:spcPts val="0"/>
                        </a:spcAft>
                        <a:buNone/>
                      </a:pPr>
                      <a:r>
                        <a:rPr b="0" lang="es-ES" sz="1800" u="none" cap="none" strike="noStrike">
                          <a:solidFill>
                            <a:schemeClr val="accent6"/>
                          </a:solidFill>
                        </a:rPr>
                        <a:t>MinTemp</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lang="es-ES" sz="1800" u="none" cap="none" strike="noStrike">
                          <a:solidFill>
                            <a:schemeClr val="accent6"/>
                          </a:solidFill>
                        </a:rPr>
                        <a:t>0.45</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637</a:t>
                      </a:r>
                      <a:endParaRPr/>
                    </a:p>
                  </a:txBody>
                  <a:tcPr marT="45725" marB="45725" marR="91450" marL="91450" anchor="ctr"/>
                </a:tc>
              </a:tr>
              <a:tr h="432000">
                <a:tc>
                  <a:txBody>
                    <a:bodyPr/>
                    <a:lstStyle/>
                    <a:p>
                      <a:pPr indent="0" lvl="0" marL="0" marR="0" rtl="0" algn="ctr">
                        <a:spcBef>
                          <a:spcPts val="0"/>
                        </a:spcBef>
                        <a:spcAft>
                          <a:spcPts val="0"/>
                        </a:spcAft>
                        <a:buNone/>
                      </a:pPr>
                      <a:r>
                        <a:rPr b="0" lang="es-ES" sz="1800" u="none" cap="none" strike="noStrike">
                          <a:solidFill>
                            <a:schemeClr val="accent6"/>
                          </a:solidFill>
                        </a:rPr>
                        <a:t>Evaporation</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lang="es-ES" sz="1800" u="none" cap="none" strike="noStrike">
                          <a:solidFill>
                            <a:schemeClr val="accent6"/>
                          </a:solidFill>
                        </a:rPr>
                        <a:t>42.79</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60843</a:t>
                      </a:r>
                      <a:endParaRPr/>
                    </a:p>
                  </a:txBody>
                  <a:tcPr marT="45725" marB="45725" marR="91450" marL="91450" anchor="ctr"/>
                </a:tc>
              </a:tr>
              <a:tr h="432000">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RainToday</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0.99</a:t>
                      </a:r>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1406</a:t>
                      </a:r>
                      <a:endParaRPr/>
                    </a:p>
                  </a:txBody>
                  <a:tcPr marT="45725" marB="45725" marR="91450" marL="91450" anchor="ctr"/>
                </a:tc>
              </a:tr>
              <a:tr h="432000">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WindSpeed9am</a:t>
                      </a:r>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0.95</a:t>
                      </a:r>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1348</a:t>
                      </a:r>
                      <a:endParaRPr/>
                    </a:p>
                  </a:txBody>
                  <a:tcPr marT="45725" marB="45725" marR="91450" marL="91450" anchor="ctr"/>
                </a:tc>
              </a:tr>
              <a:tr h="432000">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WindGustSpeed</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6.52</a:t>
                      </a:r>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9270</a:t>
                      </a:r>
                      <a:endParaRPr/>
                    </a:p>
                  </a:txBody>
                  <a:tcPr marT="45725" marB="45725" marR="91450" marL="91450" anchor="ctr"/>
                </a:tc>
              </a:tr>
              <a:tr h="432000">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Sunshine</a:t>
                      </a:r>
                      <a:endParaRPr b="0" i="0" sz="1800" u="none" cap="none" strike="noStrike">
                        <a:solidFill>
                          <a:schemeClr val="accent6"/>
                        </a:solidFill>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47.69</a:t>
                      </a:r>
                      <a:endParaRPr/>
                    </a:p>
                  </a:txBody>
                  <a:tcPr marT="45725" marB="45725" marR="91450" marL="91450" anchor="ctr"/>
                </a:tc>
                <a:tc>
                  <a:txBody>
                    <a:bodyPr/>
                    <a:lstStyle/>
                    <a:p>
                      <a:pPr indent="0" lvl="0" marL="0" marR="0" rtl="0" algn="ctr">
                        <a:spcBef>
                          <a:spcPts val="0"/>
                        </a:spcBef>
                        <a:spcAft>
                          <a:spcPts val="0"/>
                        </a:spcAft>
                        <a:buNone/>
                      </a:pPr>
                      <a:r>
                        <a:rPr b="0" i="0" lang="es-ES" sz="1800" u="none" cap="none" strike="noStrike">
                          <a:solidFill>
                            <a:schemeClr val="accent6"/>
                          </a:solidFill>
                          <a:latin typeface="Arial"/>
                          <a:ea typeface="Arial"/>
                          <a:cs typeface="Arial"/>
                          <a:sym typeface="Arial"/>
                        </a:rPr>
                        <a:t>67816</a:t>
                      </a:r>
                      <a:endParaRPr/>
                    </a:p>
                  </a:txBody>
                  <a:tcPr marT="45725" marB="45725" marR="91450" marL="91450" anchor="ctr"/>
                </a:tc>
              </a:tr>
            </a:tbl>
          </a:graphicData>
        </a:graphic>
      </p:graphicFrame>
      <p:sp>
        <p:nvSpPr>
          <p:cNvPr id="300" name="Google Shape;300;p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accent6"/>
                </a:solidFill>
                <a:latin typeface="Arial"/>
                <a:ea typeface="Arial"/>
                <a:cs typeface="Arial"/>
                <a:sym typeface="Arial"/>
              </a:rPr>
              <a:t>Clima</a:t>
            </a:r>
            <a:endParaRPr/>
          </a:p>
        </p:txBody>
      </p:sp>
      <p:sp>
        <p:nvSpPr>
          <p:cNvPr id="301" name="Google Shape;301;p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ES" sz="1200" u="none" cap="none" strike="noStrike">
                <a:solidFill>
                  <a:schemeClr val="accent6"/>
                </a:solidFill>
                <a:latin typeface="Arial"/>
                <a:ea typeface="Arial"/>
                <a:cs typeface="Arial"/>
                <a:sym typeface="Arial"/>
              </a:rPr>
              <a:t>‹#›</a:t>
            </a:fld>
            <a:endParaRPr b="0" i="0" sz="1200" u="none" cap="none" strike="noStrike">
              <a:solidFill>
                <a:schemeClr val="accent6"/>
              </a:solidFill>
              <a:latin typeface="Arial"/>
              <a:ea typeface="Arial"/>
              <a:cs typeface="Arial"/>
              <a:sym typeface="Arial"/>
            </a:endParaRPr>
          </a:p>
        </p:txBody>
      </p:sp>
      <p:sp>
        <p:nvSpPr>
          <p:cNvPr id="302" name="Google Shape;302;p5"/>
          <p:cNvSpPr txBox="1"/>
          <p:nvPr/>
        </p:nvSpPr>
        <p:spPr>
          <a:xfrm>
            <a:off x="7142672" y="1630392"/>
            <a:ext cx="3209026" cy="29157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3" name="Google Shape;303;p5"/>
          <p:cNvSpPr txBox="1"/>
          <p:nvPr/>
        </p:nvSpPr>
        <p:spPr>
          <a:xfrm>
            <a:off x="6823410" y="2166700"/>
            <a:ext cx="4260180" cy="18431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accent6"/>
                </a:solidFill>
                <a:latin typeface="Arial"/>
                <a:ea typeface="Arial"/>
                <a:cs typeface="Arial"/>
                <a:sym typeface="Arial"/>
              </a:rPr>
              <a:t>Es útil para determinar si hay variables que contengan una gran cantidad de valores nulos, si hay variables con un alto porcentaje de valores nulos, es recomendable excluir esas variables y no tomarlas en consideración.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s-ES"/>
              <a:t>‹#›</a:t>
            </a:fld>
            <a:endParaRPr/>
          </a:p>
        </p:txBody>
      </p:sp>
      <p:sp>
        <p:nvSpPr>
          <p:cNvPr id="309" name="Google Shape;309;p6"/>
          <p:cNvSpPr txBox="1"/>
          <p:nvPr>
            <p:ph type="title"/>
          </p:nvPr>
        </p:nvSpPr>
        <p:spPr>
          <a:xfrm>
            <a:off x="2872499" y="117209"/>
            <a:ext cx="5667820" cy="49545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6"/>
              </a:buClr>
              <a:buSzPts val="2800"/>
              <a:buFont typeface="Arial Black"/>
              <a:buNone/>
            </a:pPr>
            <a:r>
              <a:rPr b="1" i="0" lang="es-ES" sz="2800" u="none" cap="none" strike="noStrike">
                <a:solidFill>
                  <a:schemeClr val="accent6"/>
                </a:solidFill>
                <a:latin typeface="Arial Black"/>
                <a:ea typeface="Arial Black"/>
                <a:cs typeface="Arial Black"/>
                <a:sym typeface="Arial Black"/>
              </a:rPr>
              <a:t>Limpieza de Valores Nulos</a:t>
            </a:r>
            <a:endParaRPr/>
          </a:p>
        </p:txBody>
      </p:sp>
      <p:sp>
        <p:nvSpPr>
          <p:cNvPr id="310" name="Google Shape;310;p6"/>
          <p:cNvSpPr txBox="1"/>
          <p:nvPr/>
        </p:nvSpPr>
        <p:spPr>
          <a:xfrm>
            <a:off x="366723" y="292306"/>
            <a:ext cx="10166661" cy="495451"/>
          </a:xfrm>
          <a:prstGeom prst="rect">
            <a:avLst/>
          </a:prstGeom>
          <a:noFill/>
          <a:ln>
            <a:noFill/>
          </a:ln>
        </p:spPr>
        <p:txBody>
          <a:bodyPr anchorCtr="0" anchor="t" bIns="45700" lIns="91425" spcFirstLastPara="1" rIns="91425" wrap="square" tIns="45700">
            <a:noAutofit/>
          </a:bodyPr>
          <a:lstStyle/>
          <a:p>
            <a:pPr indent="-101600" lvl="0" marL="228600" marR="0" rtl="0" algn="l">
              <a:lnSpc>
                <a:spcPct val="90000"/>
              </a:lnSpc>
              <a:spcBef>
                <a:spcPts val="0"/>
              </a:spcBef>
              <a:spcAft>
                <a:spcPts val="0"/>
              </a:spcAft>
              <a:buClr>
                <a:schemeClr val="accent6"/>
              </a:buClr>
              <a:buSzPts val="2000"/>
              <a:buFont typeface="Arial"/>
              <a:buNone/>
            </a:pPr>
            <a:r>
              <a:t/>
            </a:r>
            <a:endParaRPr b="0" i="0" sz="2000" u="none" cap="none" strike="noStrike">
              <a:solidFill>
                <a:schemeClr val="accent6"/>
              </a:solidFill>
              <a:latin typeface="Arial"/>
              <a:ea typeface="Arial"/>
              <a:cs typeface="Arial"/>
              <a:sym typeface="Arial"/>
            </a:endParaRPr>
          </a:p>
          <a:p>
            <a:pPr indent="0" lvl="0" marL="0" marR="0" rtl="0" algn="l">
              <a:lnSpc>
                <a:spcPct val="90000"/>
              </a:lnSpc>
              <a:spcBef>
                <a:spcPts val="1000"/>
              </a:spcBef>
              <a:spcAft>
                <a:spcPts val="0"/>
              </a:spcAft>
              <a:buClr>
                <a:schemeClr val="accent6"/>
              </a:buClr>
              <a:buSzPts val="2000"/>
              <a:buFont typeface="Arial"/>
              <a:buNone/>
            </a:pPr>
            <a:r>
              <a:rPr b="0" i="0" lang="es-ES" sz="2000" u="none" cap="none" strike="noStrike">
                <a:solidFill>
                  <a:schemeClr val="accent6"/>
                </a:solidFill>
                <a:latin typeface="Arial"/>
                <a:ea typeface="Arial"/>
                <a:cs typeface="Arial"/>
                <a:sym typeface="Arial"/>
              </a:rPr>
              <a:t>Determinar el porcentaje y cantidad de valores nulos para cada columna.</a:t>
            </a:r>
            <a:endParaRPr/>
          </a:p>
        </p:txBody>
      </p:sp>
      <p:graphicFrame>
        <p:nvGraphicFramePr>
          <p:cNvPr id="311" name="Google Shape;311;p6"/>
          <p:cNvGraphicFramePr/>
          <p:nvPr/>
        </p:nvGraphicFramePr>
        <p:xfrm>
          <a:off x="142043" y="1207363"/>
          <a:ext cx="11851689" cy="5533428"/>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Transformación de datos </a:t>
            </a:r>
            <a:endParaRPr/>
          </a:p>
        </p:txBody>
      </p:sp>
      <p:sp>
        <p:nvSpPr>
          <p:cNvPr id="318" name="Google Shape;318;p7"/>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RainToday</a:t>
            </a:r>
            <a:endParaRPr b="1" i="0" sz="1800" u="none" cap="none" strike="noStrike">
              <a:solidFill>
                <a:schemeClr val="accent6"/>
              </a:solidFill>
              <a:latin typeface="Arial"/>
              <a:ea typeface="Arial"/>
              <a:cs typeface="Arial"/>
              <a:sym typeface="Arial"/>
            </a:endParaRPr>
          </a:p>
        </p:txBody>
      </p:sp>
      <p:sp>
        <p:nvSpPr>
          <p:cNvPr id="319" name="Google Shape;319;p7"/>
          <p:cNvSpPr txBox="1"/>
          <p:nvPr>
            <p:ph idx="1" type="body"/>
          </p:nvPr>
        </p:nvSpPr>
        <p:spPr>
          <a:xfrm>
            <a:off x="838200" y="2929823"/>
            <a:ext cx="1865376" cy="3280896"/>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Decidimos remplazar los valores nulos de RainToday con la moda ya que al ser una variable categórica es una forma común de tratar valores nulos</a:t>
            </a:r>
            <a:endParaRPr b="0" i="0" sz="1500" u="none" cap="none" strike="noStrike">
              <a:solidFill>
                <a:schemeClr val="accent6"/>
              </a:solidFill>
              <a:latin typeface="Arial"/>
              <a:ea typeface="Arial"/>
              <a:cs typeface="Arial"/>
              <a:sym typeface="Arial"/>
            </a:endParaRPr>
          </a:p>
        </p:txBody>
      </p:sp>
      <p:sp>
        <p:nvSpPr>
          <p:cNvPr id="320" name="Google Shape;320;p7"/>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Location Raintoday RainTomorrow</a:t>
            </a:r>
            <a:endParaRPr b="1" i="0" sz="1800" u="none" cap="none" strike="noStrike">
              <a:solidFill>
                <a:schemeClr val="accent6"/>
              </a:solidFill>
              <a:latin typeface="Arial"/>
              <a:ea typeface="Arial"/>
              <a:cs typeface="Arial"/>
              <a:sym typeface="Arial"/>
            </a:endParaRPr>
          </a:p>
        </p:txBody>
      </p:sp>
      <p:sp>
        <p:nvSpPr>
          <p:cNvPr id="321" name="Google Shape;321;p7"/>
          <p:cNvSpPr txBox="1"/>
          <p:nvPr>
            <p:ph idx="2" type="body"/>
          </p:nvPr>
        </p:nvSpPr>
        <p:spPr>
          <a:xfrm>
            <a:off x="3000303" y="2929823"/>
            <a:ext cx="1867186" cy="3280896"/>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Se utilizo labelEncoder solamente para simplificar la variable categórica y tener una representación numerica de la misma</a:t>
            </a:r>
            <a:endParaRPr b="0" i="0" sz="1500" u="none" cap="none" strike="noStrike">
              <a:solidFill>
                <a:schemeClr val="accent6"/>
              </a:solidFill>
              <a:latin typeface="Arial"/>
              <a:ea typeface="Arial"/>
              <a:cs typeface="Arial"/>
              <a:sym typeface="Arial"/>
            </a:endParaRPr>
          </a:p>
        </p:txBody>
      </p:sp>
      <p:sp>
        <p:nvSpPr>
          <p:cNvPr id="322" name="Google Shape;322;p7"/>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MinTemp</a:t>
            </a:r>
            <a:endParaRPr b="1" i="0" sz="1800" u="none" cap="none" strike="noStrike">
              <a:solidFill>
                <a:schemeClr val="accent6"/>
              </a:solidFill>
              <a:latin typeface="Arial"/>
              <a:ea typeface="Arial"/>
              <a:cs typeface="Arial"/>
              <a:sym typeface="Arial"/>
            </a:endParaRPr>
          </a:p>
          <a:p>
            <a:pPr indent="0" lvl="0" marL="0" marR="0" rtl="0" algn="ctr">
              <a:lnSpc>
                <a:spcPct val="100000"/>
              </a:lnSpc>
              <a:spcBef>
                <a:spcPts val="100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MaxTem</a:t>
            </a:r>
            <a:endParaRPr b="1" i="0" sz="1800" u="none" cap="none" strike="noStrike">
              <a:solidFill>
                <a:schemeClr val="accent6"/>
              </a:solidFill>
              <a:latin typeface="Arial"/>
              <a:ea typeface="Arial"/>
              <a:cs typeface="Arial"/>
              <a:sym typeface="Arial"/>
            </a:endParaRPr>
          </a:p>
        </p:txBody>
      </p:sp>
      <p:sp>
        <p:nvSpPr>
          <p:cNvPr id="323" name="Google Shape;323;p7"/>
          <p:cNvSpPr txBox="1"/>
          <p:nvPr>
            <p:ph idx="3" type="body"/>
          </p:nvPr>
        </p:nvSpPr>
        <p:spPr>
          <a:xfrm>
            <a:off x="5164216" y="2929823"/>
            <a:ext cx="1865376" cy="3288097"/>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Aquí se calcula primero la media de las variables MinTemp y MaxTemp, para luego crear una copia del dataframe original y reemplazar los valores nulos por la media de las variables</a:t>
            </a:r>
            <a:endParaRPr b="0" i="0" sz="1500" u="none" cap="none" strike="noStrike">
              <a:solidFill>
                <a:schemeClr val="accent6"/>
              </a:solidFill>
              <a:latin typeface="Arial"/>
              <a:ea typeface="Arial"/>
              <a:cs typeface="Arial"/>
              <a:sym typeface="Arial"/>
            </a:endParaRPr>
          </a:p>
        </p:txBody>
      </p:sp>
      <p:sp>
        <p:nvSpPr>
          <p:cNvPr id="324" name="Google Shape;324;p7"/>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RainTomorrow</a:t>
            </a:r>
            <a:endParaRPr b="1" i="0" sz="1800" u="none" cap="none" strike="noStrike">
              <a:solidFill>
                <a:schemeClr val="accent6"/>
              </a:solidFill>
              <a:latin typeface="Arial"/>
              <a:ea typeface="Arial"/>
              <a:cs typeface="Arial"/>
              <a:sym typeface="Arial"/>
            </a:endParaRPr>
          </a:p>
        </p:txBody>
      </p:sp>
      <p:sp>
        <p:nvSpPr>
          <p:cNvPr id="325" name="Google Shape;325;p7"/>
          <p:cNvSpPr txBox="1"/>
          <p:nvPr>
            <p:ph idx="4" type="body"/>
          </p:nvPr>
        </p:nvSpPr>
        <p:spPr>
          <a:xfrm>
            <a:off x="7326319" y="2929823"/>
            <a:ext cx="1865376" cy="3280896"/>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Remplazamos los valores nulos con la moda ya que al ser una variable categórica es una forma común de tratar valores nulos, ya que la moda representa el valor más frecuente en la distribución de la variable </a:t>
            </a:r>
            <a:endParaRPr b="0" i="0" sz="1500" u="none" cap="none" strike="noStrike">
              <a:solidFill>
                <a:schemeClr val="accent6"/>
              </a:solidFill>
              <a:latin typeface="Arial"/>
              <a:ea typeface="Arial"/>
              <a:cs typeface="Arial"/>
              <a:sym typeface="Arial"/>
            </a:endParaRPr>
          </a:p>
          <a:p>
            <a:pPr indent="0" lvl="0" marL="0" marR="0" rtl="0" algn="ctr">
              <a:lnSpc>
                <a:spcPct val="100000"/>
              </a:lnSpc>
              <a:spcBef>
                <a:spcPts val="0"/>
              </a:spcBef>
              <a:spcAft>
                <a:spcPts val="0"/>
              </a:spcAft>
              <a:buClr>
                <a:schemeClr val="accent6"/>
              </a:buClr>
              <a:buSzPts val="1500"/>
              <a:buFont typeface="Arial"/>
              <a:buNone/>
            </a:pPr>
            <a:r>
              <a:t/>
            </a:r>
            <a:endParaRPr b="0" i="0" sz="1500" u="none" cap="none" strike="noStrike">
              <a:solidFill>
                <a:schemeClr val="accent6"/>
              </a:solidFill>
              <a:latin typeface="Arial"/>
              <a:ea typeface="Arial"/>
              <a:cs typeface="Arial"/>
              <a:sym typeface="Arial"/>
            </a:endParaRPr>
          </a:p>
        </p:txBody>
      </p:sp>
      <p:sp>
        <p:nvSpPr>
          <p:cNvPr id="326" name="Google Shape;326;p7"/>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600"/>
              <a:buFont typeface="Arial"/>
              <a:buNone/>
            </a:pPr>
            <a:r>
              <a:rPr b="1" i="0" lang="es-ES" sz="1600" u="none" cap="none" strike="noStrike">
                <a:solidFill>
                  <a:schemeClr val="accent6"/>
                </a:solidFill>
                <a:latin typeface="Arial"/>
                <a:ea typeface="Arial"/>
                <a:cs typeface="Arial"/>
                <a:sym typeface="Arial"/>
              </a:rPr>
              <a:t>RainFall WindSpeed</a:t>
            </a:r>
            <a:endParaRPr b="1" i="0" sz="1600" u="none" cap="none" strike="noStrike">
              <a:solidFill>
                <a:schemeClr val="accent6"/>
              </a:solidFill>
              <a:latin typeface="Arial"/>
              <a:ea typeface="Arial"/>
              <a:cs typeface="Arial"/>
              <a:sym typeface="Arial"/>
            </a:endParaRPr>
          </a:p>
          <a:p>
            <a:pPr indent="0" lvl="0" marL="0" marR="0" rtl="0" algn="ctr">
              <a:lnSpc>
                <a:spcPct val="100000"/>
              </a:lnSpc>
              <a:spcBef>
                <a:spcPts val="1000"/>
              </a:spcBef>
              <a:spcAft>
                <a:spcPts val="0"/>
              </a:spcAft>
              <a:buClr>
                <a:schemeClr val="accent6"/>
              </a:buClr>
              <a:buSzPts val="1600"/>
              <a:buFont typeface="Arial"/>
              <a:buNone/>
            </a:pPr>
            <a:r>
              <a:rPr b="1" i="0" lang="es-ES" sz="1600" u="none" cap="none" strike="noStrike">
                <a:solidFill>
                  <a:schemeClr val="accent6"/>
                </a:solidFill>
                <a:latin typeface="Arial"/>
                <a:ea typeface="Arial"/>
                <a:cs typeface="Arial"/>
                <a:sym typeface="Arial"/>
              </a:rPr>
              <a:t>WindGustSpeed</a:t>
            </a:r>
            <a:endParaRPr b="1" i="0" sz="1600" u="none" cap="none" strike="noStrike">
              <a:solidFill>
                <a:schemeClr val="accent6"/>
              </a:solidFill>
              <a:latin typeface="Arial"/>
              <a:ea typeface="Arial"/>
              <a:cs typeface="Arial"/>
              <a:sym typeface="Arial"/>
            </a:endParaRPr>
          </a:p>
        </p:txBody>
      </p:sp>
      <p:sp>
        <p:nvSpPr>
          <p:cNvPr id="327" name="Google Shape;327;p7"/>
          <p:cNvSpPr txBox="1"/>
          <p:nvPr>
            <p:ph idx="5" type="body"/>
          </p:nvPr>
        </p:nvSpPr>
        <p:spPr>
          <a:xfrm>
            <a:off x="9488424" y="2929823"/>
            <a:ext cx="1865376" cy="3280896"/>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Reemplazo de los valores nulos por la mediana en estas variables debido a que el porcentaje de valores nulos es bajo. Esta técnica se utiliza para evitar que los valores faltantes tengan un impacto significativo en los modelos</a:t>
            </a:r>
            <a:endParaRPr b="0" i="0" sz="1500" u="none" cap="none" strike="noStrike">
              <a:solidFill>
                <a:schemeClr val="accent6"/>
              </a:solidFill>
              <a:latin typeface="Arial"/>
              <a:ea typeface="Arial"/>
              <a:cs typeface="Arial"/>
              <a:sym typeface="Arial"/>
            </a:endParaRPr>
          </a:p>
        </p:txBody>
      </p:sp>
      <p:sp>
        <p:nvSpPr>
          <p:cNvPr id="328" name="Google Shape;328;p7"/>
          <p:cNvSpPr/>
          <p:nvPr/>
        </p:nvSpPr>
        <p:spPr>
          <a:xfrm>
            <a:off x="845392" y="2066625"/>
            <a:ext cx="10515600" cy="859536"/>
          </a:xfrm>
          <a:prstGeom prst="rect">
            <a:avLst/>
          </a:prstGeom>
          <a:noFill/>
          <a:ln cap="flat" cmpd="sng" w="28575">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9" name="Google Shape;329;p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accent6"/>
                </a:solidFill>
                <a:latin typeface="Arial"/>
                <a:ea typeface="Arial"/>
                <a:cs typeface="Arial"/>
                <a:sym typeface="Arial"/>
              </a:rPr>
              <a:t>Clima</a:t>
            </a:r>
            <a:endParaRPr b="0" i="0" sz="1200" u="none" cap="none" strike="noStrike">
              <a:solidFill>
                <a:schemeClr val="accent6"/>
              </a:solidFill>
              <a:latin typeface="Arial"/>
              <a:ea typeface="Arial"/>
              <a:cs typeface="Arial"/>
              <a:sym typeface="Arial"/>
            </a:endParaRPr>
          </a:p>
        </p:txBody>
      </p:sp>
      <p:sp>
        <p:nvSpPr>
          <p:cNvPr id="330" name="Google Shape;330;p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ES" sz="1200" u="none" cap="none" strike="noStrike">
                <a:solidFill>
                  <a:schemeClr val="accent6"/>
                </a:solidFill>
                <a:latin typeface="Arial"/>
                <a:ea typeface="Arial"/>
                <a:cs typeface="Arial"/>
                <a:sym typeface="Arial"/>
              </a:rPr>
              <a:t>‹#›</a:t>
            </a:fld>
            <a:endParaRPr b="0" i="0" sz="1200" u="none" cap="none" strike="noStrike">
              <a:solidFill>
                <a:schemeClr val="accent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Transformación de datos </a:t>
            </a:r>
            <a:endParaRPr/>
          </a:p>
        </p:txBody>
      </p:sp>
      <p:sp>
        <p:nvSpPr>
          <p:cNvPr id="337" name="Google Shape;337;p8"/>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Temp9am</a:t>
            </a:r>
            <a:endParaRPr/>
          </a:p>
          <a:p>
            <a:pPr indent="0" lvl="0" marL="0" marR="0" rtl="0" algn="ctr">
              <a:lnSpc>
                <a:spcPct val="100000"/>
              </a:lnSpc>
              <a:spcBef>
                <a:spcPts val="100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Temp3pm</a:t>
            </a:r>
            <a:endParaRPr/>
          </a:p>
        </p:txBody>
      </p:sp>
      <p:sp>
        <p:nvSpPr>
          <p:cNvPr id="338" name="Google Shape;338;p8"/>
          <p:cNvSpPr txBox="1"/>
          <p:nvPr>
            <p:ph idx="1" type="body"/>
          </p:nvPr>
        </p:nvSpPr>
        <p:spPr>
          <a:xfrm>
            <a:off x="838200" y="2929823"/>
            <a:ext cx="1865376" cy="3280896"/>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200"/>
              <a:buFont typeface="Arial"/>
              <a:buNone/>
            </a:pPr>
            <a:r>
              <a:rPr b="0" i="0" lang="es-ES" sz="1200" u="none" cap="none" strike="noStrike">
                <a:solidFill>
                  <a:schemeClr val="accent6"/>
                </a:solidFill>
                <a:latin typeface="Arial"/>
                <a:ea typeface="Arial"/>
                <a:cs typeface="Arial"/>
                <a:sym typeface="Arial"/>
              </a:rPr>
              <a:t>algoritmo KNNImputer para reemplazar los valores nulos Estas variables tienen aproximadamente un 2% de valores nulos, y hemos decidido utilizar esta técnica con el fin de asignar un valor a cada campo nulo, el cual será designado realizando una comparación con sus cinco vecinos más cercanos</a:t>
            </a:r>
            <a:endParaRPr b="0" i="0" sz="1200" u="none" cap="none" strike="noStrike">
              <a:solidFill>
                <a:schemeClr val="accent6"/>
              </a:solidFill>
              <a:latin typeface="Arial"/>
              <a:ea typeface="Arial"/>
              <a:cs typeface="Arial"/>
              <a:sym typeface="Arial"/>
            </a:endParaRPr>
          </a:p>
        </p:txBody>
      </p:sp>
      <p:sp>
        <p:nvSpPr>
          <p:cNvPr id="339" name="Google Shape;339;p8"/>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Pressure9am</a:t>
            </a:r>
            <a:endParaRPr/>
          </a:p>
          <a:p>
            <a:pPr indent="0" lvl="0" marL="0" rtl="0" algn="ctr">
              <a:lnSpc>
                <a:spcPct val="100000"/>
              </a:lnSpc>
              <a:spcBef>
                <a:spcPts val="1000"/>
              </a:spcBef>
              <a:spcAft>
                <a:spcPts val="0"/>
              </a:spcAft>
              <a:buClr>
                <a:schemeClr val="accent6"/>
              </a:buClr>
              <a:buSzPts val="1800"/>
              <a:buNone/>
            </a:pPr>
            <a:r>
              <a:rPr b="1" i="0" lang="es-ES" sz="1800" u="none" cap="none" strike="noStrike">
                <a:solidFill>
                  <a:schemeClr val="accent6"/>
                </a:solidFill>
                <a:latin typeface="Arial"/>
                <a:ea typeface="Arial"/>
                <a:cs typeface="Arial"/>
                <a:sym typeface="Arial"/>
              </a:rPr>
              <a:t>Pressure3pm</a:t>
            </a:r>
            <a:endParaRPr/>
          </a:p>
        </p:txBody>
      </p:sp>
      <p:sp>
        <p:nvSpPr>
          <p:cNvPr id="340" name="Google Shape;340;p8"/>
          <p:cNvSpPr txBox="1"/>
          <p:nvPr>
            <p:ph idx="2" type="body"/>
          </p:nvPr>
        </p:nvSpPr>
        <p:spPr>
          <a:xfrm>
            <a:off x="3000303" y="2929823"/>
            <a:ext cx="1867186" cy="3280896"/>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Técnica de interpolación lineal se utiliza la información disponible de los valores observados antes y después de los valores faltantes para estimar los valores intermedios</a:t>
            </a:r>
            <a:endParaRPr b="0" i="0" sz="1500" u="none" cap="none" strike="noStrike">
              <a:solidFill>
                <a:schemeClr val="accent6"/>
              </a:solidFill>
              <a:latin typeface="Arial"/>
              <a:ea typeface="Arial"/>
              <a:cs typeface="Arial"/>
              <a:sym typeface="Arial"/>
            </a:endParaRPr>
          </a:p>
        </p:txBody>
      </p:sp>
      <p:sp>
        <p:nvSpPr>
          <p:cNvPr id="341" name="Google Shape;341;p8"/>
          <p:cNvSpPr txBox="1"/>
          <p:nvPr>
            <p:ph idx="8" type="body"/>
          </p:nvPr>
        </p:nvSpPr>
        <p:spPr>
          <a:xfrm>
            <a:off x="8413303" y="2074247"/>
            <a:ext cx="2933305"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WindGustDir</a:t>
            </a:r>
            <a:endParaRPr b="1" i="0" sz="1800" u="none" cap="none" strike="noStrike">
              <a:solidFill>
                <a:schemeClr val="accent6"/>
              </a:solidFill>
              <a:latin typeface="Arial"/>
              <a:ea typeface="Arial"/>
              <a:cs typeface="Arial"/>
              <a:sym typeface="Arial"/>
            </a:endParaRPr>
          </a:p>
          <a:p>
            <a:pPr indent="0" lvl="0" marL="0" marR="0" rtl="0" algn="ctr">
              <a:lnSpc>
                <a:spcPct val="100000"/>
              </a:lnSpc>
              <a:spcBef>
                <a:spcPts val="100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WindDir9am, WindDir3pm</a:t>
            </a:r>
            <a:endParaRPr/>
          </a:p>
        </p:txBody>
      </p:sp>
      <p:sp>
        <p:nvSpPr>
          <p:cNvPr id="342" name="Google Shape;342;p8"/>
          <p:cNvSpPr txBox="1"/>
          <p:nvPr>
            <p:ph idx="3" type="body"/>
          </p:nvPr>
        </p:nvSpPr>
        <p:spPr>
          <a:xfrm>
            <a:off x="5164215" y="2929823"/>
            <a:ext cx="2933305" cy="3288097"/>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Las variables Cloud9am = 37.74 % Esto siendo equivalente a: 53657 datos nulos, Cloud3pm = 40.15 % Esto siendo equivalente a: 57094 datos nulos, Evaporation = 42.79 % Esto siendo equivalente a: 60843 datos nulos y Sunshine = 47.69 % Esto siendo equivalente a: 67816 datos nulos, no las tomaremos en cuenta dado a la gran cantidad de nulos presentes en el dataframe.</a:t>
            </a:r>
            <a:endParaRPr b="0" i="0" sz="1500" u="none" cap="none" strike="noStrike">
              <a:solidFill>
                <a:schemeClr val="accent6"/>
              </a:solidFill>
              <a:latin typeface="Arial"/>
              <a:ea typeface="Arial"/>
              <a:cs typeface="Arial"/>
              <a:sym typeface="Arial"/>
            </a:endParaRPr>
          </a:p>
        </p:txBody>
      </p:sp>
      <p:sp>
        <p:nvSpPr>
          <p:cNvPr id="343" name="Google Shape;343;p8"/>
          <p:cNvSpPr/>
          <p:nvPr/>
        </p:nvSpPr>
        <p:spPr>
          <a:xfrm>
            <a:off x="845392" y="2066625"/>
            <a:ext cx="10515600" cy="859536"/>
          </a:xfrm>
          <a:prstGeom prst="rect">
            <a:avLst/>
          </a:prstGeom>
          <a:noFill/>
          <a:ln cap="flat" cmpd="sng" w="28575">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4" name="Google Shape;344;p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accent6"/>
                </a:solidFill>
                <a:latin typeface="Arial"/>
                <a:ea typeface="Arial"/>
                <a:cs typeface="Arial"/>
                <a:sym typeface="Arial"/>
              </a:rPr>
              <a:t>Clima</a:t>
            </a:r>
            <a:endParaRPr b="0" i="0" sz="1200" u="none" cap="none" strike="noStrike">
              <a:solidFill>
                <a:schemeClr val="accent6"/>
              </a:solidFill>
              <a:latin typeface="Arial"/>
              <a:ea typeface="Arial"/>
              <a:cs typeface="Arial"/>
              <a:sym typeface="Arial"/>
            </a:endParaRPr>
          </a:p>
        </p:txBody>
      </p:sp>
      <p:sp>
        <p:nvSpPr>
          <p:cNvPr id="345" name="Google Shape;345;p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ES" sz="1200" u="none" cap="none" strike="noStrike">
                <a:solidFill>
                  <a:schemeClr val="accent6"/>
                </a:solidFill>
                <a:latin typeface="Arial"/>
                <a:ea typeface="Arial"/>
                <a:cs typeface="Arial"/>
                <a:sym typeface="Arial"/>
              </a:rPr>
              <a:t>‹#›</a:t>
            </a:fld>
            <a:endParaRPr b="0" i="0" sz="1200" u="none" cap="none" strike="noStrike">
              <a:solidFill>
                <a:schemeClr val="accent6"/>
              </a:solidFill>
              <a:latin typeface="Arial"/>
              <a:ea typeface="Arial"/>
              <a:cs typeface="Arial"/>
              <a:sym typeface="Arial"/>
            </a:endParaRPr>
          </a:p>
        </p:txBody>
      </p:sp>
      <p:sp>
        <p:nvSpPr>
          <p:cNvPr id="346" name="Google Shape;346;p8"/>
          <p:cNvSpPr txBox="1"/>
          <p:nvPr/>
        </p:nvSpPr>
        <p:spPr>
          <a:xfrm>
            <a:off x="5162858" y="2074247"/>
            <a:ext cx="2933305"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Demasiados nulos</a:t>
            </a:r>
            <a:endParaRPr/>
          </a:p>
        </p:txBody>
      </p:sp>
      <p:sp>
        <p:nvSpPr>
          <p:cNvPr id="347" name="Google Shape;347;p8"/>
          <p:cNvSpPr txBox="1"/>
          <p:nvPr/>
        </p:nvSpPr>
        <p:spPr>
          <a:xfrm>
            <a:off x="8413303" y="2915518"/>
            <a:ext cx="2933305" cy="3288097"/>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500"/>
              <a:buFont typeface="Arial"/>
              <a:buNone/>
            </a:pPr>
            <a:r>
              <a:rPr b="0" i="0" lang="es-ES" sz="1500" u="none" cap="none" strike="noStrike">
                <a:solidFill>
                  <a:schemeClr val="accent6"/>
                </a:solidFill>
                <a:latin typeface="Arial"/>
                <a:ea typeface="Arial"/>
                <a:cs typeface="Arial"/>
                <a:sym typeface="Arial"/>
              </a:rPr>
              <a:t>Para las variables categóricas WindGustDir, WindDir9am y WindDir3pm, se aplicó el método de simple imputer con la estrategia most frecuently, el cual realiza un remplazo de los valores nulos por los más frecuentes dentro de la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6"/>
              </a:buClr>
              <a:buSzPts val="4400"/>
              <a:buFont typeface="Arial Black"/>
              <a:buNone/>
            </a:pPr>
            <a:r>
              <a:rPr b="1" i="0" lang="es-ES" sz="4400" u="none" cap="none" strike="noStrike">
                <a:solidFill>
                  <a:schemeClr val="accent6"/>
                </a:solidFill>
                <a:latin typeface="Arial Black"/>
                <a:ea typeface="Arial Black"/>
                <a:cs typeface="Arial Black"/>
                <a:sym typeface="Arial Black"/>
              </a:rPr>
              <a:t>Transformación de datos </a:t>
            </a:r>
            <a:endParaRPr/>
          </a:p>
        </p:txBody>
      </p:sp>
      <p:sp>
        <p:nvSpPr>
          <p:cNvPr id="354" name="Google Shape;354;p9"/>
          <p:cNvSpPr txBox="1"/>
          <p:nvPr>
            <p:ph idx="6" type="body"/>
          </p:nvPr>
        </p:nvSpPr>
        <p:spPr>
          <a:xfrm>
            <a:off x="838200" y="2067143"/>
            <a:ext cx="10522792"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1800"/>
              <a:buFont typeface="Arial"/>
              <a:buNone/>
            </a:pPr>
            <a:r>
              <a:rPr b="1" i="0" lang="es-ES" sz="1800" u="none" cap="none" strike="noStrike">
                <a:solidFill>
                  <a:schemeClr val="accent6"/>
                </a:solidFill>
                <a:latin typeface="Arial"/>
                <a:ea typeface="Arial"/>
                <a:cs typeface="Arial"/>
                <a:sym typeface="Arial"/>
              </a:rPr>
              <a:t>LabelEncoder</a:t>
            </a:r>
            <a:endParaRPr b="1" i="0" sz="1800" u="none" cap="none" strike="noStrike">
              <a:solidFill>
                <a:schemeClr val="accent6"/>
              </a:solidFill>
              <a:latin typeface="Arial"/>
              <a:ea typeface="Arial"/>
              <a:cs typeface="Arial"/>
              <a:sym typeface="Arial"/>
            </a:endParaRPr>
          </a:p>
        </p:txBody>
      </p:sp>
      <p:sp>
        <p:nvSpPr>
          <p:cNvPr id="355" name="Google Shape;355;p9"/>
          <p:cNvSpPr txBox="1"/>
          <p:nvPr>
            <p:ph idx="1" type="body"/>
          </p:nvPr>
        </p:nvSpPr>
        <p:spPr>
          <a:xfrm>
            <a:off x="838200" y="2929823"/>
            <a:ext cx="10515600" cy="3280896"/>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p>
            <a:pPr indent="0" lvl="0" marL="0" marR="0" rtl="0" algn="ctr">
              <a:lnSpc>
                <a:spcPct val="100000"/>
              </a:lnSpc>
              <a:spcBef>
                <a:spcPts val="0"/>
              </a:spcBef>
              <a:spcAft>
                <a:spcPts val="0"/>
              </a:spcAft>
              <a:buClr>
                <a:schemeClr val="accent6"/>
              </a:buClr>
              <a:buSzPts val="1800"/>
              <a:buFont typeface="Arial"/>
              <a:buNone/>
            </a:pPr>
            <a:r>
              <a:rPr b="0" i="0" lang="es-ES" sz="1800" u="none" cap="none" strike="noStrike">
                <a:solidFill>
                  <a:schemeClr val="accent6"/>
                </a:solidFill>
                <a:latin typeface="Arial"/>
                <a:ea typeface="Arial"/>
                <a:cs typeface="Arial"/>
                <a:sym typeface="Arial"/>
              </a:rPr>
              <a:t>Las variables categóricas Localidad, WindGustDir, WindDir9am, WindDir3pm, RainToday, RainTomorrow se aplicó el método LabelEncoder, el cual remplaza los valores categóricos por numéricos, asignando por ejemplo un numero a cada localidad, o un valor 0 y 1 a las variables llueve hoy o llueve mañana.</a:t>
            </a:r>
            <a:endParaRPr b="0" i="0" sz="1800" u="none" cap="none" strike="noStrike">
              <a:solidFill>
                <a:schemeClr val="accent6"/>
              </a:solidFill>
              <a:latin typeface="Arial"/>
              <a:ea typeface="Arial"/>
              <a:cs typeface="Arial"/>
              <a:sym typeface="Arial"/>
            </a:endParaRPr>
          </a:p>
        </p:txBody>
      </p:sp>
      <p:sp>
        <p:nvSpPr>
          <p:cNvPr id="356" name="Google Shape;356;p9"/>
          <p:cNvSpPr/>
          <p:nvPr/>
        </p:nvSpPr>
        <p:spPr>
          <a:xfrm>
            <a:off x="845392" y="2066625"/>
            <a:ext cx="10515600" cy="859536"/>
          </a:xfrm>
          <a:prstGeom prst="rect">
            <a:avLst/>
          </a:prstGeom>
          <a:noFill/>
          <a:ln cap="flat" cmpd="sng" w="28575">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7" name="Google Shape;357;p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1200" u="none" cap="none" strike="noStrike">
                <a:solidFill>
                  <a:schemeClr val="accent6"/>
                </a:solidFill>
                <a:latin typeface="Arial"/>
                <a:ea typeface="Arial"/>
                <a:cs typeface="Arial"/>
                <a:sym typeface="Arial"/>
              </a:rPr>
              <a:t>Clima</a:t>
            </a:r>
            <a:endParaRPr b="0" i="0" sz="1200" u="none" cap="none" strike="noStrike">
              <a:solidFill>
                <a:schemeClr val="accent6"/>
              </a:solidFill>
              <a:latin typeface="Arial"/>
              <a:ea typeface="Arial"/>
              <a:cs typeface="Arial"/>
              <a:sym typeface="Arial"/>
            </a:endParaRPr>
          </a:p>
        </p:txBody>
      </p:sp>
      <p:sp>
        <p:nvSpPr>
          <p:cNvPr id="358" name="Google Shape;358;p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s-ES" sz="1200" u="none" cap="none" strike="noStrike">
                <a:solidFill>
                  <a:schemeClr val="accent6"/>
                </a:solidFill>
                <a:latin typeface="Arial"/>
                <a:ea typeface="Arial"/>
                <a:cs typeface="Arial"/>
                <a:sym typeface="Arial"/>
              </a:rPr>
              <a:t>‹#›</a:t>
            </a:fld>
            <a:endParaRPr b="0" i="0" sz="1200" u="none" cap="none" strike="noStrike">
              <a:solidFill>
                <a:schemeClr val="accent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ersonalizar​">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2024-06-03T23:43:55Z</dcterms:created>
  <dc:creator>Nicolas Peña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