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Work Sans"/>
      <p:regular r:id="rId26"/>
      <p:bold r:id="rId27"/>
      <p:italic r:id="rId28"/>
      <p:boldItalic r:id="rId29"/>
    </p:embeddedFont>
    <p:embeddedFont>
      <p:font typeface="Work Sans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ic1jWfUd5Z2bIA8Dtx2J5fQ3om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WorkSans-regular.fntdata"/><Relationship Id="rId25" Type="http://schemas.openxmlformats.org/officeDocument/2006/relationships/slide" Target="slides/slide21.xml"/><Relationship Id="rId28" Type="http://schemas.openxmlformats.org/officeDocument/2006/relationships/font" Target="fonts/WorkSans-italic.fntdata"/><Relationship Id="rId27" Type="http://schemas.openxmlformats.org/officeDocument/2006/relationships/font" Target="fonts/Work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WorkSans-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WorkSansLight-bold.fntdata"/><Relationship Id="rId30" Type="http://schemas.openxmlformats.org/officeDocument/2006/relationships/font" Target="fonts/WorkSansLight-regular.fntdata"/><Relationship Id="rId11" Type="http://schemas.openxmlformats.org/officeDocument/2006/relationships/slide" Target="slides/slide7.xml"/><Relationship Id="rId33" Type="http://schemas.openxmlformats.org/officeDocument/2006/relationships/font" Target="fonts/WorkSansLight-boldItalic.fntdata"/><Relationship Id="rId10" Type="http://schemas.openxmlformats.org/officeDocument/2006/relationships/slide" Target="slides/slide6.xml"/><Relationship Id="rId32" Type="http://schemas.openxmlformats.org/officeDocument/2006/relationships/font" Target="fonts/WorkSansLight-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15" name="Shape 15"/>
        <p:cNvGrpSpPr/>
        <p:nvPr/>
      </p:nvGrpSpPr>
      <p:grpSpPr>
        <a:xfrm>
          <a:off x="0" y="0"/>
          <a:ext cx="0" cy="0"/>
          <a:chOff x="0" y="0"/>
          <a:chExt cx="0" cy="0"/>
        </a:xfrm>
      </p:grpSpPr>
      <p:pic>
        <p:nvPicPr>
          <p:cNvPr descr="Interfaz de usuario gráfica, Texto, Aplicación&#10;&#10;Descripción generada automáticamente" id="16" name="Google Shape;16;p23"/>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3" name="Shape 63"/>
        <p:cNvGrpSpPr/>
        <p:nvPr/>
      </p:nvGrpSpPr>
      <p:grpSpPr>
        <a:xfrm>
          <a:off x="0" y="0"/>
          <a:ext cx="0" cy="0"/>
          <a:chOff x="0" y="0"/>
          <a:chExt cx="0" cy="0"/>
        </a:xfrm>
      </p:grpSpPr>
      <p:sp>
        <p:nvSpPr>
          <p:cNvPr id="64" name="Google Shape;64;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8" name="Shape 68"/>
        <p:cNvGrpSpPr/>
        <p:nvPr/>
      </p:nvGrpSpPr>
      <p:grpSpPr>
        <a:xfrm>
          <a:off x="0" y="0"/>
          <a:ext cx="0" cy="0"/>
          <a:chOff x="0" y="0"/>
          <a:chExt cx="0" cy="0"/>
        </a:xfrm>
      </p:grpSpPr>
      <p:sp>
        <p:nvSpPr>
          <p:cNvPr id="69" name="Google Shape;69;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3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5" name="Shape 75"/>
        <p:cNvGrpSpPr/>
        <p:nvPr/>
      </p:nvGrpSpPr>
      <p:grpSpPr>
        <a:xfrm>
          <a:off x="0" y="0"/>
          <a:ext cx="0" cy="0"/>
          <a:chOff x="0" y="0"/>
          <a:chExt cx="0" cy="0"/>
        </a:xfrm>
      </p:grpSpPr>
      <p:sp>
        <p:nvSpPr>
          <p:cNvPr id="76" name="Google Shape;76;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4"/>
          <p:cNvSpPr/>
          <p:nvPr>
            <p:ph idx="2" type="pic"/>
          </p:nvPr>
        </p:nvSpPr>
        <p:spPr>
          <a:xfrm>
            <a:off x="5183188" y="987425"/>
            <a:ext cx="6172200" cy="4873625"/>
          </a:xfrm>
          <a:prstGeom prst="rect">
            <a:avLst/>
          </a:prstGeom>
          <a:noFill/>
          <a:ln>
            <a:noFill/>
          </a:ln>
        </p:spPr>
      </p:sp>
      <p:sp>
        <p:nvSpPr>
          <p:cNvPr id="78" name="Google Shape;78;p3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2" name="Shape 82"/>
        <p:cNvGrpSpPr/>
        <p:nvPr/>
      </p:nvGrpSpPr>
      <p:grpSpPr>
        <a:xfrm>
          <a:off x="0" y="0"/>
          <a:ext cx="0" cy="0"/>
          <a:chOff x="0" y="0"/>
          <a:chExt cx="0" cy="0"/>
        </a:xfrm>
      </p:grpSpPr>
      <p:sp>
        <p:nvSpPr>
          <p:cNvPr id="83" name="Google Shape;83;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8" name="Shape 88"/>
        <p:cNvGrpSpPr/>
        <p:nvPr/>
      </p:nvGrpSpPr>
      <p:grpSpPr>
        <a:xfrm>
          <a:off x="0" y="0"/>
          <a:ext cx="0" cy="0"/>
          <a:chOff x="0" y="0"/>
          <a:chExt cx="0" cy="0"/>
        </a:xfrm>
      </p:grpSpPr>
      <p:sp>
        <p:nvSpPr>
          <p:cNvPr id="89" name="Google Shape;89;p3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cabezado de sección">
  <p:cSld name="2_Encabezado de sección">
    <p:spTree>
      <p:nvGrpSpPr>
        <p:cNvPr id="17" name="Shape 17"/>
        <p:cNvGrpSpPr/>
        <p:nvPr/>
      </p:nvGrpSpPr>
      <p:grpSpPr>
        <a:xfrm>
          <a:off x="0" y="0"/>
          <a:ext cx="0" cy="0"/>
          <a:chOff x="0" y="0"/>
          <a:chExt cx="0" cy="0"/>
        </a:xfrm>
      </p:grpSpPr>
      <p:pic>
        <p:nvPicPr>
          <p:cNvPr descr="Patrón de fondo&#10;&#10;Descripción generada automáticamente" id="18" name="Google Shape;18;p24"/>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9" name="Google Shape;19;p24"/>
          <p:cNvPicPr preferRelativeResize="0"/>
          <p:nvPr/>
        </p:nvPicPr>
        <p:blipFill rotWithShape="1">
          <a:blip r:embed="rId3">
            <a:alphaModFix/>
          </a:blip>
          <a:srcRect b="0" l="0" r="0" t="0"/>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5" name="Shape 25"/>
        <p:cNvGrpSpPr/>
        <p:nvPr/>
      </p:nvGrpSpPr>
      <p:grpSpPr>
        <a:xfrm>
          <a:off x="0" y="0"/>
          <a:ext cx="0" cy="0"/>
          <a:chOff x="0" y="0"/>
          <a:chExt cx="0" cy="0"/>
        </a:xfrm>
      </p:grpSpPr>
      <p:sp>
        <p:nvSpPr>
          <p:cNvPr id="26" name="Google Shape;2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9" name="Shape 29"/>
        <p:cNvGrpSpPr/>
        <p:nvPr/>
      </p:nvGrpSpPr>
      <p:grpSpPr>
        <a:xfrm>
          <a:off x="0" y="0"/>
          <a:ext cx="0" cy="0"/>
          <a:chOff x="0" y="0"/>
          <a:chExt cx="0" cy="0"/>
        </a:xfrm>
      </p:grpSpPr>
      <p:sp>
        <p:nvSpPr>
          <p:cNvPr id="30" name="Google Shape;30;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5" name="Shape 35"/>
        <p:cNvGrpSpPr/>
        <p:nvPr/>
      </p:nvGrpSpPr>
      <p:grpSpPr>
        <a:xfrm>
          <a:off x="0" y="0"/>
          <a:ext cx="0" cy="0"/>
          <a:chOff x="0" y="0"/>
          <a:chExt cx="0" cy="0"/>
        </a:xfrm>
      </p:grpSpPr>
      <p:sp>
        <p:nvSpPr>
          <p:cNvPr id="36" name="Google Shape;3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1" name="Shape 41"/>
        <p:cNvGrpSpPr/>
        <p:nvPr/>
      </p:nvGrpSpPr>
      <p:grpSpPr>
        <a:xfrm>
          <a:off x="0" y="0"/>
          <a:ext cx="0" cy="0"/>
          <a:chOff x="0" y="0"/>
          <a:chExt cx="0" cy="0"/>
        </a:xfrm>
      </p:grpSpPr>
      <p:sp>
        <p:nvSpPr>
          <p:cNvPr id="42" name="Google Shape;42;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7" name="Shape 47"/>
        <p:cNvGrpSpPr/>
        <p:nvPr/>
      </p:nvGrpSpPr>
      <p:grpSpPr>
        <a:xfrm>
          <a:off x="0" y="0"/>
          <a:ext cx="0" cy="0"/>
          <a:chOff x="0" y="0"/>
          <a:chExt cx="0" cy="0"/>
        </a:xfrm>
      </p:grpSpPr>
      <p:sp>
        <p:nvSpPr>
          <p:cNvPr id="48" name="Google Shape;4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4" name="Shape 54"/>
        <p:cNvGrpSpPr/>
        <p:nvPr/>
      </p:nvGrpSpPr>
      <p:grpSpPr>
        <a:xfrm>
          <a:off x="0" y="0"/>
          <a:ext cx="0" cy="0"/>
          <a:chOff x="0" y="0"/>
          <a:chExt cx="0" cy="0"/>
        </a:xfrm>
      </p:grpSpPr>
      <p:sp>
        <p:nvSpPr>
          <p:cNvPr id="55" name="Google Shape;55;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nvSpPr>
        <p:spPr>
          <a:xfrm>
            <a:off x="995425" y="2187475"/>
            <a:ext cx="7276200" cy="2862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lang="es-CO" sz="4500">
                <a:solidFill>
                  <a:srgbClr val="3F3F3F"/>
                </a:solidFill>
                <a:latin typeface="Work Sans"/>
                <a:ea typeface="Work Sans"/>
                <a:cs typeface="Work Sans"/>
                <a:sym typeface="Work Sans"/>
              </a:rPr>
              <a:t>GestPan: Automatización de Inventario y Ventas en Panadería WYK</a:t>
            </a:r>
            <a:endParaRPr b="1" i="0" sz="5000" u="none" cap="none" strike="noStrike">
              <a:solidFill>
                <a:srgbClr val="3F3F3F"/>
              </a:solidFill>
              <a:latin typeface="Work Sans"/>
              <a:ea typeface="Work Sans"/>
              <a:cs typeface="Work Sans"/>
              <a:sym typeface="Work Sans"/>
            </a:endParaRPr>
          </a:p>
        </p:txBody>
      </p:sp>
      <p:pic>
        <p:nvPicPr>
          <p:cNvPr id="100" name="Google Shape;100;p1" title="LOGO-PANADERÍA.jpeg"/>
          <p:cNvPicPr preferRelativeResize="0"/>
          <p:nvPr/>
        </p:nvPicPr>
        <p:blipFill rotWithShape="1">
          <a:blip r:embed="rId3">
            <a:alphaModFix/>
          </a:blip>
          <a:srcRect b="0" l="0" r="0" t="0"/>
          <a:stretch/>
        </p:blipFill>
        <p:spPr>
          <a:xfrm>
            <a:off x="8271750" y="2187475"/>
            <a:ext cx="2685276" cy="26686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Diagrama de Clases</a:t>
            </a:r>
            <a:endParaRPr b="0" i="0" sz="1800" u="none" cap="none" strike="noStrike">
              <a:solidFill>
                <a:srgbClr val="000000"/>
              </a:solidFill>
              <a:latin typeface="Arial"/>
              <a:ea typeface="Arial"/>
              <a:cs typeface="Arial"/>
              <a:sym typeface="Arial"/>
            </a:endParaRPr>
          </a:p>
        </p:txBody>
      </p:sp>
      <p:sp>
        <p:nvSpPr>
          <p:cNvPr id="158" name="Google Shape;158;p10"/>
          <p:cNvSpPr txBox="1"/>
          <p:nvPr/>
        </p:nvSpPr>
        <p:spPr>
          <a:xfrm>
            <a:off x="1075765" y="2435839"/>
            <a:ext cx="73420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Insertar imagen diagrama de Clases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Diagrama de Componentes</a:t>
            </a:r>
            <a:endParaRPr b="0" i="0" sz="1800" u="none" cap="none" strike="noStrike">
              <a:solidFill>
                <a:srgbClr val="000000"/>
              </a:solidFill>
              <a:latin typeface="Arial"/>
              <a:ea typeface="Arial"/>
              <a:cs typeface="Arial"/>
              <a:sym typeface="Arial"/>
            </a:endParaRPr>
          </a:p>
        </p:txBody>
      </p:sp>
      <p:pic>
        <p:nvPicPr>
          <p:cNvPr id="164" name="Google Shape;164;p11" title="1.DIAGRAMA DE COMPONENTE-PROYECTO.jpg"/>
          <p:cNvPicPr preferRelativeResize="0"/>
          <p:nvPr/>
        </p:nvPicPr>
        <p:blipFill rotWithShape="1">
          <a:blip r:embed="rId3">
            <a:alphaModFix/>
          </a:blip>
          <a:srcRect b="0" l="0" r="0" t="0"/>
          <a:stretch/>
        </p:blipFill>
        <p:spPr>
          <a:xfrm>
            <a:off x="3838500" y="1604594"/>
            <a:ext cx="4514988" cy="51171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Historias de Usuario</a:t>
            </a:r>
            <a:endParaRPr b="0" i="0" sz="1800" u="none" cap="none" strike="noStrike">
              <a:solidFill>
                <a:srgbClr val="000000"/>
              </a:solidFill>
              <a:latin typeface="Arial"/>
              <a:ea typeface="Arial"/>
              <a:cs typeface="Arial"/>
              <a:sym typeface="Arial"/>
            </a:endParaRPr>
          </a:p>
        </p:txBody>
      </p:sp>
      <p:pic>
        <p:nvPicPr>
          <p:cNvPr id="170" name="Google Shape;170;p12"/>
          <p:cNvPicPr preferRelativeResize="0"/>
          <p:nvPr/>
        </p:nvPicPr>
        <p:blipFill rotWithShape="1">
          <a:blip r:embed="rId3">
            <a:alphaModFix/>
          </a:blip>
          <a:srcRect b="0" l="0" r="0" t="0"/>
          <a:stretch/>
        </p:blipFill>
        <p:spPr>
          <a:xfrm>
            <a:off x="219225" y="2249350"/>
            <a:ext cx="11753550" cy="2359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nvSpPr>
        <p:spPr>
          <a:xfrm>
            <a:off x="2411506" y="2228671"/>
            <a:ext cx="7160197" cy="7078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CO" sz="4000" u="none" cap="none" strike="noStrike">
                <a:solidFill>
                  <a:schemeClr val="dk1"/>
                </a:solidFill>
                <a:latin typeface="Work Sans Light"/>
                <a:ea typeface="Work Sans Light"/>
                <a:cs typeface="Work Sans Light"/>
                <a:sym typeface="Work Sans Light"/>
              </a:rPr>
              <a:t>Base de Datos Relaciones</a:t>
            </a:r>
            <a:endParaRPr b="1" i="0" sz="4000" u="none" cap="none" strike="noStrike">
              <a:solidFill>
                <a:schemeClr val="dk1"/>
              </a:solidFill>
              <a:latin typeface="Work Sans Light"/>
              <a:ea typeface="Work Sans Light"/>
              <a:cs typeface="Work Sans Light"/>
              <a:sym typeface="Work Sans Light"/>
            </a:endParaRPr>
          </a:p>
        </p:txBody>
      </p:sp>
      <p:cxnSp>
        <p:nvCxnSpPr>
          <p:cNvPr id="177" name="Google Shape;177;p13"/>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178" name="Google Shape;178;p13"/>
          <p:cNvSpPr txBox="1"/>
          <p:nvPr/>
        </p:nvSpPr>
        <p:spPr>
          <a:xfrm>
            <a:off x="4168816" y="3463724"/>
            <a:ext cx="385436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br>
              <a:rPr b="1" i="0" lang="es-CO" sz="1600" u="none" cap="none" strike="noStrike">
                <a:solidFill>
                  <a:schemeClr val="dk1"/>
                </a:solidFill>
                <a:latin typeface="Calibri"/>
                <a:ea typeface="Calibri"/>
                <a:cs typeface="Calibri"/>
                <a:sym typeface="Calibri"/>
              </a:rPr>
            </a:br>
            <a:endParaRPr b="1" i="0" sz="16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Diagrama Modelo Relacional</a:t>
            </a:r>
            <a:endParaRPr b="0" i="0" sz="1800" u="none" cap="none" strike="noStrike">
              <a:solidFill>
                <a:srgbClr val="000000"/>
              </a:solidFill>
              <a:latin typeface="Arial"/>
              <a:ea typeface="Arial"/>
              <a:cs typeface="Arial"/>
              <a:sym typeface="Arial"/>
            </a:endParaRPr>
          </a:p>
        </p:txBody>
      </p:sp>
      <p:pic>
        <p:nvPicPr>
          <p:cNvPr id="184" name="Google Shape;184;p14" title="MR-GAES_5.jpeg"/>
          <p:cNvPicPr preferRelativeResize="0"/>
          <p:nvPr/>
        </p:nvPicPr>
        <p:blipFill rotWithShape="1">
          <a:blip r:embed="rId3">
            <a:alphaModFix/>
          </a:blip>
          <a:srcRect b="0" l="0" r="0" t="0"/>
          <a:stretch/>
        </p:blipFill>
        <p:spPr>
          <a:xfrm>
            <a:off x="1800950" y="1556144"/>
            <a:ext cx="8590111" cy="51171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Consultas</a:t>
            </a:r>
            <a:endParaRPr b="0" i="0" sz="1800" u="none" cap="none" strike="noStrike">
              <a:solidFill>
                <a:srgbClr val="000000"/>
              </a:solidFill>
              <a:latin typeface="Arial"/>
              <a:ea typeface="Arial"/>
              <a:cs typeface="Arial"/>
              <a:sym typeface="Arial"/>
            </a:endParaRPr>
          </a:p>
        </p:txBody>
      </p:sp>
      <p:sp>
        <p:nvSpPr>
          <p:cNvPr id="190" name="Google Shape;190;p15"/>
          <p:cNvSpPr txBox="1"/>
          <p:nvPr/>
        </p:nvSpPr>
        <p:spPr>
          <a:xfrm>
            <a:off x="1075765" y="2435839"/>
            <a:ext cx="73420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Insertar imagen de las principales consultas a una tabla y ejecución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Procedimientos Almacenados y/o funciones</a:t>
            </a:r>
            <a:endParaRPr b="0" i="0" sz="1800" u="none" cap="none" strike="noStrike">
              <a:solidFill>
                <a:srgbClr val="000000"/>
              </a:solidFill>
              <a:latin typeface="Arial"/>
              <a:ea typeface="Arial"/>
              <a:cs typeface="Arial"/>
              <a:sym typeface="Arial"/>
            </a:endParaRPr>
          </a:p>
        </p:txBody>
      </p:sp>
      <p:sp>
        <p:nvSpPr>
          <p:cNvPr id="196" name="Google Shape;196;p16"/>
          <p:cNvSpPr/>
          <p:nvPr/>
        </p:nvSpPr>
        <p:spPr>
          <a:xfrm>
            <a:off x="5978820" y="3275112"/>
            <a:ext cx="23436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97" name="Google Shape;197;p16"/>
          <p:cNvSpPr txBox="1"/>
          <p:nvPr/>
        </p:nvSpPr>
        <p:spPr>
          <a:xfrm>
            <a:off x="1075764" y="2435839"/>
            <a:ext cx="9081247"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Insertar imagen de las principales procedimientos almacenados y/o funciones y ejecución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Roles y Permisos</a:t>
            </a:r>
            <a:endParaRPr b="0" i="0" sz="1800" u="none" cap="none" strike="noStrike">
              <a:solidFill>
                <a:srgbClr val="000000"/>
              </a:solidFill>
              <a:latin typeface="Arial"/>
              <a:ea typeface="Arial"/>
              <a:cs typeface="Arial"/>
              <a:sym typeface="Arial"/>
            </a:endParaRPr>
          </a:p>
        </p:txBody>
      </p:sp>
      <p:sp>
        <p:nvSpPr>
          <p:cNvPr id="203" name="Google Shape;203;p17"/>
          <p:cNvSpPr txBox="1"/>
          <p:nvPr/>
        </p:nvSpPr>
        <p:spPr>
          <a:xfrm>
            <a:off x="1075765" y="2435839"/>
            <a:ext cx="73420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Insertar tabla de los roles y permisos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8"/>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Diccionario de Datos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nvSpPr>
        <p:spPr>
          <a:xfrm>
            <a:off x="2411506" y="2228671"/>
            <a:ext cx="7160197" cy="7078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s-CO" sz="4000" u="none" cap="none" strike="noStrike">
                <a:solidFill>
                  <a:schemeClr val="dk1"/>
                </a:solidFill>
                <a:latin typeface="Work Sans Light"/>
                <a:ea typeface="Work Sans Light"/>
                <a:cs typeface="Work Sans Light"/>
                <a:sym typeface="Work Sans Light"/>
              </a:rPr>
              <a:t>Diseño Web</a:t>
            </a:r>
            <a:endParaRPr b="1" i="0" sz="4000" u="none" cap="none" strike="noStrike">
              <a:solidFill>
                <a:schemeClr val="dk1"/>
              </a:solidFill>
              <a:latin typeface="Work Sans Light"/>
              <a:ea typeface="Work Sans Light"/>
              <a:cs typeface="Work Sans Light"/>
              <a:sym typeface="Work Sans Light"/>
            </a:endParaRPr>
          </a:p>
        </p:txBody>
      </p:sp>
      <p:cxnSp>
        <p:nvCxnSpPr>
          <p:cNvPr id="215" name="Google Shape;215;p19"/>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216" name="Google Shape;216;p19"/>
          <p:cNvSpPr txBox="1"/>
          <p:nvPr/>
        </p:nvSpPr>
        <p:spPr>
          <a:xfrm>
            <a:off x="4168816" y="3463724"/>
            <a:ext cx="385436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br>
              <a:rPr b="1" i="0" lang="es-CO" sz="1600" u="none" cap="none" strike="noStrike">
                <a:solidFill>
                  <a:schemeClr val="dk1"/>
                </a:solidFill>
                <a:latin typeface="Calibri"/>
                <a:ea typeface="Calibri"/>
                <a:cs typeface="Calibri"/>
                <a:sym typeface="Calibri"/>
              </a:rPr>
            </a:br>
            <a:endParaRPr b="1" i="0" sz="16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nvSpPr>
        <p:spPr>
          <a:xfrm>
            <a:off x="1464175" y="2228675"/>
            <a:ext cx="9587400" cy="15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Arial"/>
              <a:buNone/>
            </a:pPr>
            <a:r>
              <a:rPr b="0" i="0" lang="es-CO" sz="2400" u="none" cap="none" strike="noStrike">
                <a:solidFill>
                  <a:schemeClr val="dk1"/>
                </a:solidFill>
                <a:latin typeface="Work Sans Light"/>
                <a:ea typeface="Work Sans Light"/>
                <a:cs typeface="Work Sans Light"/>
                <a:sym typeface="Work Sans Light"/>
              </a:rPr>
              <a:t>Andrea Viviana Florian Higuera, </a:t>
            </a:r>
            <a:endParaRPr b="0" i="0" sz="2400" u="none" cap="none" strike="noStrike">
              <a:solidFill>
                <a:schemeClr val="dk1"/>
              </a:solidFill>
              <a:latin typeface="Work Sans Light"/>
              <a:ea typeface="Work Sans Light"/>
              <a:cs typeface="Work Sans Light"/>
              <a:sym typeface="Work Sans Light"/>
            </a:endParaRPr>
          </a:p>
          <a:p>
            <a:pPr indent="0" lvl="0" marL="0" marR="0" rtl="0" algn="ctr">
              <a:lnSpc>
                <a:spcPct val="100000"/>
              </a:lnSpc>
              <a:spcBef>
                <a:spcPts val="0"/>
              </a:spcBef>
              <a:spcAft>
                <a:spcPts val="0"/>
              </a:spcAft>
              <a:buClr>
                <a:srgbClr val="000000"/>
              </a:buClr>
              <a:buSzPts val="7200"/>
              <a:buFont typeface="Arial"/>
              <a:buNone/>
            </a:pPr>
            <a:r>
              <a:rPr b="0" i="0" lang="es-CO" sz="2400" u="none" cap="none" strike="noStrike">
                <a:solidFill>
                  <a:schemeClr val="dk1"/>
                </a:solidFill>
                <a:latin typeface="Work Sans Light"/>
                <a:ea typeface="Work Sans Light"/>
                <a:cs typeface="Work Sans Light"/>
                <a:sym typeface="Work Sans Light"/>
              </a:rPr>
              <a:t>Juan David Forero Sánchez,</a:t>
            </a:r>
            <a:endParaRPr b="0" i="0" sz="2400" u="none" cap="none" strike="noStrike">
              <a:solidFill>
                <a:schemeClr val="dk1"/>
              </a:solidFill>
              <a:latin typeface="Work Sans Light"/>
              <a:ea typeface="Work Sans Light"/>
              <a:cs typeface="Work Sans Light"/>
              <a:sym typeface="Work Sans Light"/>
            </a:endParaRPr>
          </a:p>
          <a:p>
            <a:pPr indent="0" lvl="0" marL="0" marR="0" rtl="0" algn="ctr">
              <a:lnSpc>
                <a:spcPct val="100000"/>
              </a:lnSpc>
              <a:spcBef>
                <a:spcPts val="0"/>
              </a:spcBef>
              <a:spcAft>
                <a:spcPts val="0"/>
              </a:spcAft>
              <a:buClr>
                <a:srgbClr val="000000"/>
              </a:buClr>
              <a:buSzPts val="7200"/>
              <a:buFont typeface="Arial"/>
              <a:buNone/>
            </a:pPr>
            <a:r>
              <a:rPr b="0" i="0" lang="es-CO" sz="2400" u="none" cap="none" strike="noStrike">
                <a:solidFill>
                  <a:schemeClr val="dk1"/>
                </a:solidFill>
                <a:latin typeface="Work Sans Light"/>
                <a:ea typeface="Work Sans Light"/>
                <a:cs typeface="Work Sans Light"/>
                <a:sym typeface="Work Sans Light"/>
              </a:rPr>
              <a:t>Yerik Nicolas Hurtado Barbosa y </a:t>
            </a:r>
            <a:endParaRPr b="0" i="0" sz="2400" u="none" cap="none" strike="noStrike">
              <a:solidFill>
                <a:schemeClr val="dk1"/>
              </a:solidFill>
              <a:latin typeface="Work Sans Light"/>
              <a:ea typeface="Work Sans Light"/>
              <a:cs typeface="Work Sans Light"/>
              <a:sym typeface="Work Sans Light"/>
            </a:endParaRPr>
          </a:p>
          <a:p>
            <a:pPr indent="0" lvl="0" marL="0" marR="0" rtl="0" algn="ctr">
              <a:lnSpc>
                <a:spcPct val="100000"/>
              </a:lnSpc>
              <a:spcBef>
                <a:spcPts val="0"/>
              </a:spcBef>
              <a:spcAft>
                <a:spcPts val="0"/>
              </a:spcAft>
              <a:buClr>
                <a:srgbClr val="000000"/>
              </a:buClr>
              <a:buSzPts val="7200"/>
              <a:buFont typeface="Arial"/>
              <a:buNone/>
            </a:pPr>
            <a:r>
              <a:rPr b="0" i="0" lang="es-CO" sz="2400" u="none" cap="none" strike="noStrike">
                <a:solidFill>
                  <a:schemeClr val="dk1"/>
                </a:solidFill>
                <a:latin typeface="Work Sans Light"/>
                <a:ea typeface="Work Sans Light"/>
                <a:cs typeface="Work Sans Light"/>
                <a:sym typeface="Work Sans Light"/>
              </a:rPr>
              <a:t>Branndon Schneyder Suárez Jiménez </a:t>
            </a:r>
            <a:endParaRPr b="0" i="0" sz="2400" u="none" cap="none" strike="noStrike">
              <a:solidFill>
                <a:schemeClr val="dk1"/>
              </a:solidFill>
              <a:latin typeface="Work Sans Light"/>
              <a:ea typeface="Work Sans Light"/>
              <a:cs typeface="Work Sans Light"/>
              <a:sym typeface="Work Sans Light"/>
            </a:endParaRPr>
          </a:p>
        </p:txBody>
      </p:sp>
      <p:cxnSp>
        <p:nvCxnSpPr>
          <p:cNvPr id="107" name="Google Shape;107;p2"/>
          <p:cNvCxnSpPr/>
          <p:nvPr/>
        </p:nvCxnSpPr>
        <p:spPr>
          <a:xfrm>
            <a:off x="5227899" y="3931534"/>
            <a:ext cx="1736100" cy="0"/>
          </a:xfrm>
          <a:prstGeom prst="straightConnector1">
            <a:avLst/>
          </a:prstGeom>
          <a:noFill/>
          <a:ln cap="flat" cmpd="sng" w="9525">
            <a:solidFill>
              <a:srgbClr val="38AA00"/>
            </a:solidFill>
            <a:prstDash val="solid"/>
            <a:miter lim="800000"/>
            <a:headEnd len="sm" w="sm" type="none"/>
            <a:tailEnd len="sm" w="sm" type="none"/>
          </a:ln>
        </p:spPr>
      </p:cxnSp>
      <p:sp>
        <p:nvSpPr>
          <p:cNvPr id="108" name="Google Shape;108;p2"/>
          <p:cNvSpPr txBox="1"/>
          <p:nvPr/>
        </p:nvSpPr>
        <p:spPr>
          <a:xfrm>
            <a:off x="4168816" y="4073324"/>
            <a:ext cx="38544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lang="es-CO" sz="2400">
                <a:solidFill>
                  <a:schemeClr val="dk1"/>
                </a:solidFill>
                <a:latin typeface="Calibri"/>
                <a:ea typeface="Calibri"/>
                <a:cs typeface="Calibri"/>
                <a:sym typeface="Calibri"/>
              </a:rPr>
              <a:t>SCRUM TEAM</a:t>
            </a:r>
            <a:r>
              <a:rPr b="1" i="0" lang="es-CO" sz="2400" u="none" cap="none" strike="noStrike">
                <a:solidFill>
                  <a:schemeClr val="dk1"/>
                </a:solidFill>
                <a:latin typeface="Calibri"/>
                <a:ea typeface="Calibri"/>
                <a:cs typeface="Calibri"/>
                <a:sym typeface="Calibri"/>
              </a:rPr>
              <a:t> 5</a:t>
            </a:r>
            <a:br>
              <a:rPr b="1" i="0" lang="es-CO" sz="2400" u="none" cap="none" strike="noStrike">
                <a:solidFill>
                  <a:schemeClr val="dk1"/>
                </a:solidFill>
                <a:latin typeface="Calibri"/>
                <a:ea typeface="Calibri"/>
                <a:cs typeface="Calibri"/>
                <a:sym typeface="Calibri"/>
              </a:rPr>
            </a:b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0"/>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Interfaz de Inicio</a:t>
            </a:r>
            <a:endParaRPr b="0" i="0" sz="1800" u="none" cap="none" strike="noStrike">
              <a:solidFill>
                <a:srgbClr val="000000"/>
              </a:solidFill>
              <a:latin typeface="Arial"/>
              <a:ea typeface="Arial"/>
              <a:cs typeface="Arial"/>
              <a:sym typeface="Arial"/>
            </a:endParaRPr>
          </a:p>
        </p:txBody>
      </p:sp>
      <p:sp>
        <p:nvSpPr>
          <p:cNvPr id="222" name="Google Shape;222;p20"/>
          <p:cNvSpPr/>
          <p:nvPr/>
        </p:nvSpPr>
        <p:spPr>
          <a:xfrm>
            <a:off x="5978820" y="3275112"/>
            <a:ext cx="23436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CO"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223" name="Google Shape;223;p20"/>
          <p:cNvPicPr preferRelativeResize="0"/>
          <p:nvPr/>
        </p:nvPicPr>
        <p:blipFill rotWithShape="1">
          <a:blip r:embed="rId3">
            <a:alphaModFix/>
          </a:blip>
          <a:srcRect b="0" l="0" r="0" t="0"/>
          <a:stretch/>
        </p:blipFill>
        <p:spPr>
          <a:xfrm>
            <a:off x="1578838" y="1436050"/>
            <a:ext cx="9034325" cy="5239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descr="Imagen que contiene Interfaz de usuario gráfica&#10;&#10;Descripción generada automáticamente" id="228" name="Google Shape;228;p21"/>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Planteamiento del Problema</a:t>
            </a:r>
            <a:endParaRPr b="0" i="0" sz="1800" u="none" cap="none" strike="noStrike">
              <a:solidFill>
                <a:srgbClr val="000000"/>
              </a:solidFill>
              <a:latin typeface="Arial"/>
              <a:ea typeface="Arial"/>
              <a:cs typeface="Arial"/>
              <a:sym typeface="Arial"/>
            </a:endParaRPr>
          </a:p>
        </p:txBody>
      </p:sp>
      <p:sp>
        <p:nvSpPr>
          <p:cNvPr id="114" name="Google Shape;114;p3"/>
          <p:cNvSpPr txBox="1"/>
          <p:nvPr/>
        </p:nvSpPr>
        <p:spPr>
          <a:xfrm>
            <a:off x="729150" y="2289500"/>
            <a:ext cx="10789500" cy="304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200"/>
              <a:buFont typeface="Arial"/>
              <a:buNone/>
            </a:pPr>
            <a:r>
              <a:rPr b="0" i="0" lang="es-CO" sz="3200" u="none" cap="none" strike="noStrike">
                <a:solidFill>
                  <a:schemeClr val="dk1"/>
                </a:solidFill>
                <a:latin typeface="Times New Roman"/>
                <a:ea typeface="Times New Roman"/>
                <a:cs typeface="Times New Roman"/>
                <a:sym typeface="Times New Roman"/>
              </a:rPr>
              <a:t>La panadería WYK tiene problemas porque lleva su inventario y los pedidos de las mesas en papel, lo que genera desorden, pérdidas y demoras. Esto afecta su eficiencia y la atención al cliente. Por eso, se propone crear un sistema web que ayude a organizar mejor el inventario y los pedidos, haciendo que el negocio funcione de forma más ágil y moderna.</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Justificación</a:t>
            </a:r>
            <a:endParaRPr b="0" i="0" sz="1800" u="none" cap="none" strike="noStrike">
              <a:solidFill>
                <a:srgbClr val="000000"/>
              </a:solidFill>
              <a:latin typeface="Arial"/>
              <a:ea typeface="Arial"/>
              <a:cs typeface="Arial"/>
              <a:sym typeface="Arial"/>
            </a:endParaRPr>
          </a:p>
        </p:txBody>
      </p:sp>
      <p:sp>
        <p:nvSpPr>
          <p:cNvPr id="120" name="Google Shape;120;p4"/>
          <p:cNvSpPr txBox="1"/>
          <p:nvPr/>
        </p:nvSpPr>
        <p:spPr>
          <a:xfrm>
            <a:off x="696300" y="1666775"/>
            <a:ext cx="10799400" cy="4706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2500"/>
              <a:buFont typeface="Arial"/>
              <a:buNone/>
            </a:pPr>
            <a:r>
              <a:rPr b="0" i="0" lang="es-CO" sz="2500" u="none" cap="none" strike="noStrike">
                <a:solidFill>
                  <a:srgbClr val="000000"/>
                </a:solidFill>
                <a:latin typeface="Times New Roman"/>
                <a:ea typeface="Times New Roman"/>
                <a:cs typeface="Times New Roman"/>
                <a:sym typeface="Times New Roman"/>
              </a:rPr>
              <a:t>Como estudiantes del SENA, vimos una gran oportunidad de aplicar lo que hemos aprendido para ayudar a la panadería WYK a mejorar sus procesos. Este proyecto busca digitalizar el inventario y los pedidos de mesa, lo que no solo evitará pérdidas por desorganización, sino que también hará más eficiente la atención a los clientes.</a:t>
            </a:r>
            <a:endParaRPr b="0" i="0" sz="2500" u="none" cap="none" strike="noStrike">
              <a:solidFill>
                <a:srgbClr val="000000"/>
              </a:solidFill>
              <a:latin typeface="Times New Roman"/>
              <a:ea typeface="Times New Roman"/>
              <a:cs typeface="Times New Roman"/>
              <a:sym typeface="Times New Roman"/>
            </a:endParaRPr>
          </a:p>
          <a:p>
            <a:pPr indent="0" lvl="0" marL="0" marR="0" rtl="0" algn="l">
              <a:lnSpc>
                <a:spcPct val="115000"/>
              </a:lnSpc>
              <a:spcBef>
                <a:spcPts val="1200"/>
              </a:spcBef>
              <a:spcAft>
                <a:spcPts val="1200"/>
              </a:spcAft>
              <a:buClr>
                <a:srgbClr val="000000"/>
              </a:buClr>
              <a:buSzPts val="2500"/>
              <a:buFont typeface="Arial"/>
              <a:buNone/>
            </a:pPr>
            <a:r>
              <a:rPr b="0" i="0" lang="es-CO" sz="2500" u="none" cap="none" strike="noStrike">
                <a:solidFill>
                  <a:srgbClr val="000000"/>
                </a:solidFill>
                <a:latin typeface="Times New Roman"/>
                <a:ea typeface="Times New Roman"/>
                <a:cs typeface="Times New Roman"/>
                <a:sym typeface="Times New Roman"/>
              </a:rPr>
              <a:t>Además, creemos que este sistema puede convertirse en una herramienta útil para otras microempresas, abriendo la posibilidad de ofrecerlo como un servicio más adelante. Esta experiencia también nos permite reforzar nuestros conocimientos en desarrollo web, bases de datos y gestión empresarial, enfrentándonos a un reto real con una solución práctica y sostenible. corregir</a:t>
            </a:r>
            <a:endParaRPr b="0" i="0" sz="25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171086" y="1254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 General</a:t>
            </a:r>
            <a:endParaRPr b="0" i="0" sz="1800" u="none" cap="none" strike="noStrike">
              <a:solidFill>
                <a:srgbClr val="000000"/>
              </a:solidFill>
              <a:latin typeface="Arial"/>
              <a:ea typeface="Arial"/>
              <a:cs typeface="Arial"/>
              <a:sym typeface="Arial"/>
            </a:endParaRPr>
          </a:p>
        </p:txBody>
      </p:sp>
      <p:sp>
        <p:nvSpPr>
          <p:cNvPr id="126" name="Google Shape;126;p5"/>
          <p:cNvSpPr txBox="1"/>
          <p:nvPr/>
        </p:nvSpPr>
        <p:spPr>
          <a:xfrm>
            <a:off x="760350" y="2351550"/>
            <a:ext cx="10671300" cy="1662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0" i="0" lang="es-CO" sz="3200" u="none" cap="none" strike="noStrike">
                <a:solidFill>
                  <a:schemeClr val="dk1"/>
                </a:solidFill>
                <a:latin typeface="Times New Roman"/>
                <a:ea typeface="Times New Roman"/>
                <a:cs typeface="Times New Roman"/>
                <a:sym typeface="Times New Roman"/>
              </a:rPr>
              <a:t>Diseñar e implementar un software personalizado para la panadería WYK que permita mejorar la gestión de inventarios y la organización de pedidos a través de una plataforma web.</a:t>
            </a:r>
            <a:endParaRPr b="0" i="0" sz="3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Objetivos Específicos</a:t>
            </a:r>
            <a:endParaRPr b="0" i="0" sz="1800" u="none" cap="none" strike="noStrike">
              <a:solidFill>
                <a:srgbClr val="000000"/>
              </a:solidFill>
              <a:latin typeface="Arial"/>
              <a:ea typeface="Arial"/>
              <a:cs typeface="Arial"/>
              <a:sym typeface="Arial"/>
            </a:endParaRPr>
          </a:p>
        </p:txBody>
      </p:sp>
      <p:sp>
        <p:nvSpPr>
          <p:cNvPr id="132" name="Google Shape;132;p6"/>
          <p:cNvSpPr txBox="1"/>
          <p:nvPr/>
        </p:nvSpPr>
        <p:spPr>
          <a:xfrm>
            <a:off x="709450" y="1936350"/>
            <a:ext cx="10819200" cy="418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s-CO" sz="2000" u="none" cap="none" strike="noStrike">
                <a:solidFill>
                  <a:schemeClr val="dk1"/>
                </a:solidFill>
                <a:latin typeface="Arial"/>
                <a:ea typeface="Arial"/>
                <a:cs typeface="Arial"/>
                <a:sym typeface="Arial"/>
              </a:rPr>
              <a:t>Diseñar e implementar un sistema de información para la gestión de inventario</a:t>
            </a:r>
            <a:r>
              <a:rPr b="0" i="0" lang="es-CO" sz="2000" u="none" cap="none" strike="noStrike">
                <a:solidFill>
                  <a:schemeClr val="dk1"/>
                </a:solidFill>
                <a:latin typeface="Arial"/>
                <a:ea typeface="Arial"/>
                <a:cs typeface="Arial"/>
                <a:sym typeface="Arial"/>
              </a:rPr>
              <a:t> que permita registrar, controlar y monitorear en tiempo real las entradas y salidas de productos e insumos (materia prima), con alertas de abastecimiento.</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s-CO" sz="2000" u="none" cap="none" strike="noStrike">
                <a:solidFill>
                  <a:schemeClr val="dk1"/>
                </a:solidFill>
                <a:latin typeface="Arial"/>
                <a:ea typeface="Arial"/>
                <a:cs typeface="Arial"/>
                <a:sym typeface="Arial"/>
              </a:rPr>
              <a:t>Mejorar la eficiencia operativa y la experiencia del cliente</a:t>
            </a:r>
            <a:r>
              <a:rPr b="0" i="0" lang="es-CO" sz="2000" u="none" cap="none" strike="noStrike">
                <a:solidFill>
                  <a:schemeClr val="dk1"/>
                </a:solidFill>
                <a:latin typeface="Arial"/>
                <a:ea typeface="Arial"/>
                <a:cs typeface="Arial"/>
                <a:sym typeface="Arial"/>
              </a:rPr>
              <a:t> a través de la automatización de procesos clave dentro del negocio.</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AutoNum type="arabicPeriod"/>
            </a:pPr>
            <a:r>
              <a:rPr b="1" lang="es-CO" sz="2000">
                <a:solidFill>
                  <a:schemeClr val="dk1"/>
                </a:solidFill>
              </a:rPr>
              <a:t>Módulo</a:t>
            </a:r>
            <a:r>
              <a:rPr b="1" i="0" lang="es-CO" sz="2000" u="none" cap="none" strike="noStrike">
                <a:solidFill>
                  <a:schemeClr val="dk1"/>
                </a:solidFill>
                <a:latin typeface="Arial"/>
                <a:ea typeface="Arial"/>
                <a:cs typeface="Arial"/>
                <a:sym typeface="Arial"/>
              </a:rPr>
              <a:t> Factura Compra.</a:t>
            </a:r>
            <a:endParaRPr b="1"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AutoNum type="arabicPeriod"/>
            </a:pPr>
            <a:r>
              <a:rPr b="1" i="0" lang="es-CO" sz="2000" u="none" cap="none" strike="noStrike">
                <a:solidFill>
                  <a:schemeClr val="dk1"/>
                </a:solidFill>
                <a:latin typeface="Arial"/>
                <a:ea typeface="Arial"/>
                <a:cs typeface="Arial"/>
                <a:sym typeface="Arial"/>
              </a:rPr>
              <a:t>Módulo Factura Venta.</a:t>
            </a:r>
            <a:endParaRPr b="1"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AutoNum type="arabicPeriod"/>
            </a:pPr>
            <a:r>
              <a:rPr b="1" i="0" lang="es-CO" sz="2000" u="none" cap="none" strike="noStrike">
                <a:solidFill>
                  <a:schemeClr val="dk1"/>
                </a:solidFill>
                <a:latin typeface="Arial"/>
                <a:ea typeface="Arial"/>
                <a:cs typeface="Arial"/>
                <a:sym typeface="Arial"/>
              </a:rPr>
              <a:t>Módulo Producto.</a:t>
            </a:r>
            <a:endParaRPr b="1"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AutoNum type="arabicPeriod"/>
            </a:pPr>
            <a:r>
              <a:rPr b="1" i="0" lang="es-CO" sz="2000" u="none" cap="none" strike="noStrike">
                <a:solidFill>
                  <a:schemeClr val="dk1"/>
                </a:solidFill>
                <a:latin typeface="Arial"/>
                <a:ea typeface="Arial"/>
                <a:cs typeface="Arial"/>
                <a:sym typeface="Arial"/>
              </a:rPr>
              <a:t>Módulo Materia Prima.</a:t>
            </a:r>
            <a:endParaRPr b="1"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AutoNum type="arabicPeriod"/>
            </a:pPr>
            <a:r>
              <a:rPr b="1" i="0" lang="es-CO" sz="2000" u="none" cap="none" strike="noStrike">
                <a:solidFill>
                  <a:schemeClr val="dk1"/>
                </a:solidFill>
                <a:latin typeface="Arial"/>
                <a:ea typeface="Arial"/>
                <a:cs typeface="Arial"/>
                <a:sym typeface="Arial"/>
              </a:rPr>
              <a:t>Módulo Producción Materia Prima.</a:t>
            </a:r>
            <a:endParaRPr b="1" sz="2000">
              <a:solidFill>
                <a:schemeClr val="dk1"/>
              </a:solidFill>
            </a:endParaRPr>
          </a:p>
          <a:p>
            <a:pPr indent="-355600" lvl="0" marL="457200" marR="0" rtl="0" algn="l">
              <a:lnSpc>
                <a:spcPct val="100000"/>
              </a:lnSpc>
              <a:spcBef>
                <a:spcPts val="0"/>
              </a:spcBef>
              <a:spcAft>
                <a:spcPts val="0"/>
              </a:spcAft>
              <a:buClr>
                <a:schemeClr val="dk1"/>
              </a:buClr>
              <a:buSzPts val="2000"/>
              <a:buAutoNum type="arabicPeriod"/>
            </a:pPr>
            <a:r>
              <a:rPr b="1" lang="es-CO" sz="2000">
                <a:solidFill>
                  <a:schemeClr val="dk1"/>
                </a:solidFill>
              </a:rPr>
              <a:t>Módulo Pedido.</a:t>
            </a:r>
            <a:endParaRPr b="1"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nvSpPr>
        <p:spPr>
          <a:xfrm>
            <a:off x="2411506" y="2228671"/>
            <a:ext cx="7160197" cy="7078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Arial"/>
              <a:buNone/>
            </a:pPr>
            <a:r>
              <a:rPr b="1" i="0" lang="es-CO" sz="4000" u="none" cap="none" strike="noStrike">
                <a:solidFill>
                  <a:schemeClr val="dk1"/>
                </a:solidFill>
                <a:latin typeface="Work Sans Light"/>
                <a:ea typeface="Work Sans Light"/>
                <a:cs typeface="Work Sans Light"/>
                <a:sym typeface="Work Sans Light"/>
              </a:rPr>
              <a:t>Diseño del Software</a:t>
            </a:r>
            <a:endParaRPr b="1" i="0" sz="4000" u="none" cap="none" strike="noStrike">
              <a:solidFill>
                <a:schemeClr val="dk1"/>
              </a:solidFill>
              <a:latin typeface="Work Sans Light"/>
              <a:ea typeface="Work Sans Light"/>
              <a:cs typeface="Work Sans Light"/>
              <a:sym typeface="Work Sans Light"/>
            </a:endParaRPr>
          </a:p>
        </p:txBody>
      </p:sp>
      <p:cxnSp>
        <p:nvCxnSpPr>
          <p:cNvPr id="139" name="Google Shape;139;p7"/>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140" name="Google Shape;140;p7"/>
          <p:cNvSpPr txBox="1"/>
          <p:nvPr/>
        </p:nvSpPr>
        <p:spPr>
          <a:xfrm>
            <a:off x="4168816" y="3463724"/>
            <a:ext cx="385436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br>
              <a:rPr b="1" i="0" lang="es-CO" sz="1600" u="none" cap="none" strike="noStrike">
                <a:solidFill>
                  <a:schemeClr val="dk1"/>
                </a:solidFill>
                <a:latin typeface="Calibri"/>
                <a:ea typeface="Calibri"/>
                <a:cs typeface="Calibri"/>
                <a:sym typeface="Calibri"/>
              </a:rPr>
            </a:br>
            <a:endParaRPr b="1" i="0" sz="16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ph type="title"/>
          </p:nvPr>
        </p:nvSpPr>
        <p:spPr>
          <a:xfrm>
            <a:off x="117686" y="-82969"/>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Diagrama de Casos de Uso</a:t>
            </a:r>
            <a:endParaRPr b="0" i="0" sz="1800" u="none" cap="none" strike="noStrike">
              <a:solidFill>
                <a:srgbClr val="000000"/>
              </a:solidFill>
              <a:latin typeface="Arial"/>
              <a:ea typeface="Arial"/>
              <a:cs typeface="Arial"/>
              <a:sym typeface="Arial"/>
            </a:endParaRPr>
          </a:p>
        </p:txBody>
      </p:sp>
      <p:pic>
        <p:nvPicPr>
          <p:cNvPr id="146" name="Google Shape;146;p8"/>
          <p:cNvPicPr preferRelativeResize="0"/>
          <p:nvPr/>
        </p:nvPicPr>
        <p:blipFill rotWithShape="1">
          <a:blip r:embed="rId3">
            <a:alphaModFix/>
          </a:blip>
          <a:srcRect b="0" l="0" r="0" t="0"/>
          <a:stretch/>
        </p:blipFill>
        <p:spPr>
          <a:xfrm>
            <a:off x="674000" y="1508481"/>
            <a:ext cx="10843995" cy="53104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type="title"/>
          </p:nvPr>
        </p:nvSpPr>
        <p:spPr>
          <a:xfrm>
            <a:off x="117686" y="-82969"/>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Diagrama de Casos de Uso</a:t>
            </a:r>
            <a:endParaRPr b="0" i="0" sz="1800" u="none" cap="none" strike="noStrike">
              <a:solidFill>
                <a:srgbClr val="000000"/>
              </a:solidFill>
              <a:latin typeface="Arial"/>
              <a:ea typeface="Arial"/>
              <a:cs typeface="Arial"/>
              <a:sym typeface="Arial"/>
            </a:endParaRPr>
          </a:p>
        </p:txBody>
      </p:sp>
      <p:pic>
        <p:nvPicPr>
          <p:cNvPr id="152" name="Google Shape;152;p9"/>
          <p:cNvPicPr preferRelativeResize="0"/>
          <p:nvPr/>
        </p:nvPicPr>
        <p:blipFill rotWithShape="1">
          <a:blip r:embed="rId3">
            <a:alphaModFix/>
          </a:blip>
          <a:srcRect b="0" l="0" r="0" t="0"/>
          <a:stretch/>
        </p:blipFill>
        <p:spPr>
          <a:xfrm>
            <a:off x="1325113" y="1458950"/>
            <a:ext cx="9541775" cy="531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