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25f39a22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3625f39a22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p:nvPr>
            <p:ph idx="2" type="pic"/>
          </p:nvPr>
        </p:nvSpPr>
        <p:spPr>
          <a:xfrm>
            <a:off x="5183188" y="987425"/>
            <a:ext cx="6172200" cy="4873625"/>
          </a:xfrm>
          <a:prstGeom prst="rect">
            <a:avLst/>
          </a:prstGeom>
          <a:noFill/>
          <a:ln>
            <a:noFill/>
          </a:ln>
        </p:spPr>
      </p:sp>
      <p:sp>
        <p:nvSpPr>
          <p:cNvPr id="78" name="Google Shape;7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3"/>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nvSpPr>
        <p:spPr>
          <a:xfrm>
            <a:off x="995425" y="2187475"/>
            <a:ext cx="7468800" cy="294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s-CO" sz="4500">
                <a:solidFill>
                  <a:srgbClr val="3F3F3F"/>
                </a:solidFill>
                <a:latin typeface="Work Sans"/>
                <a:ea typeface="Work Sans"/>
                <a:cs typeface="Work Sans"/>
                <a:sym typeface="Work Sans"/>
              </a:rPr>
              <a:t>WYK SmartSystem </a:t>
            </a:r>
            <a:endParaRPr b="1" sz="4500">
              <a:solidFill>
                <a:srgbClr val="3F3F3F"/>
              </a:solidFill>
              <a:latin typeface="Work Sans"/>
              <a:ea typeface="Work Sans"/>
              <a:cs typeface="Work Sans"/>
              <a:sym typeface="Work Sans"/>
            </a:endParaRPr>
          </a:p>
          <a:p>
            <a:pPr indent="0" lvl="0" marL="0" marR="0" rtl="0" algn="ctr">
              <a:lnSpc>
                <a:spcPct val="100000"/>
              </a:lnSpc>
              <a:spcBef>
                <a:spcPts val="0"/>
              </a:spcBef>
              <a:spcAft>
                <a:spcPts val="0"/>
              </a:spcAft>
              <a:buClr>
                <a:srgbClr val="000000"/>
              </a:buClr>
              <a:buSzPts val="5400"/>
              <a:buFont typeface="Arial"/>
              <a:buNone/>
            </a:pPr>
            <a:r>
              <a:rPr b="1" lang="es-CO" sz="4500">
                <a:solidFill>
                  <a:srgbClr val="3F3F3F"/>
                </a:solidFill>
                <a:latin typeface="Work Sans"/>
                <a:ea typeface="Work Sans"/>
                <a:cs typeface="Work Sans"/>
                <a:sym typeface="Work Sans"/>
              </a:rPr>
              <a:t>Sistema Inteligente de Gestión para Panaderías</a:t>
            </a:r>
            <a:endParaRPr b="1" sz="4500">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t/>
            </a:r>
            <a:endParaRPr b="1" sz="5000">
              <a:solidFill>
                <a:srgbClr val="3F3F3F"/>
              </a:solidFill>
              <a:latin typeface="Work Sans"/>
              <a:ea typeface="Work Sans"/>
              <a:cs typeface="Work Sans"/>
              <a:sym typeface="Work Sans"/>
            </a:endParaRPr>
          </a:p>
        </p:txBody>
      </p:sp>
      <p:pic>
        <p:nvPicPr>
          <p:cNvPr id="100" name="Google Shape;100;p16" title="LOGO-PANADERÍA.jpeg"/>
          <p:cNvPicPr preferRelativeResize="0"/>
          <p:nvPr/>
        </p:nvPicPr>
        <p:blipFill>
          <a:blip r:embed="rId3">
            <a:alphaModFix/>
          </a:blip>
          <a:stretch>
            <a:fillRect/>
          </a:stretch>
        </p:blipFill>
        <p:spPr>
          <a:xfrm>
            <a:off x="8271750" y="2187475"/>
            <a:ext cx="2685276" cy="2668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Clases</a:t>
            </a:r>
            <a:endParaRPr b="0" i="0" sz="1800" u="none" cap="none" strike="noStrike">
              <a:solidFill>
                <a:srgbClr val="000000"/>
              </a:solidFill>
              <a:latin typeface="Arial"/>
              <a:ea typeface="Arial"/>
              <a:cs typeface="Arial"/>
              <a:sym typeface="Arial"/>
            </a:endParaRPr>
          </a:p>
        </p:txBody>
      </p:sp>
      <p:sp>
        <p:nvSpPr>
          <p:cNvPr id="158" name="Google Shape;158;p25"/>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diagrama de Clases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Componentes</a:t>
            </a:r>
            <a:endParaRPr b="0" i="0" sz="1800" u="none" cap="none" strike="noStrike">
              <a:solidFill>
                <a:srgbClr val="000000"/>
              </a:solidFill>
              <a:latin typeface="Arial"/>
              <a:ea typeface="Arial"/>
              <a:cs typeface="Arial"/>
              <a:sym typeface="Arial"/>
            </a:endParaRPr>
          </a:p>
        </p:txBody>
      </p:sp>
      <p:pic>
        <p:nvPicPr>
          <p:cNvPr id="164" name="Google Shape;164;p26" title="1.DIAGRAMA DE COMPONENTE-PROYECTO.jpg"/>
          <p:cNvPicPr preferRelativeResize="0"/>
          <p:nvPr/>
        </p:nvPicPr>
        <p:blipFill>
          <a:blip r:embed="rId3">
            <a:alphaModFix/>
          </a:blip>
          <a:stretch>
            <a:fillRect/>
          </a:stretch>
        </p:blipFill>
        <p:spPr>
          <a:xfrm>
            <a:off x="3838500" y="1604594"/>
            <a:ext cx="4514988" cy="5117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pic>
        <p:nvPicPr>
          <p:cNvPr id="170" name="Google Shape;170;p27"/>
          <p:cNvPicPr preferRelativeResize="0"/>
          <p:nvPr/>
        </p:nvPicPr>
        <p:blipFill>
          <a:blip r:embed="rId3">
            <a:alphaModFix/>
          </a:blip>
          <a:stretch>
            <a:fillRect/>
          </a:stretch>
        </p:blipFill>
        <p:spPr>
          <a:xfrm>
            <a:off x="219225" y="2249350"/>
            <a:ext cx="11753550" cy="235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000" u="none" cap="none" strike="noStrike">
                <a:solidFill>
                  <a:schemeClr val="dk1"/>
                </a:solidFill>
                <a:latin typeface="Work Sans Light"/>
                <a:ea typeface="Work Sans Light"/>
                <a:cs typeface="Work Sans Light"/>
                <a:sym typeface="Work Sans Light"/>
              </a:rPr>
              <a:t>Base de Datos Relaciones</a:t>
            </a:r>
            <a:endParaRPr b="1" i="0" sz="4000" u="none" cap="none" strike="noStrike">
              <a:solidFill>
                <a:schemeClr val="dk1"/>
              </a:solidFill>
              <a:latin typeface="Work Sans Light"/>
              <a:ea typeface="Work Sans Light"/>
              <a:cs typeface="Work Sans Light"/>
              <a:sym typeface="Work Sans Light"/>
            </a:endParaRPr>
          </a:p>
        </p:txBody>
      </p:sp>
      <p:cxnSp>
        <p:nvCxnSpPr>
          <p:cNvPr id="177" name="Google Shape;177;p28"/>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78" name="Google Shape;178;p28"/>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Modelo Relacional</a:t>
            </a:r>
            <a:endParaRPr b="0" i="0" sz="1800" u="none" cap="none" strike="noStrike">
              <a:solidFill>
                <a:srgbClr val="000000"/>
              </a:solidFill>
              <a:latin typeface="Arial"/>
              <a:ea typeface="Arial"/>
              <a:cs typeface="Arial"/>
              <a:sym typeface="Arial"/>
            </a:endParaRPr>
          </a:p>
        </p:txBody>
      </p:sp>
      <p:pic>
        <p:nvPicPr>
          <p:cNvPr id="184" name="Google Shape;184;p29" title="MR-GAES_5.jpeg"/>
          <p:cNvPicPr preferRelativeResize="0"/>
          <p:nvPr/>
        </p:nvPicPr>
        <p:blipFill>
          <a:blip r:embed="rId3">
            <a:alphaModFix/>
          </a:blip>
          <a:stretch>
            <a:fillRect/>
          </a:stretch>
        </p:blipFill>
        <p:spPr>
          <a:xfrm>
            <a:off x="1800950" y="1556144"/>
            <a:ext cx="8590111" cy="51171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Consultas</a:t>
            </a:r>
            <a:endParaRPr b="0" i="0" sz="1800" u="none" cap="none" strike="noStrike">
              <a:solidFill>
                <a:srgbClr val="000000"/>
              </a:solidFill>
              <a:latin typeface="Arial"/>
              <a:ea typeface="Arial"/>
              <a:cs typeface="Arial"/>
              <a:sym typeface="Arial"/>
            </a:endParaRPr>
          </a:p>
        </p:txBody>
      </p:sp>
      <p:sp>
        <p:nvSpPr>
          <p:cNvPr id="190" name="Google Shape;190;p30"/>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consultas a una tabla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Procedimientos Almacenados y/o funciones</a:t>
            </a:r>
            <a:endParaRPr b="0" i="0" sz="1800" u="none" cap="none" strike="noStrike">
              <a:solidFill>
                <a:srgbClr val="000000"/>
              </a:solidFill>
              <a:latin typeface="Arial"/>
              <a:ea typeface="Arial"/>
              <a:cs typeface="Arial"/>
              <a:sym typeface="Arial"/>
            </a:endParaRPr>
          </a:p>
        </p:txBody>
      </p:sp>
      <p:sp>
        <p:nvSpPr>
          <p:cNvPr id="196" name="Google Shape;196;p31"/>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 </a:t>
            </a:r>
            <a:endParaRPr/>
          </a:p>
        </p:txBody>
      </p:sp>
      <p:sp>
        <p:nvSpPr>
          <p:cNvPr id="197" name="Google Shape;197;p31"/>
          <p:cNvSpPr txBox="1"/>
          <p:nvPr/>
        </p:nvSpPr>
        <p:spPr>
          <a:xfrm>
            <a:off x="1075764" y="2435839"/>
            <a:ext cx="908124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procedimientos almacenados y/o funciones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Roles y Permisos</a:t>
            </a:r>
            <a:endParaRPr b="0" i="0" sz="1800" u="none" cap="none" strike="noStrike">
              <a:solidFill>
                <a:srgbClr val="000000"/>
              </a:solidFill>
              <a:latin typeface="Arial"/>
              <a:ea typeface="Arial"/>
              <a:cs typeface="Arial"/>
              <a:sym typeface="Arial"/>
            </a:endParaRPr>
          </a:p>
        </p:txBody>
      </p:sp>
      <p:sp>
        <p:nvSpPr>
          <p:cNvPr id="203" name="Google Shape;203;p32"/>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tabla de los roles y permisos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Diccionario de Datos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000" u="none" cap="none" strike="noStrike">
                <a:solidFill>
                  <a:schemeClr val="dk1"/>
                </a:solidFill>
                <a:latin typeface="Work Sans Light"/>
                <a:ea typeface="Work Sans Light"/>
                <a:cs typeface="Work Sans Light"/>
                <a:sym typeface="Work Sans Light"/>
              </a:rPr>
              <a:t>Diseño Web</a:t>
            </a:r>
            <a:endParaRPr b="1" i="0" sz="4000" u="none" cap="none" strike="noStrike">
              <a:solidFill>
                <a:schemeClr val="dk1"/>
              </a:solidFill>
              <a:latin typeface="Work Sans Light"/>
              <a:ea typeface="Work Sans Light"/>
              <a:cs typeface="Work Sans Light"/>
              <a:sym typeface="Work Sans Light"/>
            </a:endParaRPr>
          </a:p>
        </p:txBody>
      </p:sp>
      <p:cxnSp>
        <p:nvCxnSpPr>
          <p:cNvPr id="215" name="Google Shape;215;p34"/>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216" name="Google Shape;216;p34"/>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1464175" y="2228675"/>
            <a:ext cx="95874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Andrea Viviana Florian Higuera, </a:t>
            </a:r>
            <a:endParaRPr sz="2400">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Juan David Forero Sánchez,</a:t>
            </a:r>
            <a:endParaRPr sz="2400">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Yerik Nicolas Hurtado Barbosa y </a:t>
            </a:r>
            <a:endParaRPr sz="2400">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Branndon</a:t>
            </a:r>
            <a:r>
              <a:rPr lang="es-CO" sz="2400">
                <a:solidFill>
                  <a:schemeClr val="dk1"/>
                </a:solidFill>
                <a:latin typeface="Work Sans Light"/>
                <a:ea typeface="Work Sans Light"/>
                <a:cs typeface="Work Sans Light"/>
                <a:sym typeface="Work Sans Light"/>
              </a:rPr>
              <a:t> Schneyder </a:t>
            </a:r>
            <a:r>
              <a:rPr lang="es-CO" sz="2400">
                <a:solidFill>
                  <a:schemeClr val="dk1"/>
                </a:solidFill>
                <a:latin typeface="Work Sans Light"/>
                <a:ea typeface="Work Sans Light"/>
                <a:cs typeface="Work Sans Light"/>
                <a:sym typeface="Work Sans Light"/>
              </a:rPr>
              <a:t>Suárez</a:t>
            </a:r>
            <a:r>
              <a:rPr lang="es-CO" sz="2400">
                <a:solidFill>
                  <a:schemeClr val="dk1"/>
                </a:solidFill>
                <a:latin typeface="Work Sans Light"/>
                <a:ea typeface="Work Sans Light"/>
                <a:cs typeface="Work Sans Light"/>
                <a:sym typeface="Work Sans Light"/>
              </a:rPr>
              <a:t> Jiménez </a:t>
            </a:r>
            <a:endParaRPr b="0" i="0" sz="2400" u="none" cap="none" strike="noStrike">
              <a:solidFill>
                <a:schemeClr val="dk1"/>
              </a:solidFill>
              <a:latin typeface="Work Sans Light"/>
              <a:ea typeface="Work Sans Light"/>
              <a:cs typeface="Work Sans Light"/>
              <a:sym typeface="Work Sans Light"/>
            </a:endParaRPr>
          </a:p>
        </p:txBody>
      </p:sp>
      <p:cxnSp>
        <p:nvCxnSpPr>
          <p:cNvPr id="107" name="Google Shape;107;p17"/>
          <p:cNvCxnSpPr/>
          <p:nvPr/>
        </p:nvCxnSpPr>
        <p:spPr>
          <a:xfrm>
            <a:off x="5227899" y="3931534"/>
            <a:ext cx="1736100" cy="0"/>
          </a:xfrm>
          <a:prstGeom prst="straightConnector1">
            <a:avLst/>
          </a:prstGeom>
          <a:noFill/>
          <a:ln cap="flat" cmpd="sng" w="9525">
            <a:solidFill>
              <a:srgbClr val="38AA00"/>
            </a:solidFill>
            <a:prstDash val="solid"/>
            <a:miter lim="800000"/>
            <a:headEnd len="sm" w="sm" type="none"/>
            <a:tailEnd len="sm" w="sm" type="none"/>
          </a:ln>
        </p:spPr>
      </p:cxnSp>
      <p:sp>
        <p:nvSpPr>
          <p:cNvPr id="108" name="Google Shape;108;p17"/>
          <p:cNvSpPr txBox="1"/>
          <p:nvPr/>
        </p:nvSpPr>
        <p:spPr>
          <a:xfrm>
            <a:off x="4168816" y="4073324"/>
            <a:ext cx="38544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Gaes N° : </a:t>
            </a:r>
            <a:r>
              <a:rPr b="1" lang="es-CO" sz="2400">
                <a:solidFill>
                  <a:schemeClr val="dk1"/>
                </a:solidFill>
                <a:latin typeface="Calibri"/>
                <a:ea typeface="Calibri"/>
                <a:cs typeface="Calibri"/>
                <a:sym typeface="Calibri"/>
              </a:rPr>
              <a:t>5</a:t>
            </a:r>
            <a:br>
              <a:rPr b="1" i="0" lang="es-CO" sz="2400" u="none" cap="none" strike="noStrike">
                <a:solidFill>
                  <a:schemeClr val="dk1"/>
                </a:solidFill>
                <a:latin typeface="Calibri"/>
                <a:ea typeface="Calibri"/>
                <a:cs typeface="Calibri"/>
                <a:sym typeface="Calibri"/>
              </a:rPr>
            </a:b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Interfaz de Inicio</a:t>
            </a:r>
            <a:endParaRPr b="0" i="0" sz="1800" u="none" cap="none" strike="noStrike">
              <a:solidFill>
                <a:srgbClr val="000000"/>
              </a:solidFill>
              <a:latin typeface="Arial"/>
              <a:ea typeface="Arial"/>
              <a:cs typeface="Arial"/>
              <a:sym typeface="Arial"/>
            </a:endParaRPr>
          </a:p>
        </p:txBody>
      </p:sp>
      <p:sp>
        <p:nvSpPr>
          <p:cNvPr id="222" name="Google Shape;222;p35"/>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 </a:t>
            </a:r>
            <a:endParaRPr/>
          </a:p>
        </p:txBody>
      </p:sp>
      <p:pic>
        <p:nvPicPr>
          <p:cNvPr id="223" name="Google Shape;223;p35"/>
          <p:cNvPicPr preferRelativeResize="0"/>
          <p:nvPr/>
        </p:nvPicPr>
        <p:blipFill>
          <a:blip r:embed="rId3">
            <a:alphaModFix/>
          </a:blip>
          <a:stretch>
            <a:fillRect/>
          </a:stretch>
        </p:blipFill>
        <p:spPr>
          <a:xfrm>
            <a:off x="1578838" y="1436050"/>
            <a:ext cx="9034325" cy="523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Imagen que contiene Interfaz de usuario gráfica&#10;&#10;Descripción generada automáticamente" id="228" name="Google Shape;228;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4" name="Google Shape;114;p18"/>
          <p:cNvSpPr txBox="1"/>
          <p:nvPr/>
        </p:nvSpPr>
        <p:spPr>
          <a:xfrm>
            <a:off x="729150" y="2289500"/>
            <a:ext cx="107895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lang="es-CO" sz="3200">
                <a:solidFill>
                  <a:schemeClr val="dk1"/>
                </a:solidFill>
                <a:latin typeface="Times New Roman"/>
                <a:ea typeface="Times New Roman"/>
                <a:cs typeface="Times New Roman"/>
                <a:sym typeface="Times New Roman"/>
              </a:rPr>
              <a:t>La panadería WYK tiene problemas porque lleva su inventario y los pedidos de las mesas en papel, lo que genera desorden, pérdidas y demoras. Esto afecta su eficiencia y la atención al cliente. Por eso, se propone crear un sistema web que ayude a organizar mejor el inventario y los pedidos, haciendo que el negocio funcione de forma más ágil y moderna.</a:t>
            </a:r>
            <a:endParaRPr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0" name="Google Shape;120;p19"/>
          <p:cNvSpPr txBox="1"/>
          <p:nvPr/>
        </p:nvSpPr>
        <p:spPr>
          <a:xfrm>
            <a:off x="696300" y="1666775"/>
            <a:ext cx="10799400" cy="470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CO" sz="2500">
                <a:latin typeface="Times New Roman"/>
                <a:ea typeface="Times New Roman"/>
                <a:cs typeface="Times New Roman"/>
                <a:sym typeface="Times New Roman"/>
              </a:rPr>
              <a:t>Como estudiantes del SENA, vimos una gran oportunidad de aplicar lo que hemos aprendido para ayudar a la panadería WYK a mejorar sus procesos. Este proyecto busca digitalizar el inventario y los pedidos de mesa, lo que no solo evitará pérdidas por desorganización, sino que también hará más eficiente la atención a los clientes.</a:t>
            </a:r>
            <a:endParaRPr sz="2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s-CO" sz="2500">
                <a:latin typeface="Times New Roman"/>
                <a:ea typeface="Times New Roman"/>
                <a:cs typeface="Times New Roman"/>
                <a:sym typeface="Times New Roman"/>
              </a:rPr>
              <a:t>Además, creemos que este sistema puede convertirse en una herramienta útil para otras microempresas, abriendo la posibilidad de ofrecerlo como un servicio más adelante. Esta experiencia también nos permite reforzar nuestros conocimientos en desarrollo web, bases de datos y gestión empresarial, enfrentándonos a un reto real con una solución práctica y sostenible. corregir</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71086" y="125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6" name="Google Shape;126;p20"/>
          <p:cNvSpPr txBox="1"/>
          <p:nvPr/>
        </p:nvSpPr>
        <p:spPr>
          <a:xfrm>
            <a:off x="760350" y="2351550"/>
            <a:ext cx="10671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3200">
                <a:solidFill>
                  <a:schemeClr val="dk1"/>
                </a:solidFill>
                <a:latin typeface="Times New Roman"/>
                <a:ea typeface="Times New Roman"/>
                <a:cs typeface="Times New Roman"/>
                <a:sym typeface="Times New Roman"/>
              </a:rPr>
              <a:t>Diseñar e implementar un software personalizado para la panadería WYK que permita mejorar la gestión de inventarios y la organización de pedidos a través de una plataforma web.</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2" name="Google Shape;132;p21"/>
          <p:cNvSpPr txBox="1"/>
          <p:nvPr/>
        </p:nvSpPr>
        <p:spPr>
          <a:xfrm>
            <a:off x="709450" y="1936350"/>
            <a:ext cx="108192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CO" sz="2000">
                <a:solidFill>
                  <a:schemeClr val="dk1"/>
                </a:solidFill>
              </a:rPr>
              <a:t>Diseñar e implementar un sistema de información para la gestión de inventario</a:t>
            </a:r>
            <a:r>
              <a:rPr lang="es-CO" sz="2000">
                <a:solidFill>
                  <a:schemeClr val="dk1"/>
                </a:solidFill>
              </a:rPr>
              <a:t> que permita registrar, controlar y monitorear en tiempo real las entradas y salidas de productos e insumos (materia </a:t>
            </a:r>
            <a:r>
              <a:rPr lang="es-CO" sz="2000">
                <a:solidFill>
                  <a:schemeClr val="dk1"/>
                </a:solidFill>
              </a:rPr>
              <a:t>prima)</a:t>
            </a:r>
            <a:r>
              <a:rPr lang="es-CO" sz="2000">
                <a:solidFill>
                  <a:schemeClr val="dk1"/>
                </a:solidFill>
              </a:rPr>
              <a:t>, con alertas de abastecimiento.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s-CO" sz="2000">
                <a:solidFill>
                  <a:schemeClr val="dk1"/>
                </a:solidFill>
              </a:rPr>
              <a:t>Mejorar la eficiencia operativa y la experiencia del cliente</a:t>
            </a:r>
            <a:r>
              <a:rPr lang="es-CO" sz="2000">
                <a:solidFill>
                  <a:schemeClr val="dk1"/>
                </a:solidFill>
              </a:rPr>
              <a:t> a través de la automatización de procesos clave dentro del negocio.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s-CO" sz="2000">
                <a:solidFill>
                  <a:schemeClr val="dk1"/>
                </a:solidFill>
              </a:rPr>
              <a:t>Modulo Factura Compra.</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es-CO" sz="2000">
                <a:solidFill>
                  <a:schemeClr val="dk1"/>
                </a:solidFill>
              </a:rPr>
              <a:t>M</a:t>
            </a:r>
            <a:r>
              <a:rPr b="1" lang="es-CO" sz="2000">
                <a:solidFill>
                  <a:schemeClr val="dk1"/>
                </a:solidFill>
              </a:rPr>
              <a:t>ódulo Factura Venta.</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es-CO" sz="2000">
                <a:solidFill>
                  <a:schemeClr val="dk1"/>
                </a:solidFill>
              </a:rPr>
              <a:t>Módulo Producto.</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es-CO" sz="2000">
                <a:solidFill>
                  <a:schemeClr val="dk1"/>
                </a:solidFill>
              </a:rPr>
              <a:t>Módulo Materia Prima.</a:t>
            </a:r>
            <a:endParaRPr b="1" sz="2000">
              <a:solidFill>
                <a:schemeClr val="dk1"/>
              </a:solidFill>
            </a:endParaRPr>
          </a:p>
          <a:p>
            <a:pPr indent="-355600" lvl="0" marL="457200" rtl="0" algn="l">
              <a:spcBef>
                <a:spcPts val="0"/>
              </a:spcBef>
              <a:spcAft>
                <a:spcPts val="0"/>
              </a:spcAft>
              <a:buClr>
                <a:schemeClr val="dk1"/>
              </a:buClr>
              <a:buSzPts val="2000"/>
              <a:buAutoNum type="arabicPeriod"/>
            </a:pPr>
            <a:r>
              <a:rPr b="1" lang="es-CO" sz="2000">
                <a:solidFill>
                  <a:schemeClr val="dk1"/>
                </a:solidFill>
              </a:rPr>
              <a:t>Módulo Producción Materia Prima.</a:t>
            </a:r>
            <a:endParaRPr b="1"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s-CO" sz="4000" u="none" cap="none" strike="noStrike">
                <a:solidFill>
                  <a:schemeClr val="dk1"/>
                </a:solidFill>
                <a:latin typeface="Work Sans Light"/>
                <a:ea typeface="Work Sans Light"/>
                <a:cs typeface="Work Sans Light"/>
                <a:sym typeface="Work Sans Light"/>
              </a:rPr>
              <a:t>Diseño del Software</a:t>
            </a:r>
            <a:endParaRPr b="1" i="0" sz="4000" u="none" cap="none" strike="noStrike">
              <a:solidFill>
                <a:schemeClr val="dk1"/>
              </a:solidFill>
              <a:latin typeface="Work Sans Light"/>
              <a:ea typeface="Work Sans Light"/>
              <a:cs typeface="Work Sans Light"/>
              <a:sym typeface="Work Sans Light"/>
            </a:endParaRPr>
          </a:p>
        </p:txBody>
      </p:sp>
      <p:cxnSp>
        <p:nvCxnSpPr>
          <p:cNvPr id="139" name="Google Shape;139;p2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40" name="Google Shape;140;p22"/>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46" name="Google Shape;146;p23"/>
          <p:cNvPicPr preferRelativeResize="0"/>
          <p:nvPr/>
        </p:nvPicPr>
        <p:blipFill>
          <a:blip r:embed="rId3">
            <a:alphaModFix/>
          </a:blip>
          <a:stretch>
            <a:fillRect/>
          </a:stretch>
        </p:blipFill>
        <p:spPr>
          <a:xfrm>
            <a:off x="674000" y="1508481"/>
            <a:ext cx="10843995" cy="5310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52" name="Google Shape;152;p24"/>
          <p:cNvPicPr preferRelativeResize="0"/>
          <p:nvPr/>
        </p:nvPicPr>
        <p:blipFill>
          <a:blip r:embed="rId3">
            <a:alphaModFix/>
          </a:blip>
          <a:stretch>
            <a:fillRect/>
          </a:stretch>
        </p:blipFill>
        <p:spPr>
          <a:xfrm>
            <a:off x="1325113" y="1458950"/>
            <a:ext cx="9541775" cy="531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