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Work Sans"/>
      <p:regular r:id="rId26"/>
      <p:bold r:id="rId27"/>
      <p:italic r:id="rId28"/>
      <p:boldItalic r:id="rId29"/>
    </p:embeddedFont>
    <p:embeddedFont>
      <p:font typeface="Work Sans Light"/>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WorkSans-regular.fntdata"/><Relationship Id="rId25" Type="http://schemas.openxmlformats.org/officeDocument/2006/relationships/slide" Target="slides/slide21.xml"/><Relationship Id="rId28" Type="http://schemas.openxmlformats.org/officeDocument/2006/relationships/font" Target="fonts/WorkSans-italic.fntdata"/><Relationship Id="rId27" Type="http://schemas.openxmlformats.org/officeDocument/2006/relationships/font" Target="fonts/Work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WorkSans-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WorkSansLight-bold.fntdata"/><Relationship Id="rId30" Type="http://schemas.openxmlformats.org/officeDocument/2006/relationships/font" Target="fonts/WorkSansLight-regular.fntdata"/><Relationship Id="rId11" Type="http://schemas.openxmlformats.org/officeDocument/2006/relationships/slide" Target="slides/slide7.xml"/><Relationship Id="rId33" Type="http://schemas.openxmlformats.org/officeDocument/2006/relationships/font" Target="fonts/WorkSansLight-boldItalic.fntdata"/><Relationship Id="rId10" Type="http://schemas.openxmlformats.org/officeDocument/2006/relationships/slide" Target="slides/slide6.xml"/><Relationship Id="rId32" Type="http://schemas.openxmlformats.org/officeDocument/2006/relationships/font" Target="fonts/WorkSansLight-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CO"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6" name="Google Shape;22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s-CO"/>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625f39a22a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3625f39a22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15" name="Shape 15"/>
        <p:cNvGrpSpPr/>
        <p:nvPr/>
      </p:nvGrpSpPr>
      <p:grpSpPr>
        <a:xfrm>
          <a:off x="0" y="0"/>
          <a:ext cx="0" cy="0"/>
          <a:chOff x="0" y="0"/>
          <a:chExt cx="0" cy="0"/>
        </a:xfrm>
      </p:grpSpPr>
      <p:pic>
        <p:nvPicPr>
          <p:cNvPr descr="Interfaz de usuario gráfica, Texto, Aplicación&#10;&#10;Descripción generada automáticamente" id="16" name="Google Shape;16;p2"/>
          <p:cNvPicPr preferRelativeResize="0"/>
          <p:nvPr/>
        </p:nvPicPr>
        <p:blipFill rotWithShape="1">
          <a:blip r:embed="rId2">
            <a:alphaModFix/>
          </a:blip>
          <a:srcRect b="0" l="0" r="0" t="0"/>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63" name="Shape 63"/>
        <p:cNvGrpSpPr/>
        <p:nvPr/>
      </p:nvGrpSpPr>
      <p:grpSpPr>
        <a:xfrm>
          <a:off x="0" y="0"/>
          <a:ext cx="0" cy="0"/>
          <a:chOff x="0" y="0"/>
          <a:chExt cx="0" cy="0"/>
        </a:xfrm>
      </p:grpSpPr>
      <p:sp>
        <p:nvSpPr>
          <p:cNvPr id="64" name="Google Shape;6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8" name="Shape 68"/>
        <p:cNvGrpSpPr/>
        <p:nvPr/>
      </p:nvGrpSpPr>
      <p:grpSpPr>
        <a:xfrm>
          <a:off x="0" y="0"/>
          <a:ext cx="0" cy="0"/>
          <a:chOff x="0" y="0"/>
          <a:chExt cx="0" cy="0"/>
        </a:xfrm>
      </p:grpSpPr>
      <p:sp>
        <p:nvSpPr>
          <p:cNvPr id="69" name="Google Shape;69;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1" name="Google Shape;71;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5" name="Shape 75"/>
        <p:cNvGrpSpPr/>
        <p:nvPr/>
      </p:nvGrpSpPr>
      <p:grpSpPr>
        <a:xfrm>
          <a:off x="0" y="0"/>
          <a:ext cx="0" cy="0"/>
          <a:chOff x="0" y="0"/>
          <a:chExt cx="0" cy="0"/>
        </a:xfrm>
      </p:grpSpPr>
      <p:sp>
        <p:nvSpPr>
          <p:cNvPr id="76" name="Google Shape;76;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3"/>
          <p:cNvSpPr/>
          <p:nvPr>
            <p:ph idx="2" type="pic"/>
          </p:nvPr>
        </p:nvSpPr>
        <p:spPr>
          <a:xfrm>
            <a:off x="5183188" y="987425"/>
            <a:ext cx="6172200" cy="4873625"/>
          </a:xfrm>
          <a:prstGeom prst="rect">
            <a:avLst/>
          </a:prstGeom>
          <a:noFill/>
          <a:ln>
            <a:noFill/>
          </a:ln>
        </p:spPr>
      </p:sp>
      <p:sp>
        <p:nvSpPr>
          <p:cNvPr id="78" name="Google Shape;78;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9" name="Google Shape;7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2" name="Shape 82"/>
        <p:cNvGrpSpPr/>
        <p:nvPr/>
      </p:nvGrpSpPr>
      <p:grpSpPr>
        <a:xfrm>
          <a:off x="0" y="0"/>
          <a:ext cx="0" cy="0"/>
          <a:chOff x="0" y="0"/>
          <a:chExt cx="0" cy="0"/>
        </a:xfrm>
      </p:grpSpPr>
      <p:sp>
        <p:nvSpPr>
          <p:cNvPr id="83" name="Google Shape;8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5" name="Google Shape;8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88" name="Shape 88"/>
        <p:cNvGrpSpPr/>
        <p:nvPr/>
      </p:nvGrpSpPr>
      <p:grpSpPr>
        <a:xfrm>
          <a:off x="0" y="0"/>
          <a:ext cx="0" cy="0"/>
          <a:chOff x="0" y="0"/>
          <a:chExt cx="0" cy="0"/>
        </a:xfrm>
      </p:grpSpPr>
      <p:sp>
        <p:nvSpPr>
          <p:cNvPr id="89" name="Google Shape;89;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Encabezado de sección">
  <p:cSld name="2_Encabezado de sección">
    <p:spTree>
      <p:nvGrpSpPr>
        <p:cNvPr id="17" name="Shape 17"/>
        <p:cNvGrpSpPr/>
        <p:nvPr/>
      </p:nvGrpSpPr>
      <p:grpSpPr>
        <a:xfrm>
          <a:off x="0" y="0"/>
          <a:ext cx="0" cy="0"/>
          <a:chOff x="0" y="0"/>
          <a:chExt cx="0" cy="0"/>
        </a:xfrm>
      </p:grpSpPr>
      <p:pic>
        <p:nvPicPr>
          <p:cNvPr descr="Patrón de fondo&#10;&#10;Descripción generada automáticamente" id="18" name="Google Shape;18;p3"/>
          <p:cNvPicPr preferRelativeResize="0"/>
          <p:nvPr/>
        </p:nvPicPr>
        <p:blipFill rotWithShape="1">
          <a:blip r:embed="rId2">
            <a:alphaModFix/>
          </a:blip>
          <a:srcRect b="0" l="0" r="0" t="0"/>
          <a:stretch/>
        </p:blipFill>
        <p:spPr>
          <a:xfrm>
            <a:off x="0" y="0"/>
            <a:ext cx="12192000" cy="6858000"/>
          </a:xfrm>
          <a:prstGeom prst="rect">
            <a:avLst/>
          </a:prstGeom>
          <a:noFill/>
          <a:ln>
            <a:noFill/>
          </a:ln>
        </p:spPr>
      </p:pic>
      <p:pic>
        <p:nvPicPr>
          <p:cNvPr id="19" name="Google Shape;19;p3"/>
          <p:cNvPicPr preferRelativeResize="0"/>
          <p:nvPr/>
        </p:nvPicPr>
        <p:blipFill rotWithShape="1">
          <a:blip r:embed="rId3">
            <a:alphaModFix/>
          </a:blip>
          <a:srcRect b="0" l="0" r="0" t="0"/>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25" name="Shape 25"/>
        <p:cNvGrpSpPr/>
        <p:nvPr/>
      </p:nvGrpSpPr>
      <p:grpSpPr>
        <a:xfrm>
          <a:off x="0" y="0"/>
          <a:ext cx="0" cy="0"/>
          <a:chOff x="0" y="0"/>
          <a:chExt cx="0" cy="0"/>
        </a:xfrm>
      </p:grpSpPr>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29" name="Shape 29"/>
        <p:cNvGrpSpPr/>
        <p:nvPr/>
      </p:nvGrpSpPr>
      <p:grpSpPr>
        <a:xfrm>
          <a:off x="0" y="0"/>
          <a:ext cx="0" cy="0"/>
          <a:chOff x="0" y="0"/>
          <a:chExt cx="0" cy="0"/>
        </a:xfrm>
      </p:grpSpPr>
      <p:sp>
        <p:nvSpPr>
          <p:cNvPr id="30" name="Google Shape;30;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35" name="Shape 35"/>
        <p:cNvGrpSpPr/>
        <p:nvPr/>
      </p:nvGrpSpPr>
      <p:grpSpPr>
        <a:xfrm>
          <a:off x="0" y="0"/>
          <a:ext cx="0" cy="0"/>
          <a:chOff x="0" y="0"/>
          <a:chExt cx="0" cy="0"/>
        </a:xfrm>
      </p:grpSpPr>
      <p:sp>
        <p:nvSpPr>
          <p:cNvPr id="36" name="Google Shape;3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1" name="Shape 41"/>
        <p:cNvGrpSpPr/>
        <p:nvPr/>
      </p:nvGrpSpPr>
      <p:grpSpPr>
        <a:xfrm>
          <a:off x="0" y="0"/>
          <a:ext cx="0" cy="0"/>
          <a:chOff x="0" y="0"/>
          <a:chExt cx="0" cy="0"/>
        </a:xfrm>
      </p:grpSpPr>
      <p:sp>
        <p:nvSpPr>
          <p:cNvPr id="42" name="Google Shape;42;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4" name="Google Shape;4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47" name="Shape 47"/>
        <p:cNvGrpSpPr/>
        <p:nvPr/>
      </p:nvGrpSpPr>
      <p:grpSpPr>
        <a:xfrm>
          <a:off x="0" y="0"/>
          <a:ext cx="0" cy="0"/>
          <a:chOff x="0" y="0"/>
          <a:chExt cx="0" cy="0"/>
        </a:xfrm>
      </p:grpSpPr>
      <p:sp>
        <p:nvSpPr>
          <p:cNvPr id="48" name="Google Shape;48;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9" name="Google Shape;59;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0" name="Google Shape;6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C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6"/>
          <p:cNvSpPr txBox="1"/>
          <p:nvPr/>
        </p:nvSpPr>
        <p:spPr>
          <a:xfrm>
            <a:off x="995425" y="2187475"/>
            <a:ext cx="7468800" cy="2940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1" lang="es-CO" sz="4500">
                <a:solidFill>
                  <a:srgbClr val="3F3F3F"/>
                </a:solidFill>
                <a:latin typeface="Work Sans"/>
                <a:ea typeface="Work Sans"/>
                <a:cs typeface="Work Sans"/>
                <a:sym typeface="Work Sans"/>
              </a:rPr>
              <a:t>WYK SmartSystem </a:t>
            </a:r>
            <a:endParaRPr b="1" sz="4500">
              <a:solidFill>
                <a:srgbClr val="3F3F3F"/>
              </a:solidFill>
              <a:latin typeface="Work Sans"/>
              <a:ea typeface="Work Sans"/>
              <a:cs typeface="Work Sans"/>
              <a:sym typeface="Work Sans"/>
            </a:endParaRPr>
          </a:p>
          <a:p>
            <a:pPr indent="0" lvl="0" marL="0" marR="0" rtl="0" algn="ctr">
              <a:lnSpc>
                <a:spcPct val="100000"/>
              </a:lnSpc>
              <a:spcBef>
                <a:spcPts val="0"/>
              </a:spcBef>
              <a:spcAft>
                <a:spcPts val="0"/>
              </a:spcAft>
              <a:buClr>
                <a:srgbClr val="000000"/>
              </a:buClr>
              <a:buSzPts val="5400"/>
              <a:buFont typeface="Arial"/>
              <a:buNone/>
            </a:pPr>
            <a:r>
              <a:rPr b="1" lang="es-CO" sz="4500">
                <a:solidFill>
                  <a:srgbClr val="3F3F3F"/>
                </a:solidFill>
                <a:latin typeface="Work Sans"/>
                <a:ea typeface="Work Sans"/>
                <a:cs typeface="Work Sans"/>
                <a:sym typeface="Work Sans"/>
              </a:rPr>
              <a:t>Sistema Inteligente de Gestión para Panaderías</a:t>
            </a:r>
            <a:endParaRPr b="1" sz="4500">
              <a:solidFill>
                <a:srgbClr val="3F3F3F"/>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5400"/>
              <a:buFont typeface="Arial"/>
              <a:buNone/>
            </a:pPr>
            <a:r>
              <a:t/>
            </a:r>
            <a:endParaRPr b="1" sz="5000">
              <a:solidFill>
                <a:srgbClr val="3F3F3F"/>
              </a:solidFill>
              <a:latin typeface="Work Sans"/>
              <a:ea typeface="Work Sans"/>
              <a:cs typeface="Work Sans"/>
              <a:sym typeface="Work Sans"/>
            </a:endParaRPr>
          </a:p>
        </p:txBody>
      </p:sp>
      <p:pic>
        <p:nvPicPr>
          <p:cNvPr id="100" name="Google Shape;100;p16" title="LOGO-PANADERÍA.jpeg"/>
          <p:cNvPicPr preferRelativeResize="0"/>
          <p:nvPr/>
        </p:nvPicPr>
        <p:blipFill>
          <a:blip r:embed="rId3">
            <a:alphaModFix/>
          </a:blip>
          <a:stretch>
            <a:fillRect/>
          </a:stretch>
        </p:blipFill>
        <p:spPr>
          <a:xfrm>
            <a:off x="8271750" y="2187475"/>
            <a:ext cx="2685276" cy="266860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Clases</a:t>
            </a:r>
            <a:endParaRPr b="0" i="0" sz="1800" u="none" cap="none" strike="noStrike">
              <a:solidFill>
                <a:srgbClr val="000000"/>
              </a:solidFill>
              <a:latin typeface="Arial"/>
              <a:ea typeface="Arial"/>
              <a:cs typeface="Arial"/>
              <a:sym typeface="Arial"/>
            </a:endParaRPr>
          </a:p>
        </p:txBody>
      </p:sp>
      <p:sp>
        <p:nvSpPr>
          <p:cNvPr id="158" name="Google Shape;158;p25"/>
          <p:cNvSpPr txBox="1"/>
          <p:nvPr/>
        </p:nvSpPr>
        <p:spPr>
          <a:xfrm>
            <a:off x="1075765" y="2435839"/>
            <a:ext cx="73420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imagen diagrama de Clases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Componentes</a:t>
            </a:r>
            <a:endParaRPr b="0" i="0" sz="1800" u="none" cap="none" strike="noStrike">
              <a:solidFill>
                <a:srgbClr val="000000"/>
              </a:solidFill>
              <a:latin typeface="Arial"/>
              <a:ea typeface="Arial"/>
              <a:cs typeface="Arial"/>
              <a:sym typeface="Arial"/>
            </a:endParaRPr>
          </a:p>
        </p:txBody>
      </p:sp>
      <p:pic>
        <p:nvPicPr>
          <p:cNvPr id="164" name="Google Shape;164;p26" title="1.DIAGRAMA DE COMPONENTE-PROYECTO.jpg"/>
          <p:cNvPicPr preferRelativeResize="0"/>
          <p:nvPr/>
        </p:nvPicPr>
        <p:blipFill>
          <a:blip r:embed="rId3">
            <a:alphaModFix/>
          </a:blip>
          <a:stretch>
            <a:fillRect/>
          </a:stretch>
        </p:blipFill>
        <p:spPr>
          <a:xfrm>
            <a:off x="3838500" y="1604594"/>
            <a:ext cx="4514988" cy="51171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Historias de Usuario</a:t>
            </a:r>
            <a:endParaRPr b="0" i="0" sz="1800" u="none" cap="none" strike="noStrike">
              <a:solidFill>
                <a:srgbClr val="000000"/>
              </a:solidFill>
              <a:latin typeface="Arial"/>
              <a:ea typeface="Arial"/>
              <a:cs typeface="Arial"/>
              <a:sym typeface="Arial"/>
            </a:endParaRPr>
          </a:p>
        </p:txBody>
      </p:sp>
      <p:pic>
        <p:nvPicPr>
          <p:cNvPr id="170" name="Google Shape;170;p27"/>
          <p:cNvPicPr preferRelativeResize="0"/>
          <p:nvPr/>
        </p:nvPicPr>
        <p:blipFill>
          <a:blip r:embed="rId3">
            <a:alphaModFix/>
          </a:blip>
          <a:stretch>
            <a:fillRect/>
          </a:stretch>
        </p:blipFill>
        <p:spPr>
          <a:xfrm>
            <a:off x="219225" y="2249350"/>
            <a:ext cx="11753550" cy="2359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8"/>
          <p:cNvSpPr txBox="1"/>
          <p:nvPr/>
        </p:nvSpPr>
        <p:spPr>
          <a:xfrm>
            <a:off x="2411506" y="2228671"/>
            <a:ext cx="7160197"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O" sz="4000" u="none" cap="none" strike="noStrike">
                <a:solidFill>
                  <a:schemeClr val="dk1"/>
                </a:solidFill>
                <a:latin typeface="Work Sans Light"/>
                <a:ea typeface="Work Sans Light"/>
                <a:cs typeface="Work Sans Light"/>
                <a:sym typeface="Work Sans Light"/>
              </a:rPr>
              <a:t>Base de Datos Relaciones</a:t>
            </a:r>
            <a:endParaRPr b="1" i="0" sz="4000" u="none" cap="none" strike="noStrike">
              <a:solidFill>
                <a:schemeClr val="dk1"/>
              </a:solidFill>
              <a:latin typeface="Work Sans Light"/>
              <a:ea typeface="Work Sans Light"/>
              <a:cs typeface="Work Sans Light"/>
              <a:sym typeface="Work Sans Light"/>
            </a:endParaRPr>
          </a:p>
        </p:txBody>
      </p:sp>
      <p:cxnSp>
        <p:nvCxnSpPr>
          <p:cNvPr id="177" name="Google Shape;177;p28"/>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78" name="Google Shape;178;p28"/>
          <p:cNvSpPr txBox="1"/>
          <p:nvPr/>
        </p:nvSpPr>
        <p:spPr>
          <a:xfrm>
            <a:off x="4168816" y="3463724"/>
            <a:ext cx="385436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Modelo Relacional</a:t>
            </a:r>
            <a:endParaRPr b="0" i="0" sz="1800" u="none" cap="none" strike="noStrike">
              <a:solidFill>
                <a:srgbClr val="000000"/>
              </a:solidFill>
              <a:latin typeface="Arial"/>
              <a:ea typeface="Arial"/>
              <a:cs typeface="Arial"/>
              <a:sym typeface="Arial"/>
            </a:endParaRPr>
          </a:p>
        </p:txBody>
      </p:sp>
      <p:pic>
        <p:nvPicPr>
          <p:cNvPr id="184" name="Google Shape;184;p29" title="MR-GAES_5.jpeg"/>
          <p:cNvPicPr preferRelativeResize="0"/>
          <p:nvPr/>
        </p:nvPicPr>
        <p:blipFill>
          <a:blip r:embed="rId3">
            <a:alphaModFix/>
          </a:blip>
          <a:stretch>
            <a:fillRect/>
          </a:stretch>
        </p:blipFill>
        <p:spPr>
          <a:xfrm>
            <a:off x="1800950" y="1556144"/>
            <a:ext cx="8590111" cy="51171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Consultas</a:t>
            </a:r>
            <a:endParaRPr b="0" i="0" sz="1800" u="none" cap="none" strike="noStrike">
              <a:solidFill>
                <a:srgbClr val="000000"/>
              </a:solidFill>
              <a:latin typeface="Arial"/>
              <a:ea typeface="Arial"/>
              <a:cs typeface="Arial"/>
              <a:sym typeface="Arial"/>
            </a:endParaRPr>
          </a:p>
        </p:txBody>
      </p:sp>
      <p:sp>
        <p:nvSpPr>
          <p:cNvPr id="190" name="Google Shape;190;p30"/>
          <p:cNvSpPr txBox="1"/>
          <p:nvPr/>
        </p:nvSpPr>
        <p:spPr>
          <a:xfrm>
            <a:off x="1075765" y="2435839"/>
            <a:ext cx="73420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imagen de las principales consultas a una tabla y ejecución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Procedimientos Almacenados y/o funciones</a:t>
            </a:r>
            <a:endParaRPr b="0" i="0" sz="1800" u="none" cap="none" strike="noStrike">
              <a:solidFill>
                <a:srgbClr val="000000"/>
              </a:solidFill>
              <a:latin typeface="Arial"/>
              <a:ea typeface="Arial"/>
              <a:cs typeface="Arial"/>
              <a:sym typeface="Arial"/>
            </a:endParaRPr>
          </a:p>
        </p:txBody>
      </p:sp>
      <p:sp>
        <p:nvSpPr>
          <p:cNvPr id="196" name="Google Shape;196;p31"/>
          <p:cNvSpPr/>
          <p:nvPr/>
        </p:nvSpPr>
        <p:spPr>
          <a:xfrm>
            <a:off x="5978820" y="3275112"/>
            <a:ext cx="23436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 </a:t>
            </a:r>
            <a:endParaRPr/>
          </a:p>
        </p:txBody>
      </p:sp>
      <p:sp>
        <p:nvSpPr>
          <p:cNvPr id="197" name="Google Shape;197;p31"/>
          <p:cNvSpPr txBox="1"/>
          <p:nvPr/>
        </p:nvSpPr>
        <p:spPr>
          <a:xfrm>
            <a:off x="1075764" y="2435839"/>
            <a:ext cx="9081247"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imagen de las principales procedimientos almacenados y/o funciones y ejecución</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2"/>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Roles y Permisos</a:t>
            </a:r>
            <a:endParaRPr b="0" i="0" sz="1800" u="none" cap="none" strike="noStrike">
              <a:solidFill>
                <a:srgbClr val="000000"/>
              </a:solidFill>
              <a:latin typeface="Arial"/>
              <a:ea typeface="Arial"/>
              <a:cs typeface="Arial"/>
              <a:sym typeface="Arial"/>
            </a:endParaRPr>
          </a:p>
        </p:txBody>
      </p:sp>
      <p:sp>
        <p:nvSpPr>
          <p:cNvPr id="203" name="Google Shape;203;p32"/>
          <p:cNvSpPr txBox="1"/>
          <p:nvPr/>
        </p:nvSpPr>
        <p:spPr>
          <a:xfrm>
            <a:off x="1075765" y="2435839"/>
            <a:ext cx="734209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s-CO" sz="1800" u="none" cap="none" strike="noStrike">
                <a:solidFill>
                  <a:schemeClr val="dk1"/>
                </a:solidFill>
                <a:latin typeface="Calibri"/>
                <a:ea typeface="Calibri"/>
                <a:cs typeface="Calibri"/>
                <a:sym typeface="Calibri"/>
              </a:rPr>
              <a:t>Insertar tabla de los roles y permisos</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3"/>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Diccionario de Datos</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4"/>
          <p:cNvSpPr txBox="1"/>
          <p:nvPr/>
        </p:nvSpPr>
        <p:spPr>
          <a:xfrm>
            <a:off x="2411506" y="2228671"/>
            <a:ext cx="7160197"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s-CO" sz="4000" u="none" cap="none" strike="noStrike">
                <a:solidFill>
                  <a:schemeClr val="dk1"/>
                </a:solidFill>
                <a:latin typeface="Work Sans Light"/>
                <a:ea typeface="Work Sans Light"/>
                <a:cs typeface="Work Sans Light"/>
                <a:sym typeface="Work Sans Light"/>
              </a:rPr>
              <a:t>Diseño Web</a:t>
            </a:r>
            <a:endParaRPr b="1" i="0" sz="4000" u="none" cap="none" strike="noStrike">
              <a:solidFill>
                <a:schemeClr val="dk1"/>
              </a:solidFill>
              <a:latin typeface="Work Sans Light"/>
              <a:ea typeface="Work Sans Light"/>
              <a:cs typeface="Work Sans Light"/>
              <a:sym typeface="Work Sans Light"/>
            </a:endParaRPr>
          </a:p>
        </p:txBody>
      </p:sp>
      <p:cxnSp>
        <p:nvCxnSpPr>
          <p:cNvPr id="215" name="Google Shape;215;p34"/>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216" name="Google Shape;216;p34"/>
          <p:cNvSpPr txBox="1"/>
          <p:nvPr/>
        </p:nvSpPr>
        <p:spPr>
          <a:xfrm>
            <a:off x="4168816" y="3463724"/>
            <a:ext cx="385436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7"/>
          <p:cNvSpPr txBox="1"/>
          <p:nvPr/>
        </p:nvSpPr>
        <p:spPr>
          <a:xfrm>
            <a:off x="1464175" y="2228675"/>
            <a:ext cx="9587400" cy="1569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lang="es-CO" sz="2400">
                <a:solidFill>
                  <a:schemeClr val="dk1"/>
                </a:solidFill>
                <a:latin typeface="Work Sans Light"/>
                <a:ea typeface="Work Sans Light"/>
                <a:cs typeface="Work Sans Light"/>
                <a:sym typeface="Work Sans Light"/>
              </a:rPr>
              <a:t>Andrea Viviana Florian Higuera, </a:t>
            </a:r>
            <a:endParaRPr sz="2400">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7200"/>
              <a:buFont typeface="Arial"/>
              <a:buNone/>
            </a:pPr>
            <a:r>
              <a:rPr lang="es-CO" sz="2400">
                <a:solidFill>
                  <a:schemeClr val="dk1"/>
                </a:solidFill>
                <a:latin typeface="Work Sans Light"/>
                <a:ea typeface="Work Sans Light"/>
                <a:cs typeface="Work Sans Light"/>
                <a:sym typeface="Work Sans Light"/>
              </a:rPr>
              <a:t>Juan David Forero Sánchez,</a:t>
            </a:r>
            <a:endParaRPr sz="2400">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7200"/>
              <a:buFont typeface="Arial"/>
              <a:buNone/>
            </a:pPr>
            <a:r>
              <a:rPr lang="es-CO" sz="2400">
                <a:solidFill>
                  <a:schemeClr val="dk1"/>
                </a:solidFill>
                <a:latin typeface="Work Sans Light"/>
                <a:ea typeface="Work Sans Light"/>
                <a:cs typeface="Work Sans Light"/>
                <a:sym typeface="Work Sans Light"/>
              </a:rPr>
              <a:t>Yerik Nicolas Hurtado Barbosa y </a:t>
            </a:r>
            <a:endParaRPr sz="2400">
              <a:solidFill>
                <a:schemeClr val="dk1"/>
              </a:solidFill>
              <a:latin typeface="Work Sans Light"/>
              <a:ea typeface="Work Sans Light"/>
              <a:cs typeface="Work Sans Light"/>
              <a:sym typeface="Work Sans Light"/>
            </a:endParaRPr>
          </a:p>
          <a:p>
            <a:pPr indent="0" lvl="0" marL="0" marR="0" rtl="0" algn="ctr">
              <a:lnSpc>
                <a:spcPct val="100000"/>
              </a:lnSpc>
              <a:spcBef>
                <a:spcPts val="0"/>
              </a:spcBef>
              <a:spcAft>
                <a:spcPts val="0"/>
              </a:spcAft>
              <a:buClr>
                <a:srgbClr val="000000"/>
              </a:buClr>
              <a:buSzPts val="7200"/>
              <a:buFont typeface="Arial"/>
              <a:buNone/>
            </a:pPr>
            <a:r>
              <a:rPr lang="es-CO" sz="2400">
                <a:solidFill>
                  <a:schemeClr val="dk1"/>
                </a:solidFill>
                <a:latin typeface="Work Sans Light"/>
                <a:ea typeface="Work Sans Light"/>
                <a:cs typeface="Work Sans Light"/>
                <a:sym typeface="Work Sans Light"/>
              </a:rPr>
              <a:t>Branndon</a:t>
            </a:r>
            <a:r>
              <a:rPr lang="es-CO" sz="2400">
                <a:solidFill>
                  <a:schemeClr val="dk1"/>
                </a:solidFill>
                <a:latin typeface="Work Sans Light"/>
                <a:ea typeface="Work Sans Light"/>
                <a:cs typeface="Work Sans Light"/>
                <a:sym typeface="Work Sans Light"/>
              </a:rPr>
              <a:t> Schneyder </a:t>
            </a:r>
            <a:r>
              <a:rPr lang="es-CO" sz="2400">
                <a:solidFill>
                  <a:schemeClr val="dk1"/>
                </a:solidFill>
                <a:latin typeface="Work Sans Light"/>
                <a:ea typeface="Work Sans Light"/>
                <a:cs typeface="Work Sans Light"/>
                <a:sym typeface="Work Sans Light"/>
              </a:rPr>
              <a:t>Suárez</a:t>
            </a:r>
            <a:r>
              <a:rPr lang="es-CO" sz="2400">
                <a:solidFill>
                  <a:schemeClr val="dk1"/>
                </a:solidFill>
                <a:latin typeface="Work Sans Light"/>
                <a:ea typeface="Work Sans Light"/>
                <a:cs typeface="Work Sans Light"/>
                <a:sym typeface="Work Sans Light"/>
              </a:rPr>
              <a:t> Jiménez </a:t>
            </a:r>
            <a:endParaRPr b="0" i="0" sz="2400" u="none" cap="none" strike="noStrike">
              <a:solidFill>
                <a:schemeClr val="dk1"/>
              </a:solidFill>
              <a:latin typeface="Work Sans Light"/>
              <a:ea typeface="Work Sans Light"/>
              <a:cs typeface="Work Sans Light"/>
              <a:sym typeface="Work Sans Light"/>
            </a:endParaRPr>
          </a:p>
        </p:txBody>
      </p:sp>
      <p:cxnSp>
        <p:nvCxnSpPr>
          <p:cNvPr id="107" name="Google Shape;107;p17"/>
          <p:cNvCxnSpPr/>
          <p:nvPr/>
        </p:nvCxnSpPr>
        <p:spPr>
          <a:xfrm>
            <a:off x="5227899" y="3931534"/>
            <a:ext cx="1736100" cy="0"/>
          </a:xfrm>
          <a:prstGeom prst="straightConnector1">
            <a:avLst/>
          </a:prstGeom>
          <a:noFill/>
          <a:ln cap="flat" cmpd="sng" w="9525">
            <a:solidFill>
              <a:srgbClr val="38AA00"/>
            </a:solidFill>
            <a:prstDash val="solid"/>
            <a:miter lim="800000"/>
            <a:headEnd len="sm" w="sm" type="none"/>
            <a:tailEnd len="sm" w="sm" type="none"/>
          </a:ln>
        </p:spPr>
      </p:cxnSp>
      <p:sp>
        <p:nvSpPr>
          <p:cNvPr id="108" name="Google Shape;108;p17"/>
          <p:cNvSpPr txBox="1"/>
          <p:nvPr/>
        </p:nvSpPr>
        <p:spPr>
          <a:xfrm>
            <a:off x="4168816" y="4073324"/>
            <a:ext cx="3854400" cy="831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s-CO" sz="2400" u="none" cap="none" strike="noStrike">
                <a:solidFill>
                  <a:schemeClr val="dk1"/>
                </a:solidFill>
                <a:latin typeface="Calibri"/>
                <a:ea typeface="Calibri"/>
                <a:cs typeface="Calibri"/>
                <a:sym typeface="Calibri"/>
              </a:rPr>
              <a:t>Gaes N° : </a:t>
            </a:r>
            <a:r>
              <a:rPr b="1" lang="es-CO" sz="2400">
                <a:solidFill>
                  <a:schemeClr val="dk1"/>
                </a:solidFill>
                <a:latin typeface="Calibri"/>
                <a:ea typeface="Calibri"/>
                <a:cs typeface="Calibri"/>
                <a:sym typeface="Calibri"/>
              </a:rPr>
              <a:t>5</a:t>
            </a:r>
            <a:br>
              <a:rPr b="1" i="0" lang="es-CO" sz="2400" u="none" cap="none" strike="noStrike">
                <a:solidFill>
                  <a:schemeClr val="dk1"/>
                </a:solidFill>
                <a:latin typeface="Calibri"/>
                <a:ea typeface="Calibri"/>
                <a:cs typeface="Calibri"/>
                <a:sym typeface="Calibri"/>
              </a:rPr>
            </a:br>
            <a:endParaRPr b="1" i="0" sz="24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Interfaz de Inicio</a:t>
            </a:r>
            <a:endParaRPr b="0" i="0" sz="1800" u="none" cap="none" strike="noStrike">
              <a:solidFill>
                <a:srgbClr val="000000"/>
              </a:solidFill>
              <a:latin typeface="Arial"/>
              <a:ea typeface="Arial"/>
              <a:cs typeface="Arial"/>
              <a:sym typeface="Arial"/>
            </a:endParaRPr>
          </a:p>
        </p:txBody>
      </p:sp>
      <p:sp>
        <p:nvSpPr>
          <p:cNvPr id="222" name="Google Shape;222;p35"/>
          <p:cNvSpPr/>
          <p:nvPr/>
        </p:nvSpPr>
        <p:spPr>
          <a:xfrm>
            <a:off x="5978820" y="3275112"/>
            <a:ext cx="234360" cy="30777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s-CO" sz="1400" u="none" cap="none" strike="noStrike">
                <a:solidFill>
                  <a:srgbClr val="000000"/>
                </a:solidFill>
                <a:latin typeface="Arial"/>
                <a:ea typeface="Arial"/>
                <a:cs typeface="Arial"/>
                <a:sym typeface="Arial"/>
              </a:rPr>
              <a:t> </a:t>
            </a:r>
            <a:endParaRPr/>
          </a:p>
        </p:txBody>
      </p:sp>
      <p:pic>
        <p:nvPicPr>
          <p:cNvPr id="223" name="Google Shape;223;p35"/>
          <p:cNvPicPr preferRelativeResize="0"/>
          <p:nvPr/>
        </p:nvPicPr>
        <p:blipFill>
          <a:blip r:embed="rId3">
            <a:alphaModFix/>
          </a:blip>
          <a:stretch>
            <a:fillRect/>
          </a:stretch>
        </p:blipFill>
        <p:spPr>
          <a:xfrm>
            <a:off x="1578838" y="1436050"/>
            <a:ext cx="9034325" cy="5239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pic>
        <p:nvPicPr>
          <p:cNvPr descr="Imagen que contiene Interfaz de usuario gráfica&#10;&#10;Descripción generada automáticamente" id="228" name="Google Shape;228;p36"/>
          <p:cNvPicPr preferRelativeResize="0"/>
          <p:nvPr/>
        </p:nvPicPr>
        <p:blipFill rotWithShape="1">
          <a:blip r:embed="rId3">
            <a:alphaModFix/>
          </a:blip>
          <a:srcRect b="0" l="0" r="0" t="0"/>
          <a:stretch/>
        </p:blipFill>
        <p:spPr>
          <a:xfrm>
            <a:off x="0" y="0"/>
            <a:ext cx="12192000" cy="6858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Planteamiento del Problema</a:t>
            </a:r>
            <a:endParaRPr b="0" i="0" sz="1800" u="none" cap="none" strike="noStrike">
              <a:solidFill>
                <a:srgbClr val="000000"/>
              </a:solidFill>
              <a:latin typeface="Arial"/>
              <a:ea typeface="Arial"/>
              <a:cs typeface="Arial"/>
              <a:sym typeface="Arial"/>
            </a:endParaRPr>
          </a:p>
        </p:txBody>
      </p:sp>
      <p:sp>
        <p:nvSpPr>
          <p:cNvPr id="114" name="Google Shape;114;p18"/>
          <p:cNvSpPr txBox="1"/>
          <p:nvPr/>
        </p:nvSpPr>
        <p:spPr>
          <a:xfrm>
            <a:off x="729150" y="2289500"/>
            <a:ext cx="10789500" cy="3047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200"/>
              <a:buFont typeface="Arial"/>
              <a:buNone/>
            </a:pPr>
            <a:r>
              <a:rPr lang="es-CO" sz="3200">
                <a:solidFill>
                  <a:schemeClr val="dk1"/>
                </a:solidFill>
                <a:latin typeface="Times New Roman"/>
                <a:ea typeface="Times New Roman"/>
                <a:cs typeface="Times New Roman"/>
                <a:sym typeface="Times New Roman"/>
              </a:rPr>
              <a:t>La panadería WYK tiene problemas porque lleva su inventario y los pedidos de las mesas en papel, lo que genera desorden, pérdidas y demoras. Esto afecta su eficiencia y la atención al cliente. Por eso, se propone crear un sistema web que ayude a organizar mejor el inventario y los pedidos, haciendo que el negocio funcione de forma más ágil y moderna.</a:t>
            </a:r>
            <a:endParaRPr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Justificación</a:t>
            </a:r>
            <a:endParaRPr b="0" i="0" sz="1800" u="none" cap="none" strike="noStrike">
              <a:solidFill>
                <a:srgbClr val="000000"/>
              </a:solidFill>
              <a:latin typeface="Arial"/>
              <a:ea typeface="Arial"/>
              <a:cs typeface="Arial"/>
              <a:sym typeface="Arial"/>
            </a:endParaRPr>
          </a:p>
        </p:txBody>
      </p:sp>
      <p:sp>
        <p:nvSpPr>
          <p:cNvPr id="120" name="Google Shape;120;p19"/>
          <p:cNvSpPr txBox="1"/>
          <p:nvPr/>
        </p:nvSpPr>
        <p:spPr>
          <a:xfrm>
            <a:off x="696300" y="1666775"/>
            <a:ext cx="10799400" cy="4706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s-CO" sz="2500">
                <a:latin typeface="Times New Roman"/>
                <a:ea typeface="Times New Roman"/>
                <a:cs typeface="Times New Roman"/>
                <a:sym typeface="Times New Roman"/>
              </a:rPr>
              <a:t>Como estudiantes del SENA, vimos una gran oportunidad de aplicar lo que hemos aprendido para ayudar a la panadería WYK a mejorar sus procesos. Este proyecto busca digitalizar el inventario y los pedidos de mesa, lo que no solo evitará pérdidas por desorganización, sino que también hará más eficiente la atención a los clientes.</a:t>
            </a:r>
            <a:endParaRPr sz="25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s-CO" sz="2500">
                <a:latin typeface="Times New Roman"/>
                <a:ea typeface="Times New Roman"/>
                <a:cs typeface="Times New Roman"/>
                <a:sym typeface="Times New Roman"/>
              </a:rPr>
              <a:t>Además, creemos que este sistema puede convertirse en una herramienta útil para otras microempresas, abriendo la posibilidad de ofrecerlo como un servicio más adelante. Esta experiencia también nos permite reforzar nuestros conocimientos en desarrollo web, bases de datos y gestión empresarial, enfrentándonos a un reto real con una solución práctica y sostenible. corregir</a:t>
            </a:r>
            <a:endParaRPr sz="2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171086" y="125481"/>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 General</a:t>
            </a:r>
            <a:endParaRPr b="0" i="0" sz="1800" u="none" cap="none" strike="noStrike">
              <a:solidFill>
                <a:srgbClr val="000000"/>
              </a:solidFill>
              <a:latin typeface="Arial"/>
              <a:ea typeface="Arial"/>
              <a:cs typeface="Arial"/>
              <a:sym typeface="Arial"/>
            </a:endParaRPr>
          </a:p>
        </p:txBody>
      </p:sp>
      <p:sp>
        <p:nvSpPr>
          <p:cNvPr id="126" name="Google Shape;126;p20"/>
          <p:cNvSpPr txBox="1"/>
          <p:nvPr/>
        </p:nvSpPr>
        <p:spPr>
          <a:xfrm>
            <a:off x="760350" y="2351550"/>
            <a:ext cx="106713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O" sz="3200">
                <a:solidFill>
                  <a:schemeClr val="dk1"/>
                </a:solidFill>
                <a:latin typeface="Times New Roman"/>
                <a:ea typeface="Times New Roman"/>
                <a:cs typeface="Times New Roman"/>
                <a:sym typeface="Times New Roman"/>
              </a:rPr>
              <a:t>Diseñar e implementar un software personalizado para la panadería WYK que permita mejorar la gestión de inventarios y la organización de pedidos a través de una plataforma web.</a:t>
            </a:r>
            <a:endParaRPr sz="3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456236" y="110481"/>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i="0" lang="es-CO" sz="4400" u="none" cap="none" strike="noStrike">
                <a:solidFill>
                  <a:schemeClr val="lt1"/>
                </a:solidFill>
                <a:latin typeface="Calibri"/>
                <a:ea typeface="Calibri"/>
                <a:cs typeface="Calibri"/>
                <a:sym typeface="Calibri"/>
              </a:rPr>
              <a:t>Objetivos Específicos</a:t>
            </a:r>
            <a:endParaRPr b="0" i="0" sz="1800" u="none" cap="none" strike="noStrike">
              <a:solidFill>
                <a:srgbClr val="000000"/>
              </a:solidFill>
              <a:latin typeface="Arial"/>
              <a:ea typeface="Arial"/>
              <a:cs typeface="Arial"/>
              <a:sym typeface="Arial"/>
            </a:endParaRPr>
          </a:p>
        </p:txBody>
      </p:sp>
      <p:sp>
        <p:nvSpPr>
          <p:cNvPr id="132" name="Google Shape;132;p21"/>
          <p:cNvSpPr txBox="1"/>
          <p:nvPr/>
        </p:nvSpPr>
        <p:spPr>
          <a:xfrm>
            <a:off x="709450" y="1936350"/>
            <a:ext cx="108192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CO" sz="2000">
                <a:solidFill>
                  <a:schemeClr val="dk1"/>
                </a:solidFill>
              </a:rPr>
              <a:t>Diseñar e implementar un sistema digital de gestión de inventario</a:t>
            </a:r>
            <a:r>
              <a:rPr lang="es-CO" sz="2000">
                <a:solidFill>
                  <a:schemeClr val="dk1"/>
                </a:solidFill>
              </a:rPr>
              <a:t> que permita registrar, controlar y monitorear en tiempo real las entradas y salidas de productos e insumos, con alertas de abastecimiento.</a:t>
            </a:r>
            <a:endParaRPr sz="2000">
              <a:solidFill>
                <a:schemeClr val="dk1"/>
              </a:solidFill>
            </a:endParaRPr>
          </a:p>
          <a:p>
            <a:pPr indent="0" lvl="0" marL="0" rtl="0" algn="l">
              <a:spcBef>
                <a:spcPts val="0"/>
              </a:spcBef>
              <a:spcAft>
                <a:spcPts val="0"/>
              </a:spcAft>
              <a:buNone/>
            </a:pPr>
            <a:r>
              <a:t/>
            </a:r>
            <a:endParaRPr sz="2000">
              <a:solidFill>
                <a:schemeClr val="dk1"/>
              </a:solidFill>
            </a:endParaRPr>
          </a:p>
          <a:p>
            <a:pPr indent="0" lvl="0" marL="0" rtl="0" algn="l">
              <a:spcBef>
                <a:spcPts val="0"/>
              </a:spcBef>
              <a:spcAft>
                <a:spcPts val="0"/>
              </a:spcAft>
              <a:buNone/>
            </a:pPr>
            <a:r>
              <a:rPr b="1" lang="es-CO" sz="2000">
                <a:solidFill>
                  <a:schemeClr val="dk1"/>
                </a:solidFill>
              </a:rPr>
              <a:t>Mejorar la eficiencia operativa y la experiencia del cliente</a:t>
            </a:r>
            <a:r>
              <a:rPr lang="es-CO" sz="2000">
                <a:solidFill>
                  <a:schemeClr val="dk1"/>
                </a:solidFill>
              </a:rPr>
              <a:t> a través de la automatización de procesos clave dentro del negocio.</a:t>
            </a:r>
            <a:endParaRPr sz="2000">
              <a:solidFill>
                <a:schemeClr val="dk1"/>
              </a:solidFill>
            </a:endParaRPr>
          </a:p>
          <a:p>
            <a:pPr indent="0" lvl="0" marL="0" rtl="0" algn="l">
              <a:spcBef>
                <a:spcPts val="0"/>
              </a:spcBef>
              <a:spcAft>
                <a:spcPts val="0"/>
              </a:spcAft>
              <a:buNone/>
            </a:pPr>
            <a:r>
              <a:rPr lang="es-CO" sz="2000">
                <a:solidFill>
                  <a:schemeClr val="dk1"/>
                </a:solidFill>
              </a:rPr>
              <a:t>Especificar </a:t>
            </a:r>
            <a:r>
              <a:rPr lang="es-CO" sz="2000">
                <a:solidFill>
                  <a:schemeClr val="dk1"/>
                </a:solidFill>
              </a:rPr>
              <a:t>módulos</a:t>
            </a:r>
            <a:r>
              <a:rPr lang="es-CO" sz="2000">
                <a:solidFill>
                  <a:schemeClr val="dk1"/>
                </a:solidFill>
              </a:rPr>
              <a:t> o gestiones (DCU)</a:t>
            </a:r>
            <a:endParaRPr sz="20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nvSpPr>
        <p:spPr>
          <a:xfrm>
            <a:off x="2411506" y="2228671"/>
            <a:ext cx="7160197" cy="70784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7200"/>
              <a:buFont typeface="Arial"/>
              <a:buNone/>
            </a:pPr>
            <a:r>
              <a:rPr b="1" i="0" lang="es-CO" sz="4000" u="none" cap="none" strike="noStrike">
                <a:solidFill>
                  <a:schemeClr val="dk1"/>
                </a:solidFill>
                <a:latin typeface="Work Sans Light"/>
                <a:ea typeface="Work Sans Light"/>
                <a:cs typeface="Work Sans Light"/>
                <a:sym typeface="Work Sans Light"/>
              </a:rPr>
              <a:t>Diseño del Software</a:t>
            </a:r>
            <a:endParaRPr b="1" i="0" sz="4000" u="none" cap="none" strike="noStrike">
              <a:solidFill>
                <a:schemeClr val="dk1"/>
              </a:solidFill>
              <a:latin typeface="Work Sans Light"/>
              <a:ea typeface="Work Sans Light"/>
              <a:cs typeface="Work Sans Light"/>
              <a:sym typeface="Work Sans Light"/>
            </a:endParaRPr>
          </a:p>
        </p:txBody>
      </p:sp>
      <p:cxnSp>
        <p:nvCxnSpPr>
          <p:cNvPr id="139" name="Google Shape;139;p22"/>
          <p:cNvCxnSpPr/>
          <p:nvPr/>
        </p:nvCxnSpPr>
        <p:spPr>
          <a:xfrm>
            <a:off x="5227899" y="3321934"/>
            <a:ext cx="1736203" cy="0"/>
          </a:xfrm>
          <a:prstGeom prst="straightConnector1">
            <a:avLst/>
          </a:prstGeom>
          <a:noFill/>
          <a:ln cap="flat" cmpd="sng" w="9525">
            <a:solidFill>
              <a:srgbClr val="38AA00"/>
            </a:solidFill>
            <a:prstDash val="solid"/>
            <a:miter lim="800000"/>
            <a:headEnd len="sm" w="sm" type="none"/>
            <a:tailEnd len="sm" w="sm" type="none"/>
          </a:ln>
        </p:spPr>
      </p:cxnSp>
      <p:sp>
        <p:nvSpPr>
          <p:cNvPr id="140" name="Google Shape;140;p22"/>
          <p:cNvSpPr txBox="1"/>
          <p:nvPr/>
        </p:nvSpPr>
        <p:spPr>
          <a:xfrm>
            <a:off x="4168816" y="3463724"/>
            <a:ext cx="3854368"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br>
              <a:rPr b="1" i="0" lang="es-CO" sz="1600" u="none" cap="none" strike="noStrike">
                <a:solidFill>
                  <a:schemeClr val="dk1"/>
                </a:solidFill>
                <a:latin typeface="Calibri"/>
                <a:ea typeface="Calibri"/>
                <a:cs typeface="Calibri"/>
                <a:sym typeface="Calibri"/>
              </a:rPr>
            </a:br>
            <a:endParaRPr b="1" i="0" sz="16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117686" y="-82969"/>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Casos de Uso</a:t>
            </a:r>
            <a:endParaRPr b="0" i="0" sz="1800" u="none" cap="none" strike="noStrike">
              <a:solidFill>
                <a:srgbClr val="000000"/>
              </a:solidFill>
              <a:latin typeface="Arial"/>
              <a:ea typeface="Arial"/>
              <a:cs typeface="Arial"/>
              <a:sym typeface="Arial"/>
            </a:endParaRPr>
          </a:p>
        </p:txBody>
      </p:sp>
      <p:pic>
        <p:nvPicPr>
          <p:cNvPr id="146" name="Google Shape;146;p23"/>
          <p:cNvPicPr preferRelativeResize="0"/>
          <p:nvPr/>
        </p:nvPicPr>
        <p:blipFill>
          <a:blip r:embed="rId3">
            <a:alphaModFix/>
          </a:blip>
          <a:stretch>
            <a:fillRect/>
          </a:stretch>
        </p:blipFill>
        <p:spPr>
          <a:xfrm>
            <a:off x="674000" y="1508481"/>
            <a:ext cx="10843995" cy="531046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117686" y="-82969"/>
            <a:ext cx="10515600" cy="1325700"/>
          </a:xfrm>
          <a:prstGeom prst="rect">
            <a:avLst/>
          </a:prstGeom>
          <a:noFill/>
          <a:ln>
            <a:noFill/>
          </a:ln>
        </p:spPr>
        <p:txBody>
          <a:bodyPr anchorCtr="0" anchor="ctr"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3600"/>
              <a:buFont typeface="Arial"/>
              <a:buNone/>
            </a:pPr>
            <a:r>
              <a:rPr b="1" lang="es-CO">
                <a:solidFill>
                  <a:schemeClr val="lt1"/>
                </a:solidFill>
              </a:rPr>
              <a:t>Diagrama de Casos de Uso</a:t>
            </a:r>
            <a:endParaRPr b="0" i="0" sz="1800" u="none" cap="none" strike="noStrike">
              <a:solidFill>
                <a:srgbClr val="000000"/>
              </a:solidFill>
              <a:latin typeface="Arial"/>
              <a:ea typeface="Arial"/>
              <a:cs typeface="Arial"/>
              <a:sym typeface="Arial"/>
            </a:endParaRPr>
          </a:p>
        </p:txBody>
      </p:sp>
      <p:pic>
        <p:nvPicPr>
          <p:cNvPr id="152" name="Google Shape;152;p24"/>
          <p:cNvPicPr preferRelativeResize="0"/>
          <p:nvPr/>
        </p:nvPicPr>
        <p:blipFill>
          <a:blip r:embed="rId3">
            <a:alphaModFix/>
          </a:blip>
          <a:stretch>
            <a:fillRect/>
          </a:stretch>
        </p:blipFill>
        <p:spPr>
          <a:xfrm>
            <a:off x="1325113" y="1458950"/>
            <a:ext cx="9541775" cy="531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