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88" r:id="rId3"/>
    <p:sldId id="260" r:id="rId4"/>
    <p:sldId id="274" r:id="rId5"/>
    <p:sldId id="266" r:id="rId6"/>
    <p:sldId id="289" r:id="rId7"/>
    <p:sldId id="258" r:id="rId8"/>
    <p:sldId id="290" r:id="rId9"/>
    <p:sldId id="261" r:id="rId10"/>
    <p:sldId id="291" r:id="rId11"/>
    <p:sldId id="265" r:id="rId12"/>
    <p:sldId id="278" r:id="rId13"/>
  </p:sldIdLst>
  <p:sldSz cx="9144000" cy="5143500" type="screen16x9"/>
  <p:notesSz cx="6858000" cy="9144000"/>
  <p:embeddedFontLst>
    <p:embeddedFont>
      <p:font typeface="Encode Sans Semi Condensed Medium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Jolly Lodger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69DDCF-7EAF-42FF-B5A9-A65CE2E702D5}">
  <a:tblStyle styleId="{FD69DDCF-7EAF-42FF-B5A9-A65CE2E702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2515" autoAdjust="0"/>
  </p:normalViewPr>
  <p:slideViewPr>
    <p:cSldViewPr snapToGrid="0">
      <p:cViewPr varScale="1">
        <p:scale>
          <a:sx n="84" d="100"/>
          <a:sy n="84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0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vey\Downloads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vey\Documents\GitHub\nashville-cemetary-burials-BrantIvey\data\Historic_Nashville_City_Cemetery_Interments__1846-197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vey\Documents\GitHub\nashville-cemetary-burials-BrantIvey\data\Historic_Nashville_City_Cemetery_Interments__1846-1979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vey\Downloads\Historic_Nashville_City_Cemetery_Interments__1846-197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vey\Documents\GitHub\nashville-cemetary-burials-BrantIvey\data\Historic_Nashville_City_Cemetery_Interments__1846-197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vey\Downloads\Historic_Nashville_City_Cemetery_Interments__1846-197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vey\Downloads\Historic_Nashville_City_Cemetery_Interments__1846-197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vey\Documents\GitHub\nashville-cemetary-burials-BrantIvey\data\Historic_Nashville_City_Cemetery_Interments__1846-197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vey\Documents\GitHub\nashville-cemetary-burials-BrantIvey\data\Historic_Nashville_City_Cemetery_Interments__1846-197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vey\Documents\GitHub\nashville-cemetary-burials-BrantIvey\data\Historic_Nashville_City_Cemetery_Interments__1846-197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vey\Documents\GitHub\nashville-cemetary-burials-BrantIvey\data\Historic_Nashville_City_Cemetery_Interments__1846-197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[Historic_Nashville_City_Cemetery_Interments__1846-1979.xlsx]Q2!PivotTable6</c:name>
    <c:fmtId val="-1"/>
  </c:pivotSource>
  <c:chart>
    <c:autoTitleDeleted val="1"/>
    <c:pivotFmts>
      <c:pivotFmt>
        <c:idx val="0"/>
        <c:spPr>
          <a:solidFill>
            <a:schemeClr val="accent2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2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2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2">
              <a:alpha val="85000"/>
            </a:schemeClr>
          </a:solidFill>
          <a:ln w="31750" cap="rnd" cmpd="sng" algn="ctr">
            <a:solidFill>
              <a:schemeClr val="accent2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'Q2'!$B$3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'Q2'!$A$4:$A$133</c:f>
              <c:strCache>
                <c:ptCount val="129"/>
                <c:pt idx="0">
                  <c:v>1846</c:v>
                </c:pt>
                <c:pt idx="1">
                  <c:v>1847</c:v>
                </c:pt>
                <c:pt idx="2">
                  <c:v>1848</c:v>
                </c:pt>
                <c:pt idx="3">
                  <c:v>1849</c:v>
                </c:pt>
                <c:pt idx="4">
                  <c:v>1850</c:v>
                </c:pt>
                <c:pt idx="5">
                  <c:v>1851</c:v>
                </c:pt>
                <c:pt idx="6">
                  <c:v>1852</c:v>
                </c:pt>
                <c:pt idx="7">
                  <c:v>1853</c:v>
                </c:pt>
                <c:pt idx="8">
                  <c:v>1854</c:v>
                </c:pt>
                <c:pt idx="9">
                  <c:v>1855</c:v>
                </c:pt>
                <c:pt idx="10">
                  <c:v>1856</c:v>
                </c:pt>
                <c:pt idx="11">
                  <c:v>1857</c:v>
                </c:pt>
                <c:pt idx="12">
                  <c:v>1858</c:v>
                </c:pt>
                <c:pt idx="13">
                  <c:v>1859</c:v>
                </c:pt>
                <c:pt idx="14">
                  <c:v>1860</c:v>
                </c:pt>
                <c:pt idx="15">
                  <c:v>1861</c:v>
                </c:pt>
                <c:pt idx="16">
                  <c:v>1862</c:v>
                </c:pt>
                <c:pt idx="17">
                  <c:v>1863</c:v>
                </c:pt>
                <c:pt idx="18">
                  <c:v>1864</c:v>
                </c:pt>
                <c:pt idx="19">
                  <c:v>1865</c:v>
                </c:pt>
                <c:pt idx="20">
                  <c:v>1866</c:v>
                </c:pt>
                <c:pt idx="21">
                  <c:v>1867</c:v>
                </c:pt>
                <c:pt idx="22">
                  <c:v>1868</c:v>
                </c:pt>
                <c:pt idx="23">
                  <c:v>1869</c:v>
                </c:pt>
                <c:pt idx="24">
                  <c:v>1870</c:v>
                </c:pt>
                <c:pt idx="25">
                  <c:v>1871</c:v>
                </c:pt>
                <c:pt idx="26">
                  <c:v>1872</c:v>
                </c:pt>
                <c:pt idx="27">
                  <c:v>1873</c:v>
                </c:pt>
                <c:pt idx="28">
                  <c:v>1874</c:v>
                </c:pt>
                <c:pt idx="29">
                  <c:v>1875</c:v>
                </c:pt>
                <c:pt idx="30">
                  <c:v>1876</c:v>
                </c:pt>
                <c:pt idx="31">
                  <c:v>1877</c:v>
                </c:pt>
                <c:pt idx="32">
                  <c:v>1878</c:v>
                </c:pt>
                <c:pt idx="33">
                  <c:v>1879</c:v>
                </c:pt>
                <c:pt idx="34">
                  <c:v>1880</c:v>
                </c:pt>
                <c:pt idx="35">
                  <c:v>1881</c:v>
                </c:pt>
                <c:pt idx="36">
                  <c:v>1882</c:v>
                </c:pt>
                <c:pt idx="37">
                  <c:v>1883</c:v>
                </c:pt>
                <c:pt idx="38">
                  <c:v>1884</c:v>
                </c:pt>
                <c:pt idx="39">
                  <c:v>1885</c:v>
                </c:pt>
                <c:pt idx="40">
                  <c:v>1886</c:v>
                </c:pt>
                <c:pt idx="41">
                  <c:v>1887</c:v>
                </c:pt>
                <c:pt idx="42">
                  <c:v>1888</c:v>
                </c:pt>
                <c:pt idx="43">
                  <c:v>1889</c:v>
                </c:pt>
                <c:pt idx="44">
                  <c:v>1890</c:v>
                </c:pt>
                <c:pt idx="45">
                  <c:v>1891</c:v>
                </c:pt>
                <c:pt idx="46">
                  <c:v>1892</c:v>
                </c:pt>
                <c:pt idx="47">
                  <c:v>1893</c:v>
                </c:pt>
                <c:pt idx="48">
                  <c:v>1894</c:v>
                </c:pt>
                <c:pt idx="49">
                  <c:v>1895</c:v>
                </c:pt>
                <c:pt idx="50">
                  <c:v>1896</c:v>
                </c:pt>
                <c:pt idx="51">
                  <c:v>1897</c:v>
                </c:pt>
                <c:pt idx="52">
                  <c:v>1898</c:v>
                </c:pt>
                <c:pt idx="53">
                  <c:v>1899</c:v>
                </c:pt>
                <c:pt idx="54">
                  <c:v>1900</c:v>
                </c:pt>
                <c:pt idx="55">
                  <c:v>1901</c:v>
                </c:pt>
                <c:pt idx="56">
                  <c:v>1902</c:v>
                </c:pt>
                <c:pt idx="57">
                  <c:v>1903</c:v>
                </c:pt>
                <c:pt idx="58">
                  <c:v>1904</c:v>
                </c:pt>
                <c:pt idx="59">
                  <c:v>1905</c:v>
                </c:pt>
                <c:pt idx="60">
                  <c:v>1906</c:v>
                </c:pt>
                <c:pt idx="61">
                  <c:v>1907</c:v>
                </c:pt>
                <c:pt idx="62">
                  <c:v>1908</c:v>
                </c:pt>
                <c:pt idx="63">
                  <c:v>1909</c:v>
                </c:pt>
                <c:pt idx="64">
                  <c:v>1910</c:v>
                </c:pt>
                <c:pt idx="65">
                  <c:v>1911</c:v>
                </c:pt>
                <c:pt idx="66">
                  <c:v>1912</c:v>
                </c:pt>
                <c:pt idx="67">
                  <c:v>1913</c:v>
                </c:pt>
                <c:pt idx="68">
                  <c:v>1914</c:v>
                </c:pt>
                <c:pt idx="69">
                  <c:v>1915</c:v>
                </c:pt>
                <c:pt idx="70">
                  <c:v>1916</c:v>
                </c:pt>
                <c:pt idx="71">
                  <c:v>1917</c:v>
                </c:pt>
                <c:pt idx="72">
                  <c:v>1918</c:v>
                </c:pt>
                <c:pt idx="73">
                  <c:v>1919</c:v>
                </c:pt>
                <c:pt idx="74">
                  <c:v>1920</c:v>
                </c:pt>
                <c:pt idx="75">
                  <c:v>1921</c:v>
                </c:pt>
                <c:pt idx="76">
                  <c:v>1922</c:v>
                </c:pt>
                <c:pt idx="77">
                  <c:v>1923</c:v>
                </c:pt>
                <c:pt idx="78">
                  <c:v>1924</c:v>
                </c:pt>
                <c:pt idx="79">
                  <c:v>1925</c:v>
                </c:pt>
                <c:pt idx="80">
                  <c:v>1926</c:v>
                </c:pt>
                <c:pt idx="81">
                  <c:v>1927</c:v>
                </c:pt>
                <c:pt idx="82">
                  <c:v>1928</c:v>
                </c:pt>
                <c:pt idx="83">
                  <c:v>1929</c:v>
                </c:pt>
                <c:pt idx="84">
                  <c:v>1930</c:v>
                </c:pt>
                <c:pt idx="85">
                  <c:v>1931</c:v>
                </c:pt>
                <c:pt idx="86">
                  <c:v>1932</c:v>
                </c:pt>
                <c:pt idx="87">
                  <c:v>1933</c:v>
                </c:pt>
                <c:pt idx="88">
                  <c:v>1934</c:v>
                </c:pt>
                <c:pt idx="89">
                  <c:v>1935</c:v>
                </c:pt>
                <c:pt idx="90">
                  <c:v>1936</c:v>
                </c:pt>
                <c:pt idx="91">
                  <c:v>1937</c:v>
                </c:pt>
                <c:pt idx="92">
                  <c:v>1938</c:v>
                </c:pt>
                <c:pt idx="93">
                  <c:v>1939</c:v>
                </c:pt>
                <c:pt idx="94">
                  <c:v>1940</c:v>
                </c:pt>
                <c:pt idx="95">
                  <c:v>1941</c:v>
                </c:pt>
                <c:pt idx="96">
                  <c:v>1942</c:v>
                </c:pt>
                <c:pt idx="97">
                  <c:v>1943</c:v>
                </c:pt>
                <c:pt idx="98">
                  <c:v>1944</c:v>
                </c:pt>
                <c:pt idx="99">
                  <c:v>1945</c:v>
                </c:pt>
                <c:pt idx="100">
                  <c:v>1946</c:v>
                </c:pt>
                <c:pt idx="101">
                  <c:v>1947</c:v>
                </c:pt>
                <c:pt idx="102">
                  <c:v>1948</c:v>
                </c:pt>
                <c:pt idx="103">
                  <c:v>1949</c:v>
                </c:pt>
                <c:pt idx="104">
                  <c:v>1950</c:v>
                </c:pt>
                <c:pt idx="105">
                  <c:v>1951</c:v>
                </c:pt>
                <c:pt idx="106">
                  <c:v>1952</c:v>
                </c:pt>
                <c:pt idx="107">
                  <c:v>1953</c:v>
                </c:pt>
                <c:pt idx="108">
                  <c:v>1954</c:v>
                </c:pt>
                <c:pt idx="109">
                  <c:v>1955</c:v>
                </c:pt>
                <c:pt idx="110">
                  <c:v>1956</c:v>
                </c:pt>
                <c:pt idx="111">
                  <c:v>1957</c:v>
                </c:pt>
                <c:pt idx="112">
                  <c:v>1958</c:v>
                </c:pt>
                <c:pt idx="113">
                  <c:v>1959</c:v>
                </c:pt>
                <c:pt idx="114">
                  <c:v>1960</c:v>
                </c:pt>
                <c:pt idx="115">
                  <c:v>1961</c:v>
                </c:pt>
                <c:pt idx="116">
                  <c:v>1962</c:v>
                </c:pt>
                <c:pt idx="117">
                  <c:v>1964</c:v>
                </c:pt>
                <c:pt idx="118">
                  <c:v>1966</c:v>
                </c:pt>
                <c:pt idx="119">
                  <c:v>1968</c:v>
                </c:pt>
                <c:pt idx="120">
                  <c:v>1969</c:v>
                </c:pt>
                <c:pt idx="121">
                  <c:v>1970</c:v>
                </c:pt>
                <c:pt idx="122">
                  <c:v>1971</c:v>
                </c:pt>
                <c:pt idx="123">
                  <c:v>1972</c:v>
                </c:pt>
                <c:pt idx="124">
                  <c:v>1974</c:v>
                </c:pt>
                <c:pt idx="125">
                  <c:v>1977</c:v>
                </c:pt>
                <c:pt idx="126">
                  <c:v>1978</c:v>
                </c:pt>
                <c:pt idx="127">
                  <c:v>1979</c:v>
                </c:pt>
                <c:pt idx="128">
                  <c:v>(blank)</c:v>
                </c:pt>
              </c:strCache>
            </c:strRef>
          </c:cat>
          <c:val>
            <c:numRef>
              <c:f>'Q2'!$B$4:$B$133</c:f>
              <c:numCache>
                <c:formatCode>General</c:formatCode>
                <c:ptCount val="129"/>
                <c:pt idx="0">
                  <c:v>246</c:v>
                </c:pt>
                <c:pt idx="1">
                  <c:v>476</c:v>
                </c:pt>
                <c:pt idx="2">
                  <c:v>447</c:v>
                </c:pt>
                <c:pt idx="3">
                  <c:v>745</c:v>
                </c:pt>
                <c:pt idx="4">
                  <c:v>809</c:v>
                </c:pt>
                <c:pt idx="5">
                  <c:v>385</c:v>
                </c:pt>
                <c:pt idx="6">
                  <c:v>552</c:v>
                </c:pt>
                <c:pt idx="7">
                  <c:v>429</c:v>
                </c:pt>
                <c:pt idx="8">
                  <c:v>596</c:v>
                </c:pt>
                <c:pt idx="9">
                  <c:v>476</c:v>
                </c:pt>
                <c:pt idx="10">
                  <c:v>428</c:v>
                </c:pt>
                <c:pt idx="11">
                  <c:v>402</c:v>
                </c:pt>
                <c:pt idx="12">
                  <c:v>415</c:v>
                </c:pt>
                <c:pt idx="13">
                  <c:v>482</c:v>
                </c:pt>
                <c:pt idx="14">
                  <c:v>575</c:v>
                </c:pt>
                <c:pt idx="15">
                  <c:v>455</c:v>
                </c:pt>
                <c:pt idx="16">
                  <c:v>627</c:v>
                </c:pt>
                <c:pt idx="17">
                  <c:v>836</c:v>
                </c:pt>
                <c:pt idx="18">
                  <c:v>1372</c:v>
                </c:pt>
                <c:pt idx="19">
                  <c:v>1366</c:v>
                </c:pt>
                <c:pt idx="20">
                  <c:v>1354</c:v>
                </c:pt>
                <c:pt idx="21">
                  <c:v>542</c:v>
                </c:pt>
                <c:pt idx="22">
                  <c:v>504</c:v>
                </c:pt>
                <c:pt idx="23">
                  <c:v>209</c:v>
                </c:pt>
                <c:pt idx="24">
                  <c:v>312</c:v>
                </c:pt>
                <c:pt idx="25">
                  <c:v>285</c:v>
                </c:pt>
                <c:pt idx="26">
                  <c:v>283</c:v>
                </c:pt>
                <c:pt idx="27">
                  <c:v>559</c:v>
                </c:pt>
                <c:pt idx="28">
                  <c:v>337</c:v>
                </c:pt>
                <c:pt idx="29">
                  <c:v>159</c:v>
                </c:pt>
                <c:pt idx="30">
                  <c:v>148</c:v>
                </c:pt>
                <c:pt idx="31">
                  <c:v>155</c:v>
                </c:pt>
                <c:pt idx="32">
                  <c:v>118</c:v>
                </c:pt>
                <c:pt idx="33">
                  <c:v>138</c:v>
                </c:pt>
                <c:pt idx="34">
                  <c:v>204</c:v>
                </c:pt>
                <c:pt idx="35">
                  <c:v>156</c:v>
                </c:pt>
                <c:pt idx="36">
                  <c:v>111</c:v>
                </c:pt>
                <c:pt idx="37">
                  <c:v>128</c:v>
                </c:pt>
                <c:pt idx="38">
                  <c:v>99</c:v>
                </c:pt>
                <c:pt idx="39">
                  <c:v>69</c:v>
                </c:pt>
                <c:pt idx="40">
                  <c:v>70</c:v>
                </c:pt>
                <c:pt idx="41">
                  <c:v>67</c:v>
                </c:pt>
                <c:pt idx="42">
                  <c:v>50</c:v>
                </c:pt>
                <c:pt idx="43">
                  <c:v>50</c:v>
                </c:pt>
                <c:pt idx="44">
                  <c:v>46</c:v>
                </c:pt>
                <c:pt idx="45">
                  <c:v>58</c:v>
                </c:pt>
                <c:pt idx="46">
                  <c:v>48</c:v>
                </c:pt>
                <c:pt idx="47">
                  <c:v>51</c:v>
                </c:pt>
                <c:pt idx="48">
                  <c:v>55</c:v>
                </c:pt>
                <c:pt idx="49">
                  <c:v>47</c:v>
                </c:pt>
                <c:pt idx="50">
                  <c:v>42</c:v>
                </c:pt>
                <c:pt idx="51">
                  <c:v>52</c:v>
                </c:pt>
                <c:pt idx="52">
                  <c:v>37</c:v>
                </c:pt>
                <c:pt idx="53">
                  <c:v>53</c:v>
                </c:pt>
                <c:pt idx="54">
                  <c:v>37</c:v>
                </c:pt>
                <c:pt idx="55">
                  <c:v>36</c:v>
                </c:pt>
                <c:pt idx="56">
                  <c:v>37</c:v>
                </c:pt>
                <c:pt idx="57">
                  <c:v>40</c:v>
                </c:pt>
                <c:pt idx="58">
                  <c:v>41</c:v>
                </c:pt>
                <c:pt idx="59">
                  <c:v>26</c:v>
                </c:pt>
                <c:pt idx="60">
                  <c:v>31</c:v>
                </c:pt>
                <c:pt idx="61">
                  <c:v>18</c:v>
                </c:pt>
                <c:pt idx="62">
                  <c:v>35</c:v>
                </c:pt>
                <c:pt idx="63">
                  <c:v>29</c:v>
                </c:pt>
                <c:pt idx="64">
                  <c:v>28</c:v>
                </c:pt>
                <c:pt idx="65">
                  <c:v>35</c:v>
                </c:pt>
                <c:pt idx="66">
                  <c:v>22</c:v>
                </c:pt>
                <c:pt idx="67">
                  <c:v>19</c:v>
                </c:pt>
                <c:pt idx="68">
                  <c:v>30</c:v>
                </c:pt>
                <c:pt idx="69">
                  <c:v>29</c:v>
                </c:pt>
                <c:pt idx="70">
                  <c:v>25</c:v>
                </c:pt>
                <c:pt idx="71">
                  <c:v>14</c:v>
                </c:pt>
                <c:pt idx="72">
                  <c:v>24</c:v>
                </c:pt>
                <c:pt idx="73">
                  <c:v>18</c:v>
                </c:pt>
                <c:pt idx="74">
                  <c:v>12</c:v>
                </c:pt>
                <c:pt idx="75">
                  <c:v>13</c:v>
                </c:pt>
                <c:pt idx="76">
                  <c:v>24</c:v>
                </c:pt>
                <c:pt idx="77">
                  <c:v>18</c:v>
                </c:pt>
                <c:pt idx="78">
                  <c:v>22</c:v>
                </c:pt>
                <c:pt idx="79">
                  <c:v>14</c:v>
                </c:pt>
                <c:pt idx="80">
                  <c:v>19</c:v>
                </c:pt>
                <c:pt idx="81">
                  <c:v>10</c:v>
                </c:pt>
                <c:pt idx="82">
                  <c:v>16</c:v>
                </c:pt>
                <c:pt idx="83">
                  <c:v>28</c:v>
                </c:pt>
                <c:pt idx="84">
                  <c:v>12</c:v>
                </c:pt>
                <c:pt idx="85">
                  <c:v>16</c:v>
                </c:pt>
                <c:pt idx="86">
                  <c:v>19</c:v>
                </c:pt>
                <c:pt idx="87">
                  <c:v>14</c:v>
                </c:pt>
                <c:pt idx="88">
                  <c:v>22</c:v>
                </c:pt>
                <c:pt idx="89">
                  <c:v>18</c:v>
                </c:pt>
                <c:pt idx="90">
                  <c:v>10</c:v>
                </c:pt>
                <c:pt idx="91">
                  <c:v>13</c:v>
                </c:pt>
                <c:pt idx="92">
                  <c:v>12</c:v>
                </c:pt>
                <c:pt idx="93">
                  <c:v>7</c:v>
                </c:pt>
                <c:pt idx="94">
                  <c:v>11</c:v>
                </c:pt>
                <c:pt idx="95">
                  <c:v>10</c:v>
                </c:pt>
                <c:pt idx="96">
                  <c:v>4</c:v>
                </c:pt>
                <c:pt idx="97">
                  <c:v>10</c:v>
                </c:pt>
                <c:pt idx="98">
                  <c:v>11</c:v>
                </c:pt>
                <c:pt idx="99">
                  <c:v>8</c:v>
                </c:pt>
                <c:pt idx="100">
                  <c:v>11</c:v>
                </c:pt>
                <c:pt idx="101">
                  <c:v>7</c:v>
                </c:pt>
                <c:pt idx="102">
                  <c:v>4</c:v>
                </c:pt>
                <c:pt idx="103">
                  <c:v>3</c:v>
                </c:pt>
                <c:pt idx="104">
                  <c:v>4</c:v>
                </c:pt>
                <c:pt idx="105">
                  <c:v>5</c:v>
                </c:pt>
                <c:pt idx="106">
                  <c:v>2</c:v>
                </c:pt>
                <c:pt idx="107">
                  <c:v>3</c:v>
                </c:pt>
                <c:pt idx="108">
                  <c:v>1</c:v>
                </c:pt>
                <c:pt idx="109">
                  <c:v>4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1</c:v>
                </c:pt>
                <c:pt idx="114">
                  <c:v>4</c:v>
                </c:pt>
                <c:pt idx="115">
                  <c:v>1</c:v>
                </c:pt>
                <c:pt idx="116">
                  <c:v>4</c:v>
                </c:pt>
                <c:pt idx="117">
                  <c:v>2</c:v>
                </c:pt>
                <c:pt idx="118">
                  <c:v>2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2</c:v>
                </c:pt>
                <c:pt idx="123">
                  <c:v>2</c:v>
                </c:pt>
                <c:pt idx="124">
                  <c:v>1</c:v>
                </c:pt>
                <c:pt idx="125">
                  <c:v>3</c:v>
                </c:pt>
                <c:pt idx="126">
                  <c:v>2</c:v>
                </c:pt>
                <c:pt idx="127">
                  <c:v>3</c:v>
                </c:pt>
                <c:pt idx="128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21F-4989-99A7-CBA2B6F90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9752592"/>
        <c:axId val="399749064"/>
      </c:lineChart>
      <c:catAx>
        <c:axId val="399752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749064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399749064"/>
        <c:scaling>
          <c:orientation val="minMax"/>
          <c:max val="1400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Number</a:t>
                </a:r>
                <a:r>
                  <a:rPr lang="en-US" baseline="0">
                    <a:solidFill>
                      <a:schemeClr val="bg1"/>
                    </a:solidFill>
                  </a:rPr>
                  <a:t> of burials</a:t>
                </a:r>
                <a:endParaRPr lang="en-US">
                  <a:solidFill>
                    <a:schemeClr val="bg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752592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75000"/>
        <a:alpha val="37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Burial</a:t>
            </a:r>
            <a:r>
              <a:rPr lang="en-US" baseline="0" dirty="0">
                <a:solidFill>
                  <a:schemeClr val="bg1"/>
                </a:solidFill>
              </a:rPr>
              <a:t> locations excluding sections 50 and 200</a:t>
            </a:r>
            <a:endParaRPr lang="en-US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'Q7.Data'!$S$14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solidFill>
                <a:sysClr val="windowText" lastClr="000000">
                  <a:lumMod val="65000"/>
                  <a:lumOff val="35000"/>
                  <a:alpha val="7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val>
            <c:numRef>
              <c:f>'Q7.Data'!$T$14</c:f>
              <c:numCache>
                <c:formatCode>0%</c:formatCode>
                <c:ptCount val="1"/>
                <c:pt idx="0">
                  <c:v>0.65890098759179538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C3A-4154-ABB3-75D8855A6EAD}"/>
            </c:ext>
          </c:extLst>
        </c:ser>
        <c:ser>
          <c:idx val="1"/>
          <c:order val="1"/>
          <c:tx>
            <c:strRef>
              <c:f>'Q7.Data'!$S$15</c:f>
              <c:strCache>
                <c:ptCount val="1"/>
                <c:pt idx="0">
                  <c:v>Black or African American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spPr>
              <a:solidFill>
                <a:sysClr val="windowText" lastClr="000000">
                  <a:lumMod val="65000"/>
                  <a:lumOff val="35000"/>
                  <a:alpha val="7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val>
            <c:numRef>
              <c:f>'Q7.Data'!$T$15</c:f>
              <c:numCache>
                <c:formatCode>0%</c:formatCode>
                <c:ptCount val="1"/>
                <c:pt idx="0">
                  <c:v>0.34109901240820462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C3A-4154-ABB3-75D8855A6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50329792"/>
        <c:axId val="550327048"/>
        <c:axId val="0"/>
      </c:bar3DChart>
      <c:catAx>
        <c:axId val="5503297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0327048"/>
        <c:crosses val="autoZero"/>
        <c:auto val="1"/>
        <c:lblAlgn val="ctr"/>
        <c:lblOffset val="100"/>
        <c:noMultiLvlLbl val="0"/>
      </c:catAx>
      <c:valAx>
        <c:axId val="550327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% of burials by race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>
        <a:lumMod val="60000"/>
        <a:lumOff val="40000"/>
        <a:alpha val="66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Burials in sections 50 and 200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'Q7.Data'!$S$16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solidFill>
                <a:sysClr val="windowText" lastClr="000000">
                  <a:lumMod val="65000"/>
                  <a:lumOff val="35000"/>
                  <a:alpha val="7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val>
            <c:numRef>
              <c:f>'Q7.Data'!$T$16</c:f>
              <c:numCache>
                <c:formatCode>0%</c:formatCode>
                <c:ptCount val="1"/>
                <c:pt idx="0">
                  <c:v>0.37566702241195304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6C4-4CA3-A6BF-D81E7BB12E69}"/>
            </c:ext>
          </c:extLst>
        </c:ser>
        <c:ser>
          <c:idx val="1"/>
          <c:order val="1"/>
          <c:tx>
            <c:strRef>
              <c:f>'Q7.Data'!$S$17</c:f>
              <c:strCache>
                <c:ptCount val="1"/>
                <c:pt idx="0">
                  <c:v>Black or African American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spPr>
              <a:solidFill>
                <a:sysClr val="windowText" lastClr="000000">
                  <a:lumMod val="65000"/>
                  <a:lumOff val="35000"/>
                  <a:alpha val="7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val>
            <c:numRef>
              <c:f>'Q7.Data'!$T$17</c:f>
              <c:numCache>
                <c:formatCode>0%</c:formatCode>
                <c:ptCount val="1"/>
                <c:pt idx="0">
                  <c:v>0.62433297758804696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6C4-4CA3-A6BF-D81E7BB12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555449360"/>
        <c:axId val="555452496"/>
        <c:axId val="0"/>
      </c:bar3DChart>
      <c:catAx>
        <c:axId val="555449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5452496"/>
        <c:crosses val="autoZero"/>
        <c:auto val="1"/>
        <c:lblAlgn val="ctr"/>
        <c:lblOffset val="100"/>
        <c:noMultiLvlLbl val="0"/>
      </c:catAx>
      <c:valAx>
        <c:axId val="55545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baseline="0" dirty="0">
                    <a:solidFill>
                      <a:schemeClr val="bg1"/>
                    </a:solidFill>
                    <a:effectLst/>
                  </a:rPr>
                  <a:t>% of burials by race</a:t>
                </a:r>
                <a:endParaRPr lang="en-US" sz="900" dirty="0">
                  <a:solidFill>
                    <a:schemeClr val="bg1"/>
                  </a:solidFill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44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>
        <a:lumMod val="60000"/>
        <a:lumOff val="40000"/>
        <a:alpha val="64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[Historic_Nashville_City_Cemetery_Interments__1846-1979.xlsx]Q1!PivotTable4</c:name>
    <c:fmtId val="-1"/>
  </c:pivotSource>
  <c:chart>
    <c:autoTitleDeleted val="1"/>
    <c:pivotFmts>
      <c:pivotFmt>
        <c:idx val="0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'Q1'!$B$1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'Q1'!$A$2:$A$12</c:f>
              <c:strCache>
                <c:ptCount val="10"/>
                <c:pt idx="0">
                  <c:v>Cholera</c:v>
                </c:pt>
                <c:pt idx="1">
                  <c:v>Complication</c:v>
                </c:pt>
                <c:pt idx="2">
                  <c:v>Consumption</c:v>
                </c:pt>
                <c:pt idx="3">
                  <c:v>Dropsy</c:v>
                </c:pt>
                <c:pt idx="4">
                  <c:v>Flux</c:v>
                </c:pt>
                <c:pt idx="5">
                  <c:v>Measles</c:v>
                </c:pt>
                <c:pt idx="6">
                  <c:v>Old Age</c:v>
                </c:pt>
                <c:pt idx="7">
                  <c:v>Pneumonia</c:v>
                </c:pt>
                <c:pt idx="8">
                  <c:v>Still Born</c:v>
                </c:pt>
                <c:pt idx="9">
                  <c:v>Teething</c:v>
                </c:pt>
              </c:strCache>
            </c:strRef>
          </c:cat>
          <c:val>
            <c:numRef>
              <c:f>'Q1'!$B$2:$B$12</c:f>
              <c:numCache>
                <c:formatCode>General</c:formatCode>
                <c:ptCount val="10"/>
                <c:pt idx="0">
                  <c:v>1406</c:v>
                </c:pt>
                <c:pt idx="1">
                  <c:v>448</c:v>
                </c:pt>
                <c:pt idx="2">
                  <c:v>1785</c:v>
                </c:pt>
                <c:pt idx="3">
                  <c:v>483</c:v>
                </c:pt>
                <c:pt idx="4">
                  <c:v>475</c:v>
                </c:pt>
                <c:pt idx="5">
                  <c:v>498</c:v>
                </c:pt>
                <c:pt idx="6">
                  <c:v>613</c:v>
                </c:pt>
                <c:pt idx="7">
                  <c:v>665</c:v>
                </c:pt>
                <c:pt idx="8">
                  <c:v>1303</c:v>
                </c:pt>
                <c:pt idx="9">
                  <c:v>594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238-4597-85ED-3914F13874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26847552"/>
        <c:axId val="327122576"/>
      </c:barChart>
      <c:catAx>
        <c:axId val="226847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122576"/>
        <c:crosses val="autoZero"/>
        <c:auto val="1"/>
        <c:lblAlgn val="ctr"/>
        <c:lblOffset val="100"/>
        <c:noMultiLvlLbl val="0"/>
      </c:catAx>
      <c:valAx>
        <c:axId val="327122576"/>
        <c:scaling>
          <c:orientation val="minMax"/>
          <c:max val="180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84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40000"/>
        <a:lumOff val="60000"/>
        <a:alpha val="42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[Historic_Nashville_City_Cemetery_Interments__1846-1979.xlsx]Q5.Data!PivotTable6</c:name>
    <c:fmtId val="6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2"/>
        <c:spPr>
          <a:solidFill>
            <a:schemeClr val="accent4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7"/>
        <c:spPr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4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4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'Q5.Data'!$Y$15:$Y$16</c:f>
              <c:strCache>
                <c:ptCount val="1"/>
                <c:pt idx="0">
                  <c:v>Cholera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'Q5.Data'!$X$17:$X$29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'Q5.Data'!$Y$17:$Y$29</c:f>
              <c:numCache>
                <c:formatCode>General</c:formatCode>
                <c:ptCount val="12"/>
                <c:pt idx="4">
                  <c:v>63</c:v>
                </c:pt>
                <c:pt idx="5">
                  <c:v>478</c:v>
                </c:pt>
                <c:pt idx="6">
                  <c:v>337</c:v>
                </c:pt>
                <c:pt idx="8">
                  <c:v>346</c:v>
                </c:pt>
                <c:pt idx="9">
                  <c:v>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25-4172-8477-FC0CD8D82C9F}"/>
            </c:ext>
          </c:extLst>
        </c:ser>
        <c:ser>
          <c:idx val="1"/>
          <c:order val="1"/>
          <c:tx>
            <c:strRef>
              <c:f>'Q5.Data'!$Z$15:$Z$16</c:f>
              <c:strCache>
                <c:ptCount val="1"/>
                <c:pt idx="0">
                  <c:v>Cold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'Q5.Data'!$X$17:$X$29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'Q5.Data'!$Z$17:$Z$29</c:f>
              <c:numCache>
                <c:formatCode>General</c:formatCode>
                <c:ptCount val="12"/>
                <c:pt idx="0">
                  <c:v>72</c:v>
                </c:pt>
                <c:pt idx="1">
                  <c:v>51</c:v>
                </c:pt>
                <c:pt idx="3">
                  <c:v>60</c:v>
                </c:pt>
                <c:pt idx="11">
                  <c:v>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D25-4172-8477-FC0CD8D82C9F}"/>
            </c:ext>
          </c:extLst>
        </c:ser>
        <c:ser>
          <c:idx val="2"/>
          <c:order val="2"/>
          <c:tx>
            <c:strRef>
              <c:f>'Q5.Data'!$AA$15:$AA$16</c:f>
              <c:strCache>
                <c:ptCount val="1"/>
                <c:pt idx="0">
                  <c:v>Consumption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'Q5.Data'!$X$17:$X$29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'Q5.Data'!$AA$17:$AA$29</c:f>
              <c:numCache>
                <c:formatCode>General</c:formatCode>
                <c:ptCount val="12"/>
                <c:pt idx="0">
                  <c:v>162</c:v>
                </c:pt>
                <c:pt idx="1">
                  <c:v>125</c:v>
                </c:pt>
                <c:pt idx="2">
                  <c:v>176</c:v>
                </c:pt>
                <c:pt idx="3">
                  <c:v>165</c:v>
                </c:pt>
                <c:pt idx="4">
                  <c:v>164</c:v>
                </c:pt>
                <c:pt idx="5">
                  <c:v>143</c:v>
                </c:pt>
                <c:pt idx="6">
                  <c:v>156</c:v>
                </c:pt>
                <c:pt idx="7">
                  <c:v>141</c:v>
                </c:pt>
                <c:pt idx="8">
                  <c:v>136</c:v>
                </c:pt>
                <c:pt idx="9">
                  <c:v>122</c:v>
                </c:pt>
                <c:pt idx="10">
                  <c:v>127</c:v>
                </c:pt>
                <c:pt idx="11">
                  <c:v>164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D25-4172-8477-FC0CD8D82C9F}"/>
            </c:ext>
          </c:extLst>
        </c:ser>
        <c:ser>
          <c:idx val="3"/>
          <c:order val="3"/>
          <c:tx>
            <c:strRef>
              <c:f>'Q5.Data'!$AB$15:$AB$16</c:f>
              <c:strCache>
                <c:ptCount val="1"/>
                <c:pt idx="0">
                  <c:v>Dropsy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'Q5.Data'!$X$17:$X$29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'Q5.Data'!$AB$17:$AB$29</c:f>
              <c:numCache>
                <c:formatCode>General</c:formatCode>
                <c:ptCount val="12"/>
                <c:pt idx="7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D25-4172-8477-FC0CD8D82C9F}"/>
            </c:ext>
          </c:extLst>
        </c:ser>
        <c:ser>
          <c:idx val="4"/>
          <c:order val="4"/>
          <c:tx>
            <c:strRef>
              <c:f>'Q5.Data'!$AC$15:$AC$16</c:f>
              <c:strCache>
                <c:ptCount val="1"/>
                <c:pt idx="0">
                  <c:v>Flux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'Q5.Data'!$X$17:$X$29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'Q5.Data'!$AC$17:$AC$29</c:f>
              <c:numCache>
                <c:formatCode>General</c:formatCode>
                <c:ptCount val="12"/>
                <c:pt idx="6">
                  <c:v>91</c:v>
                </c:pt>
                <c:pt idx="7">
                  <c:v>76</c:v>
                </c:pt>
                <c:pt idx="9">
                  <c:v>73</c:v>
                </c:pt>
                <c:pt idx="10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D25-4172-8477-FC0CD8D82C9F}"/>
            </c:ext>
          </c:extLst>
        </c:ser>
        <c:ser>
          <c:idx val="5"/>
          <c:order val="5"/>
          <c:tx>
            <c:strRef>
              <c:f>'Q5.Data'!$AD$15:$AD$16</c:f>
              <c:strCache>
                <c:ptCount val="1"/>
                <c:pt idx="0">
                  <c:v>Measles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'Q5.Data'!$X$17:$X$29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'Q5.Data'!$AD$17:$AD$29</c:f>
              <c:numCache>
                <c:formatCode>General</c:formatCode>
                <c:ptCount val="12"/>
                <c:pt idx="2">
                  <c:v>79</c:v>
                </c:pt>
                <c:pt idx="3">
                  <c:v>69</c:v>
                </c:pt>
                <c:pt idx="4">
                  <c:v>67</c:v>
                </c:pt>
                <c:pt idx="5">
                  <c:v>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8D25-4172-8477-FC0CD8D82C9F}"/>
            </c:ext>
          </c:extLst>
        </c:ser>
        <c:ser>
          <c:idx val="6"/>
          <c:order val="6"/>
          <c:tx>
            <c:strRef>
              <c:f>'Q5.Data'!$AE$15:$AE$16</c:f>
              <c:strCache>
                <c:ptCount val="1"/>
                <c:pt idx="0">
                  <c:v>Old 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'Q5.Data'!$X$17:$X$29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'Q5.Data'!$AE$17:$AE$29</c:f>
              <c:numCache>
                <c:formatCode>General</c:formatCode>
                <c:ptCount val="12"/>
                <c:pt idx="0">
                  <c:v>58</c:v>
                </c:pt>
                <c:pt idx="1">
                  <c:v>48</c:v>
                </c:pt>
                <c:pt idx="2">
                  <c:v>59</c:v>
                </c:pt>
                <c:pt idx="4">
                  <c:v>47</c:v>
                </c:pt>
                <c:pt idx="9">
                  <c:v>45</c:v>
                </c:pt>
                <c:pt idx="10">
                  <c:v>47</c:v>
                </c:pt>
                <c:pt idx="11">
                  <c:v>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D25-4172-8477-FC0CD8D82C9F}"/>
            </c:ext>
          </c:extLst>
        </c:ser>
        <c:ser>
          <c:idx val="7"/>
          <c:order val="7"/>
          <c:tx>
            <c:strRef>
              <c:f>'Q5.Data'!$AF$15:$AF$16</c:f>
              <c:strCache>
                <c:ptCount val="1"/>
                <c:pt idx="0">
                  <c:v>Pneumonia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'Q5.Data'!$X$17:$X$29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'Q5.Data'!$AF$17:$AF$29</c:f>
              <c:numCache>
                <c:formatCode>General</c:formatCode>
                <c:ptCount val="12"/>
                <c:pt idx="0">
                  <c:v>100</c:v>
                </c:pt>
                <c:pt idx="1">
                  <c:v>87</c:v>
                </c:pt>
                <c:pt idx="2">
                  <c:v>118</c:v>
                </c:pt>
                <c:pt idx="3">
                  <c:v>107</c:v>
                </c:pt>
                <c:pt idx="10">
                  <c:v>39</c:v>
                </c:pt>
                <c:pt idx="1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8D25-4172-8477-FC0CD8D82C9F}"/>
            </c:ext>
          </c:extLst>
        </c:ser>
        <c:ser>
          <c:idx val="8"/>
          <c:order val="8"/>
          <c:tx>
            <c:strRef>
              <c:f>'Q5.Data'!$AG$15:$AG$16</c:f>
              <c:strCache>
                <c:ptCount val="1"/>
                <c:pt idx="0">
                  <c:v>Still Born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'Q5.Data'!$X$17:$X$29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'Q5.Data'!$AG$17:$AG$29</c:f>
              <c:numCache>
                <c:formatCode>General</c:formatCode>
                <c:ptCount val="12"/>
                <c:pt idx="0">
                  <c:v>113</c:v>
                </c:pt>
                <c:pt idx="1">
                  <c:v>77</c:v>
                </c:pt>
                <c:pt idx="2">
                  <c:v>121</c:v>
                </c:pt>
                <c:pt idx="3">
                  <c:v>118</c:v>
                </c:pt>
                <c:pt idx="4">
                  <c:v>128</c:v>
                </c:pt>
                <c:pt idx="5">
                  <c:v>129</c:v>
                </c:pt>
                <c:pt idx="6">
                  <c:v>113</c:v>
                </c:pt>
                <c:pt idx="7">
                  <c:v>112</c:v>
                </c:pt>
                <c:pt idx="8">
                  <c:v>84</c:v>
                </c:pt>
                <c:pt idx="9">
                  <c:v>102</c:v>
                </c:pt>
                <c:pt idx="10">
                  <c:v>97</c:v>
                </c:pt>
                <c:pt idx="11">
                  <c:v>108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D25-4172-8477-FC0CD8D82C9F}"/>
            </c:ext>
          </c:extLst>
        </c:ser>
        <c:ser>
          <c:idx val="9"/>
          <c:order val="9"/>
          <c:tx>
            <c:strRef>
              <c:f>'Q5.Data'!$AH$15:$AH$16</c:f>
              <c:strCache>
                <c:ptCount val="1"/>
                <c:pt idx="0">
                  <c:v>Teething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'Q5.Data'!$X$17:$X$29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'Q5.Data'!$AH$17:$AH$29</c:f>
              <c:numCache>
                <c:formatCode>General</c:formatCode>
                <c:ptCount val="12"/>
                <c:pt idx="5">
                  <c:v>119</c:v>
                </c:pt>
                <c:pt idx="6">
                  <c:v>138</c:v>
                </c:pt>
                <c:pt idx="7">
                  <c:v>116</c:v>
                </c:pt>
                <c:pt idx="8">
                  <c:v>142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8D25-4172-8477-FC0CD8D82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399202304"/>
        <c:axId val="399201520"/>
        <c:axId val="0"/>
      </c:bar3DChart>
      <c:catAx>
        <c:axId val="39920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>
                    <a:alpha val="63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201520"/>
        <c:crosses val="autoZero"/>
        <c:auto val="1"/>
        <c:lblAlgn val="ctr"/>
        <c:lblOffset val="100"/>
        <c:noMultiLvlLbl val="0"/>
      </c:catAx>
      <c:valAx>
        <c:axId val="39920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>
                    <a:alpha val="63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20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alpha val="63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40000"/>
        <a:lumOff val="60000"/>
        <a:alpha val="64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2">
              <a:alpha val="63000"/>
            </a:schemeClr>
          </a:solidFill>
        </a:defRPr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[Historic_Nashville_City_Cemetery_Interments__1846-1979.xlsx]Q3!PivotTable11</c:name>
    <c:fmtId val="-1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2"/>
      </c:pivotFmt>
      <c:pivotFmt>
        <c:idx val="3"/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083647511892605"/>
          <c:y val="4.447501272310099E-2"/>
          <c:w val="0.81321963946679721"/>
          <c:h val="0.77790961470013875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'Q3'!$B$3:$B$4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tx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CCF2-4901-8308-F27583C2C7A1}"/>
              </c:ext>
            </c:extLst>
          </c:dPt>
          <c:dPt>
            <c:idx val="1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0CF6-477C-9FB4-DFFDEB9DF80B}"/>
              </c:ext>
            </c:extLst>
          </c:dPt>
          <c:cat>
            <c:strRef>
              <c:f>'Q3'!$A$5:$A$7</c:f>
              <c:strCache>
                <c:ptCount val="3"/>
                <c:pt idx="0">
                  <c:v>1860</c:v>
                </c:pt>
                <c:pt idx="1">
                  <c:v>1850</c:v>
                </c:pt>
                <c:pt idx="2">
                  <c:v>1840</c:v>
                </c:pt>
              </c:strCache>
            </c:strRef>
          </c:cat>
          <c:val>
            <c:numRef>
              <c:f>'Q3'!$B$5:$B$7</c:f>
              <c:numCache>
                <c:formatCode>General</c:formatCode>
                <c:ptCount val="3"/>
                <c:pt idx="0">
                  <c:v>3744</c:v>
                </c:pt>
                <c:pt idx="1">
                  <c:v>2244</c:v>
                </c:pt>
                <c:pt idx="2">
                  <c:v>869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018-44EF-984B-5F90372F6475}"/>
            </c:ext>
          </c:extLst>
        </c:ser>
        <c:ser>
          <c:idx val="1"/>
          <c:order val="1"/>
          <c:tx>
            <c:strRef>
              <c:f>'Q3'!$C$3:$C$4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CCF2-4901-8308-F27583C2C7A1}"/>
              </c:ext>
            </c:extLst>
          </c:dPt>
          <c:dPt>
            <c:idx val="1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0CF6-477C-9FB4-DFFDEB9DF80B}"/>
              </c:ext>
            </c:extLst>
          </c:dPt>
          <c:cat>
            <c:strRef>
              <c:f>'Q3'!$A$5:$A$7</c:f>
              <c:strCache>
                <c:ptCount val="3"/>
                <c:pt idx="0">
                  <c:v>1860</c:v>
                </c:pt>
                <c:pt idx="1">
                  <c:v>1850</c:v>
                </c:pt>
                <c:pt idx="2">
                  <c:v>1840</c:v>
                </c:pt>
              </c:strCache>
            </c:strRef>
          </c:cat>
          <c:val>
            <c:numRef>
              <c:f>'Q3'!$C$5:$C$7</c:f>
              <c:numCache>
                <c:formatCode>General</c:formatCode>
                <c:ptCount val="3"/>
                <c:pt idx="0">
                  <c:v>4063</c:v>
                </c:pt>
                <c:pt idx="1">
                  <c:v>2630</c:v>
                </c:pt>
                <c:pt idx="2">
                  <c:v>1034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018-44EF-984B-5F90372F6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99750632"/>
        <c:axId val="399752984"/>
        <c:axId val="0"/>
      </c:bar3DChart>
      <c:catAx>
        <c:axId val="399750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752984"/>
        <c:crosses val="autoZero"/>
        <c:auto val="1"/>
        <c:lblAlgn val="ctr"/>
        <c:lblOffset val="100"/>
        <c:noMultiLvlLbl val="0"/>
      </c:catAx>
      <c:valAx>
        <c:axId val="399752984"/>
        <c:scaling>
          <c:orientation val="minMax"/>
          <c:max val="400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75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40000"/>
        <a:lumOff val="60000"/>
        <a:alpha val="38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[Historic_Nashville_City_Cemetery_Interments__1846-1979.xlsx]Q3!PivotTable11</c:name>
    <c:fmtId val="-1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</c:pivotFmt>
      <c:pivotFmt>
        <c:idx val="3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'Q3'!$B$3:$B$4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tx1">
                <a:alpha val="85000"/>
              </a:schemeClr>
            </a:solidFill>
            <a:ln w="9525" cap="flat" cmpd="sng" algn="ctr">
              <a:solidFill>
                <a:schemeClr val="tx1"/>
              </a:solidFill>
              <a:round/>
            </a:ln>
            <a:effectLst/>
            <a:sp3d contourW="9525">
              <a:contourClr>
                <a:schemeClr val="tx1"/>
              </a:contourClr>
            </a:sp3d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CCF2-4901-8308-F27583C2C7A1}"/>
              </c:ext>
            </c:extLst>
          </c:dPt>
          <c:dPt>
            <c:idx val="1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0CF6-477C-9FB4-DFFDEB9DF80B}"/>
              </c:ext>
            </c:extLst>
          </c:dPt>
          <c:cat>
            <c:strRef>
              <c:f>'Q3'!$A$5:$A$15</c:f>
              <c:strCache>
                <c:ptCount val="11"/>
                <c:pt idx="0">
                  <c:v>1970</c:v>
                </c:pt>
                <c:pt idx="1">
                  <c:v>1960</c:v>
                </c:pt>
                <c:pt idx="2">
                  <c:v>1950</c:v>
                </c:pt>
                <c:pt idx="3">
                  <c:v>1940</c:v>
                </c:pt>
                <c:pt idx="4">
                  <c:v>1930</c:v>
                </c:pt>
                <c:pt idx="5">
                  <c:v>1920</c:v>
                </c:pt>
                <c:pt idx="6">
                  <c:v>1910</c:v>
                </c:pt>
                <c:pt idx="7">
                  <c:v>1900</c:v>
                </c:pt>
                <c:pt idx="8">
                  <c:v>1890</c:v>
                </c:pt>
                <c:pt idx="9">
                  <c:v>1880</c:v>
                </c:pt>
                <c:pt idx="10">
                  <c:v>1870</c:v>
                </c:pt>
              </c:strCache>
            </c:strRef>
          </c:cat>
          <c:val>
            <c:numRef>
              <c:f>'Q3'!$B$5:$B$15</c:f>
              <c:numCache>
                <c:formatCode>General</c:formatCode>
                <c:ptCount val="11"/>
                <c:pt idx="0">
                  <c:v>11</c:v>
                </c:pt>
                <c:pt idx="1">
                  <c:v>8</c:v>
                </c:pt>
                <c:pt idx="2">
                  <c:v>16</c:v>
                </c:pt>
                <c:pt idx="3">
                  <c:v>38</c:v>
                </c:pt>
                <c:pt idx="4">
                  <c:v>72</c:v>
                </c:pt>
                <c:pt idx="5">
                  <c:v>95</c:v>
                </c:pt>
                <c:pt idx="6">
                  <c:v>129</c:v>
                </c:pt>
                <c:pt idx="7">
                  <c:v>167</c:v>
                </c:pt>
                <c:pt idx="8">
                  <c:v>245</c:v>
                </c:pt>
                <c:pt idx="9">
                  <c:v>507</c:v>
                </c:pt>
                <c:pt idx="10">
                  <c:v>1226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018-44EF-984B-5F90372F6475}"/>
            </c:ext>
          </c:extLst>
        </c:ser>
        <c:ser>
          <c:idx val="1"/>
          <c:order val="1"/>
          <c:tx>
            <c:strRef>
              <c:f>'Q3'!$C$3:$C$4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CCF2-4901-8308-F27583C2C7A1}"/>
              </c:ext>
            </c:extLst>
          </c:dPt>
          <c:dPt>
            <c:idx val="1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0CF6-477C-9FB4-DFFDEB9DF80B}"/>
              </c:ext>
            </c:extLst>
          </c:dPt>
          <c:cat>
            <c:strRef>
              <c:f>'Q3'!$A$5:$A$15</c:f>
              <c:strCache>
                <c:ptCount val="11"/>
                <c:pt idx="0">
                  <c:v>1970</c:v>
                </c:pt>
                <c:pt idx="1">
                  <c:v>1960</c:v>
                </c:pt>
                <c:pt idx="2">
                  <c:v>1950</c:v>
                </c:pt>
                <c:pt idx="3">
                  <c:v>1940</c:v>
                </c:pt>
                <c:pt idx="4">
                  <c:v>1930</c:v>
                </c:pt>
                <c:pt idx="5">
                  <c:v>1920</c:v>
                </c:pt>
                <c:pt idx="6">
                  <c:v>1910</c:v>
                </c:pt>
                <c:pt idx="7">
                  <c:v>1900</c:v>
                </c:pt>
                <c:pt idx="8">
                  <c:v>1890</c:v>
                </c:pt>
                <c:pt idx="9">
                  <c:v>1880</c:v>
                </c:pt>
                <c:pt idx="10">
                  <c:v>1870</c:v>
                </c:pt>
              </c:strCache>
            </c:strRef>
          </c:cat>
          <c:val>
            <c:numRef>
              <c:f>'Q3'!$C$5:$C$15</c:f>
              <c:numCache>
                <c:formatCode>General</c:formatCode>
                <c:ptCount val="11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40</c:v>
                </c:pt>
                <c:pt idx="4">
                  <c:v>70</c:v>
                </c:pt>
                <c:pt idx="5">
                  <c:v>80</c:v>
                </c:pt>
                <c:pt idx="6">
                  <c:v>108</c:v>
                </c:pt>
                <c:pt idx="7">
                  <c:v>157</c:v>
                </c:pt>
                <c:pt idx="8">
                  <c:v>230</c:v>
                </c:pt>
                <c:pt idx="9">
                  <c:v>467</c:v>
                </c:pt>
                <c:pt idx="10">
                  <c:v>1208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018-44EF-984B-5F90372F6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99745928"/>
        <c:axId val="399751024"/>
        <c:axId val="0"/>
      </c:bar3DChart>
      <c:catAx>
        <c:axId val="399745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751024"/>
        <c:crosses val="autoZero"/>
        <c:auto val="1"/>
        <c:lblAlgn val="ctr"/>
        <c:lblOffset val="100"/>
        <c:noMultiLvlLbl val="0"/>
      </c:catAx>
      <c:valAx>
        <c:axId val="399751024"/>
        <c:scaling>
          <c:orientation val="minMax"/>
          <c:max val="140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745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40000"/>
        <a:lumOff val="60000"/>
        <a:alpha val="38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[Historic_Nashville_City_Cemetery_Interments__1846-1979.xlsx]Q4.Before 1880!PivotTable21</c:name>
    <c:fmtId val="1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'Q4.Before 1880'!$B$3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711-47E7-AC79-3B443D705F3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711-47E7-AC79-3B443D705F3D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711-47E7-AC79-3B443D705F3D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711-47E7-AC79-3B443D705F3D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711-47E7-AC79-3B443D705F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'Q4.Before 1880'!$A$4:$A$9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41-64</c:v>
                </c:pt>
                <c:pt idx="4">
                  <c:v>65+</c:v>
                </c:pt>
              </c:strCache>
            </c:strRef>
          </c:cat>
          <c:val>
            <c:numRef>
              <c:f>'Q4.Before 1880'!$B$4:$B$9</c:f>
              <c:numCache>
                <c:formatCode>0%</c:formatCode>
                <c:ptCount val="5"/>
                <c:pt idx="0">
                  <c:v>0.25918041511442258</c:v>
                </c:pt>
                <c:pt idx="1">
                  <c:v>0.15476317189994679</c:v>
                </c:pt>
                <c:pt idx="2">
                  <c:v>0.25130388504523682</c:v>
                </c:pt>
                <c:pt idx="3">
                  <c:v>0.21575306013837148</c:v>
                </c:pt>
                <c:pt idx="4">
                  <c:v>0.11899946780202235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B711-47E7-AC79-3B443D705F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60000"/>
        <a:lumOff val="40000"/>
        <a:alpha val="5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[Historic_Nashville_City_Cemetery_Interments__1846-1979.xlsx]Q4.1881-1900!PivotTable21</c:name>
    <c:fmtId val="8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'Q4.1881-1900'!$B$3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DAB-40FF-8739-5A2AEAEA98B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DAB-40FF-8739-5A2AEAEA98B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DAB-40FF-8739-5A2AEAEA98B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DAB-40FF-8739-5A2AEAEA98B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DAB-40FF-8739-5A2AEAEA98B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'Q4.1881-1900'!$A$4:$A$9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41-64</c:v>
                </c:pt>
                <c:pt idx="4">
                  <c:v>65+</c:v>
                </c:pt>
              </c:strCache>
            </c:strRef>
          </c:cat>
          <c:val>
            <c:numRef>
              <c:f>'Q4.1881-1900'!$B$4:$B$9</c:f>
              <c:numCache>
                <c:formatCode>0.00%</c:formatCode>
                <c:ptCount val="5"/>
                <c:pt idx="0">
                  <c:v>0.17125748502994012</c:v>
                </c:pt>
                <c:pt idx="1">
                  <c:v>8.263473053892216E-2</c:v>
                </c:pt>
                <c:pt idx="2">
                  <c:v>0.14251497005988023</c:v>
                </c:pt>
                <c:pt idx="3">
                  <c:v>0.29221556886227545</c:v>
                </c:pt>
                <c:pt idx="4">
                  <c:v>0.31137724550898205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1DAB-40FF-8739-5A2AEAEA9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60000"/>
        <a:lumOff val="40000"/>
        <a:alpha val="5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[Historic_Nashville_City_Cemetery_Interments__1846-1979.xlsx]Q4.1900-1920!PivotTable21</c:name>
    <c:fmtId val="9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7548209366391185E-3"/>
              <c:y val="-3.3229491173416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7548209366391185E-3"/>
              <c:y val="-3.3229491173416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7548209366391185E-3"/>
              <c:y val="-3.3229491173416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'Q4.1900-1920'!$B$3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0CF-4468-945E-5C3C5512185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0CF-4468-945E-5C3C55121851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0CF-4468-945E-5C3C55121851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0CF-4468-945E-5C3C55121851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0CF-4468-945E-5C3C55121851}"/>
              </c:ext>
            </c:extLst>
          </c:dPt>
          <c:dLbls>
            <c:dLbl>
              <c:idx val="0"/>
              <c:layout>
                <c:manualLayout>
                  <c:x val="2.7548209366391185E-3"/>
                  <c:y val="-3.3229491173416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0CF-4468-945E-5C3C5512185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'Q4.1900-1920'!$A$4:$A$9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41-64</c:v>
                </c:pt>
                <c:pt idx="4">
                  <c:v>65+</c:v>
                </c:pt>
              </c:strCache>
            </c:strRef>
          </c:cat>
          <c:val>
            <c:numRef>
              <c:f>'Q4.1900-1920'!$B$4:$B$9</c:f>
              <c:numCache>
                <c:formatCode>0%</c:formatCode>
                <c:ptCount val="5"/>
                <c:pt idx="0">
                  <c:v>9.4036697247706427E-2</c:v>
                </c:pt>
                <c:pt idx="1">
                  <c:v>3.8990825688073397E-2</c:v>
                </c:pt>
                <c:pt idx="2">
                  <c:v>8.7155963302752298E-2</c:v>
                </c:pt>
                <c:pt idx="3">
                  <c:v>0.33027522935779818</c:v>
                </c:pt>
                <c:pt idx="4">
                  <c:v>0.44954128440366975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F0CF-4468-945E-5C3C551218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60000"/>
        <a:lumOff val="40000"/>
        <a:alpha val="5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solidFill>
            <a:schemeClr val="dk1"/>
          </a:solidFill>
          <a:effectLst/>
        </a:defRPr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[Historic_Nashville_City_Cemetery_Interments__1846-1979.xlsx]Q4.After 1920!PivotTable21</c:name>
    <c:fmtId val="10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2383904954017033E-2"/>
              <c:y val="-2.16450142669617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2383904954017033E-2"/>
              <c:y val="-2.16450142669617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1.2383904954017033E-2"/>
              <c:y val="-2.16450142669617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'Q4.After 1920'!$B$3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F4D-4133-B683-4A24BDF6AE1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F4D-4133-B683-4A24BDF6AE1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F4D-4133-B683-4A24BDF6AE1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F4D-4133-B683-4A24BDF6AE10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F4D-4133-B683-4A24BDF6AE10}"/>
              </c:ext>
            </c:extLst>
          </c:dPt>
          <c:dLbls>
            <c:dLbl>
              <c:idx val="1"/>
              <c:layout>
                <c:manualLayout>
                  <c:x val="3.5315450656369644E-2"/>
                  <c:y val="-5.35981429978226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F4D-4133-B683-4A24BDF6AE1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'Q4.After 1920'!$A$4:$A$9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41-64</c:v>
                </c:pt>
                <c:pt idx="4">
                  <c:v>65+</c:v>
                </c:pt>
              </c:strCache>
            </c:strRef>
          </c:cat>
          <c:val>
            <c:numRef>
              <c:f>'Q4.After 1920'!$B$4:$B$9</c:f>
              <c:numCache>
                <c:formatCode>0%</c:formatCode>
                <c:ptCount val="5"/>
                <c:pt idx="0">
                  <c:v>6.699751861042183E-2</c:v>
                </c:pt>
                <c:pt idx="1">
                  <c:v>2.2332506203473945E-2</c:v>
                </c:pt>
                <c:pt idx="2">
                  <c:v>6.699751861042183E-2</c:v>
                </c:pt>
                <c:pt idx="3">
                  <c:v>0.24317617866004962</c:v>
                </c:pt>
                <c:pt idx="4">
                  <c:v>0.60049627791563276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F4D-4133-B683-4A24BDF6AE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60000"/>
        <a:lumOff val="40000"/>
        <a:alpha val="5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77992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mes_K._Polk#cite_note-263" TargetMode="External"/><Relationship Id="rId3" Type="http://schemas.openxmlformats.org/officeDocument/2006/relationships/hyperlink" Target="https://en.wikipedia.org/wiki/Nashville_City_Cemetery" TargetMode="External"/><Relationship Id="rId7" Type="http://schemas.openxmlformats.org/officeDocument/2006/relationships/hyperlink" Target="https://en.wikipedia.org/wiki/Bill_Hasla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resident_James_K._Polk_Home_&amp;_Museum" TargetMode="External"/><Relationship Id="rId5" Type="http://schemas.openxmlformats.org/officeDocument/2006/relationships/hyperlink" Target="https://en.wikipedia.org/wiki/Tennessee_State_Capitol" TargetMode="External"/><Relationship Id="rId4" Type="http://schemas.openxmlformats.org/officeDocument/2006/relationships/hyperlink" Target="https://en.wikipedia.org/wiki/James_K._Polk#cite_note-Burke2017-261" TargetMode="External"/><Relationship Id="rId9" Type="http://schemas.openxmlformats.org/officeDocument/2006/relationships/hyperlink" Target="https://en.wikipedia.org/wiki/James_K._Polk#cite_note-264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64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65/35 split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3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After his death, he was buried in what is now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Nashville City Cemetery"/>
              </a:rPr>
              <a:t>Nashville City Cemetery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due to a legal requirement related to his infectious disease death. Polk was then moved to a tomb on the grounds of Polk Place (as specified in his will) in 1850.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[258]</a:t>
            </a:r>
            <a:endParaRPr lang="en-US" sz="1100" b="0" i="0" u="none" strike="noStrike" cap="none" baseline="3000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100" b="0" i="0" u="none" strike="noStrike" cap="none" baseline="3000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Then, in 1893, the bodies of James and Sarah Polk were relocated to their current resting place on the grounds of 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Tennessee State Capitol"/>
              </a:rPr>
              <a:t>Tennessee State Capitol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in Nashville. 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March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2017, the Tennessee Senate approved a resolution considered a "first step" toward relocating 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Polks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 remains to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 tooltip="President James K. Polk Home &amp; Museum"/>
              </a:rPr>
              <a:t>the family home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in Columbia; 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three different times since his death; however, a year later, it subsequently was declined by Tennessee lawmakers before being taken up again being approved and reaching unsigned approval by Tennessee governor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 tooltip="Bill Haslam"/>
              </a:rPr>
              <a:t>Bill Haslam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/>
              </a:rPr>
              <a:t>[260]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9"/>
              </a:rPr>
              <a:t>[261]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855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5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Hit its peak during the Civil War years. Notable the Battle</a:t>
            </a:r>
            <a:r>
              <a:rPr lang="en-US" baseline="0" dirty="0" smtClean="0"/>
              <a:t> of Nashville which occurred December 15 to December 16, 1864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One of the largest victories achieved by the Union and Nashville City Cemetery largely contains Union troops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3000 union troops and </a:t>
            </a:r>
            <a:r>
              <a:rPr lang="en-US" baseline="0" dirty="0" err="1" smtClean="0"/>
              <a:t>approx</a:t>
            </a:r>
            <a:r>
              <a:rPr lang="en-US" baseline="0" dirty="0" smtClean="0"/>
              <a:t>, 1500 </a:t>
            </a:r>
            <a:r>
              <a:rPr lang="en-US" baseline="0" dirty="0" err="1" smtClean="0"/>
              <a:t>confed</a:t>
            </a:r>
            <a:r>
              <a:rPr lang="en-US" baseline="0" dirty="0" smtClean="0"/>
              <a:t> troops (with another 4500 </a:t>
            </a:r>
            <a:r>
              <a:rPr lang="en-US" baseline="0" dirty="0" err="1" smtClean="0"/>
              <a:t>confed</a:t>
            </a:r>
            <a:r>
              <a:rPr lang="en-US" baseline="0" dirty="0" smtClean="0"/>
              <a:t> troops missing/captured)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90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Consumption – aka TB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Cholera – summer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Dropsy – aka edema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14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Still born – red – most consistent through all months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Cholera – summer hot temps</a:t>
            </a:r>
            <a:r>
              <a:rPr lang="en-US" baseline="0" dirty="0" smtClean="0"/>
              <a:t> and rain accelerate bacteria growth in drinking water supply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Cold in the winter months Dec-Feb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Consumption – consistent</a:t>
            </a:r>
            <a:r>
              <a:rPr lang="en-US" baseline="0" dirty="0" smtClean="0"/>
              <a:t> all year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Pnuemonia</a:t>
            </a:r>
            <a:r>
              <a:rPr lang="en-US" baseline="0" dirty="0" smtClean="0"/>
              <a:t> in white – winter early spring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96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Males accounted for 52-54%</a:t>
            </a:r>
            <a:r>
              <a:rPr lang="en-US" baseline="0" dirty="0" smtClean="0"/>
              <a:t> of the deaths during and before the Civil War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375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gender makeup burials shifted in the decades after</a:t>
            </a:r>
            <a:r>
              <a:rPr lang="en-US" baseline="0" dirty="0" smtClean="0"/>
              <a:t> the civil and are a better representation of the US male to female ratio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36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breakdown of deaths by age</a:t>
            </a:r>
            <a:r>
              <a:rPr lang="en-US" baseline="0" dirty="0" smtClean="0"/>
              <a:t> bracket also show dramatic swings between the Civil war and post Civil war eras.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Pay attention to the deaths in the 3 age brackets 40 and younger vs the 2 brackets 41 or older.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	CW: 66% ; 34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	1900: 40%; 60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	1920: 22%; 78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	After 20: 16%; 84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03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49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48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69750" y="1687025"/>
            <a:ext cx="6204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6325" y="2009400"/>
            <a:ext cx="5731200" cy="819900"/>
          </a:xfrm>
          <a:prstGeom prst="rect">
            <a:avLst/>
          </a:prstGeom>
          <a:effectLst>
            <a:outerShdw blurRad="28575" dist="19050" dir="5400000" algn="bl" rotWithShape="0">
              <a:schemeClr val="accent5">
                <a:alpha val="4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lly Lodger"/>
              <a:buChar char="✘"/>
              <a:defRPr sz="36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lly Lodger"/>
              <a:buChar char="✗"/>
              <a:defRPr sz="36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lly Lodger"/>
              <a:buChar char="✗"/>
              <a:defRPr sz="36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lly Lodger"/>
              <a:buChar char="●"/>
              <a:defRPr sz="36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lly Lodger"/>
              <a:buChar char="○"/>
              <a:defRPr sz="36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lly Lodger"/>
              <a:buChar char="■"/>
              <a:defRPr sz="36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lly Lodger"/>
              <a:buChar char="●"/>
              <a:defRPr sz="36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lly Lodger"/>
              <a:buChar char="○"/>
              <a:defRPr sz="36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lly Lodger"/>
              <a:buChar char="■"/>
              <a:defRPr sz="36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297650" y="4941900"/>
            <a:ext cx="548700" cy="2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469850" y="76200"/>
            <a:ext cx="62007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471725" y="971550"/>
            <a:ext cx="6200700" cy="28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✘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19" y="4159029"/>
            <a:ext cx="2967" cy="652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6000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4297650" y="4941900"/>
            <a:ext cx="548700" cy="2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457200" y="33395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4297650" y="4941900"/>
            <a:ext cx="548700" cy="2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pumpkins and houses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297650" y="4941900"/>
            <a:ext cx="548700" cy="2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any background color">
  <p:cSld name="BLANK_1_1">
    <p:bg>
      <p:bgPr>
        <a:gradFill>
          <a:gsLst>
            <a:gs pos="0">
              <a:srgbClr val="6E45B9"/>
            </a:gs>
            <a:gs pos="100000">
              <a:srgbClr val="321A5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4297650" y="4941900"/>
            <a:ext cx="548700" cy="2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r background photos">
  <p:cSld name="BLANK_1_1_1_1"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4297650" y="4912300"/>
            <a:ext cx="548700" cy="2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69850" y="76200"/>
            <a:ext cx="6200700" cy="857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accent6">
                <a:alpha val="5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1725" y="971550"/>
            <a:ext cx="6200700" cy="2805000"/>
          </a:xfrm>
          <a:prstGeom prst="rect">
            <a:avLst/>
          </a:prstGeom>
          <a:noFill/>
          <a:ln>
            <a:noFill/>
          </a:ln>
          <a:effectLst>
            <a:outerShdw blurRad="14288" dist="9525" dir="5460000" algn="bl" rotWithShape="0">
              <a:schemeClr val="accent5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Medium"/>
              <a:buChar char="✘"/>
              <a:defRPr sz="2400">
                <a:solidFill>
                  <a:schemeClr val="lt1"/>
                </a:solidFill>
                <a:latin typeface="Encode Sans Semi Condensed Medium"/>
                <a:ea typeface="Encode Sans Semi Condensed Medium"/>
                <a:cs typeface="Encode Sans Semi Condensed Medium"/>
                <a:sym typeface="Encode Sans Semi Condensed Medium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Encode Sans Semi Condensed Medium"/>
              <a:buChar char="✗"/>
              <a:defRPr sz="2400">
                <a:solidFill>
                  <a:schemeClr val="lt1"/>
                </a:solidFill>
                <a:latin typeface="Encode Sans Semi Condensed Medium"/>
                <a:ea typeface="Encode Sans Semi Condensed Medium"/>
                <a:cs typeface="Encode Sans Semi Condensed Medium"/>
                <a:sym typeface="Encode Sans Semi Condensed Medium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Medium"/>
              <a:buChar char="✗"/>
              <a:defRPr sz="2400">
                <a:solidFill>
                  <a:schemeClr val="lt1"/>
                </a:solidFill>
                <a:latin typeface="Encode Sans Semi Condensed Medium"/>
                <a:ea typeface="Encode Sans Semi Condensed Medium"/>
                <a:cs typeface="Encode Sans Semi Condensed Medium"/>
                <a:sym typeface="Encode Sans Semi Condensed Medium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Medium"/>
              <a:buChar char="●"/>
              <a:defRPr sz="2400">
                <a:solidFill>
                  <a:schemeClr val="lt1"/>
                </a:solidFill>
                <a:latin typeface="Encode Sans Semi Condensed Medium"/>
                <a:ea typeface="Encode Sans Semi Condensed Medium"/>
                <a:cs typeface="Encode Sans Semi Condensed Medium"/>
                <a:sym typeface="Encode Sans Semi Condensed Medium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Medium"/>
              <a:buChar char="○"/>
              <a:defRPr sz="2400">
                <a:solidFill>
                  <a:schemeClr val="lt1"/>
                </a:solidFill>
                <a:latin typeface="Encode Sans Semi Condensed Medium"/>
                <a:ea typeface="Encode Sans Semi Condensed Medium"/>
                <a:cs typeface="Encode Sans Semi Condensed Medium"/>
                <a:sym typeface="Encode Sans Semi Condensed Medium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Medium"/>
              <a:buChar char="■"/>
              <a:defRPr sz="2400">
                <a:solidFill>
                  <a:schemeClr val="lt1"/>
                </a:solidFill>
                <a:latin typeface="Encode Sans Semi Condensed Medium"/>
                <a:ea typeface="Encode Sans Semi Condensed Medium"/>
                <a:cs typeface="Encode Sans Semi Condensed Medium"/>
                <a:sym typeface="Encode Sans Semi Condensed Medium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Medium"/>
              <a:buChar char="●"/>
              <a:defRPr sz="2400">
                <a:solidFill>
                  <a:schemeClr val="lt1"/>
                </a:solidFill>
                <a:latin typeface="Encode Sans Semi Condensed Medium"/>
                <a:ea typeface="Encode Sans Semi Condensed Medium"/>
                <a:cs typeface="Encode Sans Semi Condensed Medium"/>
                <a:sym typeface="Encode Sans Semi Condensed Medium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Medium"/>
              <a:buChar char="○"/>
              <a:defRPr sz="2400">
                <a:solidFill>
                  <a:schemeClr val="lt1"/>
                </a:solidFill>
                <a:latin typeface="Encode Sans Semi Condensed Medium"/>
                <a:ea typeface="Encode Sans Semi Condensed Medium"/>
                <a:cs typeface="Encode Sans Semi Condensed Medium"/>
                <a:sym typeface="Encode Sans Semi Condensed Medium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Medium"/>
              <a:buChar char="■"/>
              <a:defRPr sz="2400">
                <a:solidFill>
                  <a:schemeClr val="lt1"/>
                </a:solidFill>
                <a:latin typeface="Encode Sans Semi Condensed Medium"/>
                <a:ea typeface="Encode Sans Semi Condensed Medium"/>
                <a:cs typeface="Encode Sans Semi Condensed Medium"/>
                <a:sym typeface="Encode Sans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941900"/>
            <a:ext cx="5487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200">
                <a:solidFill>
                  <a:schemeClr val="lt2"/>
                </a:solidFill>
                <a:latin typeface="Jolly Lodger"/>
                <a:ea typeface="Jolly Lodger"/>
                <a:cs typeface="Jolly Lodger"/>
                <a:sym typeface="Jolly Lodger"/>
              </a:defRPr>
            </a:lvl1pPr>
            <a:lvl2pPr lvl="1" algn="ctr">
              <a:buNone/>
              <a:defRPr sz="1200">
                <a:solidFill>
                  <a:schemeClr val="lt2"/>
                </a:solidFill>
                <a:latin typeface="Jolly Lodger"/>
                <a:ea typeface="Jolly Lodger"/>
                <a:cs typeface="Jolly Lodger"/>
                <a:sym typeface="Jolly Lodger"/>
              </a:defRPr>
            </a:lvl2pPr>
            <a:lvl3pPr lvl="2" algn="ctr">
              <a:buNone/>
              <a:defRPr sz="1200">
                <a:solidFill>
                  <a:schemeClr val="lt2"/>
                </a:solidFill>
                <a:latin typeface="Jolly Lodger"/>
                <a:ea typeface="Jolly Lodger"/>
                <a:cs typeface="Jolly Lodger"/>
                <a:sym typeface="Jolly Lodger"/>
              </a:defRPr>
            </a:lvl3pPr>
            <a:lvl4pPr lvl="3" algn="ctr">
              <a:buNone/>
              <a:defRPr sz="1200">
                <a:solidFill>
                  <a:schemeClr val="lt2"/>
                </a:solidFill>
                <a:latin typeface="Jolly Lodger"/>
                <a:ea typeface="Jolly Lodger"/>
                <a:cs typeface="Jolly Lodger"/>
                <a:sym typeface="Jolly Lodger"/>
              </a:defRPr>
            </a:lvl4pPr>
            <a:lvl5pPr lvl="4" algn="ctr">
              <a:buNone/>
              <a:defRPr sz="1200">
                <a:solidFill>
                  <a:schemeClr val="lt2"/>
                </a:solidFill>
                <a:latin typeface="Jolly Lodger"/>
                <a:ea typeface="Jolly Lodger"/>
                <a:cs typeface="Jolly Lodger"/>
                <a:sym typeface="Jolly Lodger"/>
              </a:defRPr>
            </a:lvl5pPr>
            <a:lvl6pPr lvl="5" algn="ctr">
              <a:buNone/>
              <a:defRPr sz="1200">
                <a:solidFill>
                  <a:schemeClr val="lt2"/>
                </a:solidFill>
                <a:latin typeface="Jolly Lodger"/>
                <a:ea typeface="Jolly Lodger"/>
                <a:cs typeface="Jolly Lodger"/>
                <a:sym typeface="Jolly Lodger"/>
              </a:defRPr>
            </a:lvl6pPr>
            <a:lvl7pPr lvl="6" algn="ctr">
              <a:buNone/>
              <a:defRPr sz="1200">
                <a:solidFill>
                  <a:schemeClr val="lt2"/>
                </a:solidFill>
                <a:latin typeface="Jolly Lodger"/>
                <a:ea typeface="Jolly Lodger"/>
                <a:cs typeface="Jolly Lodger"/>
                <a:sym typeface="Jolly Lodger"/>
              </a:defRPr>
            </a:lvl7pPr>
            <a:lvl8pPr lvl="7" algn="ctr">
              <a:buNone/>
              <a:defRPr sz="1200">
                <a:solidFill>
                  <a:schemeClr val="lt2"/>
                </a:solidFill>
                <a:latin typeface="Jolly Lodger"/>
                <a:ea typeface="Jolly Lodger"/>
                <a:cs typeface="Jolly Lodger"/>
                <a:sym typeface="Jolly Lodger"/>
              </a:defRPr>
            </a:lvl8pPr>
            <a:lvl9pPr lvl="8" algn="ctr">
              <a:buNone/>
              <a:defRPr sz="1200">
                <a:solidFill>
                  <a:schemeClr val="lt2"/>
                </a:solidFill>
                <a:latin typeface="Jolly Lodger"/>
                <a:ea typeface="Jolly Lodger"/>
                <a:cs typeface="Jolly Lodger"/>
                <a:sym typeface="Jolly Lodg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1469750" y="1687025"/>
            <a:ext cx="6204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NSS Tourism Agency Presents:</a:t>
            </a:r>
            <a:br>
              <a:rPr lang="en" dirty="0"/>
            </a:br>
            <a:r>
              <a:rPr lang="en" dirty="0"/>
              <a:t>Halloween </a:t>
            </a:r>
            <a:r>
              <a:rPr lang="en" dirty="0" smtClean="0"/>
              <a:t>Pedal </a:t>
            </a:r>
            <a:r>
              <a:rPr lang="en" dirty="0"/>
              <a:t>Tavern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9"/>
          <p:cNvSpPr txBox="1">
            <a:spLocks noGrp="1"/>
          </p:cNvSpPr>
          <p:nvPr>
            <p:ph type="title"/>
          </p:nvPr>
        </p:nvSpPr>
        <p:spPr>
          <a:xfrm>
            <a:off x="2460184" y="148227"/>
            <a:ext cx="4223632" cy="63455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Cemetery demographics</a:t>
            </a:r>
            <a:endParaRPr sz="4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060FEE79-45D0-4D1C-ABFB-0F5766580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554978"/>
              </p:ext>
            </p:extLst>
          </p:nvPr>
        </p:nvGraphicFramePr>
        <p:xfrm>
          <a:off x="404445" y="1200150"/>
          <a:ext cx="38246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69CF8FE6-7F79-4D4D-AFC7-32351356F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470511"/>
              </p:ext>
            </p:extLst>
          </p:nvPr>
        </p:nvGraphicFramePr>
        <p:xfrm>
          <a:off x="4914904" y="1266092"/>
          <a:ext cx="3763107" cy="2677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3337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2765756" y="201600"/>
            <a:ext cx="3747339" cy="60050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Fit for a President?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BC3FF6F-D0C6-4F71-B4A9-A4392701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32" y="734929"/>
            <a:ext cx="2787135" cy="33367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 idx="4294967295"/>
          </p:nvPr>
        </p:nvSpPr>
        <p:spPr>
          <a:xfrm>
            <a:off x="1275150" y="1202350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Happy Halloween!</a:t>
            </a:r>
            <a:endParaRPr sz="7200">
              <a:solidFill>
                <a:schemeClr val="accent2"/>
              </a:solidFill>
            </a:endParaRPr>
          </a:p>
        </p:txBody>
      </p:sp>
      <p:grpSp>
        <p:nvGrpSpPr>
          <p:cNvPr id="251" name="Google Shape;251;p36"/>
          <p:cNvGrpSpPr/>
          <p:nvPr/>
        </p:nvGrpSpPr>
        <p:grpSpPr>
          <a:xfrm>
            <a:off x="3969643" y="365337"/>
            <a:ext cx="1204684" cy="733949"/>
            <a:chOff x="3627210" y="808351"/>
            <a:chExt cx="1889700" cy="1151293"/>
          </a:xfrm>
        </p:grpSpPr>
        <p:sp>
          <p:nvSpPr>
            <p:cNvPr id="252" name="Google Shape;252;p36"/>
            <p:cNvSpPr/>
            <p:nvPr/>
          </p:nvSpPr>
          <p:spPr>
            <a:xfrm>
              <a:off x="4719126" y="808351"/>
              <a:ext cx="653700" cy="414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86857"/>
                  </a:moveTo>
                  <a:lnTo>
                    <a:pt x="120000" y="86857"/>
                  </a:lnTo>
                  <a:lnTo>
                    <a:pt x="119637" y="78857"/>
                  </a:lnTo>
                  <a:lnTo>
                    <a:pt x="118549" y="71428"/>
                  </a:lnTo>
                  <a:lnTo>
                    <a:pt x="117099" y="63428"/>
                  </a:lnTo>
                  <a:lnTo>
                    <a:pt x="115287" y="56000"/>
                  </a:lnTo>
                  <a:lnTo>
                    <a:pt x="112749" y="48571"/>
                  </a:lnTo>
                  <a:lnTo>
                    <a:pt x="110211" y="41714"/>
                  </a:lnTo>
                  <a:lnTo>
                    <a:pt x="107311" y="34857"/>
                  </a:lnTo>
                  <a:lnTo>
                    <a:pt x="104410" y="28000"/>
                  </a:lnTo>
                  <a:lnTo>
                    <a:pt x="98972" y="16571"/>
                  </a:lnTo>
                  <a:lnTo>
                    <a:pt x="93897" y="8000"/>
                  </a:lnTo>
                  <a:lnTo>
                    <a:pt x="89184" y="0"/>
                  </a:lnTo>
                  <a:lnTo>
                    <a:pt x="89184" y="0"/>
                  </a:lnTo>
                  <a:lnTo>
                    <a:pt x="86646" y="6857"/>
                  </a:lnTo>
                  <a:lnTo>
                    <a:pt x="84471" y="13142"/>
                  </a:lnTo>
                  <a:lnTo>
                    <a:pt x="81570" y="19428"/>
                  </a:lnTo>
                  <a:lnTo>
                    <a:pt x="78670" y="25714"/>
                  </a:lnTo>
                  <a:lnTo>
                    <a:pt x="72507" y="37714"/>
                  </a:lnTo>
                  <a:lnTo>
                    <a:pt x="65619" y="48571"/>
                  </a:lnTo>
                  <a:lnTo>
                    <a:pt x="58368" y="58857"/>
                  </a:lnTo>
                  <a:lnTo>
                    <a:pt x="50755" y="68571"/>
                  </a:lnTo>
                  <a:lnTo>
                    <a:pt x="43504" y="77142"/>
                  </a:lnTo>
                  <a:lnTo>
                    <a:pt x="35891" y="85142"/>
                  </a:lnTo>
                  <a:lnTo>
                    <a:pt x="29003" y="92000"/>
                  </a:lnTo>
                  <a:lnTo>
                    <a:pt x="22114" y="98285"/>
                  </a:lnTo>
                  <a:lnTo>
                    <a:pt x="10876" y="108000"/>
                  </a:lnTo>
                  <a:lnTo>
                    <a:pt x="2900" y="113714"/>
                  </a:lnTo>
                  <a:lnTo>
                    <a:pt x="0" y="115428"/>
                  </a:lnTo>
                  <a:lnTo>
                    <a:pt x="0" y="115428"/>
                  </a:lnTo>
                  <a:lnTo>
                    <a:pt x="6163" y="117142"/>
                  </a:lnTo>
                  <a:lnTo>
                    <a:pt x="12326" y="118285"/>
                  </a:lnTo>
                  <a:lnTo>
                    <a:pt x="24290" y="119428"/>
                  </a:lnTo>
                  <a:lnTo>
                    <a:pt x="35891" y="120000"/>
                  </a:lnTo>
                  <a:lnTo>
                    <a:pt x="46767" y="118857"/>
                  </a:lnTo>
                  <a:lnTo>
                    <a:pt x="57280" y="117142"/>
                  </a:lnTo>
                  <a:lnTo>
                    <a:pt x="67069" y="114857"/>
                  </a:lnTo>
                  <a:lnTo>
                    <a:pt x="76495" y="111428"/>
                  </a:lnTo>
                  <a:lnTo>
                    <a:pt x="84833" y="108000"/>
                  </a:lnTo>
                  <a:lnTo>
                    <a:pt x="92809" y="104571"/>
                  </a:lnTo>
                  <a:lnTo>
                    <a:pt x="99697" y="100571"/>
                  </a:lnTo>
                  <a:lnTo>
                    <a:pt x="110574" y="93714"/>
                  </a:lnTo>
                  <a:lnTo>
                    <a:pt x="117462" y="88571"/>
                  </a:lnTo>
                  <a:lnTo>
                    <a:pt x="120000" y="86857"/>
                  </a:lnTo>
                  <a:lnTo>
                    <a:pt x="120000" y="86857"/>
                  </a:lnTo>
                  <a:close/>
                </a:path>
              </a:pathLst>
            </a:custGeom>
            <a:solidFill>
              <a:srgbClr val="0D001F">
                <a:alpha val="324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4466386" y="1258545"/>
              <a:ext cx="187500" cy="18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263" y="0"/>
                  </a:moveTo>
                  <a:lnTo>
                    <a:pt x="0" y="120000"/>
                  </a:lnTo>
                  <a:lnTo>
                    <a:pt x="120000" y="95483"/>
                  </a:lnTo>
                  <a:lnTo>
                    <a:pt x="49263" y="0"/>
                  </a:lnTo>
                  <a:close/>
                </a:path>
              </a:pathLst>
            </a:custGeom>
            <a:solidFill>
              <a:srgbClr val="0D001F">
                <a:alpha val="324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741732" y="837969"/>
              <a:ext cx="661500" cy="38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3782"/>
                  </a:moveTo>
                  <a:lnTo>
                    <a:pt x="120000" y="113782"/>
                  </a:lnTo>
                  <a:lnTo>
                    <a:pt x="108537" y="106943"/>
                  </a:lnTo>
                  <a:lnTo>
                    <a:pt x="97432" y="98860"/>
                  </a:lnTo>
                  <a:lnTo>
                    <a:pt x="87044" y="90777"/>
                  </a:lnTo>
                  <a:lnTo>
                    <a:pt x="77731" y="81450"/>
                  </a:lnTo>
                  <a:lnTo>
                    <a:pt x="69134" y="72124"/>
                  </a:lnTo>
                  <a:lnTo>
                    <a:pt x="61253" y="62797"/>
                  </a:lnTo>
                  <a:lnTo>
                    <a:pt x="54089" y="53471"/>
                  </a:lnTo>
                  <a:lnTo>
                    <a:pt x="48000" y="44145"/>
                  </a:lnTo>
                  <a:lnTo>
                    <a:pt x="42268" y="35440"/>
                  </a:lnTo>
                  <a:lnTo>
                    <a:pt x="37611" y="27357"/>
                  </a:lnTo>
                  <a:lnTo>
                    <a:pt x="30089" y="13056"/>
                  </a:lnTo>
                  <a:lnTo>
                    <a:pt x="25791" y="3730"/>
                  </a:lnTo>
                  <a:lnTo>
                    <a:pt x="24358" y="0"/>
                  </a:lnTo>
                  <a:lnTo>
                    <a:pt x="24358" y="0"/>
                  </a:lnTo>
                  <a:lnTo>
                    <a:pt x="20059" y="8082"/>
                  </a:lnTo>
                  <a:lnTo>
                    <a:pt x="16477" y="15544"/>
                  </a:lnTo>
                  <a:lnTo>
                    <a:pt x="13253" y="23626"/>
                  </a:lnTo>
                  <a:lnTo>
                    <a:pt x="10388" y="31709"/>
                  </a:lnTo>
                  <a:lnTo>
                    <a:pt x="7880" y="39792"/>
                  </a:lnTo>
                  <a:lnTo>
                    <a:pt x="6089" y="47875"/>
                  </a:lnTo>
                  <a:lnTo>
                    <a:pt x="4298" y="55958"/>
                  </a:lnTo>
                  <a:lnTo>
                    <a:pt x="2865" y="63419"/>
                  </a:lnTo>
                  <a:lnTo>
                    <a:pt x="1074" y="76476"/>
                  </a:lnTo>
                  <a:lnTo>
                    <a:pt x="358" y="87046"/>
                  </a:lnTo>
                  <a:lnTo>
                    <a:pt x="0" y="96373"/>
                  </a:lnTo>
                  <a:lnTo>
                    <a:pt x="0" y="96373"/>
                  </a:lnTo>
                  <a:lnTo>
                    <a:pt x="3940" y="100103"/>
                  </a:lnTo>
                  <a:lnTo>
                    <a:pt x="7880" y="103212"/>
                  </a:lnTo>
                  <a:lnTo>
                    <a:pt x="12537" y="106321"/>
                  </a:lnTo>
                  <a:lnTo>
                    <a:pt x="16835" y="108808"/>
                  </a:lnTo>
                  <a:lnTo>
                    <a:pt x="26149" y="113160"/>
                  </a:lnTo>
                  <a:lnTo>
                    <a:pt x="35820" y="116269"/>
                  </a:lnTo>
                  <a:lnTo>
                    <a:pt x="45850" y="118134"/>
                  </a:lnTo>
                  <a:lnTo>
                    <a:pt x="55880" y="119378"/>
                  </a:lnTo>
                  <a:lnTo>
                    <a:pt x="65910" y="120000"/>
                  </a:lnTo>
                  <a:lnTo>
                    <a:pt x="75223" y="120000"/>
                  </a:lnTo>
                  <a:lnTo>
                    <a:pt x="84537" y="119378"/>
                  </a:lnTo>
                  <a:lnTo>
                    <a:pt x="92776" y="118756"/>
                  </a:lnTo>
                  <a:lnTo>
                    <a:pt x="107104" y="116269"/>
                  </a:lnTo>
                  <a:lnTo>
                    <a:pt x="116776" y="114404"/>
                  </a:lnTo>
                  <a:lnTo>
                    <a:pt x="120000" y="113782"/>
                  </a:lnTo>
                  <a:lnTo>
                    <a:pt x="120000" y="113782"/>
                  </a:lnTo>
                  <a:close/>
                </a:path>
              </a:pathLst>
            </a:custGeom>
            <a:solidFill>
              <a:srgbClr val="0D001F">
                <a:alpha val="324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3627210" y="1367144"/>
              <a:ext cx="1889700" cy="59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5673" y="31600"/>
                  </a:moveTo>
                  <a:lnTo>
                    <a:pt x="88526" y="64400"/>
                  </a:lnTo>
                  <a:lnTo>
                    <a:pt x="86144" y="39200"/>
                  </a:lnTo>
                  <a:lnTo>
                    <a:pt x="86144" y="39200"/>
                  </a:lnTo>
                  <a:lnTo>
                    <a:pt x="83009" y="41200"/>
                  </a:lnTo>
                  <a:lnTo>
                    <a:pt x="79874" y="43200"/>
                  </a:lnTo>
                  <a:lnTo>
                    <a:pt x="73730" y="45600"/>
                  </a:lnTo>
                  <a:lnTo>
                    <a:pt x="68087" y="73600"/>
                  </a:lnTo>
                  <a:lnTo>
                    <a:pt x="62946" y="48000"/>
                  </a:lnTo>
                  <a:lnTo>
                    <a:pt x="62946" y="48000"/>
                  </a:lnTo>
                  <a:lnTo>
                    <a:pt x="57680" y="48400"/>
                  </a:lnTo>
                  <a:lnTo>
                    <a:pt x="52539" y="48000"/>
                  </a:lnTo>
                  <a:lnTo>
                    <a:pt x="47648" y="46800"/>
                  </a:lnTo>
                  <a:lnTo>
                    <a:pt x="42884" y="45200"/>
                  </a:lnTo>
                  <a:lnTo>
                    <a:pt x="34858" y="73600"/>
                  </a:lnTo>
                  <a:lnTo>
                    <a:pt x="30219" y="39200"/>
                  </a:lnTo>
                  <a:lnTo>
                    <a:pt x="30219" y="39200"/>
                  </a:lnTo>
                  <a:lnTo>
                    <a:pt x="26833" y="36800"/>
                  </a:lnTo>
                  <a:lnTo>
                    <a:pt x="23573" y="34400"/>
                  </a:lnTo>
                  <a:lnTo>
                    <a:pt x="17680" y="29200"/>
                  </a:lnTo>
                  <a:lnTo>
                    <a:pt x="12539" y="24000"/>
                  </a:lnTo>
                  <a:lnTo>
                    <a:pt x="8150" y="19200"/>
                  </a:lnTo>
                  <a:lnTo>
                    <a:pt x="4764" y="14800"/>
                  </a:lnTo>
                  <a:lnTo>
                    <a:pt x="2131" y="11200"/>
                  </a:lnTo>
                  <a:lnTo>
                    <a:pt x="0" y="8000"/>
                  </a:lnTo>
                  <a:lnTo>
                    <a:pt x="0" y="8000"/>
                  </a:lnTo>
                  <a:lnTo>
                    <a:pt x="501" y="11600"/>
                  </a:lnTo>
                  <a:lnTo>
                    <a:pt x="1128" y="16000"/>
                  </a:lnTo>
                  <a:lnTo>
                    <a:pt x="1880" y="21600"/>
                  </a:lnTo>
                  <a:lnTo>
                    <a:pt x="3134" y="28400"/>
                  </a:lnTo>
                  <a:lnTo>
                    <a:pt x="4639" y="36000"/>
                  </a:lnTo>
                  <a:lnTo>
                    <a:pt x="6394" y="44400"/>
                  </a:lnTo>
                  <a:lnTo>
                    <a:pt x="8652" y="53200"/>
                  </a:lnTo>
                  <a:lnTo>
                    <a:pt x="11159" y="62400"/>
                  </a:lnTo>
                  <a:lnTo>
                    <a:pt x="12664" y="66800"/>
                  </a:lnTo>
                  <a:lnTo>
                    <a:pt x="14169" y="71600"/>
                  </a:lnTo>
                  <a:lnTo>
                    <a:pt x="15799" y="76000"/>
                  </a:lnTo>
                  <a:lnTo>
                    <a:pt x="17554" y="80400"/>
                  </a:lnTo>
                  <a:lnTo>
                    <a:pt x="19435" y="84800"/>
                  </a:lnTo>
                  <a:lnTo>
                    <a:pt x="21442" y="88800"/>
                  </a:lnTo>
                  <a:lnTo>
                    <a:pt x="23573" y="93200"/>
                  </a:lnTo>
                  <a:lnTo>
                    <a:pt x="25830" y="96800"/>
                  </a:lnTo>
                  <a:lnTo>
                    <a:pt x="28213" y="100400"/>
                  </a:lnTo>
                  <a:lnTo>
                    <a:pt x="30595" y="104000"/>
                  </a:lnTo>
                  <a:lnTo>
                    <a:pt x="33228" y="107200"/>
                  </a:lnTo>
                  <a:lnTo>
                    <a:pt x="35987" y="110000"/>
                  </a:lnTo>
                  <a:lnTo>
                    <a:pt x="38871" y="112800"/>
                  </a:lnTo>
                  <a:lnTo>
                    <a:pt x="41880" y="114800"/>
                  </a:lnTo>
                  <a:lnTo>
                    <a:pt x="41880" y="114800"/>
                  </a:lnTo>
                  <a:lnTo>
                    <a:pt x="44137" y="101200"/>
                  </a:lnTo>
                  <a:lnTo>
                    <a:pt x="46394" y="88000"/>
                  </a:lnTo>
                  <a:lnTo>
                    <a:pt x="48275" y="78000"/>
                  </a:lnTo>
                  <a:lnTo>
                    <a:pt x="48902" y="74800"/>
                  </a:lnTo>
                  <a:lnTo>
                    <a:pt x="49278" y="73200"/>
                  </a:lnTo>
                  <a:lnTo>
                    <a:pt x="49278" y="73200"/>
                  </a:lnTo>
                  <a:lnTo>
                    <a:pt x="51410" y="89600"/>
                  </a:lnTo>
                  <a:lnTo>
                    <a:pt x="53416" y="104800"/>
                  </a:lnTo>
                  <a:lnTo>
                    <a:pt x="55297" y="120000"/>
                  </a:lnTo>
                  <a:lnTo>
                    <a:pt x="55297" y="120000"/>
                  </a:lnTo>
                  <a:lnTo>
                    <a:pt x="58432" y="120000"/>
                  </a:lnTo>
                  <a:lnTo>
                    <a:pt x="58432" y="120000"/>
                  </a:lnTo>
                  <a:lnTo>
                    <a:pt x="60940" y="120000"/>
                  </a:lnTo>
                  <a:lnTo>
                    <a:pt x="63448" y="119600"/>
                  </a:lnTo>
                  <a:lnTo>
                    <a:pt x="65956" y="119200"/>
                  </a:lnTo>
                  <a:lnTo>
                    <a:pt x="68338" y="118400"/>
                  </a:lnTo>
                  <a:lnTo>
                    <a:pt x="72852" y="116000"/>
                  </a:lnTo>
                  <a:lnTo>
                    <a:pt x="77241" y="112800"/>
                  </a:lnTo>
                  <a:lnTo>
                    <a:pt x="77241" y="112800"/>
                  </a:lnTo>
                  <a:lnTo>
                    <a:pt x="78119" y="85200"/>
                  </a:lnTo>
                  <a:lnTo>
                    <a:pt x="78620" y="69600"/>
                  </a:lnTo>
                  <a:lnTo>
                    <a:pt x="88777" y="100000"/>
                  </a:lnTo>
                  <a:lnTo>
                    <a:pt x="88777" y="100000"/>
                  </a:lnTo>
                  <a:lnTo>
                    <a:pt x="90909" y="96400"/>
                  </a:lnTo>
                  <a:lnTo>
                    <a:pt x="92915" y="93200"/>
                  </a:lnTo>
                  <a:lnTo>
                    <a:pt x="94796" y="89600"/>
                  </a:lnTo>
                  <a:lnTo>
                    <a:pt x="96677" y="85600"/>
                  </a:lnTo>
                  <a:lnTo>
                    <a:pt x="100188" y="78000"/>
                  </a:lnTo>
                  <a:lnTo>
                    <a:pt x="103322" y="69600"/>
                  </a:lnTo>
                  <a:lnTo>
                    <a:pt x="106206" y="61600"/>
                  </a:lnTo>
                  <a:lnTo>
                    <a:pt x="108714" y="53200"/>
                  </a:lnTo>
                  <a:lnTo>
                    <a:pt x="110971" y="45200"/>
                  </a:lnTo>
                  <a:lnTo>
                    <a:pt x="112978" y="37200"/>
                  </a:lnTo>
                  <a:lnTo>
                    <a:pt x="114733" y="29600"/>
                  </a:lnTo>
                  <a:lnTo>
                    <a:pt x="116112" y="22800"/>
                  </a:lnTo>
                  <a:lnTo>
                    <a:pt x="117366" y="16400"/>
                  </a:lnTo>
                  <a:lnTo>
                    <a:pt x="118369" y="10800"/>
                  </a:lnTo>
                  <a:lnTo>
                    <a:pt x="119623" y="280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16865" y="5200"/>
                  </a:lnTo>
                  <a:lnTo>
                    <a:pt x="113855" y="10000"/>
                  </a:lnTo>
                  <a:lnTo>
                    <a:pt x="110846" y="14400"/>
                  </a:lnTo>
                  <a:lnTo>
                    <a:pt x="107711" y="18400"/>
                  </a:lnTo>
                  <a:lnTo>
                    <a:pt x="104702" y="22000"/>
                  </a:lnTo>
                  <a:lnTo>
                    <a:pt x="101692" y="25600"/>
                  </a:lnTo>
                  <a:lnTo>
                    <a:pt x="98683" y="28800"/>
                  </a:lnTo>
                  <a:lnTo>
                    <a:pt x="95673" y="31600"/>
                  </a:lnTo>
                  <a:lnTo>
                    <a:pt x="95673" y="31600"/>
                  </a:lnTo>
                  <a:close/>
                </a:path>
              </a:pathLst>
            </a:custGeom>
            <a:solidFill>
              <a:srgbClr val="0D001F">
                <a:alpha val="324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36"/>
          <p:cNvSpPr/>
          <p:nvPr/>
        </p:nvSpPr>
        <p:spPr>
          <a:xfrm>
            <a:off x="4665739" y="394281"/>
            <a:ext cx="416700" cy="264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86857"/>
                </a:moveTo>
                <a:lnTo>
                  <a:pt x="120000" y="86857"/>
                </a:lnTo>
                <a:lnTo>
                  <a:pt x="119637" y="78857"/>
                </a:lnTo>
                <a:lnTo>
                  <a:pt x="118549" y="71428"/>
                </a:lnTo>
                <a:lnTo>
                  <a:pt x="117099" y="63428"/>
                </a:lnTo>
                <a:lnTo>
                  <a:pt x="115287" y="56000"/>
                </a:lnTo>
                <a:lnTo>
                  <a:pt x="112749" y="48571"/>
                </a:lnTo>
                <a:lnTo>
                  <a:pt x="110211" y="41714"/>
                </a:lnTo>
                <a:lnTo>
                  <a:pt x="107311" y="34857"/>
                </a:lnTo>
                <a:lnTo>
                  <a:pt x="104410" y="28000"/>
                </a:lnTo>
                <a:lnTo>
                  <a:pt x="98972" y="16571"/>
                </a:lnTo>
                <a:lnTo>
                  <a:pt x="93897" y="8000"/>
                </a:lnTo>
                <a:lnTo>
                  <a:pt x="89184" y="0"/>
                </a:lnTo>
                <a:lnTo>
                  <a:pt x="89184" y="0"/>
                </a:lnTo>
                <a:lnTo>
                  <a:pt x="86646" y="6857"/>
                </a:lnTo>
                <a:lnTo>
                  <a:pt x="84471" y="13142"/>
                </a:lnTo>
                <a:lnTo>
                  <a:pt x="81570" y="19428"/>
                </a:lnTo>
                <a:lnTo>
                  <a:pt x="78670" y="25714"/>
                </a:lnTo>
                <a:lnTo>
                  <a:pt x="72507" y="37714"/>
                </a:lnTo>
                <a:lnTo>
                  <a:pt x="65619" y="48571"/>
                </a:lnTo>
                <a:lnTo>
                  <a:pt x="58368" y="58857"/>
                </a:lnTo>
                <a:lnTo>
                  <a:pt x="50755" y="68571"/>
                </a:lnTo>
                <a:lnTo>
                  <a:pt x="43504" y="77142"/>
                </a:lnTo>
                <a:lnTo>
                  <a:pt x="35891" y="85142"/>
                </a:lnTo>
                <a:lnTo>
                  <a:pt x="29003" y="92000"/>
                </a:lnTo>
                <a:lnTo>
                  <a:pt x="22114" y="98285"/>
                </a:lnTo>
                <a:lnTo>
                  <a:pt x="10876" y="108000"/>
                </a:lnTo>
                <a:lnTo>
                  <a:pt x="2900" y="113714"/>
                </a:lnTo>
                <a:lnTo>
                  <a:pt x="0" y="115428"/>
                </a:lnTo>
                <a:lnTo>
                  <a:pt x="0" y="115428"/>
                </a:lnTo>
                <a:lnTo>
                  <a:pt x="6163" y="117142"/>
                </a:lnTo>
                <a:lnTo>
                  <a:pt x="12326" y="118285"/>
                </a:lnTo>
                <a:lnTo>
                  <a:pt x="24290" y="119428"/>
                </a:lnTo>
                <a:lnTo>
                  <a:pt x="35891" y="120000"/>
                </a:lnTo>
                <a:lnTo>
                  <a:pt x="46767" y="118857"/>
                </a:lnTo>
                <a:lnTo>
                  <a:pt x="57280" y="117142"/>
                </a:lnTo>
                <a:lnTo>
                  <a:pt x="67069" y="114857"/>
                </a:lnTo>
                <a:lnTo>
                  <a:pt x="76495" y="111428"/>
                </a:lnTo>
                <a:lnTo>
                  <a:pt x="84833" y="108000"/>
                </a:lnTo>
                <a:lnTo>
                  <a:pt x="92809" y="104571"/>
                </a:lnTo>
                <a:lnTo>
                  <a:pt x="99697" y="100571"/>
                </a:lnTo>
                <a:lnTo>
                  <a:pt x="110574" y="93714"/>
                </a:lnTo>
                <a:lnTo>
                  <a:pt x="117462" y="88571"/>
                </a:lnTo>
                <a:lnTo>
                  <a:pt x="120000" y="86857"/>
                </a:lnTo>
                <a:lnTo>
                  <a:pt x="120000" y="868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4504618" y="681279"/>
            <a:ext cx="119400" cy="11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263" y="0"/>
                </a:moveTo>
                <a:lnTo>
                  <a:pt x="0" y="120000"/>
                </a:lnTo>
                <a:lnTo>
                  <a:pt x="120000" y="95483"/>
                </a:lnTo>
                <a:lnTo>
                  <a:pt x="492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4042651" y="413162"/>
            <a:ext cx="421800" cy="243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3782"/>
                </a:moveTo>
                <a:lnTo>
                  <a:pt x="120000" y="113782"/>
                </a:lnTo>
                <a:lnTo>
                  <a:pt x="108537" y="106943"/>
                </a:lnTo>
                <a:lnTo>
                  <a:pt x="97432" y="98860"/>
                </a:lnTo>
                <a:lnTo>
                  <a:pt x="87044" y="90777"/>
                </a:lnTo>
                <a:lnTo>
                  <a:pt x="77731" y="81450"/>
                </a:lnTo>
                <a:lnTo>
                  <a:pt x="69134" y="72124"/>
                </a:lnTo>
                <a:lnTo>
                  <a:pt x="61253" y="62797"/>
                </a:lnTo>
                <a:lnTo>
                  <a:pt x="54089" y="53471"/>
                </a:lnTo>
                <a:lnTo>
                  <a:pt x="48000" y="44145"/>
                </a:lnTo>
                <a:lnTo>
                  <a:pt x="42268" y="35440"/>
                </a:lnTo>
                <a:lnTo>
                  <a:pt x="37611" y="27357"/>
                </a:lnTo>
                <a:lnTo>
                  <a:pt x="30089" y="13056"/>
                </a:lnTo>
                <a:lnTo>
                  <a:pt x="25791" y="3730"/>
                </a:lnTo>
                <a:lnTo>
                  <a:pt x="24358" y="0"/>
                </a:lnTo>
                <a:lnTo>
                  <a:pt x="24358" y="0"/>
                </a:lnTo>
                <a:lnTo>
                  <a:pt x="20059" y="8082"/>
                </a:lnTo>
                <a:lnTo>
                  <a:pt x="16477" y="15544"/>
                </a:lnTo>
                <a:lnTo>
                  <a:pt x="13253" y="23626"/>
                </a:lnTo>
                <a:lnTo>
                  <a:pt x="10388" y="31709"/>
                </a:lnTo>
                <a:lnTo>
                  <a:pt x="7880" y="39792"/>
                </a:lnTo>
                <a:lnTo>
                  <a:pt x="6089" y="47875"/>
                </a:lnTo>
                <a:lnTo>
                  <a:pt x="4298" y="55958"/>
                </a:lnTo>
                <a:lnTo>
                  <a:pt x="2865" y="63419"/>
                </a:lnTo>
                <a:lnTo>
                  <a:pt x="1074" y="76476"/>
                </a:lnTo>
                <a:lnTo>
                  <a:pt x="358" y="87046"/>
                </a:lnTo>
                <a:lnTo>
                  <a:pt x="0" y="96373"/>
                </a:lnTo>
                <a:lnTo>
                  <a:pt x="0" y="96373"/>
                </a:lnTo>
                <a:lnTo>
                  <a:pt x="3940" y="100103"/>
                </a:lnTo>
                <a:lnTo>
                  <a:pt x="7880" y="103212"/>
                </a:lnTo>
                <a:lnTo>
                  <a:pt x="12537" y="106321"/>
                </a:lnTo>
                <a:lnTo>
                  <a:pt x="16835" y="108808"/>
                </a:lnTo>
                <a:lnTo>
                  <a:pt x="26149" y="113160"/>
                </a:lnTo>
                <a:lnTo>
                  <a:pt x="35820" y="116269"/>
                </a:lnTo>
                <a:lnTo>
                  <a:pt x="45850" y="118134"/>
                </a:lnTo>
                <a:lnTo>
                  <a:pt x="55880" y="119378"/>
                </a:lnTo>
                <a:lnTo>
                  <a:pt x="65910" y="120000"/>
                </a:lnTo>
                <a:lnTo>
                  <a:pt x="75223" y="120000"/>
                </a:lnTo>
                <a:lnTo>
                  <a:pt x="84537" y="119378"/>
                </a:lnTo>
                <a:lnTo>
                  <a:pt x="92776" y="118756"/>
                </a:lnTo>
                <a:lnTo>
                  <a:pt x="107104" y="116269"/>
                </a:lnTo>
                <a:lnTo>
                  <a:pt x="116776" y="114404"/>
                </a:lnTo>
                <a:lnTo>
                  <a:pt x="120000" y="113782"/>
                </a:lnTo>
                <a:lnTo>
                  <a:pt x="120000" y="113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3969643" y="750511"/>
            <a:ext cx="1204800" cy="3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673" y="31600"/>
                </a:moveTo>
                <a:lnTo>
                  <a:pt x="88526" y="64400"/>
                </a:lnTo>
                <a:lnTo>
                  <a:pt x="86144" y="39200"/>
                </a:lnTo>
                <a:lnTo>
                  <a:pt x="86144" y="39200"/>
                </a:lnTo>
                <a:lnTo>
                  <a:pt x="83009" y="41200"/>
                </a:lnTo>
                <a:lnTo>
                  <a:pt x="79874" y="43200"/>
                </a:lnTo>
                <a:lnTo>
                  <a:pt x="73730" y="45600"/>
                </a:lnTo>
                <a:lnTo>
                  <a:pt x="68087" y="73600"/>
                </a:lnTo>
                <a:lnTo>
                  <a:pt x="62946" y="48000"/>
                </a:lnTo>
                <a:lnTo>
                  <a:pt x="62946" y="48000"/>
                </a:lnTo>
                <a:lnTo>
                  <a:pt x="57680" y="48400"/>
                </a:lnTo>
                <a:lnTo>
                  <a:pt x="52539" y="48000"/>
                </a:lnTo>
                <a:lnTo>
                  <a:pt x="47648" y="46800"/>
                </a:lnTo>
                <a:lnTo>
                  <a:pt x="42884" y="45200"/>
                </a:lnTo>
                <a:lnTo>
                  <a:pt x="34858" y="73600"/>
                </a:lnTo>
                <a:lnTo>
                  <a:pt x="30219" y="39200"/>
                </a:lnTo>
                <a:lnTo>
                  <a:pt x="30219" y="39200"/>
                </a:lnTo>
                <a:lnTo>
                  <a:pt x="26833" y="36800"/>
                </a:lnTo>
                <a:lnTo>
                  <a:pt x="23573" y="34400"/>
                </a:lnTo>
                <a:lnTo>
                  <a:pt x="17680" y="29200"/>
                </a:lnTo>
                <a:lnTo>
                  <a:pt x="12539" y="24000"/>
                </a:lnTo>
                <a:lnTo>
                  <a:pt x="8150" y="19200"/>
                </a:lnTo>
                <a:lnTo>
                  <a:pt x="4764" y="14800"/>
                </a:lnTo>
                <a:lnTo>
                  <a:pt x="2131" y="11200"/>
                </a:lnTo>
                <a:lnTo>
                  <a:pt x="0" y="8000"/>
                </a:lnTo>
                <a:lnTo>
                  <a:pt x="0" y="8000"/>
                </a:lnTo>
                <a:lnTo>
                  <a:pt x="501" y="11600"/>
                </a:lnTo>
                <a:lnTo>
                  <a:pt x="1128" y="16000"/>
                </a:lnTo>
                <a:lnTo>
                  <a:pt x="1880" y="21600"/>
                </a:lnTo>
                <a:lnTo>
                  <a:pt x="3134" y="28400"/>
                </a:lnTo>
                <a:lnTo>
                  <a:pt x="4639" y="36000"/>
                </a:lnTo>
                <a:lnTo>
                  <a:pt x="6394" y="44400"/>
                </a:lnTo>
                <a:lnTo>
                  <a:pt x="8652" y="53200"/>
                </a:lnTo>
                <a:lnTo>
                  <a:pt x="11159" y="62400"/>
                </a:lnTo>
                <a:lnTo>
                  <a:pt x="12664" y="66800"/>
                </a:lnTo>
                <a:lnTo>
                  <a:pt x="14169" y="71600"/>
                </a:lnTo>
                <a:lnTo>
                  <a:pt x="15799" y="76000"/>
                </a:lnTo>
                <a:lnTo>
                  <a:pt x="17554" y="80400"/>
                </a:lnTo>
                <a:lnTo>
                  <a:pt x="19435" y="84800"/>
                </a:lnTo>
                <a:lnTo>
                  <a:pt x="21442" y="88800"/>
                </a:lnTo>
                <a:lnTo>
                  <a:pt x="23573" y="93200"/>
                </a:lnTo>
                <a:lnTo>
                  <a:pt x="25830" y="96800"/>
                </a:lnTo>
                <a:lnTo>
                  <a:pt x="28213" y="100400"/>
                </a:lnTo>
                <a:lnTo>
                  <a:pt x="30595" y="104000"/>
                </a:lnTo>
                <a:lnTo>
                  <a:pt x="33228" y="107200"/>
                </a:lnTo>
                <a:lnTo>
                  <a:pt x="35987" y="110000"/>
                </a:lnTo>
                <a:lnTo>
                  <a:pt x="38871" y="112800"/>
                </a:lnTo>
                <a:lnTo>
                  <a:pt x="41880" y="114800"/>
                </a:lnTo>
                <a:lnTo>
                  <a:pt x="41880" y="114800"/>
                </a:lnTo>
                <a:lnTo>
                  <a:pt x="44137" y="101200"/>
                </a:lnTo>
                <a:lnTo>
                  <a:pt x="46394" y="88000"/>
                </a:lnTo>
                <a:lnTo>
                  <a:pt x="48275" y="78000"/>
                </a:lnTo>
                <a:lnTo>
                  <a:pt x="48902" y="74800"/>
                </a:lnTo>
                <a:lnTo>
                  <a:pt x="49278" y="73200"/>
                </a:lnTo>
                <a:lnTo>
                  <a:pt x="49278" y="73200"/>
                </a:lnTo>
                <a:lnTo>
                  <a:pt x="51410" y="89600"/>
                </a:lnTo>
                <a:lnTo>
                  <a:pt x="53416" y="104800"/>
                </a:lnTo>
                <a:lnTo>
                  <a:pt x="55297" y="120000"/>
                </a:lnTo>
                <a:lnTo>
                  <a:pt x="55297" y="120000"/>
                </a:lnTo>
                <a:lnTo>
                  <a:pt x="58432" y="120000"/>
                </a:lnTo>
                <a:lnTo>
                  <a:pt x="58432" y="120000"/>
                </a:lnTo>
                <a:lnTo>
                  <a:pt x="60940" y="120000"/>
                </a:lnTo>
                <a:lnTo>
                  <a:pt x="63448" y="119600"/>
                </a:lnTo>
                <a:lnTo>
                  <a:pt x="65956" y="119200"/>
                </a:lnTo>
                <a:lnTo>
                  <a:pt x="68338" y="118400"/>
                </a:lnTo>
                <a:lnTo>
                  <a:pt x="72852" y="116000"/>
                </a:lnTo>
                <a:lnTo>
                  <a:pt x="77241" y="112800"/>
                </a:lnTo>
                <a:lnTo>
                  <a:pt x="77241" y="112800"/>
                </a:lnTo>
                <a:lnTo>
                  <a:pt x="78119" y="85200"/>
                </a:lnTo>
                <a:lnTo>
                  <a:pt x="78620" y="69600"/>
                </a:lnTo>
                <a:lnTo>
                  <a:pt x="88777" y="100000"/>
                </a:lnTo>
                <a:lnTo>
                  <a:pt x="88777" y="100000"/>
                </a:lnTo>
                <a:lnTo>
                  <a:pt x="90909" y="96400"/>
                </a:lnTo>
                <a:lnTo>
                  <a:pt x="92915" y="93200"/>
                </a:lnTo>
                <a:lnTo>
                  <a:pt x="94796" y="89600"/>
                </a:lnTo>
                <a:lnTo>
                  <a:pt x="96677" y="85600"/>
                </a:lnTo>
                <a:lnTo>
                  <a:pt x="100188" y="78000"/>
                </a:lnTo>
                <a:lnTo>
                  <a:pt x="103322" y="69600"/>
                </a:lnTo>
                <a:lnTo>
                  <a:pt x="106206" y="61600"/>
                </a:lnTo>
                <a:lnTo>
                  <a:pt x="108714" y="53200"/>
                </a:lnTo>
                <a:lnTo>
                  <a:pt x="110971" y="45200"/>
                </a:lnTo>
                <a:lnTo>
                  <a:pt x="112978" y="37200"/>
                </a:lnTo>
                <a:lnTo>
                  <a:pt x="114733" y="29600"/>
                </a:lnTo>
                <a:lnTo>
                  <a:pt x="116112" y="22800"/>
                </a:lnTo>
                <a:lnTo>
                  <a:pt x="117366" y="16400"/>
                </a:lnTo>
                <a:lnTo>
                  <a:pt x="118369" y="10800"/>
                </a:lnTo>
                <a:lnTo>
                  <a:pt x="119623" y="2800"/>
                </a:lnTo>
                <a:lnTo>
                  <a:pt x="120000" y="0"/>
                </a:lnTo>
                <a:lnTo>
                  <a:pt x="120000" y="0"/>
                </a:lnTo>
                <a:lnTo>
                  <a:pt x="116865" y="5200"/>
                </a:lnTo>
                <a:lnTo>
                  <a:pt x="113855" y="10000"/>
                </a:lnTo>
                <a:lnTo>
                  <a:pt x="110846" y="14400"/>
                </a:lnTo>
                <a:lnTo>
                  <a:pt x="107711" y="18400"/>
                </a:lnTo>
                <a:lnTo>
                  <a:pt x="104702" y="22000"/>
                </a:lnTo>
                <a:lnTo>
                  <a:pt x="101692" y="25600"/>
                </a:lnTo>
                <a:lnTo>
                  <a:pt x="98683" y="28800"/>
                </a:lnTo>
                <a:lnTo>
                  <a:pt x="95673" y="31600"/>
                </a:lnTo>
                <a:lnTo>
                  <a:pt x="95673" y="3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6"/>
          <p:cNvSpPr txBox="1">
            <a:spLocks noGrp="1"/>
          </p:cNvSpPr>
          <p:nvPr>
            <p:ph type="sldNum" idx="12"/>
          </p:nvPr>
        </p:nvSpPr>
        <p:spPr>
          <a:xfrm>
            <a:off x="4297650" y="4941900"/>
            <a:ext cx="548700" cy="2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603289" y="159326"/>
            <a:ext cx="2160202" cy="4255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Burials per year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068697"/>
              </p:ext>
            </p:extLst>
          </p:nvPr>
        </p:nvGraphicFramePr>
        <p:xfrm>
          <a:off x="1898073" y="772389"/>
          <a:ext cx="5624945" cy="3494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714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59944" y="152399"/>
            <a:ext cx="3059639" cy="5017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Top 10 causes of death</a:t>
            </a: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674056"/>
              </p:ext>
            </p:extLst>
          </p:nvPr>
        </p:nvGraphicFramePr>
        <p:xfrm>
          <a:off x="1771962" y="761755"/>
          <a:ext cx="5600076" cy="349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07D90C6C-CFD5-4D9D-8D86-5DEEA9124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795357"/>
              </p:ext>
            </p:extLst>
          </p:nvPr>
        </p:nvGraphicFramePr>
        <p:xfrm>
          <a:off x="932371" y="570770"/>
          <a:ext cx="7279255" cy="400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194;p31">
            <a:extLst>
              <a:ext uri="{FF2B5EF4-FFF2-40B4-BE49-F238E27FC236}">
                <a16:creationId xmlns:a16="http://schemas.microsoft.com/office/drawing/2014/main" xmlns="" id="{F2299597-9F8B-4F33-AE53-12DA8D004534}"/>
              </a:ext>
            </a:extLst>
          </p:cNvPr>
          <p:cNvSpPr txBox="1">
            <a:spLocks/>
          </p:cNvSpPr>
          <p:nvPr/>
        </p:nvSpPr>
        <p:spPr>
          <a:xfrm>
            <a:off x="2612215" y="135915"/>
            <a:ext cx="3919569" cy="41027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Jolly Lodger" panose="020B0604020202020204" charset="0"/>
              </a:rPr>
              <a:t>Top 5 causes of deaths by month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8373" y="64148"/>
            <a:ext cx="5355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Jolly Lodger" panose="020B0604020202020204" charset="0"/>
              </a:rPr>
              <a:t>Burials by gender and decade: Civil War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979815"/>
              </p:ext>
            </p:extLst>
          </p:nvPr>
        </p:nvGraphicFramePr>
        <p:xfrm>
          <a:off x="2276685" y="627399"/>
          <a:ext cx="5139328" cy="291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4297650" y="4912300"/>
            <a:ext cx="548700" cy="2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31742" y="64148"/>
            <a:ext cx="602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Jolly Lodger" panose="020B0604020202020204" charset="0"/>
              </a:rPr>
              <a:t>Burials by gender and decade: Post Civil War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056019"/>
              </p:ext>
            </p:extLst>
          </p:nvPr>
        </p:nvGraphicFramePr>
        <p:xfrm>
          <a:off x="1831742" y="710479"/>
          <a:ext cx="5699984" cy="2833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12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150310"/>
              </p:ext>
            </p:extLst>
          </p:nvPr>
        </p:nvGraphicFramePr>
        <p:xfrm>
          <a:off x="1219193" y="819697"/>
          <a:ext cx="2215292" cy="1987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Google Shape;68;p16">
            <a:extLst>
              <a:ext uri="{FF2B5EF4-FFF2-40B4-BE49-F238E27FC236}">
                <a16:creationId xmlns:a16="http://schemas.microsoft.com/office/drawing/2014/main" xmlns="" id="{F4C5FDF9-EC2A-4B2A-8A68-52E038B410B8}"/>
              </a:ext>
            </a:extLst>
          </p:cNvPr>
          <p:cNvSpPr txBox="1">
            <a:spLocks/>
          </p:cNvSpPr>
          <p:nvPr/>
        </p:nvSpPr>
        <p:spPr>
          <a:xfrm>
            <a:off x="5953994" y="2829185"/>
            <a:ext cx="715505" cy="297241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accent6">
                <a:alpha val="5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9pPr>
          </a:lstStyle>
          <a:p>
            <a:r>
              <a:rPr lang="en-US" sz="1600" dirty="0"/>
              <a:t>After 1920</a:t>
            </a:r>
            <a:endParaRPr lang="en-US" sz="9600" dirty="0"/>
          </a:p>
        </p:txBody>
      </p:sp>
      <p:sp>
        <p:nvSpPr>
          <p:cNvPr id="8" name="Google Shape;68;p16">
            <a:extLst>
              <a:ext uri="{FF2B5EF4-FFF2-40B4-BE49-F238E27FC236}">
                <a16:creationId xmlns:a16="http://schemas.microsoft.com/office/drawing/2014/main" xmlns="" id="{15384879-02C6-4AF1-8AE1-3B91E0B79E94}"/>
              </a:ext>
            </a:extLst>
          </p:cNvPr>
          <p:cNvSpPr txBox="1">
            <a:spLocks/>
          </p:cNvSpPr>
          <p:nvPr/>
        </p:nvSpPr>
        <p:spPr>
          <a:xfrm>
            <a:off x="1895389" y="2850385"/>
            <a:ext cx="862899" cy="297241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accent6">
                <a:alpha val="5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9pPr>
          </a:lstStyle>
          <a:p>
            <a:r>
              <a:rPr lang="en-US" sz="1600" dirty="0"/>
              <a:t>1900 - 1920</a:t>
            </a:r>
            <a:endParaRPr lang="en-US" sz="9600" dirty="0"/>
          </a:p>
        </p:txBody>
      </p:sp>
      <p:sp>
        <p:nvSpPr>
          <p:cNvPr id="9" name="Google Shape;68;p16">
            <a:extLst>
              <a:ext uri="{FF2B5EF4-FFF2-40B4-BE49-F238E27FC236}">
                <a16:creationId xmlns:a16="http://schemas.microsoft.com/office/drawing/2014/main" xmlns="" id="{C775E0A3-0E9F-40F9-8DF8-E6A8AEF955D5}"/>
              </a:ext>
            </a:extLst>
          </p:cNvPr>
          <p:cNvSpPr txBox="1">
            <a:spLocks/>
          </p:cNvSpPr>
          <p:nvPr/>
        </p:nvSpPr>
        <p:spPr>
          <a:xfrm>
            <a:off x="5859717" y="514979"/>
            <a:ext cx="904058" cy="297241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accent6">
                <a:alpha val="5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9pPr>
          </a:lstStyle>
          <a:p>
            <a:r>
              <a:rPr lang="en-US" sz="1600" dirty="0"/>
              <a:t>1881 - 1900</a:t>
            </a:r>
            <a:endParaRPr lang="en-US" sz="9600" dirty="0"/>
          </a:p>
        </p:txBody>
      </p:sp>
      <p:sp>
        <p:nvSpPr>
          <p:cNvPr id="10" name="Google Shape;68;p16">
            <a:extLst>
              <a:ext uri="{FF2B5EF4-FFF2-40B4-BE49-F238E27FC236}">
                <a16:creationId xmlns:a16="http://schemas.microsoft.com/office/drawing/2014/main" xmlns="" id="{357364C3-C56E-475C-995D-DE70A3700723}"/>
              </a:ext>
            </a:extLst>
          </p:cNvPr>
          <p:cNvSpPr txBox="1">
            <a:spLocks/>
          </p:cNvSpPr>
          <p:nvPr/>
        </p:nvSpPr>
        <p:spPr>
          <a:xfrm>
            <a:off x="2530589" y="181816"/>
            <a:ext cx="3534121" cy="297241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accent6">
                <a:alpha val="5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9pPr>
          </a:lstStyle>
          <a:p>
            <a:r>
              <a:rPr lang="en-US" sz="3200" dirty="0"/>
              <a:t>Deaths by age bracket</a:t>
            </a:r>
          </a:p>
        </p:txBody>
      </p:sp>
      <p:sp>
        <p:nvSpPr>
          <p:cNvPr id="11" name="Google Shape;68;p16">
            <a:extLst>
              <a:ext uri="{FF2B5EF4-FFF2-40B4-BE49-F238E27FC236}">
                <a16:creationId xmlns:a16="http://schemas.microsoft.com/office/drawing/2014/main" xmlns="" id="{3E0CBBD4-0FB1-48DB-9B7E-1A3E256D0254}"/>
              </a:ext>
            </a:extLst>
          </p:cNvPr>
          <p:cNvSpPr txBox="1">
            <a:spLocks/>
          </p:cNvSpPr>
          <p:nvPr/>
        </p:nvSpPr>
        <p:spPr>
          <a:xfrm>
            <a:off x="1993837" y="520020"/>
            <a:ext cx="666002" cy="297241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accent6">
                <a:alpha val="5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olly Lodger"/>
              <a:buNone/>
              <a:defRPr sz="3000" b="0" i="0" u="none" strike="noStrike" cap="none">
                <a:solidFill>
                  <a:schemeClr val="lt1"/>
                </a:solidFill>
                <a:latin typeface="Jolly Lodger"/>
                <a:ea typeface="Jolly Lodger"/>
                <a:cs typeface="Jolly Lodger"/>
                <a:sym typeface="Jolly Lodger"/>
              </a:defRPr>
            </a:lvl9pPr>
          </a:lstStyle>
          <a:p>
            <a:r>
              <a:rPr lang="en-US" sz="1600" dirty="0"/>
              <a:t>Pre 1880</a:t>
            </a:r>
            <a:endParaRPr lang="en-US" sz="96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098047"/>
              </p:ext>
            </p:extLst>
          </p:nvPr>
        </p:nvGraphicFramePr>
        <p:xfrm>
          <a:off x="5204102" y="800407"/>
          <a:ext cx="2215292" cy="1987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466512"/>
              </p:ext>
            </p:extLst>
          </p:nvPr>
        </p:nvGraphicFramePr>
        <p:xfrm>
          <a:off x="1219193" y="3102801"/>
          <a:ext cx="2215292" cy="1987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300788"/>
              </p:ext>
            </p:extLst>
          </p:nvPr>
        </p:nvGraphicFramePr>
        <p:xfrm>
          <a:off x="5204102" y="3102801"/>
          <a:ext cx="2215291" cy="1987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2460184" y="148227"/>
            <a:ext cx="4223632" cy="63455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Cemetery demographics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8BBDB56-C694-4F03-A403-C6809C9F11B2}"/>
              </a:ext>
            </a:extLst>
          </p:cNvPr>
          <p:cNvSpPr txBox="1"/>
          <p:nvPr/>
        </p:nvSpPr>
        <p:spPr>
          <a:xfrm>
            <a:off x="2216681" y="1525481"/>
            <a:ext cx="4710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Jolly Lodger" panose="020B0604020202020204" charset="0"/>
              </a:rPr>
              <a:t>Infants account for 59% of the burials </a:t>
            </a:r>
          </a:p>
        </p:txBody>
      </p:sp>
    </p:spTree>
    <p:extLst>
      <p:ext uri="{BB962C8B-B14F-4D97-AF65-F5344CB8AC3E}">
        <p14:creationId xmlns:p14="http://schemas.microsoft.com/office/powerpoint/2010/main" val="30879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2460184" y="148227"/>
            <a:ext cx="4223632" cy="63455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Cemetery demographics</a:t>
            </a:r>
            <a:endParaRPr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78475E-2A17-458C-BB17-DF4D1813AC45}"/>
              </a:ext>
            </a:extLst>
          </p:cNvPr>
          <p:cNvSpPr txBox="1"/>
          <p:nvPr/>
        </p:nvSpPr>
        <p:spPr>
          <a:xfrm>
            <a:off x="3018786" y="882837"/>
            <a:ext cx="310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Jolly Lodger" panose="020B0604020202020204" charset="0"/>
              </a:rPr>
              <a:t>Most common last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04B938-938A-440A-A8DE-395726B6CC49}"/>
              </a:ext>
            </a:extLst>
          </p:cNvPr>
          <p:cNvSpPr txBox="1"/>
          <p:nvPr/>
        </p:nvSpPr>
        <p:spPr>
          <a:xfrm>
            <a:off x="3760329" y="1567668"/>
            <a:ext cx="13244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Jolly Lodger" panose="020B0604020202020204" charset="0"/>
              </a:rPr>
              <a:t>Smith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Jolly Lodger" panose="020B0604020202020204" charset="0"/>
              </a:rPr>
              <a:t>Brown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Jolly Lodger" panose="020B0604020202020204" charset="0"/>
              </a:rPr>
              <a:t>Johnson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Jolly Lodger" panose="020B0604020202020204" charset="0"/>
              </a:rPr>
              <a:t>Jones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Jolly Lodger" panose="020B0604020202020204" charset="0"/>
              </a:rPr>
              <a:t>Williams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loween2019">
  <a:themeElements>
    <a:clrScheme name="Custom 347">
      <a:dk1>
        <a:srgbClr val="000000"/>
      </a:dk1>
      <a:lt1>
        <a:srgbClr val="FFFFFF"/>
      </a:lt1>
      <a:dk2>
        <a:srgbClr val="4D4953"/>
      </a:dk2>
      <a:lt2>
        <a:srgbClr val="FEEEDD"/>
      </a:lt2>
      <a:accent1>
        <a:srgbClr val="FF9600"/>
      </a:accent1>
      <a:accent2>
        <a:srgbClr val="FF7A0A"/>
      </a:accent2>
      <a:accent3>
        <a:srgbClr val="FF5E0D"/>
      </a:accent3>
      <a:accent4>
        <a:srgbClr val="E63103"/>
      </a:accent4>
      <a:accent5>
        <a:srgbClr val="69241C"/>
      </a:accent5>
      <a:accent6>
        <a:srgbClr val="4D212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315</Words>
  <Application>Microsoft Office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Encode Sans Semi Condensed Medium</vt:lpstr>
      <vt:lpstr>Wingdings</vt:lpstr>
      <vt:lpstr>Calibri</vt:lpstr>
      <vt:lpstr>Jolly Lodger</vt:lpstr>
      <vt:lpstr>Halloween2019</vt:lpstr>
      <vt:lpstr>NSS Tourism Agency Presents: Halloween Pedal Tavern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Cemetery demographics</vt:lpstr>
      <vt:lpstr>Cemetery demographics</vt:lpstr>
      <vt:lpstr>Cemetery demographics</vt:lpstr>
      <vt:lpstr>Fit for a President?</vt:lpstr>
      <vt:lpstr>Happy Halloween!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NSS Tourism Agency Presents: Halloween Peddle Tavern</dc:title>
  <dc:creator>Brant Ivey</dc:creator>
  <cp:lastModifiedBy>Brant Ivey</cp:lastModifiedBy>
  <cp:revision>33</cp:revision>
  <dcterms:modified xsi:type="dcterms:W3CDTF">2020-03-10T21:16:48Z</dcterms:modified>
</cp:coreProperties>
</file>