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4.xml" ContentType="application/vnd.openxmlformats-officedocument.presentationml.notesSlide+xml"/>
  <Override PartName="/ppt/ink/ink11.xml" ContentType="application/inkml+xml"/>
  <Override PartName="/ppt/ink/ink12.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handoutMasterIdLst>
    <p:handoutMasterId r:id="rId47"/>
  </p:handoutMasterIdLst>
  <p:sldIdLst>
    <p:sldId id="764" r:id="rId2"/>
    <p:sldId id="869" r:id="rId3"/>
    <p:sldId id="867" r:id="rId4"/>
    <p:sldId id="868" r:id="rId5"/>
    <p:sldId id="876" r:id="rId6"/>
    <p:sldId id="877" r:id="rId7"/>
    <p:sldId id="870" r:id="rId8"/>
    <p:sldId id="916" r:id="rId9"/>
    <p:sldId id="910" r:id="rId10"/>
    <p:sldId id="911" r:id="rId11"/>
    <p:sldId id="912" r:id="rId12"/>
    <p:sldId id="913" r:id="rId13"/>
    <p:sldId id="918" r:id="rId14"/>
    <p:sldId id="914" r:id="rId15"/>
    <p:sldId id="915" r:id="rId16"/>
    <p:sldId id="919" r:id="rId17"/>
    <p:sldId id="917" r:id="rId18"/>
    <p:sldId id="902" r:id="rId19"/>
    <p:sldId id="903" r:id="rId20"/>
    <p:sldId id="904" r:id="rId21"/>
    <p:sldId id="878" r:id="rId22"/>
    <p:sldId id="879" r:id="rId23"/>
    <p:sldId id="905" r:id="rId24"/>
    <p:sldId id="880" r:id="rId25"/>
    <p:sldId id="920" r:id="rId26"/>
    <p:sldId id="921" r:id="rId27"/>
    <p:sldId id="923" r:id="rId28"/>
    <p:sldId id="925" r:id="rId29"/>
    <p:sldId id="924" r:id="rId30"/>
    <p:sldId id="881" r:id="rId31"/>
    <p:sldId id="922" r:id="rId32"/>
    <p:sldId id="926" r:id="rId33"/>
    <p:sldId id="927" r:id="rId34"/>
    <p:sldId id="928" r:id="rId35"/>
    <p:sldId id="930" r:id="rId36"/>
    <p:sldId id="929" r:id="rId37"/>
    <p:sldId id="931" r:id="rId38"/>
    <p:sldId id="932" r:id="rId39"/>
    <p:sldId id="933" r:id="rId40"/>
    <p:sldId id="934" r:id="rId41"/>
    <p:sldId id="938" r:id="rId42"/>
    <p:sldId id="937" r:id="rId43"/>
    <p:sldId id="935" r:id="rId44"/>
    <p:sldId id="936" r:id="rId45"/>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B"/>
    <a:srgbClr val="F7A679"/>
    <a:srgbClr val="F3732D"/>
    <a:srgbClr val="EC5D0E"/>
    <a:srgbClr val="FC8E70"/>
    <a:srgbClr val="FA4616"/>
    <a:srgbClr val="E13405"/>
    <a:srgbClr val="0021A5"/>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55" autoAdjust="0"/>
    <p:restoredTop sz="84225" autoAdjust="0"/>
  </p:normalViewPr>
  <p:slideViewPr>
    <p:cSldViewPr snapToGrid="0" showGuides="1">
      <p:cViewPr varScale="1">
        <p:scale>
          <a:sx n="54" d="100"/>
          <a:sy n="54" d="100"/>
        </p:scale>
        <p:origin x="1408" y="48"/>
      </p:cViewPr>
      <p:guideLst>
        <p:guide orient="horz" pos="2184"/>
        <p:guide pos="3840"/>
      </p:guideLst>
    </p:cSldViewPr>
  </p:slideViewPr>
  <p:outlineViewPr>
    <p:cViewPr>
      <p:scale>
        <a:sx n="33" d="100"/>
        <a:sy n="33" d="100"/>
      </p:scale>
      <p:origin x="0" y="21004"/>
    </p:cViewPr>
  </p:outlineViewPr>
  <p:notesTextViewPr>
    <p:cViewPr>
      <p:scale>
        <a:sx n="125" d="100"/>
        <a:sy n="125" d="100"/>
      </p:scale>
      <p:origin x="0" y="0"/>
    </p:cViewPr>
  </p:notesTextViewPr>
  <p:sorterViewPr>
    <p:cViewPr>
      <p:scale>
        <a:sx n="33" d="100"/>
        <a:sy n="33" d="100"/>
      </p:scale>
      <p:origin x="0" y="0"/>
    </p:cViewPr>
  </p:sorterViewPr>
  <p:notesViewPr>
    <p:cSldViewPr snapToGrid="0">
      <p:cViewPr varScale="1">
        <p:scale>
          <a:sx n="46" d="100"/>
          <a:sy n="46" d="100"/>
        </p:scale>
        <p:origin x="2732" y="68"/>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430DB1AB-246A-4B02-A6FC-9226F2E72353}" type="slidenum">
              <a:rPr lang="en-US" smtClean="0"/>
              <a:pPr/>
              <a:t>‹#›</a:t>
            </a:fld>
            <a:endParaRPr lang="en-US"/>
          </a:p>
        </p:txBody>
      </p:sp>
    </p:spTree>
    <p:extLst>
      <p:ext uri="{BB962C8B-B14F-4D97-AF65-F5344CB8AC3E}">
        <p14:creationId xmlns:p14="http://schemas.microsoft.com/office/powerpoint/2010/main" val="3739906853"/>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3.67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7.463"/>
    </inkml:context>
    <inkml:brush xml:id="br0">
      <inkml:brushProperty name="width" value="0.35" units="cm"/>
      <inkml:brushProperty name="height" value="0.35" units="cm"/>
      <inkml:brushProperty name="color" value="#FFFFFF"/>
    </inkml:brush>
  </inkml:definitions>
  <inkml:trace contextRef="#ctx0" brushRef="#br0">4013 0 24575,'-984'0'0,"945"2"0,-1 2 0,-51 12 0,44-7 0,-48 2 0,46-8 0,-80 15 0,37 0 0,-39 9 0,12-6 0,-12 3 0,94-15 0,0-2 0,0-1 0,-45 0 0,-117-7 0,84-2 0,-1134 3 0,1210 2 110,1 2 0,-57 13 0,50-8-958,-48 4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3.67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7.463"/>
    </inkml:context>
    <inkml:brush xml:id="br0">
      <inkml:brushProperty name="width" value="0.35" units="cm"/>
      <inkml:brushProperty name="height" value="0.35" units="cm"/>
      <inkml:brushProperty name="color" value="#FFFFFF"/>
    </inkml:brush>
  </inkml:definitions>
  <inkml:trace contextRef="#ctx0" brushRef="#br0">4013 0 24575,'-984'0'0,"945"2"0,-1 2 0,-51 12 0,44-7 0,-48 2 0,46-8 0,-80 15 0,37 0 0,-39 9 0,12-6 0,-12 3 0,94-15 0,0-2 0,0-1 0,-45 0 0,-117-7 0,84-2 0,-1134 3 0,1210 2 110,1 2 0,-57 13 0,50-8-958,-48 4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7.463"/>
    </inkml:context>
    <inkml:brush xml:id="br0">
      <inkml:brushProperty name="width" value="0.35" units="cm"/>
      <inkml:brushProperty name="height" value="0.35" units="cm"/>
      <inkml:brushProperty name="color" value="#FFFFFF"/>
    </inkml:brush>
  </inkml:definitions>
  <inkml:trace contextRef="#ctx0" brushRef="#br0">4013 0 24575,'-984'0'0,"945"2"0,-1 2 0,-51 12 0,44-7 0,-48 2 0,46-8 0,-80 15 0,37 0 0,-39 9 0,12-6 0,-12 3 0,94-15 0,0-2 0,0-1 0,-45 0 0,-117-7 0,84-2 0,-1134 3 0,1210 2 110,1 2 0,-57 13 0,50-8-958,-48 4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3.67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7.463"/>
    </inkml:context>
    <inkml:brush xml:id="br0">
      <inkml:brushProperty name="width" value="0.35" units="cm"/>
      <inkml:brushProperty name="height" value="0.35" units="cm"/>
      <inkml:brushProperty name="color" value="#FFFFFF"/>
    </inkml:brush>
  </inkml:definitions>
  <inkml:trace contextRef="#ctx0" brushRef="#br0">4013 0 24575,'-984'0'0,"945"2"0,-1 2 0,-51 12 0,44-7 0,-48 2 0,46-8 0,-80 15 0,37 0 0,-39 9 0,12-6 0,-12 3 0,94-15 0,0-2 0,0-1 0,-45 0 0,-117-7 0,84-2 0,-1134 3 0,1210 2 110,1 2 0,-57 13 0,50-8-958,-48 4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3.67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7.463"/>
    </inkml:context>
    <inkml:brush xml:id="br0">
      <inkml:brushProperty name="width" value="0.35" units="cm"/>
      <inkml:brushProperty name="height" value="0.35" units="cm"/>
      <inkml:brushProperty name="color" value="#FFFFFF"/>
    </inkml:brush>
  </inkml:definitions>
  <inkml:trace contextRef="#ctx0" brushRef="#br0">4013 0 24575,'-984'0'0,"945"2"0,-1 2 0,-51 12 0,44-7 0,-48 2 0,46-8 0,-80 15 0,37 0 0,-39 9 0,12-6 0,-12 3 0,94-15 0,0-2 0,0-1 0,-45 0 0,-117-7 0,84-2 0,-1134 3 0,1210 2 110,1 2 0,-57 13 0,50-8-958,-48 4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3.67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7.463"/>
    </inkml:context>
    <inkml:brush xml:id="br0">
      <inkml:brushProperty name="width" value="0.35" units="cm"/>
      <inkml:brushProperty name="height" value="0.35" units="cm"/>
      <inkml:brushProperty name="color" value="#FFFFFF"/>
    </inkml:brush>
  </inkml:definitions>
  <inkml:trace contextRef="#ctx0" brushRef="#br0">4013 0 24575,'-984'0'0,"945"2"0,-1 2 0,-51 12 0,44-7 0,-48 2 0,46-8 0,-80 15 0,37 0 0,-39 9 0,12-6 0,-12 3 0,94-15 0,0-2 0,0-1 0,-45 0 0,-117-7 0,84-2 0,-1134 3 0,1210 2 110,1 2 0,-57 13 0,50-8-958,-48 4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3.67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fontAlgn="auto">
              <a:spcBef>
                <a:spcPts val="0"/>
              </a:spcBef>
              <a:spcAft>
                <a:spcPts val="0"/>
              </a:spcAft>
              <a:defRPr sz="1200">
                <a:latin typeface="+mn-lt"/>
              </a:defRPr>
            </a:lvl1pPr>
          </a:lstStyle>
          <a:p>
            <a:pPr>
              <a:defRPr/>
            </a:pPr>
            <a:r>
              <a:rPr lang="en-US"/>
              <a:t>IEEE IEDM 2014 - Invited Talk on "2D NEMS"</a:t>
            </a:r>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fontAlgn="auto">
              <a:spcBef>
                <a:spcPts val="0"/>
              </a:spcBef>
              <a:spcAft>
                <a:spcPts val="0"/>
              </a:spcAft>
              <a:defRPr sz="1200">
                <a:latin typeface="+mn-lt"/>
              </a:defRPr>
            </a:lvl1pPr>
          </a:lstStyle>
          <a:p>
            <a:pPr>
              <a:defRPr/>
            </a:pPr>
            <a:fld id="{11F01AA0-4CA9-488E-BF23-912A93089C9F}" type="datetimeFigureOut">
              <a:rPr lang="en-US"/>
              <a:pPr>
                <a:defRPr/>
              </a:pPr>
              <a:t>3/30/2022</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53" tIns="48327" rIns="96653" bIns="48327"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fontAlgn="auto">
              <a:spcBef>
                <a:spcPts val="0"/>
              </a:spcBef>
              <a:spcAft>
                <a:spcPts val="0"/>
              </a:spcAft>
              <a:defRPr sz="1200">
                <a:latin typeface="+mn-lt"/>
              </a:defRPr>
            </a:lvl1pPr>
          </a:lstStyle>
          <a:p>
            <a:pPr>
              <a:defRPr/>
            </a:pPr>
            <a:fld id="{C3158527-1532-49B2-92C7-432DCE85485E}" type="slidenum">
              <a:rPr lang="en-US"/>
              <a:pPr>
                <a:defRPr/>
              </a:pPr>
              <a:t>‹#›</a:t>
            </a:fld>
            <a:endParaRPr lang="en-US"/>
          </a:p>
        </p:txBody>
      </p:sp>
    </p:spTree>
    <p:extLst>
      <p:ext uri="{BB962C8B-B14F-4D97-AF65-F5344CB8AC3E}">
        <p14:creationId xmlns:p14="http://schemas.microsoft.com/office/powerpoint/2010/main" val="863431889"/>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IEEE IEDM 2014 - Invited Talk on "2D NEMS"</a:t>
            </a:r>
          </a:p>
        </p:txBody>
      </p:sp>
      <p:sp>
        <p:nvSpPr>
          <p:cNvPr id="5" name="Date Placeholder 4"/>
          <p:cNvSpPr>
            <a:spLocks noGrp="1"/>
          </p:cNvSpPr>
          <p:nvPr>
            <p:ph type="dt" idx="11"/>
          </p:nvPr>
        </p:nvSpPr>
        <p:spPr/>
        <p:txBody>
          <a:bodyPr/>
          <a:lstStyle/>
          <a:p>
            <a:pPr>
              <a:defRPr/>
            </a:pPr>
            <a:fld id="{3B676A4F-8D35-49B9-9C9E-6487FF3915D2}" type="datetime1">
              <a:rPr lang="en-US" smtClean="0"/>
              <a:pPr>
                <a:defRPr/>
              </a:pPr>
              <a:t>3/30/2022</a:t>
            </a:fld>
            <a:endParaRPr lang="en-US"/>
          </a:p>
        </p:txBody>
      </p:sp>
      <p:sp>
        <p:nvSpPr>
          <p:cNvPr id="6" name="Footer Placeholder 5"/>
          <p:cNvSpPr>
            <a:spLocks noGrp="1"/>
          </p:cNvSpPr>
          <p:nvPr>
            <p:ph type="ftr" sz="quarter" idx="12"/>
          </p:nvPr>
        </p:nvSpPr>
        <p:spPr/>
        <p:txBody>
          <a:bodyPr/>
          <a:lstStyle/>
          <a:p>
            <a:pPr>
              <a:defRPr/>
            </a:pPr>
            <a:endParaRPr lang="en-US" dirty="0"/>
          </a:p>
        </p:txBody>
      </p:sp>
      <p:sp>
        <p:nvSpPr>
          <p:cNvPr id="7" name="Slide Number Placeholder 6"/>
          <p:cNvSpPr>
            <a:spLocks noGrp="1"/>
          </p:cNvSpPr>
          <p:nvPr>
            <p:ph type="sldNum" sz="quarter" idx="13"/>
          </p:nvPr>
        </p:nvSpPr>
        <p:spPr/>
        <p:txBody>
          <a:bodyPr/>
          <a:lstStyle/>
          <a:p>
            <a:pPr>
              <a:defRPr/>
            </a:pPr>
            <a:fld id="{C3158527-1532-49B2-92C7-432DCE85485E}" type="slidenum">
              <a:rPr lang="en-US" smtClean="0"/>
              <a:pPr>
                <a:defRPr/>
              </a:pPr>
              <a:t>1</a:t>
            </a:fld>
            <a:endParaRPr lang="en-US"/>
          </a:p>
        </p:txBody>
      </p:sp>
    </p:spTree>
    <p:extLst>
      <p:ext uri="{BB962C8B-B14F-4D97-AF65-F5344CB8AC3E}">
        <p14:creationId xmlns:p14="http://schemas.microsoft.com/office/powerpoint/2010/main" val="1987726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IEEE IEDM 2014 - Invited Talk on "2D NEMS"</a:t>
            </a:r>
          </a:p>
        </p:txBody>
      </p:sp>
      <p:sp>
        <p:nvSpPr>
          <p:cNvPr id="5" name="Date Placeholder 4"/>
          <p:cNvSpPr>
            <a:spLocks noGrp="1"/>
          </p:cNvSpPr>
          <p:nvPr>
            <p:ph type="dt" idx="1"/>
          </p:nvPr>
        </p:nvSpPr>
        <p:spPr/>
        <p:txBody>
          <a:bodyPr/>
          <a:lstStyle/>
          <a:p>
            <a:pPr>
              <a:defRPr/>
            </a:pPr>
            <a:fld id="{9F862293-1DDF-44BA-9F94-037CAA6A59BE}" type="datetime1">
              <a:rPr lang="en-US" smtClean="0"/>
              <a:t>3/30/2022</a:t>
            </a:fld>
            <a:endParaRPr lang="en-US"/>
          </a:p>
        </p:txBody>
      </p:sp>
      <p:sp>
        <p:nvSpPr>
          <p:cNvPr id="6" name="Footer Placeholder 5"/>
          <p:cNvSpPr>
            <a:spLocks noGrp="1"/>
          </p:cNvSpPr>
          <p:nvPr>
            <p:ph type="ftr" sz="quarter" idx="4"/>
          </p:nvPr>
        </p:nvSpPr>
        <p:spPr/>
        <p:txBody>
          <a:bodyPr/>
          <a:lstStyle/>
          <a:p>
            <a:pPr>
              <a:defRPr/>
            </a:pPr>
            <a:endParaRPr lang="en-US" dirty="0"/>
          </a:p>
        </p:txBody>
      </p:sp>
      <p:sp>
        <p:nvSpPr>
          <p:cNvPr id="7" name="Slide Number Placeholder 6"/>
          <p:cNvSpPr>
            <a:spLocks noGrp="1"/>
          </p:cNvSpPr>
          <p:nvPr>
            <p:ph type="sldNum" sz="quarter" idx="5"/>
          </p:nvPr>
        </p:nvSpPr>
        <p:spPr/>
        <p:txBody>
          <a:bodyPr/>
          <a:lstStyle/>
          <a:p>
            <a:pPr>
              <a:defRPr/>
            </a:pPr>
            <a:fld id="{C3158527-1532-49B2-92C7-432DCE85485E}" type="slidenum">
              <a:rPr lang="en-US" smtClean="0"/>
              <a:pPr>
                <a:defRPr/>
              </a:pPr>
              <a:t>18</a:t>
            </a:fld>
            <a:endParaRPr lang="en-US"/>
          </a:p>
        </p:txBody>
      </p:sp>
    </p:spTree>
    <p:extLst>
      <p:ext uri="{BB962C8B-B14F-4D97-AF65-F5344CB8AC3E}">
        <p14:creationId xmlns:p14="http://schemas.microsoft.com/office/powerpoint/2010/main" val="507852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IEEE IEDM 2014 - Invited Talk on "2D NEMS"</a:t>
            </a:r>
          </a:p>
        </p:txBody>
      </p:sp>
      <p:sp>
        <p:nvSpPr>
          <p:cNvPr id="5" name="Date Placeholder 4"/>
          <p:cNvSpPr>
            <a:spLocks noGrp="1"/>
          </p:cNvSpPr>
          <p:nvPr>
            <p:ph type="dt" idx="1"/>
          </p:nvPr>
        </p:nvSpPr>
        <p:spPr/>
        <p:txBody>
          <a:bodyPr/>
          <a:lstStyle/>
          <a:p>
            <a:pPr>
              <a:defRPr/>
            </a:pPr>
            <a:fld id="{9F862293-1DDF-44BA-9F94-037CAA6A59BE}" type="datetime1">
              <a:rPr lang="en-US" smtClean="0"/>
              <a:t>3/30/2022</a:t>
            </a:fld>
            <a:endParaRPr lang="en-US"/>
          </a:p>
        </p:txBody>
      </p:sp>
      <p:sp>
        <p:nvSpPr>
          <p:cNvPr id="6" name="Footer Placeholder 5"/>
          <p:cNvSpPr>
            <a:spLocks noGrp="1"/>
          </p:cNvSpPr>
          <p:nvPr>
            <p:ph type="ftr" sz="quarter" idx="4"/>
          </p:nvPr>
        </p:nvSpPr>
        <p:spPr/>
        <p:txBody>
          <a:bodyPr/>
          <a:lstStyle/>
          <a:p>
            <a:pPr>
              <a:defRPr/>
            </a:pPr>
            <a:endParaRPr lang="en-US" dirty="0"/>
          </a:p>
        </p:txBody>
      </p:sp>
      <p:sp>
        <p:nvSpPr>
          <p:cNvPr id="7" name="Slide Number Placeholder 6"/>
          <p:cNvSpPr>
            <a:spLocks noGrp="1"/>
          </p:cNvSpPr>
          <p:nvPr>
            <p:ph type="sldNum" sz="quarter" idx="5"/>
          </p:nvPr>
        </p:nvSpPr>
        <p:spPr/>
        <p:txBody>
          <a:bodyPr/>
          <a:lstStyle/>
          <a:p>
            <a:pPr>
              <a:defRPr/>
            </a:pPr>
            <a:fld id="{C3158527-1532-49B2-92C7-432DCE85485E}" type="slidenum">
              <a:rPr lang="en-US" smtClean="0"/>
              <a:pPr>
                <a:defRPr/>
              </a:pPr>
              <a:t>19</a:t>
            </a:fld>
            <a:endParaRPr lang="en-US"/>
          </a:p>
        </p:txBody>
      </p:sp>
    </p:spTree>
    <p:extLst>
      <p:ext uri="{BB962C8B-B14F-4D97-AF65-F5344CB8AC3E}">
        <p14:creationId xmlns:p14="http://schemas.microsoft.com/office/powerpoint/2010/main" val="1463584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IEEE IEDM 2014 - Invited Talk on "2D NEMS"</a:t>
            </a:r>
          </a:p>
        </p:txBody>
      </p:sp>
      <p:sp>
        <p:nvSpPr>
          <p:cNvPr id="5" name="Date Placeholder 4"/>
          <p:cNvSpPr>
            <a:spLocks noGrp="1"/>
          </p:cNvSpPr>
          <p:nvPr>
            <p:ph type="dt" idx="1"/>
          </p:nvPr>
        </p:nvSpPr>
        <p:spPr/>
        <p:txBody>
          <a:bodyPr/>
          <a:lstStyle/>
          <a:p>
            <a:pPr>
              <a:defRPr/>
            </a:pPr>
            <a:fld id="{9F862293-1DDF-44BA-9F94-037CAA6A59BE}" type="datetime1">
              <a:rPr lang="en-US" smtClean="0"/>
              <a:t>3/30/2022</a:t>
            </a:fld>
            <a:endParaRPr lang="en-US"/>
          </a:p>
        </p:txBody>
      </p:sp>
      <p:sp>
        <p:nvSpPr>
          <p:cNvPr id="6" name="Footer Placeholder 5"/>
          <p:cNvSpPr>
            <a:spLocks noGrp="1"/>
          </p:cNvSpPr>
          <p:nvPr>
            <p:ph type="ftr" sz="quarter" idx="4"/>
          </p:nvPr>
        </p:nvSpPr>
        <p:spPr/>
        <p:txBody>
          <a:bodyPr/>
          <a:lstStyle/>
          <a:p>
            <a:pPr>
              <a:defRPr/>
            </a:pPr>
            <a:endParaRPr lang="en-US" dirty="0"/>
          </a:p>
        </p:txBody>
      </p:sp>
      <p:sp>
        <p:nvSpPr>
          <p:cNvPr id="7" name="Slide Number Placeholder 6"/>
          <p:cNvSpPr>
            <a:spLocks noGrp="1"/>
          </p:cNvSpPr>
          <p:nvPr>
            <p:ph type="sldNum" sz="quarter" idx="5"/>
          </p:nvPr>
        </p:nvSpPr>
        <p:spPr/>
        <p:txBody>
          <a:bodyPr/>
          <a:lstStyle/>
          <a:p>
            <a:pPr>
              <a:defRPr/>
            </a:pPr>
            <a:fld id="{C3158527-1532-49B2-92C7-432DCE85485E}" type="slidenum">
              <a:rPr lang="en-US" smtClean="0"/>
              <a:pPr>
                <a:defRPr/>
              </a:pPr>
              <a:t>20</a:t>
            </a:fld>
            <a:endParaRPr lang="en-US"/>
          </a:p>
        </p:txBody>
      </p:sp>
    </p:spTree>
    <p:extLst>
      <p:ext uri="{BB962C8B-B14F-4D97-AF65-F5344CB8AC3E}">
        <p14:creationId xmlns:p14="http://schemas.microsoft.com/office/powerpoint/2010/main" val="2524235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IEEE IEDM 2014 - Invited Talk on "2D NEMS"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279DE-62DD-4781-A5C9-68AF8AA6FA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Date Placeholder 6"/>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1737-B648-4F0E-ADC5-03F07C29E358}"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3/30/2022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9177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IEEE IEDM 2014 - Invited Talk on "2D NEMS"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279DE-62DD-4781-A5C9-68AF8AA6FA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Date Placeholder 6"/>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1737-B648-4F0E-ADC5-03F07C29E358}"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3/30/2022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86639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IEEE IEDM 2014 - Invited Talk on "2D NEMS"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279DE-62DD-4781-A5C9-68AF8AA6FA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Date Placeholder 6"/>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1737-B648-4F0E-ADC5-03F07C29E358}"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3/30/2022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20102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IEEE IEDM 2014 - Invited Talk on "2D NEMS"</a:t>
            </a:r>
          </a:p>
        </p:txBody>
      </p:sp>
      <p:sp>
        <p:nvSpPr>
          <p:cNvPr id="5" name="Date Placeholder 4"/>
          <p:cNvSpPr>
            <a:spLocks noGrp="1"/>
          </p:cNvSpPr>
          <p:nvPr>
            <p:ph type="dt" idx="1"/>
          </p:nvPr>
        </p:nvSpPr>
        <p:spPr/>
        <p:txBody>
          <a:bodyPr/>
          <a:lstStyle/>
          <a:p>
            <a:pPr>
              <a:defRPr/>
            </a:pPr>
            <a:fld id="{4F31AFCB-0A88-408D-B12F-EABCE66730C5}" type="datetime1">
              <a:rPr lang="en-US" smtClean="0"/>
              <a:t>3/30/2022</a:t>
            </a:fld>
            <a:endParaRPr lang="en-US"/>
          </a:p>
        </p:txBody>
      </p:sp>
      <p:sp>
        <p:nvSpPr>
          <p:cNvPr id="6" name="Footer Placeholder 5"/>
          <p:cNvSpPr>
            <a:spLocks noGrp="1"/>
          </p:cNvSpPr>
          <p:nvPr>
            <p:ph type="ftr" sz="quarter" idx="4"/>
          </p:nvPr>
        </p:nvSpPr>
        <p:spPr/>
        <p:txBody>
          <a:bodyPr/>
          <a:lstStyle/>
          <a:p>
            <a:pPr>
              <a:defRPr/>
            </a:pPr>
            <a:endParaRPr lang="en-US" dirty="0"/>
          </a:p>
        </p:txBody>
      </p:sp>
      <p:sp>
        <p:nvSpPr>
          <p:cNvPr id="7" name="Slide Number Placeholder 6"/>
          <p:cNvSpPr>
            <a:spLocks noGrp="1"/>
          </p:cNvSpPr>
          <p:nvPr>
            <p:ph type="sldNum" sz="quarter" idx="5"/>
          </p:nvPr>
        </p:nvSpPr>
        <p:spPr/>
        <p:txBody>
          <a:bodyPr/>
          <a:lstStyle/>
          <a:p>
            <a:pPr>
              <a:defRPr/>
            </a:pPr>
            <a:fld id="{C3158527-1532-49B2-92C7-432DCE85485E}" type="slidenum">
              <a:rPr lang="en-US" smtClean="0"/>
              <a:pPr>
                <a:defRPr/>
              </a:pPr>
              <a:t>44</a:t>
            </a:fld>
            <a:endParaRPr lang="en-US"/>
          </a:p>
        </p:txBody>
      </p:sp>
    </p:spTree>
    <p:extLst>
      <p:ext uri="{BB962C8B-B14F-4D97-AF65-F5344CB8AC3E}">
        <p14:creationId xmlns:p14="http://schemas.microsoft.com/office/powerpoint/2010/main" val="58726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IEEE IEDM 2014 - Invited Talk on "2D NEMS"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279DE-62DD-4781-A5C9-68AF8AA6FA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Date Placeholder 6"/>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1737-B648-4F0E-ADC5-03F07C29E358}"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3/30/2022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9363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IEEE IEDM 2014 - Invited Talk on "2D NEMS"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279DE-62DD-4781-A5C9-68AF8AA6FA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Date Placeholder 6"/>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1737-B648-4F0E-ADC5-03F07C29E358}"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3/30/2022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25020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IEEE IEDM 2014 - Invited Talk on "2D NEMS"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279DE-62DD-4781-A5C9-68AF8AA6FA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Date Placeholder 6"/>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1737-B648-4F0E-ADC5-03F07C29E358}"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3/30/2022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90130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IEEE IEDM 2014 - Invited Talk on "2D NEMS"</a:t>
            </a:r>
          </a:p>
        </p:txBody>
      </p:sp>
      <p:sp>
        <p:nvSpPr>
          <p:cNvPr id="5" name="Date Placeholder 4"/>
          <p:cNvSpPr>
            <a:spLocks noGrp="1"/>
          </p:cNvSpPr>
          <p:nvPr>
            <p:ph type="dt" idx="1"/>
          </p:nvPr>
        </p:nvSpPr>
        <p:spPr/>
        <p:txBody>
          <a:bodyPr/>
          <a:lstStyle/>
          <a:p>
            <a:pPr>
              <a:defRPr/>
            </a:pPr>
            <a:fld id="{3641FFCB-4631-44EC-A290-6B2F2D446952}" type="datetime1">
              <a:rPr lang="en-US" smtClean="0"/>
              <a:t>3/30/2022</a:t>
            </a:fld>
            <a:endParaRPr lang="en-US"/>
          </a:p>
        </p:txBody>
      </p:sp>
      <p:sp>
        <p:nvSpPr>
          <p:cNvPr id="6" name="Footer Placeholder 5"/>
          <p:cNvSpPr>
            <a:spLocks noGrp="1"/>
          </p:cNvSpPr>
          <p:nvPr>
            <p:ph type="ftr" sz="quarter" idx="4"/>
          </p:nvPr>
        </p:nvSpPr>
        <p:spPr/>
        <p:txBody>
          <a:bodyPr/>
          <a:lstStyle/>
          <a:p>
            <a:pPr>
              <a:defRPr/>
            </a:pPr>
            <a:endParaRPr lang="en-US" dirty="0"/>
          </a:p>
        </p:txBody>
      </p:sp>
      <p:sp>
        <p:nvSpPr>
          <p:cNvPr id="7" name="Slide Number Placeholder 6"/>
          <p:cNvSpPr>
            <a:spLocks noGrp="1"/>
          </p:cNvSpPr>
          <p:nvPr>
            <p:ph type="sldNum" sz="quarter" idx="5"/>
          </p:nvPr>
        </p:nvSpPr>
        <p:spPr/>
        <p:txBody>
          <a:bodyPr/>
          <a:lstStyle/>
          <a:p>
            <a:pPr>
              <a:defRPr/>
            </a:pPr>
            <a:fld id="{C3158527-1532-49B2-92C7-432DCE85485E}" type="slidenum">
              <a:rPr lang="en-US" smtClean="0"/>
              <a:pPr>
                <a:defRPr/>
              </a:pPr>
              <a:t>13</a:t>
            </a:fld>
            <a:endParaRPr lang="en-US"/>
          </a:p>
        </p:txBody>
      </p:sp>
    </p:spTree>
    <p:extLst>
      <p:ext uri="{BB962C8B-B14F-4D97-AF65-F5344CB8AC3E}">
        <p14:creationId xmlns:p14="http://schemas.microsoft.com/office/powerpoint/2010/main" val="3709804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IEEE IEDM 2014 - Invited Talk on "2D NEMS"</a:t>
            </a:r>
          </a:p>
        </p:txBody>
      </p:sp>
      <p:sp>
        <p:nvSpPr>
          <p:cNvPr id="5" name="Date Placeholder 4"/>
          <p:cNvSpPr>
            <a:spLocks noGrp="1"/>
          </p:cNvSpPr>
          <p:nvPr>
            <p:ph type="dt" idx="1"/>
          </p:nvPr>
        </p:nvSpPr>
        <p:spPr/>
        <p:txBody>
          <a:bodyPr/>
          <a:lstStyle/>
          <a:p>
            <a:pPr>
              <a:defRPr/>
            </a:pPr>
            <a:fld id="{3641FFCB-4631-44EC-A290-6B2F2D446952}" type="datetime1">
              <a:rPr lang="en-US" smtClean="0"/>
              <a:t>3/30/2022</a:t>
            </a:fld>
            <a:endParaRPr lang="en-US"/>
          </a:p>
        </p:txBody>
      </p:sp>
      <p:sp>
        <p:nvSpPr>
          <p:cNvPr id="6" name="Footer Placeholder 5"/>
          <p:cNvSpPr>
            <a:spLocks noGrp="1"/>
          </p:cNvSpPr>
          <p:nvPr>
            <p:ph type="ftr" sz="quarter" idx="4"/>
          </p:nvPr>
        </p:nvSpPr>
        <p:spPr/>
        <p:txBody>
          <a:bodyPr/>
          <a:lstStyle/>
          <a:p>
            <a:pPr>
              <a:defRPr/>
            </a:pPr>
            <a:endParaRPr lang="en-US" dirty="0"/>
          </a:p>
        </p:txBody>
      </p:sp>
      <p:sp>
        <p:nvSpPr>
          <p:cNvPr id="7" name="Slide Number Placeholder 6"/>
          <p:cNvSpPr>
            <a:spLocks noGrp="1"/>
          </p:cNvSpPr>
          <p:nvPr>
            <p:ph type="sldNum" sz="quarter" idx="5"/>
          </p:nvPr>
        </p:nvSpPr>
        <p:spPr/>
        <p:txBody>
          <a:bodyPr/>
          <a:lstStyle/>
          <a:p>
            <a:pPr>
              <a:defRPr/>
            </a:pPr>
            <a:fld id="{C3158527-1532-49B2-92C7-432DCE85485E}" type="slidenum">
              <a:rPr lang="en-US" smtClean="0"/>
              <a:pPr>
                <a:defRPr/>
              </a:pPr>
              <a:t>14</a:t>
            </a:fld>
            <a:endParaRPr lang="en-US"/>
          </a:p>
        </p:txBody>
      </p:sp>
    </p:spTree>
    <p:extLst>
      <p:ext uri="{BB962C8B-B14F-4D97-AF65-F5344CB8AC3E}">
        <p14:creationId xmlns:p14="http://schemas.microsoft.com/office/powerpoint/2010/main" val="4248880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IEEE IEDM 2014 - Invited Talk on "2D NEMS"</a:t>
            </a:r>
          </a:p>
        </p:txBody>
      </p:sp>
      <p:sp>
        <p:nvSpPr>
          <p:cNvPr id="5" name="Date Placeholder 4"/>
          <p:cNvSpPr>
            <a:spLocks noGrp="1"/>
          </p:cNvSpPr>
          <p:nvPr>
            <p:ph type="dt" idx="1"/>
          </p:nvPr>
        </p:nvSpPr>
        <p:spPr/>
        <p:txBody>
          <a:bodyPr/>
          <a:lstStyle/>
          <a:p>
            <a:pPr>
              <a:defRPr/>
            </a:pPr>
            <a:fld id="{3641FFCB-4631-44EC-A290-6B2F2D446952}" type="datetime1">
              <a:rPr lang="en-US" smtClean="0"/>
              <a:t>3/30/2022</a:t>
            </a:fld>
            <a:endParaRPr lang="en-US"/>
          </a:p>
        </p:txBody>
      </p:sp>
      <p:sp>
        <p:nvSpPr>
          <p:cNvPr id="6" name="Footer Placeholder 5"/>
          <p:cNvSpPr>
            <a:spLocks noGrp="1"/>
          </p:cNvSpPr>
          <p:nvPr>
            <p:ph type="ftr" sz="quarter" idx="4"/>
          </p:nvPr>
        </p:nvSpPr>
        <p:spPr/>
        <p:txBody>
          <a:bodyPr/>
          <a:lstStyle/>
          <a:p>
            <a:pPr>
              <a:defRPr/>
            </a:pPr>
            <a:endParaRPr lang="en-US" dirty="0"/>
          </a:p>
        </p:txBody>
      </p:sp>
      <p:sp>
        <p:nvSpPr>
          <p:cNvPr id="7" name="Slide Number Placeholder 6"/>
          <p:cNvSpPr>
            <a:spLocks noGrp="1"/>
          </p:cNvSpPr>
          <p:nvPr>
            <p:ph type="sldNum" sz="quarter" idx="5"/>
          </p:nvPr>
        </p:nvSpPr>
        <p:spPr/>
        <p:txBody>
          <a:bodyPr/>
          <a:lstStyle/>
          <a:p>
            <a:pPr>
              <a:defRPr/>
            </a:pPr>
            <a:fld id="{C3158527-1532-49B2-92C7-432DCE85485E}" type="slidenum">
              <a:rPr lang="en-US" smtClean="0"/>
              <a:pPr>
                <a:defRPr/>
              </a:pPr>
              <a:t>15</a:t>
            </a:fld>
            <a:endParaRPr lang="en-US"/>
          </a:p>
        </p:txBody>
      </p:sp>
    </p:spTree>
    <p:extLst>
      <p:ext uri="{BB962C8B-B14F-4D97-AF65-F5344CB8AC3E}">
        <p14:creationId xmlns:p14="http://schemas.microsoft.com/office/powerpoint/2010/main" val="905590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IEEE IEDM 2014 - Invited Talk on "2D NEMS"</a:t>
            </a:r>
          </a:p>
        </p:txBody>
      </p:sp>
      <p:sp>
        <p:nvSpPr>
          <p:cNvPr id="5" name="Date Placeholder 4"/>
          <p:cNvSpPr>
            <a:spLocks noGrp="1"/>
          </p:cNvSpPr>
          <p:nvPr>
            <p:ph type="dt" idx="1"/>
          </p:nvPr>
        </p:nvSpPr>
        <p:spPr/>
        <p:txBody>
          <a:bodyPr/>
          <a:lstStyle/>
          <a:p>
            <a:pPr>
              <a:defRPr/>
            </a:pPr>
            <a:fld id="{3641FFCB-4631-44EC-A290-6B2F2D446952}" type="datetime1">
              <a:rPr lang="en-US" smtClean="0"/>
              <a:t>3/30/2022</a:t>
            </a:fld>
            <a:endParaRPr lang="en-US"/>
          </a:p>
        </p:txBody>
      </p:sp>
      <p:sp>
        <p:nvSpPr>
          <p:cNvPr id="6" name="Footer Placeholder 5"/>
          <p:cNvSpPr>
            <a:spLocks noGrp="1"/>
          </p:cNvSpPr>
          <p:nvPr>
            <p:ph type="ftr" sz="quarter" idx="4"/>
          </p:nvPr>
        </p:nvSpPr>
        <p:spPr/>
        <p:txBody>
          <a:bodyPr/>
          <a:lstStyle/>
          <a:p>
            <a:pPr>
              <a:defRPr/>
            </a:pPr>
            <a:endParaRPr lang="en-US" dirty="0"/>
          </a:p>
        </p:txBody>
      </p:sp>
      <p:sp>
        <p:nvSpPr>
          <p:cNvPr id="7" name="Slide Number Placeholder 6"/>
          <p:cNvSpPr>
            <a:spLocks noGrp="1"/>
          </p:cNvSpPr>
          <p:nvPr>
            <p:ph type="sldNum" sz="quarter" idx="5"/>
          </p:nvPr>
        </p:nvSpPr>
        <p:spPr/>
        <p:txBody>
          <a:bodyPr/>
          <a:lstStyle/>
          <a:p>
            <a:pPr>
              <a:defRPr/>
            </a:pPr>
            <a:fld id="{C3158527-1532-49B2-92C7-432DCE85485E}" type="slidenum">
              <a:rPr lang="en-US" smtClean="0"/>
              <a:pPr>
                <a:defRPr/>
              </a:pPr>
              <a:t>16</a:t>
            </a:fld>
            <a:endParaRPr lang="en-US"/>
          </a:p>
        </p:txBody>
      </p:sp>
    </p:spTree>
    <p:extLst>
      <p:ext uri="{BB962C8B-B14F-4D97-AF65-F5344CB8AC3E}">
        <p14:creationId xmlns:p14="http://schemas.microsoft.com/office/powerpoint/2010/main" val="3420419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IEEE IEDM 2014 - Invited Talk on "2D NEMS"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279DE-62DD-4781-A5C9-68AF8AA6FA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Date Placeholder 6"/>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1737-B648-4F0E-ADC5-03F07C29E358}"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3/30/2022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7707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1811867" y="3886200"/>
            <a:ext cx="8534400" cy="1752600"/>
          </a:xfrm>
        </p:spPr>
        <p:txBody>
          <a:bodyPr>
            <a:normAutofit/>
          </a:bodyPr>
          <a:lstStyle>
            <a:lvl1pPr marL="0" indent="0" algn="ctr">
              <a:buClr>
                <a:srgbClr val="CC0066"/>
              </a:buClr>
              <a:buFontTx/>
              <a:buBlip>
                <a:blip r:embed="rId2"/>
              </a:buBlip>
              <a:defRPr sz="2800" i="1">
                <a:solidFill>
                  <a:srgbClr val="0000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Slide Number Placeholder 5"/>
          <p:cNvSpPr>
            <a:spLocks noGrp="1"/>
          </p:cNvSpPr>
          <p:nvPr>
            <p:ph type="sldNum" sz="quarter" idx="11"/>
          </p:nvPr>
        </p:nvSpPr>
        <p:spPr/>
        <p:txBody>
          <a:bodyPr/>
          <a:lstStyle>
            <a:lvl1pPr>
              <a:defRPr/>
            </a:lvl1pPr>
          </a:lstStyle>
          <a:p>
            <a:pPr>
              <a:defRPr/>
            </a:pPr>
            <a:fld id="{AB51A626-A899-40A7-8FED-CCE2D50907F4}"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lvl1pPr>
              <a:defRPr sz="3000"/>
            </a:lvl1pPr>
            <a:lvl2pPr>
              <a:defRPr sz="2600"/>
            </a:lvl2pPr>
            <a:lvl3pPr>
              <a:defRPr sz="2400"/>
            </a:lvl3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1"/>
          </p:nvPr>
        </p:nvSpPr>
        <p:spPr/>
        <p:txBody>
          <a:bodyPr/>
          <a:lstStyle>
            <a:lvl1pPr>
              <a:defRPr/>
            </a:lvl1pPr>
          </a:lstStyle>
          <a:p>
            <a:pPr>
              <a:defRPr/>
            </a:pPr>
            <a:fld id="{4F9D7B55-045A-4EBE-B10E-8672B131D2B5}"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6193" y="274521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16193" y="1245026"/>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Slide Number Placeholder 5"/>
          <p:cNvSpPr>
            <a:spLocks noGrp="1"/>
          </p:cNvSpPr>
          <p:nvPr>
            <p:ph type="sldNum" sz="quarter" idx="11"/>
          </p:nvPr>
        </p:nvSpPr>
        <p:spPr/>
        <p:txBody>
          <a:bodyPr/>
          <a:lstStyle>
            <a:lvl1pPr>
              <a:defRPr/>
            </a:lvl1pPr>
          </a:lstStyle>
          <a:p>
            <a:pPr>
              <a:defRPr/>
            </a:pPr>
            <a:fld id="{7ECF7D47-7398-4810-A36C-C8173230302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sz="half" idx="1"/>
          </p:nvPr>
        </p:nvSpPr>
        <p:spPr>
          <a:xfrm>
            <a:off x="234475" y="800127"/>
            <a:ext cx="5852160" cy="5943600"/>
          </a:xfrm>
        </p:spPr>
        <p:txBody>
          <a:bodyPr/>
          <a:lstStyle>
            <a:lvl1pPr>
              <a:defRPr sz="3000"/>
            </a:lvl1pPr>
            <a:lvl2pPr>
              <a:defRPr sz="2600"/>
            </a:lvl2pPr>
            <a:lvl3pPr>
              <a:defRPr sz="2400"/>
            </a:lvl3pPr>
            <a:lvl4pPr>
              <a:defRPr sz="22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2096" y="800127"/>
            <a:ext cx="5852160" cy="5943600"/>
          </a:xfrm>
        </p:spPr>
        <p:txBody>
          <a:bodyPr/>
          <a:lstStyle>
            <a:lvl1pPr>
              <a:defRPr sz="3000"/>
            </a:lvl1pPr>
            <a:lvl2pPr>
              <a:defRPr sz="2600"/>
            </a:lvl2pPr>
            <a:lvl3pPr>
              <a:defRPr sz="2400"/>
            </a:lvl3pPr>
            <a:lvl4pPr>
              <a:defRPr sz="22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1"/>
          </p:nvPr>
        </p:nvSpPr>
        <p:spPr/>
        <p:txBody>
          <a:bodyPr/>
          <a:lstStyle>
            <a:lvl1pPr>
              <a:defRPr/>
            </a:lvl1pPr>
          </a:lstStyle>
          <a:p>
            <a:pPr>
              <a:defRPr/>
            </a:pPr>
            <a:fld id="{C1CB606F-946A-4E92-843A-6F4DCBD4E79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37067" y="888274"/>
            <a:ext cx="11704320" cy="2743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243837" y="3749040"/>
            <a:ext cx="11704320" cy="2743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1"/>
          </p:nvPr>
        </p:nvSpPr>
        <p:spPr>
          <a:xfrm>
            <a:off x="10955867" y="6610350"/>
            <a:ext cx="1219200" cy="228600"/>
          </a:xfrm>
        </p:spPr>
        <p:txBody>
          <a:bodyPr/>
          <a:lstStyle>
            <a:lvl1pPr>
              <a:defRPr/>
            </a:lvl1pPr>
          </a:lstStyle>
          <a:p>
            <a:pPr>
              <a:defRPr/>
            </a:pPr>
            <a:fld id="{D4B78AE3-E192-4404-90DD-978E1C51201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222752" y="805377"/>
            <a:ext cx="585216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2752" y="1445139"/>
            <a:ext cx="5852160" cy="53035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87863" y="805377"/>
            <a:ext cx="585216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87863" y="1445139"/>
            <a:ext cx="5852160" cy="53035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1"/>
          </p:nvPr>
        </p:nvSpPr>
        <p:spPr/>
        <p:txBody>
          <a:bodyPr/>
          <a:lstStyle>
            <a:lvl1pPr>
              <a:defRPr/>
            </a:lvl1pPr>
          </a:lstStyle>
          <a:p>
            <a:pPr>
              <a:defRPr/>
            </a:pPr>
            <a:fld id="{ED241435-FF75-40AA-A460-AB5D2120C17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Slide Number Placeholder 4"/>
          <p:cNvSpPr>
            <a:spLocks noGrp="1"/>
          </p:cNvSpPr>
          <p:nvPr>
            <p:ph type="sldNum" sz="quarter" idx="11"/>
          </p:nvPr>
        </p:nvSpPr>
        <p:spPr/>
        <p:txBody>
          <a:bodyPr/>
          <a:lstStyle>
            <a:lvl1pPr>
              <a:defRPr/>
            </a:lvl1pPr>
          </a:lstStyle>
          <a:p>
            <a:pPr>
              <a:defRPr/>
            </a:pPr>
            <a:fld id="{28228152-DD18-43BB-AA01-D4E6C4A7BC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p:txBody>
          <a:bodyPr/>
          <a:lstStyle>
            <a:lvl1pPr>
              <a:defRPr/>
            </a:lvl1pPr>
          </a:lstStyle>
          <a:p>
            <a:pPr>
              <a:defRPr/>
            </a:pPr>
            <a:fld id="{B8244EBE-D5DC-4165-89F9-5DB6D02F404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578" name="Title Placeholder 1"/>
          <p:cNvSpPr>
            <a:spLocks noGrp="1"/>
          </p:cNvSpPr>
          <p:nvPr>
            <p:ph type="title"/>
          </p:nvPr>
        </p:nvSpPr>
        <p:spPr bwMode="auto">
          <a:xfrm>
            <a:off x="237067" y="81048"/>
            <a:ext cx="11705167"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24579" name="Text Placeholder 2"/>
          <p:cNvSpPr>
            <a:spLocks noGrp="1"/>
          </p:cNvSpPr>
          <p:nvPr>
            <p:ph type="body" idx="1"/>
          </p:nvPr>
        </p:nvSpPr>
        <p:spPr bwMode="auto">
          <a:xfrm>
            <a:off x="237067" y="797176"/>
            <a:ext cx="11705167" cy="594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6" name="Slide Number Placeholder 5"/>
          <p:cNvSpPr>
            <a:spLocks noGrp="1"/>
          </p:cNvSpPr>
          <p:nvPr>
            <p:ph type="sldNum" sz="quarter" idx="4"/>
          </p:nvPr>
        </p:nvSpPr>
        <p:spPr>
          <a:xfrm>
            <a:off x="10962379" y="6623050"/>
            <a:ext cx="1219200" cy="228600"/>
          </a:xfrm>
          <a:prstGeom prst="rect">
            <a:avLst/>
          </a:prstGeom>
        </p:spPr>
        <p:txBody>
          <a:bodyPr vert="horz" lIns="91440" tIns="45720" rIns="91440" bIns="45720" rtlCol="0" anchor="ctr"/>
          <a:lstStyle>
            <a:lvl1pPr algn="r" fontAlgn="auto">
              <a:spcBef>
                <a:spcPts val="0"/>
              </a:spcBef>
              <a:spcAft>
                <a:spcPts val="0"/>
              </a:spcAft>
              <a:defRPr sz="1000">
                <a:solidFill>
                  <a:schemeClr val="tx1">
                    <a:tint val="75000"/>
                  </a:schemeClr>
                </a:solidFill>
                <a:latin typeface="+mn-lt"/>
              </a:defRPr>
            </a:lvl1pPr>
          </a:lstStyle>
          <a:p>
            <a:pPr>
              <a:defRPr/>
            </a:pPr>
            <a:fld id="{3B75F721-B0EC-4383-A1EB-BC78914DADA2}" type="slidenum">
              <a:rPr lang="en-US" smtClean="0"/>
              <a:pPr>
                <a:defRPr/>
              </a:pPr>
              <a:t>‹#›</a:t>
            </a:fld>
            <a:endParaRPr lang="en-US" dirty="0"/>
          </a:p>
        </p:txBody>
      </p:sp>
      <p:sp>
        <p:nvSpPr>
          <p:cNvPr id="8" name="Rectangle 7"/>
          <p:cNvSpPr/>
          <p:nvPr/>
        </p:nvSpPr>
        <p:spPr>
          <a:xfrm>
            <a:off x="234951" y="700388"/>
            <a:ext cx="11948583" cy="19050"/>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30" name="Picture 6" descr="Image result for university of florida logo">
            <a:extLst>
              <a:ext uri="{FF2B5EF4-FFF2-40B4-BE49-F238E27FC236}">
                <a16:creationId xmlns:a16="http://schemas.microsoft.com/office/drawing/2014/main" id="{AC709B5E-D4F4-4ACA-BFAB-D9C63AEECF1C}"/>
              </a:ext>
            </a:extLst>
          </p:cNvPr>
          <p:cNvPicPr>
            <a:picLocks noChangeAspect="1" noChangeArrowheads="1"/>
          </p:cNvPicPr>
          <p:nvPr userDrawn="1"/>
        </p:nvPicPr>
        <p:blipFill rotWithShape="1">
          <a:blip r:embed="rId10" cstate="screen">
            <a:extLst>
              <a:ext uri="{28A0092B-C50C-407E-A947-70E740481C1C}">
                <a14:useLocalDpi xmlns:a14="http://schemas.microsoft.com/office/drawing/2010/main"/>
              </a:ext>
            </a:extLst>
          </a:blip>
          <a:srcRect l="4154" r="-1"/>
          <a:stretch/>
        </p:blipFill>
        <p:spPr bwMode="auto">
          <a:xfrm>
            <a:off x="10420" y="6438078"/>
            <a:ext cx="589566" cy="4114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ome">
            <a:extLst>
              <a:ext uri="{FF2B5EF4-FFF2-40B4-BE49-F238E27FC236}">
                <a16:creationId xmlns:a16="http://schemas.microsoft.com/office/drawing/2014/main" id="{C22244B0-4A34-4900-8FB4-A92B70A283DD}"/>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549996" y="6415218"/>
            <a:ext cx="1058333" cy="457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Lst>
  <p:hf hdr="0" dt="0"/>
  <p:txStyles>
    <p:titleStyle>
      <a:lvl1pPr algn="l" rtl="0" eaLnBrk="0" fontAlgn="base" hangingPunct="0">
        <a:spcBef>
          <a:spcPct val="0"/>
        </a:spcBef>
        <a:spcAft>
          <a:spcPct val="0"/>
        </a:spcAft>
        <a:defRPr sz="3200" b="1" i="0" kern="1200">
          <a:solidFill>
            <a:srgbClr val="00529B"/>
          </a:solidFill>
          <a:latin typeface="+mj-lt"/>
          <a:ea typeface="+mj-ea"/>
          <a:cs typeface="+mj-cs"/>
        </a:defRPr>
      </a:lvl1pPr>
      <a:lvl2pPr algn="l" rtl="0" eaLnBrk="0" fontAlgn="base" hangingPunct="0">
        <a:spcBef>
          <a:spcPct val="0"/>
        </a:spcBef>
        <a:spcAft>
          <a:spcPct val="0"/>
        </a:spcAft>
        <a:defRPr sz="3200" b="1" i="1">
          <a:solidFill>
            <a:srgbClr val="003366"/>
          </a:solidFill>
          <a:latin typeface="Calibri" pitchFamily="34" charset="0"/>
        </a:defRPr>
      </a:lvl2pPr>
      <a:lvl3pPr algn="l" rtl="0" eaLnBrk="0" fontAlgn="base" hangingPunct="0">
        <a:spcBef>
          <a:spcPct val="0"/>
        </a:spcBef>
        <a:spcAft>
          <a:spcPct val="0"/>
        </a:spcAft>
        <a:defRPr sz="3200" b="1" i="1">
          <a:solidFill>
            <a:srgbClr val="003366"/>
          </a:solidFill>
          <a:latin typeface="Calibri" pitchFamily="34" charset="0"/>
        </a:defRPr>
      </a:lvl3pPr>
      <a:lvl4pPr algn="l" rtl="0" eaLnBrk="0" fontAlgn="base" hangingPunct="0">
        <a:spcBef>
          <a:spcPct val="0"/>
        </a:spcBef>
        <a:spcAft>
          <a:spcPct val="0"/>
        </a:spcAft>
        <a:defRPr sz="3200" b="1" i="1">
          <a:solidFill>
            <a:srgbClr val="003366"/>
          </a:solidFill>
          <a:latin typeface="Calibri" pitchFamily="34" charset="0"/>
        </a:defRPr>
      </a:lvl4pPr>
      <a:lvl5pPr algn="l" rtl="0" eaLnBrk="0" fontAlgn="base" hangingPunct="0">
        <a:spcBef>
          <a:spcPct val="0"/>
        </a:spcBef>
        <a:spcAft>
          <a:spcPct val="0"/>
        </a:spcAft>
        <a:defRPr sz="3200" b="1" i="1">
          <a:solidFill>
            <a:srgbClr val="003366"/>
          </a:solidFill>
          <a:latin typeface="Calibri" pitchFamily="34" charset="0"/>
        </a:defRPr>
      </a:lvl5pPr>
      <a:lvl6pPr marL="457200" algn="l" rtl="0" fontAlgn="base">
        <a:spcBef>
          <a:spcPct val="0"/>
        </a:spcBef>
        <a:spcAft>
          <a:spcPct val="0"/>
        </a:spcAft>
        <a:defRPr sz="3200" b="1" i="1">
          <a:solidFill>
            <a:srgbClr val="003366"/>
          </a:solidFill>
          <a:latin typeface="Calibri" pitchFamily="34" charset="0"/>
        </a:defRPr>
      </a:lvl6pPr>
      <a:lvl7pPr marL="914400" algn="l" rtl="0" fontAlgn="base">
        <a:spcBef>
          <a:spcPct val="0"/>
        </a:spcBef>
        <a:spcAft>
          <a:spcPct val="0"/>
        </a:spcAft>
        <a:defRPr sz="3200" b="1" i="1">
          <a:solidFill>
            <a:srgbClr val="003366"/>
          </a:solidFill>
          <a:latin typeface="Calibri" pitchFamily="34" charset="0"/>
        </a:defRPr>
      </a:lvl7pPr>
      <a:lvl8pPr marL="1371600" algn="l" rtl="0" fontAlgn="base">
        <a:spcBef>
          <a:spcPct val="0"/>
        </a:spcBef>
        <a:spcAft>
          <a:spcPct val="0"/>
        </a:spcAft>
        <a:defRPr sz="3200" b="1" i="1">
          <a:solidFill>
            <a:srgbClr val="003366"/>
          </a:solidFill>
          <a:latin typeface="Calibri" pitchFamily="34" charset="0"/>
        </a:defRPr>
      </a:lvl8pPr>
      <a:lvl9pPr marL="1828800" algn="l" rtl="0" fontAlgn="base">
        <a:spcBef>
          <a:spcPct val="0"/>
        </a:spcBef>
        <a:spcAft>
          <a:spcPct val="0"/>
        </a:spcAft>
        <a:defRPr sz="3200" b="1" i="1">
          <a:solidFill>
            <a:srgbClr val="003366"/>
          </a:solidFill>
          <a:latin typeface="Calibri" pitchFamily="34" charset="0"/>
        </a:defRPr>
      </a:lvl9pPr>
    </p:titleStyle>
    <p:bodyStyle>
      <a:lvl1pPr marL="342900" indent="-342900" algn="l" rtl="0" eaLnBrk="0" fontAlgn="base" hangingPunct="0">
        <a:spcBef>
          <a:spcPct val="20000"/>
        </a:spcBef>
        <a:spcAft>
          <a:spcPct val="0"/>
        </a:spcAft>
        <a:buBlip>
          <a:blip r:embed="rId12"/>
        </a:buBlip>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Font typeface="Wingdings" pitchFamily="2" charset="2"/>
        <a:buChar char="q"/>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12"/>
        </a:buBlip>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33FF"/>
        </a:buClr>
        <a:buFont typeface="Wingdings" pitchFamily="2" charset="2"/>
        <a:buChar char="q"/>
        <a:defRPr sz="22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12"/>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0.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customXml" Target="../ink/ink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customXml" Target="../ink/ink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3.png"/><Relationship Id="rId4" Type="http://schemas.openxmlformats.org/officeDocument/2006/relationships/customXml" Target="../ink/ink6.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3.png"/><Relationship Id="rId4" Type="http://schemas.openxmlformats.org/officeDocument/2006/relationships/customXml" Target="../ink/ink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3.png"/><Relationship Id="rId4" Type="http://schemas.openxmlformats.org/officeDocument/2006/relationships/customXml" Target="../ink/ink10.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9.png"/><Relationship Id="rId4" Type="http://schemas.openxmlformats.org/officeDocument/2006/relationships/customXml" Target="../ink/ink1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437C005-0B4F-4495-AD45-0ADD25E66E71}"/>
              </a:ext>
            </a:extLst>
          </p:cNvPr>
          <p:cNvSpPr/>
          <p:nvPr/>
        </p:nvSpPr>
        <p:spPr>
          <a:xfrm>
            <a:off x="1524" y="1233788"/>
            <a:ext cx="12188952" cy="9144"/>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229313" y="-77714"/>
            <a:ext cx="11733373" cy="1470025"/>
          </a:xfrm>
        </p:spPr>
        <p:txBody>
          <a:bodyPr/>
          <a:lstStyle/>
          <a:p>
            <a:r>
              <a:rPr lang="en-US" dirty="0"/>
              <a:t>Charge-insensitive qubit design derived from the Cooper pair box (Section 1: From the Cooper pair box to the transmon)</a:t>
            </a:r>
          </a:p>
        </p:txBody>
      </p:sp>
      <p:sp>
        <p:nvSpPr>
          <p:cNvPr id="18" name="Subtitle 2"/>
          <p:cNvSpPr>
            <a:spLocks noGrp="1"/>
          </p:cNvSpPr>
          <p:nvPr>
            <p:ph type="subTitle" idx="1"/>
          </p:nvPr>
        </p:nvSpPr>
        <p:spPr>
          <a:xfrm>
            <a:off x="2409190" y="3011715"/>
            <a:ext cx="7373620" cy="3080704"/>
          </a:xfrm>
        </p:spPr>
        <p:txBody>
          <a:bodyPr>
            <a:noAutofit/>
          </a:bodyPr>
          <a:lstStyle/>
          <a:p>
            <a:pPr algn="ctr">
              <a:spcBef>
                <a:spcPts val="0"/>
              </a:spcBef>
              <a:buNone/>
            </a:pPr>
            <a:r>
              <a:rPr lang="en-US" sz="2400" dirty="0">
                <a:solidFill>
                  <a:srgbClr val="00529B"/>
                </a:solidFill>
              </a:rPr>
              <a:t>Brant Norris*</a:t>
            </a:r>
            <a:endParaRPr lang="en-US" sz="2400" baseline="30000" dirty="0">
              <a:solidFill>
                <a:srgbClr val="00529B"/>
              </a:solidFill>
            </a:endParaRPr>
          </a:p>
          <a:p>
            <a:pPr algn="ctr">
              <a:spcBef>
                <a:spcPts val="0"/>
              </a:spcBef>
              <a:buNone/>
            </a:pPr>
            <a:endParaRPr lang="en-US" sz="2400" dirty="0">
              <a:solidFill>
                <a:srgbClr val="00529B"/>
              </a:solidFill>
            </a:endParaRPr>
          </a:p>
          <a:p>
            <a:pPr algn="ctr">
              <a:spcBef>
                <a:spcPts val="0"/>
              </a:spcBef>
              <a:buNone/>
            </a:pPr>
            <a:r>
              <a:rPr lang="en-US" sz="2400" dirty="0">
                <a:solidFill>
                  <a:srgbClr val="00529B"/>
                </a:solidFill>
              </a:rPr>
              <a:t>Department of Electrical and Computer Engineering</a:t>
            </a:r>
          </a:p>
          <a:p>
            <a:pPr algn="ctr">
              <a:spcBef>
                <a:spcPts val="0"/>
              </a:spcBef>
              <a:buNone/>
            </a:pPr>
            <a:r>
              <a:rPr lang="en-US" sz="2400" dirty="0">
                <a:solidFill>
                  <a:srgbClr val="00529B"/>
                </a:solidFill>
              </a:rPr>
              <a:t> Herbert Wertheim College of Engineering</a:t>
            </a:r>
          </a:p>
          <a:p>
            <a:pPr algn="ctr">
              <a:spcBef>
                <a:spcPts val="0"/>
              </a:spcBef>
              <a:buNone/>
            </a:pPr>
            <a:r>
              <a:rPr lang="en-US" sz="2400" dirty="0">
                <a:solidFill>
                  <a:srgbClr val="00529B"/>
                </a:solidFill>
              </a:rPr>
              <a:t>University of Florida</a:t>
            </a:r>
          </a:p>
          <a:p>
            <a:pPr algn="ctr">
              <a:spcBef>
                <a:spcPts val="0"/>
              </a:spcBef>
              <a:buNone/>
            </a:pPr>
            <a:endParaRPr lang="en-US" sz="2400" dirty="0">
              <a:solidFill>
                <a:srgbClr val="00529B"/>
              </a:solidFill>
            </a:endParaRPr>
          </a:p>
          <a:p>
            <a:pPr algn="ctr">
              <a:spcBef>
                <a:spcPts val="0"/>
              </a:spcBef>
              <a:buNone/>
            </a:pPr>
            <a:r>
              <a:rPr lang="en-US" sz="2400" baseline="30000" dirty="0">
                <a:solidFill>
                  <a:srgbClr val="00529B"/>
                </a:solidFill>
              </a:rPr>
              <a:t>*</a:t>
            </a:r>
            <a:r>
              <a:rPr lang="en-US" sz="2400" dirty="0">
                <a:solidFill>
                  <a:srgbClr val="00529B"/>
                </a:solidFill>
              </a:rPr>
              <a:t>Email: brantnorris@ufl.edu</a:t>
            </a:r>
          </a:p>
        </p:txBody>
      </p:sp>
      <p:pic>
        <p:nvPicPr>
          <p:cNvPr id="2052" name="Picture 4" descr="Related image">
            <a:extLst>
              <a:ext uri="{FF2B5EF4-FFF2-40B4-BE49-F238E27FC236}">
                <a16:creationId xmlns:a16="http://schemas.microsoft.com/office/drawing/2014/main" id="{FD71E326-F49A-4D69-8FE4-06BA3CD77E9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6092419"/>
            <a:ext cx="3069158" cy="7655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me">
            <a:extLst>
              <a:ext uri="{FF2B5EF4-FFF2-40B4-BE49-F238E27FC236}">
                <a16:creationId xmlns:a16="http://schemas.microsoft.com/office/drawing/2014/main" id="{230BDE19-5ED0-4418-A5C8-43B1E2A4A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827" y="5963056"/>
            <a:ext cx="2116666"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dirty="0"/>
              <a:t>The Cooper Pair Box</a:t>
            </a:r>
          </a:p>
        </p:txBody>
      </p:sp>
      <p:sp>
        <p:nvSpPr>
          <p:cNvPr id="6" name="Content Placeholder 5"/>
          <p:cNvSpPr>
            <a:spLocks noGrp="1"/>
          </p:cNvSpPr>
          <p:nvPr>
            <p:ph sz="half" idx="1"/>
          </p:nvPr>
        </p:nvSpPr>
        <p:spPr>
          <a:xfrm>
            <a:off x="237067" y="687642"/>
            <a:ext cx="4302849" cy="4654380"/>
          </a:xfrm>
        </p:spPr>
        <p:txBody>
          <a:bodyPr wrap="square" anchor="t">
            <a:normAutofit/>
          </a:bodyPr>
          <a:lstStyle/>
          <a:p>
            <a:pPr>
              <a:lnSpc>
                <a:spcPct val="90000"/>
              </a:lnSpc>
            </a:pPr>
            <a:r>
              <a:rPr lang="en-US" dirty="0"/>
              <a:t>In order to model the CPB, we should look at the system after removing the voltage source node. Thus, we are left with one non-ground node (with a node flux variable) as shown in this figure.</a:t>
            </a:r>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10</a:t>
            </a:fld>
            <a:endParaRPr lang="en-US"/>
          </a:p>
        </p:txBody>
      </p:sp>
      <p:pic>
        <p:nvPicPr>
          <p:cNvPr id="7" name="Picture 6" descr="Diagram, schematic&#10;&#10;Description automatically generated">
            <a:extLst>
              <a:ext uri="{FF2B5EF4-FFF2-40B4-BE49-F238E27FC236}">
                <a16:creationId xmlns:a16="http://schemas.microsoft.com/office/drawing/2014/main" id="{005C29B2-1AB4-4B33-9A41-1AB504CE7AB9}"/>
              </a:ext>
            </a:extLst>
          </p:cNvPr>
          <p:cNvPicPr>
            <a:picLocks noChangeAspect="1"/>
          </p:cNvPicPr>
          <p:nvPr/>
        </p:nvPicPr>
        <p:blipFill>
          <a:blip r:embed="rId2"/>
          <a:stretch>
            <a:fillRect/>
          </a:stretch>
        </p:blipFill>
        <p:spPr>
          <a:xfrm>
            <a:off x="4539916" y="2861528"/>
            <a:ext cx="7641663" cy="3535888"/>
          </a:xfrm>
          <a:prstGeom prst="rect">
            <a:avLst/>
          </a:prstGeom>
        </p:spPr>
      </p:pic>
    </p:spTree>
    <p:extLst>
      <p:ext uri="{BB962C8B-B14F-4D97-AF65-F5344CB8AC3E}">
        <p14:creationId xmlns:p14="http://schemas.microsoft.com/office/powerpoint/2010/main" val="226621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dirty="0"/>
              <a:t>The Cooper Pair Box</a:t>
            </a:r>
          </a:p>
        </p:txBody>
      </p:sp>
      <p:sp>
        <p:nvSpPr>
          <p:cNvPr id="6" name="Content Placeholder 5"/>
          <p:cNvSpPr>
            <a:spLocks noGrp="1"/>
          </p:cNvSpPr>
          <p:nvPr>
            <p:ph sz="half" idx="1"/>
          </p:nvPr>
        </p:nvSpPr>
        <p:spPr>
          <a:xfrm>
            <a:off x="249766" y="720810"/>
            <a:ext cx="11944512" cy="1141158"/>
          </a:xfrm>
        </p:spPr>
        <p:txBody>
          <a:bodyPr wrap="square" anchor="t">
            <a:normAutofit/>
          </a:bodyPr>
          <a:lstStyle/>
          <a:p>
            <a:pPr>
              <a:lnSpc>
                <a:spcPct val="90000"/>
              </a:lnSpc>
            </a:pPr>
            <a:r>
              <a:rPr lang="en-US" dirty="0"/>
              <a:t>Thus, the equation for the kinetic energy (T) will include a charging term for both capacitances:</a:t>
            </a:r>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11</a:t>
            </a:fld>
            <a:endParaRPr lang="en-US"/>
          </a:p>
        </p:txBody>
      </p:sp>
      <p:pic>
        <p:nvPicPr>
          <p:cNvPr id="3" name="Picture 2" descr="A picture containing text, watch&#10;&#10;Description automatically generated">
            <a:extLst>
              <a:ext uri="{FF2B5EF4-FFF2-40B4-BE49-F238E27FC236}">
                <a16:creationId xmlns:a16="http://schemas.microsoft.com/office/drawing/2014/main" id="{A44D1413-E739-4790-9FCB-2CFAD1A9E1C5}"/>
              </a:ext>
            </a:extLst>
          </p:cNvPr>
          <p:cNvPicPr>
            <a:picLocks noChangeAspect="1"/>
          </p:cNvPicPr>
          <p:nvPr/>
        </p:nvPicPr>
        <p:blipFill>
          <a:blip r:embed="rId2"/>
          <a:stretch>
            <a:fillRect/>
          </a:stretch>
        </p:blipFill>
        <p:spPr>
          <a:xfrm>
            <a:off x="2786450" y="1515825"/>
            <a:ext cx="6619100" cy="1477476"/>
          </a:xfrm>
          <a:prstGeom prst="rect">
            <a:avLst/>
          </a:prstGeom>
        </p:spPr>
      </p:pic>
      <p:sp>
        <p:nvSpPr>
          <p:cNvPr id="8" name="Content Placeholder 5">
            <a:extLst>
              <a:ext uri="{FF2B5EF4-FFF2-40B4-BE49-F238E27FC236}">
                <a16:creationId xmlns:a16="http://schemas.microsoft.com/office/drawing/2014/main" id="{65A0CA7F-A479-4C98-9E16-4C12515E8324}"/>
              </a:ext>
            </a:extLst>
          </p:cNvPr>
          <p:cNvSpPr txBox="1">
            <a:spLocks/>
          </p:cNvSpPr>
          <p:nvPr/>
        </p:nvSpPr>
        <p:spPr bwMode="auto">
          <a:xfrm>
            <a:off x="237067" y="3075127"/>
            <a:ext cx="11944512" cy="16745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Blip>
                <a:blip r:embed="rId3"/>
              </a:buBlip>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Font typeface="Wingdings" pitchFamily="2" charset="2"/>
              <a:buChar char="q"/>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3"/>
              </a:buBlip>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33FF"/>
              </a:buClr>
              <a:buFont typeface="Wingdings" pitchFamily="2" charset="2"/>
              <a:buChar char="q"/>
              <a:defRPr sz="22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3"/>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nSpc>
                <a:spcPct val="90000"/>
              </a:lnSpc>
            </a:pPr>
            <a:r>
              <a:rPr lang="en-US" dirty="0"/>
              <a:t>Meanwhile, the potential energy (U) will include the Josephson energy and the source energy. Source energy is the gate voltage times the charge on the supply-side of the gate capacitor (V</a:t>
            </a:r>
            <a:r>
              <a:rPr lang="en-US" baseline="-25000" dirty="0"/>
              <a:t>g </a:t>
            </a:r>
            <a:r>
              <a:rPr lang="en-US" dirty="0"/>
              <a:t>C</a:t>
            </a:r>
            <a:r>
              <a:rPr lang="en-US" baseline="-25000" dirty="0"/>
              <a:t>g</a:t>
            </a:r>
            <a:r>
              <a:rPr lang="en-US" dirty="0"/>
              <a:t>). Thus, the potential energy is as follows:</a:t>
            </a:r>
          </a:p>
        </p:txBody>
      </p:sp>
      <p:pic>
        <p:nvPicPr>
          <p:cNvPr id="10" name="Picture 9" descr="Text&#10;&#10;Description automatically generated with low confidence">
            <a:extLst>
              <a:ext uri="{FF2B5EF4-FFF2-40B4-BE49-F238E27FC236}">
                <a16:creationId xmlns:a16="http://schemas.microsoft.com/office/drawing/2014/main" id="{CE774BE7-C0C9-43B8-8848-C3C7DF49960D}"/>
              </a:ext>
            </a:extLst>
          </p:cNvPr>
          <p:cNvPicPr>
            <a:picLocks noChangeAspect="1"/>
          </p:cNvPicPr>
          <p:nvPr/>
        </p:nvPicPr>
        <p:blipFill>
          <a:blip r:embed="rId4"/>
          <a:stretch>
            <a:fillRect/>
          </a:stretch>
        </p:blipFill>
        <p:spPr>
          <a:xfrm>
            <a:off x="3256614" y="4831458"/>
            <a:ext cx="5678772" cy="1338898"/>
          </a:xfrm>
          <a:prstGeom prst="rect">
            <a:avLst/>
          </a:prstGeom>
        </p:spPr>
      </p:pic>
    </p:spTree>
    <p:extLst>
      <p:ext uri="{BB962C8B-B14F-4D97-AF65-F5344CB8AC3E}">
        <p14:creationId xmlns:p14="http://schemas.microsoft.com/office/powerpoint/2010/main" val="962431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dirty="0"/>
              <a:t>The Cooper Pair Box</a:t>
            </a:r>
          </a:p>
        </p:txBody>
      </p:sp>
      <p:sp>
        <p:nvSpPr>
          <p:cNvPr id="6" name="Content Placeholder 5"/>
          <p:cNvSpPr>
            <a:spLocks noGrp="1"/>
          </p:cNvSpPr>
          <p:nvPr>
            <p:ph sz="half" idx="1"/>
          </p:nvPr>
        </p:nvSpPr>
        <p:spPr>
          <a:xfrm>
            <a:off x="249766" y="720810"/>
            <a:ext cx="11944512" cy="1141158"/>
          </a:xfrm>
        </p:spPr>
        <p:txBody>
          <a:bodyPr wrap="square" anchor="t">
            <a:normAutofit/>
          </a:bodyPr>
          <a:lstStyle/>
          <a:p>
            <a:pPr>
              <a:lnSpc>
                <a:spcPct val="90000"/>
              </a:lnSpc>
            </a:pPr>
            <a:r>
              <a:rPr lang="en-US" dirty="0"/>
              <a:t>Since the Lagrangian is Kinetic minus Potential, it can be expressed as T – U, or:</a:t>
            </a:r>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12</a:t>
            </a:fld>
            <a:endParaRPr lang="en-US"/>
          </a:p>
        </p:txBody>
      </p:sp>
      <p:pic>
        <p:nvPicPr>
          <p:cNvPr id="7" name="Picture 6">
            <a:extLst>
              <a:ext uri="{FF2B5EF4-FFF2-40B4-BE49-F238E27FC236}">
                <a16:creationId xmlns:a16="http://schemas.microsoft.com/office/drawing/2014/main" id="{9E30BE80-0586-453A-9AF2-465986076F1C}"/>
              </a:ext>
            </a:extLst>
          </p:cNvPr>
          <p:cNvPicPr>
            <a:picLocks noChangeAspect="1"/>
          </p:cNvPicPr>
          <p:nvPr/>
        </p:nvPicPr>
        <p:blipFill>
          <a:blip r:embed="rId2"/>
          <a:stretch>
            <a:fillRect/>
          </a:stretch>
        </p:blipFill>
        <p:spPr>
          <a:xfrm>
            <a:off x="2317669" y="1698050"/>
            <a:ext cx="7556662" cy="899094"/>
          </a:xfrm>
          <a:prstGeom prst="rect">
            <a:avLst/>
          </a:prstGeom>
        </p:spPr>
      </p:pic>
      <p:sp>
        <p:nvSpPr>
          <p:cNvPr id="11" name="Content Placeholder 5">
            <a:extLst>
              <a:ext uri="{FF2B5EF4-FFF2-40B4-BE49-F238E27FC236}">
                <a16:creationId xmlns:a16="http://schemas.microsoft.com/office/drawing/2014/main" id="{67757984-BE3E-466E-9108-9A977FE6E179}"/>
              </a:ext>
            </a:extLst>
          </p:cNvPr>
          <p:cNvSpPr txBox="1">
            <a:spLocks/>
          </p:cNvSpPr>
          <p:nvPr/>
        </p:nvSpPr>
        <p:spPr bwMode="auto">
          <a:xfrm>
            <a:off x="237067" y="2839208"/>
            <a:ext cx="11944512" cy="114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Blip>
                <a:blip r:embed="rId3"/>
              </a:buBlip>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Font typeface="Wingdings" pitchFamily="2" charset="2"/>
              <a:buChar char="q"/>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3"/>
              </a:buBlip>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33FF"/>
              </a:buClr>
              <a:buFont typeface="Wingdings" pitchFamily="2" charset="2"/>
              <a:buChar char="q"/>
              <a:defRPr sz="22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3"/>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nSpc>
                <a:spcPct val="90000"/>
              </a:lnSpc>
            </a:pPr>
            <a:r>
              <a:rPr lang="en-US" dirty="0"/>
              <a:t>The conjugate momentum is the charge in the island plus an effective offset charge gated by the source:</a:t>
            </a:r>
          </a:p>
        </p:txBody>
      </p:sp>
      <p:pic>
        <p:nvPicPr>
          <p:cNvPr id="12" name="Picture 11" descr="Text, letter&#10;&#10;Description automatically generated">
            <a:extLst>
              <a:ext uri="{FF2B5EF4-FFF2-40B4-BE49-F238E27FC236}">
                <a16:creationId xmlns:a16="http://schemas.microsoft.com/office/drawing/2014/main" id="{9AF4AD8F-AB27-4D15-BB90-DE68C4716F78}"/>
              </a:ext>
            </a:extLst>
          </p:cNvPr>
          <p:cNvPicPr>
            <a:picLocks noChangeAspect="1"/>
          </p:cNvPicPr>
          <p:nvPr/>
        </p:nvPicPr>
        <p:blipFill>
          <a:blip r:embed="rId4"/>
          <a:stretch>
            <a:fillRect/>
          </a:stretch>
        </p:blipFill>
        <p:spPr>
          <a:xfrm>
            <a:off x="3690488" y="4214384"/>
            <a:ext cx="4811024" cy="1290228"/>
          </a:xfrm>
          <a:prstGeom prst="rect">
            <a:avLst/>
          </a:prstGeom>
        </p:spPr>
      </p:pic>
    </p:spTree>
    <p:extLst>
      <p:ext uri="{BB962C8B-B14F-4D97-AF65-F5344CB8AC3E}">
        <p14:creationId xmlns:p14="http://schemas.microsoft.com/office/powerpoint/2010/main" val="3982007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dirty="0"/>
              <a:t>The Cooper Pair Box</a:t>
            </a:r>
          </a:p>
        </p:txBody>
      </p:sp>
      <p:sp>
        <p:nvSpPr>
          <p:cNvPr id="6" name="Content Placeholder 5"/>
          <p:cNvSpPr>
            <a:spLocks noGrp="1"/>
          </p:cNvSpPr>
          <p:nvPr>
            <p:ph sz="half" idx="1"/>
          </p:nvPr>
        </p:nvSpPr>
        <p:spPr>
          <a:xfrm>
            <a:off x="249766" y="720810"/>
            <a:ext cx="11944512" cy="1141158"/>
          </a:xfrm>
        </p:spPr>
        <p:txBody>
          <a:bodyPr wrap="square" anchor="t">
            <a:normAutofit/>
          </a:bodyPr>
          <a:lstStyle/>
          <a:p>
            <a:pPr>
              <a:lnSpc>
                <a:spcPct val="90000"/>
              </a:lnSpc>
            </a:pPr>
            <a:r>
              <a:rPr lang="en-US" dirty="0"/>
              <a:t>Putting all of this together, we can find the Hamiltonian to be:</a:t>
            </a:r>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13</a:t>
            </a:fld>
            <a:endParaRPr lang="en-US"/>
          </a:p>
        </p:txBody>
      </p:sp>
      <p:sp>
        <p:nvSpPr>
          <p:cNvPr id="11" name="Content Placeholder 5">
            <a:extLst>
              <a:ext uri="{FF2B5EF4-FFF2-40B4-BE49-F238E27FC236}">
                <a16:creationId xmlns:a16="http://schemas.microsoft.com/office/drawing/2014/main" id="{67757984-BE3E-466E-9108-9A977FE6E179}"/>
              </a:ext>
            </a:extLst>
          </p:cNvPr>
          <p:cNvSpPr txBox="1">
            <a:spLocks/>
          </p:cNvSpPr>
          <p:nvPr/>
        </p:nvSpPr>
        <p:spPr bwMode="auto">
          <a:xfrm>
            <a:off x="237067" y="3101351"/>
            <a:ext cx="11944512" cy="114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Blip>
                <a:blip r:embed="rId3"/>
              </a:buBlip>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Font typeface="Wingdings" pitchFamily="2" charset="2"/>
              <a:buChar char="q"/>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3"/>
              </a:buBlip>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33FF"/>
              </a:buClr>
              <a:buFont typeface="Wingdings" pitchFamily="2" charset="2"/>
              <a:buChar char="q"/>
              <a:defRPr sz="22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3"/>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nSpc>
                <a:spcPct val="90000"/>
              </a:lnSpc>
            </a:pPr>
            <a:r>
              <a:rPr lang="en-US" dirty="0"/>
              <a:t>Often, this Hamiltonian is written in terms of the gauge invariant phase across the junction (</a:t>
            </a:r>
            <a:r>
              <a:rPr lang="el-GR" dirty="0"/>
              <a:t>δ</a:t>
            </a:r>
            <a:r>
              <a:rPr lang="en-US" dirty="0"/>
              <a:t>):</a:t>
            </a:r>
          </a:p>
        </p:txBody>
      </p:sp>
      <p:pic>
        <p:nvPicPr>
          <p:cNvPr id="3" name="Picture 2" descr="Text&#10;&#10;Description automatically generated">
            <a:extLst>
              <a:ext uri="{FF2B5EF4-FFF2-40B4-BE49-F238E27FC236}">
                <a16:creationId xmlns:a16="http://schemas.microsoft.com/office/drawing/2014/main" id="{60583D9F-FCBC-4C9A-B233-3DBF7AED4540}"/>
              </a:ext>
            </a:extLst>
          </p:cNvPr>
          <p:cNvPicPr>
            <a:picLocks noChangeAspect="1"/>
          </p:cNvPicPr>
          <p:nvPr/>
        </p:nvPicPr>
        <p:blipFill>
          <a:blip r:embed="rId4"/>
          <a:stretch>
            <a:fillRect/>
          </a:stretch>
        </p:blipFill>
        <p:spPr>
          <a:xfrm>
            <a:off x="1762009" y="1814996"/>
            <a:ext cx="8667981" cy="1197234"/>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C967857F-8659-4A54-B19E-98D607F83BE6}"/>
              </a:ext>
            </a:extLst>
          </p:cNvPr>
          <p:cNvPicPr>
            <a:picLocks noChangeAspect="1"/>
          </p:cNvPicPr>
          <p:nvPr/>
        </p:nvPicPr>
        <p:blipFill>
          <a:blip r:embed="rId5"/>
          <a:stretch>
            <a:fillRect/>
          </a:stretch>
        </p:blipFill>
        <p:spPr>
          <a:xfrm>
            <a:off x="1139753" y="4149749"/>
            <a:ext cx="9899793" cy="1640201"/>
          </a:xfrm>
          <a:prstGeom prst="rect">
            <a:avLst/>
          </a:prstGeom>
        </p:spPr>
      </p:pic>
      <p:sp>
        <p:nvSpPr>
          <p:cNvPr id="2" name="TextBox 1">
            <a:extLst>
              <a:ext uri="{FF2B5EF4-FFF2-40B4-BE49-F238E27FC236}">
                <a16:creationId xmlns:a16="http://schemas.microsoft.com/office/drawing/2014/main" id="{84A58C45-EA61-44F1-B390-0EEFB8CD43FA}"/>
              </a:ext>
            </a:extLst>
          </p:cNvPr>
          <p:cNvSpPr txBox="1"/>
          <p:nvPr/>
        </p:nvSpPr>
        <p:spPr>
          <a:xfrm>
            <a:off x="0" y="5767858"/>
            <a:ext cx="12181579" cy="646331"/>
          </a:xfrm>
          <a:prstGeom prst="rect">
            <a:avLst/>
          </a:prstGeom>
          <a:noFill/>
        </p:spPr>
        <p:txBody>
          <a:bodyPr wrap="square" rtlCol="0">
            <a:spAutoFit/>
          </a:bodyPr>
          <a:lstStyle/>
          <a:p>
            <a:r>
              <a:rPr lang="en-US" dirty="0">
                <a:latin typeface="+mn-lt"/>
              </a:rPr>
              <a:t>Where </a:t>
            </a:r>
            <a:r>
              <a:rPr lang="en-US" dirty="0"/>
              <a:t>C</a:t>
            </a:r>
            <a:r>
              <a:rPr lang="el-GR" baseline="-25000" dirty="0"/>
              <a:t>Σ</a:t>
            </a:r>
            <a:r>
              <a:rPr lang="en-US" dirty="0"/>
              <a:t> is the total capacitance of the island, Q</a:t>
            </a:r>
            <a:r>
              <a:rPr lang="en-US" baseline="-25000" dirty="0"/>
              <a:t>J</a:t>
            </a:r>
            <a:r>
              <a:rPr lang="en-US" dirty="0"/>
              <a:t> is the charge in the island, and </a:t>
            </a:r>
            <a:r>
              <a:rPr lang="el-GR" dirty="0"/>
              <a:t>δ</a:t>
            </a:r>
            <a:r>
              <a:rPr lang="en-US" dirty="0"/>
              <a:t> (delta) is the superconducting phase across the junction.</a:t>
            </a:r>
            <a:r>
              <a:rPr lang="en-US" dirty="0">
                <a:latin typeface="+mn-lt"/>
              </a:rPr>
              <a:t> </a:t>
            </a:r>
          </a:p>
        </p:txBody>
      </p:sp>
    </p:spTree>
    <p:extLst>
      <p:ext uri="{BB962C8B-B14F-4D97-AF65-F5344CB8AC3E}">
        <p14:creationId xmlns:p14="http://schemas.microsoft.com/office/powerpoint/2010/main" val="54012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dirty="0"/>
              <a:t>The Cooper Pair Box</a:t>
            </a:r>
          </a:p>
        </p:txBody>
      </p:sp>
      <p:sp>
        <p:nvSpPr>
          <p:cNvPr id="6" name="Content Placeholder 5"/>
          <p:cNvSpPr>
            <a:spLocks noGrp="1"/>
          </p:cNvSpPr>
          <p:nvPr>
            <p:ph sz="half" idx="1"/>
          </p:nvPr>
        </p:nvSpPr>
        <p:spPr>
          <a:xfrm>
            <a:off x="249766" y="720810"/>
            <a:ext cx="11944512" cy="2708190"/>
          </a:xfrm>
        </p:spPr>
        <p:txBody>
          <a:bodyPr wrap="square" anchor="t">
            <a:normAutofit/>
          </a:bodyPr>
          <a:lstStyle/>
          <a:p>
            <a:pPr>
              <a:lnSpc>
                <a:spcPct val="90000"/>
              </a:lnSpc>
            </a:pPr>
            <a:r>
              <a:rPr lang="en-US" dirty="0"/>
              <a:t>The first term of this Hamiltonian represents the capacitive/charging energy, and the second term is the Josephson inductive energy. We can rewrite this expression with several useful quantities. The charging energy scale is set by E</a:t>
            </a:r>
            <a:r>
              <a:rPr lang="en-US" baseline="-25000" dirty="0"/>
              <a:t>C</a:t>
            </a:r>
            <a:r>
              <a:rPr lang="en-US" dirty="0"/>
              <a:t> = e</a:t>
            </a:r>
            <a:r>
              <a:rPr lang="en-US" baseline="30000" dirty="0"/>
              <a:t>2</a:t>
            </a:r>
            <a:r>
              <a:rPr lang="en-US" dirty="0"/>
              <a:t>/2C</a:t>
            </a:r>
            <a:r>
              <a:rPr lang="el-GR" baseline="-25000" dirty="0"/>
              <a:t>Σ</a:t>
            </a:r>
            <a:r>
              <a:rPr lang="en-US" baseline="-25000" dirty="0"/>
              <a:t> </a:t>
            </a:r>
            <a:r>
              <a:rPr lang="en-US" dirty="0"/>
              <a:t>and we rephrase the charge variable in terms of n = </a:t>
            </a:r>
            <a:r>
              <a:rPr lang="en-US" dirty="0" err="1"/>
              <a:t>Q</a:t>
            </a:r>
            <a:r>
              <a:rPr lang="en-US" baseline="-25000" dirty="0" err="1"/>
              <a:t>j</a:t>
            </a:r>
            <a:r>
              <a:rPr lang="en-US" dirty="0"/>
              <a:t> / 2e (n being the number of Cooper pairs in the island). Thus, we obtain:</a:t>
            </a:r>
            <a:endParaRPr lang="en-US" baseline="-25000" dirty="0"/>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14</a:t>
            </a:fld>
            <a:endParaRPr lang="en-US"/>
          </a:p>
        </p:txBody>
      </p:sp>
      <p:pic>
        <p:nvPicPr>
          <p:cNvPr id="13" name="Picture 12">
            <a:extLst>
              <a:ext uri="{FF2B5EF4-FFF2-40B4-BE49-F238E27FC236}">
                <a16:creationId xmlns:a16="http://schemas.microsoft.com/office/drawing/2014/main" id="{7CA6B5BA-DA8A-41E5-B7EE-4B5FEF5C787D}"/>
              </a:ext>
            </a:extLst>
          </p:cNvPr>
          <p:cNvPicPr>
            <a:picLocks noChangeAspect="1"/>
          </p:cNvPicPr>
          <p:nvPr/>
        </p:nvPicPr>
        <p:blipFill>
          <a:blip r:embed="rId3"/>
          <a:stretch>
            <a:fillRect/>
          </a:stretch>
        </p:blipFill>
        <p:spPr>
          <a:xfrm>
            <a:off x="2735654" y="3928394"/>
            <a:ext cx="6707991" cy="1200992"/>
          </a:xfrm>
          <a:prstGeom prst="rect">
            <a:avLst/>
          </a:prstGeom>
        </p:spPr>
      </p:pic>
      <p:sp>
        <p:nvSpPr>
          <p:cNvPr id="14" name="TextBox 13">
            <a:extLst>
              <a:ext uri="{FF2B5EF4-FFF2-40B4-BE49-F238E27FC236}">
                <a16:creationId xmlns:a16="http://schemas.microsoft.com/office/drawing/2014/main" id="{21833993-2D80-4A3D-8346-FEA6B43AF3CB}"/>
              </a:ext>
            </a:extLst>
          </p:cNvPr>
          <p:cNvSpPr txBox="1"/>
          <p:nvPr/>
        </p:nvSpPr>
        <p:spPr>
          <a:xfrm>
            <a:off x="2412987" y="5737080"/>
            <a:ext cx="7366025" cy="400110"/>
          </a:xfrm>
          <a:prstGeom prst="rect">
            <a:avLst/>
          </a:prstGeom>
          <a:noFill/>
        </p:spPr>
        <p:txBody>
          <a:bodyPr wrap="square" rtlCol="0">
            <a:spAutoFit/>
          </a:bodyPr>
          <a:lstStyle/>
          <a:p>
            <a:r>
              <a:rPr lang="en-US" sz="2000" dirty="0">
                <a:latin typeface="+mn-lt"/>
              </a:rPr>
              <a:t>Where n</a:t>
            </a:r>
            <a:r>
              <a:rPr lang="en-US" sz="2000" baseline="-25000" dirty="0">
                <a:latin typeface="+mn-lt"/>
              </a:rPr>
              <a:t>g</a:t>
            </a:r>
            <a:r>
              <a:rPr lang="en-US" sz="2000" dirty="0">
                <a:latin typeface="+mn-lt"/>
              </a:rPr>
              <a:t> = C</a:t>
            </a:r>
            <a:r>
              <a:rPr lang="el-GR" sz="2000" baseline="-25000" dirty="0"/>
              <a:t>Σ</a:t>
            </a:r>
            <a:r>
              <a:rPr lang="en-US" sz="2000" dirty="0"/>
              <a:t>V</a:t>
            </a:r>
            <a:r>
              <a:rPr lang="en-US" sz="2000" baseline="-25000" dirty="0"/>
              <a:t>g</a:t>
            </a:r>
            <a:r>
              <a:rPr lang="en-US" sz="2000" dirty="0"/>
              <a:t> / 2e  is referred to as the effective offset charge.</a:t>
            </a:r>
            <a:endParaRPr lang="en-US" sz="2000" baseline="-25000" dirty="0">
              <a:latin typeface="+mn-lt"/>
            </a:endParaRPr>
          </a:p>
        </p:txBody>
      </p:sp>
    </p:spTree>
    <p:extLst>
      <p:ext uri="{BB962C8B-B14F-4D97-AF65-F5344CB8AC3E}">
        <p14:creationId xmlns:p14="http://schemas.microsoft.com/office/powerpoint/2010/main" val="228213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dirty="0"/>
              <a:t>The Cooper Pair Box</a:t>
            </a:r>
          </a:p>
        </p:txBody>
      </p:sp>
      <p:sp>
        <p:nvSpPr>
          <p:cNvPr id="6" name="Content Placeholder 5"/>
          <p:cNvSpPr>
            <a:spLocks noGrp="1"/>
          </p:cNvSpPr>
          <p:nvPr>
            <p:ph sz="half" idx="1"/>
          </p:nvPr>
        </p:nvSpPr>
        <p:spPr>
          <a:xfrm>
            <a:off x="237067" y="1009568"/>
            <a:ext cx="11944512" cy="5375190"/>
          </a:xfrm>
        </p:spPr>
        <p:txBody>
          <a:bodyPr wrap="square" anchor="t">
            <a:normAutofit/>
          </a:bodyPr>
          <a:lstStyle/>
          <a:p>
            <a:pPr>
              <a:lnSpc>
                <a:spcPct val="90000"/>
              </a:lnSpc>
            </a:pPr>
            <a:r>
              <a:rPr lang="en-US" dirty="0"/>
              <a:t>That is how the Hamiltonian of the CPB is derived</a:t>
            </a:r>
          </a:p>
          <a:p>
            <a:pPr>
              <a:lnSpc>
                <a:spcPct val="90000"/>
              </a:lnSpc>
            </a:pPr>
            <a:r>
              <a:rPr lang="en-US" dirty="0"/>
              <a:t>The primary difference between the CPB and the transmon is the regime in which they are operated. While the CPB is operated in a regime in which E</a:t>
            </a:r>
            <a:r>
              <a:rPr lang="en-US" baseline="-25000" dirty="0"/>
              <a:t>C</a:t>
            </a:r>
            <a:r>
              <a:rPr lang="en-US" dirty="0"/>
              <a:t> is often greater than E</a:t>
            </a:r>
            <a:r>
              <a:rPr lang="en-US" baseline="-25000" dirty="0"/>
              <a:t>J</a:t>
            </a:r>
            <a:r>
              <a:rPr lang="en-US" dirty="0"/>
              <a:t> (especially in the case of the charge qubit), the transmon is operated in the regime of E</a:t>
            </a:r>
            <a:r>
              <a:rPr lang="en-US" baseline="-25000" dirty="0"/>
              <a:t>J</a:t>
            </a:r>
            <a:r>
              <a:rPr lang="en-US" dirty="0"/>
              <a:t> &gt;&gt; E</a:t>
            </a:r>
            <a:r>
              <a:rPr lang="en-US" baseline="-25000" dirty="0"/>
              <a:t>C</a:t>
            </a:r>
            <a:endParaRPr lang="en-US" dirty="0"/>
          </a:p>
          <a:p>
            <a:pPr>
              <a:lnSpc>
                <a:spcPct val="90000"/>
              </a:lnSpc>
            </a:pPr>
            <a:r>
              <a:rPr lang="en-US" dirty="0"/>
              <a:t>The low E</a:t>
            </a:r>
            <a:r>
              <a:rPr lang="en-US" baseline="-25000" dirty="0"/>
              <a:t>J</a:t>
            </a:r>
            <a:r>
              <a:rPr lang="en-US" dirty="0"/>
              <a:t>/E</a:t>
            </a:r>
            <a:r>
              <a:rPr lang="en-US" baseline="-25000" dirty="0"/>
              <a:t>C</a:t>
            </a:r>
            <a:r>
              <a:rPr lang="en-US" dirty="0"/>
              <a:t> provides high anharmonicity, while a high E</a:t>
            </a:r>
            <a:r>
              <a:rPr lang="en-US" baseline="-25000" dirty="0"/>
              <a:t>J</a:t>
            </a:r>
            <a:r>
              <a:rPr lang="en-US" dirty="0"/>
              <a:t>/E</a:t>
            </a:r>
            <a:r>
              <a:rPr lang="en-US" baseline="-25000" dirty="0"/>
              <a:t>C</a:t>
            </a:r>
            <a:r>
              <a:rPr lang="en-US" dirty="0"/>
              <a:t> decreases qubit sensitivity to charge noise. Thus, there is a tradeoff to consider when tuning these values</a:t>
            </a:r>
          </a:p>
          <a:p>
            <a:pPr>
              <a:lnSpc>
                <a:spcPct val="90000"/>
              </a:lnSpc>
            </a:pPr>
            <a:r>
              <a:rPr lang="en-US" dirty="0"/>
              <a:t>However, as we will see with the transmon, the noise insensitivity can increase exponentially, while the anharmonicity will decrease with a weak power law. Thus, we must find a way to operate in the E</a:t>
            </a:r>
            <a:r>
              <a:rPr lang="en-US" baseline="-25000" dirty="0"/>
              <a:t>J</a:t>
            </a:r>
            <a:r>
              <a:rPr lang="en-US" dirty="0"/>
              <a:t> &gt;&gt; E</a:t>
            </a:r>
            <a:r>
              <a:rPr lang="en-US" baseline="-25000" dirty="0"/>
              <a:t>C</a:t>
            </a:r>
            <a:r>
              <a:rPr lang="en-US" dirty="0"/>
              <a:t> regime</a:t>
            </a:r>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15</a:t>
            </a:fld>
            <a:endParaRPr lang="en-US"/>
          </a:p>
        </p:txBody>
      </p:sp>
    </p:spTree>
    <p:extLst>
      <p:ext uri="{BB962C8B-B14F-4D97-AF65-F5344CB8AC3E}">
        <p14:creationId xmlns:p14="http://schemas.microsoft.com/office/powerpoint/2010/main" val="3679043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dirty="0"/>
              <a:t>The Cooper Pair Box</a:t>
            </a:r>
          </a:p>
        </p:txBody>
      </p:sp>
      <p:sp>
        <p:nvSpPr>
          <p:cNvPr id="6" name="Content Placeholder 5"/>
          <p:cNvSpPr>
            <a:spLocks noGrp="1"/>
          </p:cNvSpPr>
          <p:nvPr>
            <p:ph sz="half" idx="1"/>
          </p:nvPr>
        </p:nvSpPr>
        <p:spPr>
          <a:xfrm>
            <a:off x="237067" y="1009568"/>
            <a:ext cx="11944512" cy="5613482"/>
          </a:xfrm>
        </p:spPr>
        <p:txBody>
          <a:bodyPr wrap="square" anchor="t">
            <a:normAutofit/>
          </a:bodyPr>
          <a:lstStyle/>
          <a:p>
            <a:pPr>
              <a:lnSpc>
                <a:spcPct val="90000"/>
              </a:lnSpc>
            </a:pPr>
            <a:r>
              <a:rPr lang="en-US" dirty="0"/>
              <a:t>By shunting the CPB with a capacitor, we can reduce the charge energy E</a:t>
            </a:r>
            <a:r>
              <a:rPr lang="en-US" baseline="-25000" dirty="0"/>
              <a:t>C. </a:t>
            </a:r>
            <a:r>
              <a:rPr lang="en-US" dirty="0"/>
              <a:t>Thus, approaching the regime in which a transmon operates (E</a:t>
            </a:r>
            <a:r>
              <a:rPr lang="en-US" baseline="-25000" dirty="0"/>
              <a:t>J</a:t>
            </a:r>
            <a:r>
              <a:rPr lang="en-US" dirty="0"/>
              <a:t> &gt;&gt; E</a:t>
            </a:r>
            <a:r>
              <a:rPr lang="en-US" baseline="-25000" dirty="0"/>
              <a:t>C</a:t>
            </a:r>
            <a:r>
              <a:rPr lang="en-US" dirty="0"/>
              <a:t>). An example of this can be seen in the figure below.</a:t>
            </a:r>
            <a:endParaRPr lang="en-US" baseline="-25000" dirty="0"/>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16</a:t>
            </a:fld>
            <a:endParaRPr lang="en-US"/>
          </a:p>
        </p:txBody>
      </p:sp>
      <p:pic>
        <p:nvPicPr>
          <p:cNvPr id="3" name="Picture 2">
            <a:extLst>
              <a:ext uri="{FF2B5EF4-FFF2-40B4-BE49-F238E27FC236}">
                <a16:creationId xmlns:a16="http://schemas.microsoft.com/office/drawing/2014/main" id="{187A720D-962D-49B7-BFA2-B047D39D0BA9}"/>
              </a:ext>
            </a:extLst>
          </p:cNvPr>
          <p:cNvPicPr>
            <a:picLocks noChangeAspect="1"/>
          </p:cNvPicPr>
          <p:nvPr/>
        </p:nvPicPr>
        <p:blipFill>
          <a:blip r:embed="rId3"/>
          <a:stretch>
            <a:fillRect/>
          </a:stretch>
        </p:blipFill>
        <p:spPr>
          <a:xfrm>
            <a:off x="2203854" y="2320135"/>
            <a:ext cx="7771591" cy="4302915"/>
          </a:xfrm>
          <a:prstGeom prst="rect">
            <a:avLst/>
          </a:prstGeom>
        </p:spPr>
      </p:pic>
    </p:spTree>
    <p:extLst>
      <p:ext uri="{BB962C8B-B14F-4D97-AF65-F5344CB8AC3E}">
        <p14:creationId xmlns:p14="http://schemas.microsoft.com/office/powerpoint/2010/main" val="3811362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53FBF7-521B-4851-AD50-2B78735F9788}"/>
              </a:ext>
            </a:extLst>
          </p:cNvPr>
          <p:cNvSpPr/>
          <p:nvPr/>
        </p:nvSpPr>
        <p:spPr>
          <a:xfrm>
            <a:off x="579120" y="2752642"/>
            <a:ext cx="11612880" cy="9144"/>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4"/>
          <p:cNvSpPr>
            <a:spLocks noGrp="1"/>
          </p:cNvSpPr>
          <p:nvPr>
            <p:ph type="title"/>
          </p:nvPr>
        </p:nvSpPr>
        <p:spPr>
          <a:xfrm>
            <a:off x="498536" y="2751003"/>
            <a:ext cx="10702864" cy="1362075"/>
          </a:xfrm>
        </p:spPr>
        <p:txBody>
          <a:bodyPr/>
          <a:lstStyle/>
          <a:p>
            <a:r>
              <a:rPr lang="en-US" sz="3200" cap="none" dirty="0"/>
              <a:t>Introduction to the Transmon</a:t>
            </a:r>
            <a:br>
              <a:rPr lang="en-US" sz="3200" cap="none" dirty="0"/>
            </a:br>
            <a:br>
              <a:rPr lang="en-US" sz="3200" cap="none" dirty="0"/>
            </a:br>
            <a:endParaRPr lang="en-US" sz="3200" cap="none" dirty="0"/>
          </a:p>
        </p:txBody>
      </p:sp>
      <p:sp>
        <p:nvSpPr>
          <p:cNvPr id="6" name="Text Placeholder 5"/>
          <p:cNvSpPr>
            <a:spLocks noGrp="1"/>
          </p:cNvSpPr>
          <p:nvPr>
            <p:ph type="body" idx="1"/>
          </p:nvPr>
        </p:nvSpPr>
        <p:spPr>
          <a:xfrm>
            <a:off x="498536" y="1242824"/>
            <a:ext cx="7772400" cy="1500187"/>
          </a:xfrm>
        </p:spPr>
        <p:txBody>
          <a:bodyPr>
            <a:normAutofit/>
          </a:bodyPr>
          <a:lstStyle/>
          <a:p>
            <a:r>
              <a:rPr lang="en-US" sz="3200" dirty="0"/>
              <a:t>Section 2.2</a:t>
            </a:r>
            <a:endParaRPr lang="en-US" sz="3200" baseline="-25000" dirty="0"/>
          </a:p>
        </p:txBody>
      </p:sp>
      <p:sp>
        <p:nvSpPr>
          <p:cNvPr id="14" name="Slide Number Placeholder 1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CF7D47-7398-4810-A36C-C81732303025}" type="slidenum">
              <a:rPr kumimoji="0" lang="en-US" sz="10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6" descr="Image result for university of florida logo">
            <a:extLst>
              <a:ext uri="{FF2B5EF4-FFF2-40B4-BE49-F238E27FC236}">
                <a16:creationId xmlns:a16="http://schemas.microsoft.com/office/drawing/2014/main" id="{7C5A80DA-D1D9-42CF-8F7D-72D630BF5F6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914018" y="5016766"/>
            <a:ext cx="1046401" cy="6999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me">
            <a:extLst>
              <a:ext uri="{FF2B5EF4-FFF2-40B4-BE49-F238E27FC236}">
                <a16:creationId xmlns:a16="http://schemas.microsoft.com/office/drawing/2014/main" id="{4EB0F8AA-9DEF-462F-A257-F2BC02B5E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8647" y="4957118"/>
            <a:ext cx="1905000" cy="8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176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Introduction to the Transmon</a:t>
            </a:r>
            <a:endParaRPr lang="en-US" dirty="0"/>
          </a:p>
        </p:txBody>
      </p:sp>
      <p:sp>
        <p:nvSpPr>
          <p:cNvPr id="6" name="Content Placeholder 5"/>
          <p:cNvSpPr>
            <a:spLocks noGrp="1"/>
          </p:cNvSpPr>
          <p:nvPr>
            <p:ph sz="half" idx="2"/>
          </p:nvPr>
        </p:nvSpPr>
        <p:spPr>
          <a:xfrm>
            <a:off x="6092096" y="800127"/>
            <a:ext cx="5852160" cy="5943600"/>
          </a:xfrm>
        </p:spPr>
        <p:txBody>
          <a:bodyPr wrap="square" anchor="t">
            <a:normAutofit/>
          </a:bodyPr>
          <a:lstStyle/>
          <a:p>
            <a:pPr>
              <a:lnSpc>
                <a:spcPct val="90000"/>
              </a:lnSpc>
            </a:pPr>
            <a:endParaRPr lang="en-US" sz="2800" dirty="0"/>
          </a:p>
          <a:p>
            <a:pPr>
              <a:lnSpc>
                <a:spcPct val="90000"/>
              </a:lnSpc>
            </a:pPr>
            <a:r>
              <a:rPr lang="en-US" sz="2800" dirty="0"/>
              <a:t>A transmon qubit is created using two superconducting “islands”. A superconducting island is formed by the superconducting electrodes between the gate capacitor and the junction capacitance.</a:t>
            </a:r>
          </a:p>
          <a:p>
            <a:pPr>
              <a:lnSpc>
                <a:spcPct val="90000"/>
              </a:lnSpc>
            </a:pPr>
            <a:endParaRPr lang="en-US" sz="2800" dirty="0"/>
          </a:p>
          <a:p>
            <a:pPr>
              <a:lnSpc>
                <a:spcPct val="90000"/>
              </a:lnSpc>
            </a:pPr>
            <a:r>
              <a:rPr lang="en-US" sz="2800" dirty="0"/>
              <a:t>An example of a superconducting island can be seen in the adjacent diagram</a:t>
            </a:r>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18</a:t>
            </a:fld>
            <a:endParaRPr lang="en-US"/>
          </a:p>
        </p:txBody>
      </p:sp>
      <p:pic>
        <p:nvPicPr>
          <p:cNvPr id="7" name="Picture 6" descr="Diagram, schematic&#10;&#10;Description automatically generated">
            <a:extLst>
              <a:ext uri="{FF2B5EF4-FFF2-40B4-BE49-F238E27FC236}">
                <a16:creationId xmlns:a16="http://schemas.microsoft.com/office/drawing/2014/main" id="{C8EC7562-8FC2-4DF3-86CD-5C42553F2FAA}"/>
              </a:ext>
            </a:extLst>
          </p:cNvPr>
          <p:cNvPicPr>
            <a:picLocks noChangeAspect="1"/>
          </p:cNvPicPr>
          <p:nvPr/>
        </p:nvPicPr>
        <p:blipFill>
          <a:blip r:embed="rId3"/>
          <a:stretch>
            <a:fillRect/>
          </a:stretch>
        </p:blipFill>
        <p:spPr>
          <a:xfrm>
            <a:off x="770021" y="1227780"/>
            <a:ext cx="4175318" cy="3541092"/>
          </a:xfrm>
          <a:prstGeom prst="rect">
            <a:avLst/>
          </a:prstGeom>
        </p:spPr>
      </p:pic>
      <p:sp>
        <p:nvSpPr>
          <p:cNvPr id="2" name="TextBox 1">
            <a:extLst>
              <a:ext uri="{FF2B5EF4-FFF2-40B4-BE49-F238E27FC236}">
                <a16:creationId xmlns:a16="http://schemas.microsoft.com/office/drawing/2014/main" id="{3883B4EA-73D5-4AAF-A5F5-24F14C483A59}"/>
              </a:ext>
            </a:extLst>
          </p:cNvPr>
          <p:cNvSpPr txBox="1"/>
          <p:nvPr/>
        </p:nvSpPr>
        <p:spPr>
          <a:xfrm>
            <a:off x="247744" y="4445706"/>
            <a:ext cx="4275117" cy="923330"/>
          </a:xfrm>
          <a:prstGeom prst="rect">
            <a:avLst/>
          </a:prstGeom>
          <a:noFill/>
        </p:spPr>
        <p:txBody>
          <a:bodyPr wrap="square" rtlCol="0">
            <a:spAutoFit/>
          </a:bodyPr>
          <a:lstStyle/>
          <a:p>
            <a:r>
              <a:rPr lang="en-US" dirty="0">
                <a:latin typeface="+mn-lt"/>
              </a:rPr>
              <a:t>“U” is the gate voltage, C is the gate capacitance, and E</a:t>
            </a:r>
            <a:r>
              <a:rPr lang="en-US" baseline="-25000" dirty="0">
                <a:latin typeface="+mn-lt"/>
              </a:rPr>
              <a:t>J</a:t>
            </a:r>
            <a:r>
              <a:rPr lang="en-US" dirty="0">
                <a:latin typeface="+mn-lt"/>
              </a:rPr>
              <a:t> is the Josephson energy at the Josephson junction</a:t>
            </a:r>
          </a:p>
        </p:txBody>
      </p:sp>
    </p:spTree>
    <p:extLst>
      <p:ext uri="{BB962C8B-B14F-4D97-AF65-F5344CB8AC3E}">
        <p14:creationId xmlns:p14="http://schemas.microsoft.com/office/powerpoint/2010/main" val="1985481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Introduction to the Transmon</a:t>
            </a:r>
            <a:endParaRPr lang="en-US" dirty="0"/>
          </a:p>
        </p:txBody>
      </p:sp>
      <p:pic>
        <p:nvPicPr>
          <p:cNvPr id="2" name="Picture 1">
            <a:extLst>
              <a:ext uri="{FF2B5EF4-FFF2-40B4-BE49-F238E27FC236}">
                <a16:creationId xmlns:a16="http://schemas.microsoft.com/office/drawing/2014/main" id="{D0F7E2AC-4E9C-4FF5-9A72-BB4DE5597A87}"/>
              </a:ext>
            </a:extLst>
          </p:cNvPr>
          <p:cNvPicPr>
            <a:picLocks noChangeAspect="1"/>
          </p:cNvPicPr>
          <p:nvPr/>
        </p:nvPicPr>
        <p:blipFill>
          <a:blip r:embed="rId3"/>
          <a:stretch>
            <a:fillRect/>
          </a:stretch>
        </p:blipFill>
        <p:spPr>
          <a:xfrm>
            <a:off x="234475" y="1131139"/>
            <a:ext cx="5852160" cy="5281575"/>
          </a:xfrm>
          <a:prstGeom prst="rect">
            <a:avLst/>
          </a:prstGeom>
          <a:noFill/>
        </p:spPr>
      </p:pic>
      <p:sp>
        <p:nvSpPr>
          <p:cNvPr id="6" name="Content Placeholder 5"/>
          <p:cNvSpPr>
            <a:spLocks noGrp="1"/>
          </p:cNvSpPr>
          <p:nvPr>
            <p:ph sz="half" idx="2"/>
          </p:nvPr>
        </p:nvSpPr>
        <p:spPr>
          <a:xfrm>
            <a:off x="6092096" y="800127"/>
            <a:ext cx="5852160" cy="5943600"/>
          </a:xfrm>
        </p:spPr>
        <p:txBody>
          <a:bodyPr wrap="square" anchor="t">
            <a:normAutofit/>
          </a:bodyPr>
          <a:lstStyle/>
          <a:p>
            <a:pPr>
              <a:lnSpc>
                <a:spcPct val="90000"/>
              </a:lnSpc>
            </a:pPr>
            <a:r>
              <a:rPr lang="en-US" sz="2800" dirty="0"/>
              <a:t>The transmon qubit consists of two separate superconducting systems (referred to as “islands”) coupled together through two Josephson junctions. These islands can be seen in the image to the left.</a:t>
            </a:r>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19</a:t>
            </a:fld>
            <a:endParaRPr lang="en-US"/>
          </a:p>
        </p:txBody>
      </p:sp>
    </p:spTree>
    <p:extLst>
      <p:ext uri="{BB962C8B-B14F-4D97-AF65-F5344CB8AC3E}">
        <p14:creationId xmlns:p14="http://schemas.microsoft.com/office/powerpoint/2010/main" val="162455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From the Cooper Pair Box to the Transmon</a:t>
            </a:r>
          </a:p>
          <a:p>
            <a:pPr lvl="1"/>
            <a:r>
              <a:rPr lang="en-US" sz="2200" dirty="0"/>
              <a:t>The Cooper Pair Box</a:t>
            </a:r>
          </a:p>
          <a:p>
            <a:pPr lvl="1"/>
            <a:r>
              <a:rPr lang="en-US" sz="2200" dirty="0"/>
              <a:t>Introduction to the Transmon</a:t>
            </a:r>
          </a:p>
          <a:p>
            <a:pPr lvl="1"/>
            <a:r>
              <a:rPr lang="en-US" sz="2200" dirty="0"/>
              <a:t>Bridging the Gap from the CPB to the Transmon</a:t>
            </a:r>
          </a:p>
          <a:p>
            <a:r>
              <a:rPr lang="en-US" cap="none" dirty="0"/>
              <a:t>Conclusion/Review</a:t>
            </a:r>
          </a:p>
          <a:p>
            <a:r>
              <a:rPr lang="en-US" dirty="0">
                <a:solidFill>
                  <a:srgbClr val="1E1919"/>
                </a:solidFill>
              </a:rPr>
              <a:t>References</a:t>
            </a:r>
            <a:br>
              <a:rPr lang="en-US" dirty="0"/>
            </a:br>
            <a:endParaRPr lang="en-US" dirty="0"/>
          </a:p>
        </p:txBody>
      </p:sp>
      <p:sp>
        <p:nvSpPr>
          <p:cNvPr id="4" name="Slide Number Placeholder 3"/>
          <p:cNvSpPr>
            <a:spLocks noGrp="1"/>
          </p:cNvSpPr>
          <p:nvPr>
            <p:ph type="sldNum" sz="quarter" idx="11"/>
          </p:nvPr>
        </p:nvSpPr>
        <p:spPr/>
        <p:txBody>
          <a:bodyPr/>
          <a:lstStyle/>
          <a:p>
            <a:pPr>
              <a:defRPr/>
            </a:pPr>
            <a:fld id="{4F9D7B55-045A-4EBE-B10E-8672B131D2B5}" type="slidenum">
              <a:rPr lang="en-US" smtClean="0"/>
              <a:pPr>
                <a:defRPr/>
              </a:pPr>
              <a:t>2</a:t>
            </a:fld>
            <a:endParaRPr lang="en-US" dirty="0"/>
          </a:p>
        </p:txBody>
      </p:sp>
    </p:spTree>
    <p:extLst>
      <p:ext uri="{BB962C8B-B14F-4D97-AF65-F5344CB8AC3E}">
        <p14:creationId xmlns:p14="http://schemas.microsoft.com/office/powerpoint/2010/main" val="4218171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Introduction to the Transmon</a:t>
            </a:r>
            <a:endParaRPr lang="en-US" dirty="0"/>
          </a:p>
        </p:txBody>
      </p:sp>
      <p:pic>
        <p:nvPicPr>
          <p:cNvPr id="2" name="Picture 1">
            <a:extLst>
              <a:ext uri="{FF2B5EF4-FFF2-40B4-BE49-F238E27FC236}">
                <a16:creationId xmlns:a16="http://schemas.microsoft.com/office/drawing/2014/main" id="{D0F7E2AC-4E9C-4FF5-9A72-BB4DE5597A87}"/>
              </a:ext>
            </a:extLst>
          </p:cNvPr>
          <p:cNvPicPr>
            <a:picLocks noChangeAspect="1"/>
          </p:cNvPicPr>
          <p:nvPr/>
        </p:nvPicPr>
        <p:blipFill>
          <a:blip r:embed="rId3"/>
          <a:stretch>
            <a:fillRect/>
          </a:stretch>
        </p:blipFill>
        <p:spPr>
          <a:xfrm>
            <a:off x="234475" y="1131139"/>
            <a:ext cx="5852160" cy="5281575"/>
          </a:xfrm>
          <a:prstGeom prst="rect">
            <a:avLst/>
          </a:prstGeom>
          <a:noFill/>
        </p:spPr>
      </p:pic>
      <mc:AlternateContent xmlns:mc="http://schemas.openxmlformats.org/markup-compatibility/2006" xmlns:a14="http://schemas.microsoft.com/office/drawing/2010/main">
        <mc:Choice Requires="a14">
          <p:sp>
            <p:nvSpPr>
              <p:cNvPr id="6" name="Content Placeholder 5"/>
              <p:cNvSpPr>
                <a:spLocks noGrp="1"/>
              </p:cNvSpPr>
              <p:nvPr>
                <p:ph sz="half" idx="2"/>
              </p:nvPr>
            </p:nvSpPr>
            <p:spPr>
              <a:xfrm>
                <a:off x="6092096" y="800127"/>
                <a:ext cx="5852160" cy="5943600"/>
              </a:xfrm>
            </p:spPr>
            <p:txBody>
              <a:bodyPr wrap="square" anchor="t">
                <a:normAutofit lnSpcReduction="10000"/>
              </a:bodyPr>
              <a:lstStyle/>
              <a:p>
                <a:pPr>
                  <a:lnSpc>
                    <a:spcPct val="90000"/>
                  </a:lnSpc>
                </a:pPr>
                <a:r>
                  <a:rPr lang="en-US" sz="2800" dirty="0"/>
                  <a:t>This creates a direct current superconducting quantum interference device (or dc-SQUID) which allows for the Josephson energy to be tuned by altering an external magnetic flux </a:t>
                </a:r>
                <a:r>
                  <a:rPr lang="el-GR" sz="2800" dirty="0"/>
                  <a:t>Φ</a:t>
                </a:r>
                <a:r>
                  <a:rPr lang="en-US" sz="2800" dirty="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𝐸</m:t>
                        </m:r>
                      </m:e>
                      <m:sub>
                        <m:r>
                          <a:rPr lang="en-US" sz="2800" b="0" i="1" smtClean="0">
                            <a:latin typeface="Cambria Math" panose="02040503050406030204" pitchFamily="18" charset="0"/>
                          </a:rPr>
                          <m:t>𝐽</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𝐸</m:t>
                        </m:r>
                      </m:e>
                      <m:sub>
                        <m:r>
                          <a:rPr lang="en-US" sz="2800" b="0" i="1" smtClean="0">
                            <a:latin typeface="Cambria Math" panose="02040503050406030204" pitchFamily="18" charset="0"/>
                          </a:rPr>
                          <m:t>𝐽</m:t>
                        </m:r>
                        <m:r>
                          <a:rPr lang="en-US" sz="2800" b="0" i="1" smtClean="0">
                            <a:latin typeface="Cambria Math" panose="02040503050406030204" pitchFamily="18" charset="0"/>
                          </a:rPr>
                          <m:t>,</m:t>
                        </m:r>
                        <m:r>
                          <a:rPr lang="en-US" sz="2800" b="0" i="1" smtClean="0">
                            <a:latin typeface="Cambria Math" panose="02040503050406030204" pitchFamily="18" charset="0"/>
                          </a:rPr>
                          <m:t>𝑀𝐴𝑋</m:t>
                        </m:r>
                      </m:sub>
                    </m:sSub>
                    <m:r>
                      <a:rPr lang="en-US" sz="2800" b="0" i="1" smtClean="0">
                        <a:latin typeface="Cambria Math" panose="02040503050406030204" pitchFamily="18" charset="0"/>
                      </a:rPr>
                      <m:t> |</m:t>
                    </m:r>
                    <m:r>
                      <m:rPr>
                        <m:sty m:val="p"/>
                      </m:rPr>
                      <a:rPr lang="en-US" sz="2800" b="0" i="0" smtClean="0">
                        <a:latin typeface="Cambria Math" panose="02040503050406030204" pitchFamily="18" charset="0"/>
                      </a:rPr>
                      <m:t>cos</m:t>
                    </m:r>
                    <m:r>
                      <a:rPr lang="en-US" sz="2800" b="0" i="1" smtClean="0">
                        <a:latin typeface="Cambria Math" panose="02040503050406030204" pitchFamily="18" charset="0"/>
                      </a:rPr>
                      <m:t>⁡(</m:t>
                    </m:r>
                    <m:r>
                      <a:rPr lang="en-US" sz="2800" b="0" i="1" smtClean="0">
                        <a:latin typeface="Cambria Math" panose="02040503050406030204" pitchFamily="18" charset="0"/>
                      </a:rPr>
                      <m:t>𝜋</m:t>
                    </m:r>
                    <m:r>
                      <m:rPr>
                        <m:nor/>
                      </m:rPr>
                      <a:rPr lang="en-US" sz="2800" b="0" i="0" smtClean="0">
                        <a:latin typeface="Cambria Math" panose="02040503050406030204" pitchFamily="18" charset="0"/>
                      </a:rPr>
                      <m:t> </m:t>
                    </m:r>
                    <m:r>
                      <m:rPr>
                        <m:nor/>
                      </m:rPr>
                      <a:rPr lang="el-GR" sz="2800" dirty="0"/>
                      <m:t>Φ</m:t>
                    </m:r>
                    <m:r>
                      <m:rPr>
                        <m:nor/>
                      </m:rPr>
                      <a:rPr lang="en-US" sz="2800" b="0" i="0" dirty="0" smtClean="0"/>
                      <m:t>/</m:t>
                    </m:r>
                    <m:sSub>
                      <m:sSubPr>
                        <m:ctrlPr>
                          <a:rPr lang="en-US" sz="2800" b="0" i="1" dirty="0" smtClean="0">
                            <a:latin typeface="Cambria Math" panose="02040503050406030204" pitchFamily="18" charset="0"/>
                          </a:rPr>
                        </m:ctrlPr>
                      </m:sSubPr>
                      <m:e>
                        <m:r>
                          <m:rPr>
                            <m:nor/>
                          </m:rPr>
                          <a:rPr lang="el-GR" sz="2800" dirty="0"/>
                          <m:t>Φ</m:t>
                        </m:r>
                      </m:e>
                      <m:sub>
                        <m:r>
                          <a:rPr lang="en-US" sz="2800" b="0" i="1" dirty="0" smtClean="0">
                            <a:latin typeface="Cambria Math" panose="02040503050406030204" pitchFamily="18" charset="0"/>
                          </a:rPr>
                          <m:t>0</m:t>
                        </m:r>
                      </m:sub>
                    </m:sSub>
                    <m:r>
                      <m:rPr>
                        <m:nor/>
                      </m:rPr>
                      <a:rPr lang="en-US" sz="2800" b="0" i="0" dirty="0" smtClean="0"/>
                      <m:t>)</m:t>
                    </m:r>
                  </m:oMath>
                </a14:m>
                <a:r>
                  <a:rPr lang="en-US" sz="2800" dirty="0"/>
                  <a:t>| where </a:t>
                </a:r>
                <a14:m>
                  <m:oMath xmlns:m="http://schemas.openxmlformats.org/officeDocument/2006/math">
                    <m:sSub>
                      <m:sSubPr>
                        <m:ctrlPr>
                          <a:rPr lang="en-US" sz="2800" i="1" dirty="0">
                            <a:latin typeface="Cambria Math" panose="02040503050406030204" pitchFamily="18" charset="0"/>
                          </a:rPr>
                        </m:ctrlPr>
                      </m:sSubPr>
                      <m:e>
                        <m:r>
                          <m:rPr>
                            <m:nor/>
                          </m:rPr>
                          <a:rPr lang="el-GR" sz="2800" dirty="0"/>
                          <m:t>Φ</m:t>
                        </m:r>
                      </m:e>
                      <m:sub>
                        <m:r>
                          <a:rPr lang="en-US" sz="2800" i="1" dirty="0">
                            <a:latin typeface="Cambria Math" panose="02040503050406030204" pitchFamily="18" charset="0"/>
                          </a:rPr>
                          <m:t>0</m:t>
                        </m:r>
                      </m:sub>
                    </m:sSub>
                  </m:oMath>
                </a14:m>
                <a:r>
                  <a:rPr lang="en-US" sz="2800" dirty="0"/>
                  <a:t> = h/2e (</a:t>
                </a:r>
                <a14:m>
                  <m:oMath xmlns:m="http://schemas.openxmlformats.org/officeDocument/2006/math">
                    <m:sSub>
                      <m:sSubPr>
                        <m:ctrlPr>
                          <a:rPr lang="en-US" sz="2800" i="1" dirty="0">
                            <a:latin typeface="Cambria Math" panose="02040503050406030204" pitchFamily="18" charset="0"/>
                          </a:rPr>
                        </m:ctrlPr>
                      </m:sSubPr>
                      <m:e>
                        <m:r>
                          <m:rPr>
                            <m:nor/>
                          </m:rPr>
                          <a:rPr lang="el-GR" sz="2800" dirty="0"/>
                          <m:t>Φ</m:t>
                        </m:r>
                      </m:e>
                      <m:sub>
                        <m:r>
                          <a:rPr lang="en-US" sz="2800" i="1" dirty="0">
                            <a:latin typeface="Cambria Math" panose="02040503050406030204" pitchFamily="18" charset="0"/>
                          </a:rPr>
                          <m:t>0</m:t>
                        </m:r>
                      </m:sub>
                    </m:sSub>
                  </m:oMath>
                </a14:m>
                <a:r>
                  <a:rPr lang="en-US" sz="2800" dirty="0"/>
                  <a:t> is magnetic flux quantum, 2e is Cooper Pair Charge)</a:t>
                </a:r>
              </a:p>
              <a:p>
                <a:pPr marL="0" indent="0">
                  <a:lnSpc>
                    <a:spcPct val="90000"/>
                  </a:lnSpc>
                  <a:buNone/>
                </a:pPr>
                <a:endParaRPr lang="en-US" sz="2800" dirty="0"/>
              </a:p>
              <a:p>
                <a:pPr>
                  <a:lnSpc>
                    <a:spcPct val="90000"/>
                  </a:lnSpc>
                </a:pPr>
                <a:r>
                  <a:rPr lang="en-US" sz="2800" dirty="0"/>
                  <a:t>A gate voltage is used to electrostatically induce tunneling. This two-junction SQUID geometry allows for the tunnel coupling to be adjusted by the application of a magnetic flux as seen above.</a:t>
                </a:r>
              </a:p>
            </p:txBody>
          </p:sp>
        </mc:Choice>
        <mc:Fallback xmlns="">
          <p:sp>
            <p:nvSpPr>
              <p:cNvPr id="6" name="Content Placeholder 5"/>
              <p:cNvSpPr>
                <a:spLocks noGrp="1" noRot="1" noChangeAspect="1" noMove="1" noResize="1" noEditPoints="1" noAdjustHandles="1" noChangeArrowheads="1" noChangeShapeType="1" noTextEdit="1"/>
              </p:cNvSpPr>
              <p:nvPr>
                <p:ph sz="half" idx="2"/>
              </p:nvPr>
            </p:nvSpPr>
            <p:spPr>
              <a:xfrm>
                <a:off x="6092096" y="800127"/>
                <a:ext cx="5852160" cy="5943600"/>
              </a:xfrm>
              <a:blipFill>
                <a:blip r:embed="rId4"/>
                <a:stretch>
                  <a:fillRect t="-2256" b="-205"/>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20</a:t>
            </a:fld>
            <a:endParaRPr lang="en-US"/>
          </a:p>
        </p:txBody>
      </p:sp>
    </p:spTree>
    <p:extLst>
      <p:ext uri="{BB962C8B-B14F-4D97-AF65-F5344CB8AC3E}">
        <p14:creationId xmlns:p14="http://schemas.microsoft.com/office/powerpoint/2010/main" val="4191374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Introduction to the Transmon</a:t>
            </a:r>
            <a:endParaRPr lang="en-US" dirty="0"/>
          </a:p>
        </p:txBody>
      </p:sp>
      <p:sp>
        <p:nvSpPr>
          <p:cNvPr id="6" name="Content Placeholder 5"/>
          <p:cNvSpPr>
            <a:spLocks noGrp="1"/>
          </p:cNvSpPr>
          <p:nvPr>
            <p:ph idx="1"/>
          </p:nvPr>
        </p:nvSpPr>
        <p:spPr>
          <a:xfrm>
            <a:off x="237067" y="655396"/>
            <a:ext cx="11705167" cy="6196254"/>
          </a:xfrm>
        </p:spPr>
        <p:txBody>
          <a:bodyPr/>
          <a:lstStyle/>
          <a:p>
            <a:r>
              <a:rPr lang="en-US" sz="2800" dirty="0"/>
              <a:t>The effective offset charge of the device (given by n</a:t>
            </a:r>
            <a:r>
              <a:rPr lang="en-US" sz="2800" baseline="-25000" dirty="0"/>
              <a:t>g</a:t>
            </a:r>
            <a:r>
              <a:rPr lang="en-US" sz="2800" dirty="0"/>
              <a:t>) measured in units of the Cooper pair charge 2e is controlled by a gate electrode capacitively coupled to the ‘island’ such that the effective offset charge: </a:t>
            </a:r>
          </a:p>
          <a:p>
            <a:pPr marL="0" indent="0">
              <a:buNone/>
            </a:pPr>
            <a:r>
              <a:rPr lang="en-US" sz="2800" dirty="0"/>
              <a:t>n</a:t>
            </a:r>
            <a:r>
              <a:rPr lang="en-US" sz="2800" baseline="-25000" dirty="0"/>
              <a:t>g</a:t>
            </a:r>
            <a:r>
              <a:rPr lang="en-US" sz="2800" dirty="0"/>
              <a:t> = </a:t>
            </a:r>
            <a:r>
              <a:rPr lang="en-US" sz="2800" dirty="0" err="1"/>
              <a:t>Q</a:t>
            </a:r>
            <a:r>
              <a:rPr lang="en-US" sz="2800" baseline="-25000" dirty="0" err="1"/>
              <a:t>r</a:t>
            </a:r>
            <a:r>
              <a:rPr lang="en-US" sz="2800" baseline="-25000" dirty="0"/>
              <a:t> </a:t>
            </a:r>
            <a:r>
              <a:rPr lang="en-US" sz="2800" dirty="0"/>
              <a:t>/2e + </a:t>
            </a:r>
            <a:r>
              <a:rPr lang="en-US" sz="2800" dirty="0" err="1"/>
              <a:t>C</a:t>
            </a:r>
            <a:r>
              <a:rPr lang="en-US" sz="2800" baseline="-25000" dirty="0" err="1"/>
              <a:t>g</a:t>
            </a:r>
            <a:r>
              <a:rPr lang="en-US" sz="2800" dirty="0" err="1"/>
              <a:t>V</a:t>
            </a:r>
            <a:r>
              <a:rPr lang="en-US" sz="2800" baseline="-25000" dirty="0" err="1"/>
              <a:t>g</a:t>
            </a:r>
            <a:r>
              <a:rPr lang="en-US" sz="2800" baseline="-25000" dirty="0"/>
              <a:t> </a:t>
            </a:r>
            <a:r>
              <a:rPr lang="en-US" sz="2800" dirty="0"/>
              <a:t>/ 2e</a:t>
            </a:r>
          </a:p>
          <a:p>
            <a:pPr marL="0" indent="0">
              <a:buNone/>
            </a:pPr>
            <a:r>
              <a:rPr lang="en-US" sz="2800" dirty="0"/>
              <a:t>Where </a:t>
            </a:r>
            <a:r>
              <a:rPr lang="en-US" sz="2800" dirty="0" err="1"/>
              <a:t>Q</a:t>
            </a:r>
            <a:r>
              <a:rPr lang="en-US" sz="2800" baseline="-25000" dirty="0" err="1"/>
              <a:t>r</a:t>
            </a:r>
            <a:r>
              <a:rPr lang="en-US" sz="2800" dirty="0"/>
              <a:t> represents the environment-induced offset charge. C</a:t>
            </a:r>
            <a:r>
              <a:rPr lang="en-US" sz="2800" baseline="-25000" dirty="0"/>
              <a:t>g</a:t>
            </a:r>
            <a:r>
              <a:rPr lang="en-US" sz="2800" dirty="0"/>
              <a:t> and V</a:t>
            </a:r>
            <a:r>
              <a:rPr lang="en-US" sz="2800" baseline="-25000" dirty="0"/>
              <a:t>g</a:t>
            </a:r>
            <a:r>
              <a:rPr lang="en-US" sz="2800" dirty="0"/>
              <a:t> represent the gate voltage and capacitance.</a:t>
            </a:r>
          </a:p>
          <a:p>
            <a:pPr marL="342900" marR="0" lvl="0" indent="-342900" algn="l" defTabSz="914400" rtl="0" eaLnBrk="0" fontAlgn="base" latinLnBrk="0" hangingPunct="0">
              <a:lnSpc>
                <a:spcPct val="100000"/>
              </a:lnSpc>
              <a:spcBef>
                <a:spcPct val="20000"/>
              </a:spcBef>
              <a:spcAft>
                <a:spcPct val="0"/>
              </a:spcAft>
              <a:buClrTx/>
              <a:buSzTx/>
              <a:buFontTx/>
              <a:buBlip>
                <a:blip r:embed="rId2"/>
              </a:buBlip>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This is because the CPB is a superconducting island with a gate induced polarization charge of </a:t>
            </a:r>
            <a:r>
              <a:rPr kumimoji="0" lang="en-US" sz="2800" b="0" i="0" u="none" strike="noStrike" kern="1200" cap="none" spc="0" normalizeH="0" baseline="0" noProof="0" dirty="0" err="1">
                <a:ln>
                  <a:noFill/>
                </a:ln>
                <a:solidFill>
                  <a:prstClr val="black"/>
                </a:solidFill>
                <a:effectLst/>
                <a:uLnTx/>
                <a:uFillTx/>
                <a:latin typeface="Calibri"/>
                <a:ea typeface="+mn-ea"/>
                <a:cs typeface="+mn-cs"/>
              </a:rPr>
              <a:t>C</a:t>
            </a:r>
            <a:r>
              <a:rPr kumimoji="0" lang="en-US" sz="2800" b="0" i="0" u="none" strike="noStrike" kern="1200" cap="none" spc="0" normalizeH="0" baseline="-25000" noProof="0" dirty="0" err="1">
                <a:ln>
                  <a:noFill/>
                </a:ln>
                <a:solidFill>
                  <a:prstClr val="black"/>
                </a:solidFill>
                <a:effectLst/>
                <a:uLnTx/>
                <a:uFillTx/>
                <a:latin typeface="Calibri"/>
                <a:ea typeface="+mn-ea"/>
                <a:cs typeface="+mn-cs"/>
              </a:rPr>
              <a:t>g</a:t>
            </a:r>
            <a:r>
              <a:rPr kumimoji="0" lang="en-US" sz="2800" b="0" i="0" u="none" strike="noStrike" kern="1200" cap="none" spc="0" normalizeH="0" noProof="0" dirty="0" err="1">
                <a:ln>
                  <a:noFill/>
                </a:ln>
                <a:solidFill>
                  <a:prstClr val="black"/>
                </a:solidFill>
                <a:effectLst/>
                <a:uLnTx/>
                <a:uFillTx/>
                <a:latin typeface="Calibri"/>
                <a:ea typeface="+mn-ea"/>
                <a:cs typeface="+mn-cs"/>
              </a:rPr>
              <a:t>V</a:t>
            </a:r>
            <a:r>
              <a:rPr kumimoji="0" lang="en-US" sz="2800" b="0" i="0" u="none" strike="noStrike" kern="1200" cap="none" spc="0" normalizeH="0" baseline="-25000" noProof="0" dirty="0" err="1">
                <a:ln>
                  <a:noFill/>
                </a:ln>
                <a:solidFill>
                  <a:prstClr val="black"/>
                </a:solidFill>
                <a:effectLst/>
                <a:uLnTx/>
                <a:uFillTx/>
                <a:latin typeface="Calibri"/>
                <a:ea typeface="+mn-ea"/>
                <a:cs typeface="+mn-cs"/>
              </a:rPr>
              <a:t>g</a:t>
            </a:r>
            <a:r>
              <a:rPr kumimoji="0" lang="en-US" sz="2800" b="0" i="0" u="none" strike="noStrike" kern="1200" cap="none" spc="0" normalizeH="0" noProof="0" dirty="0">
                <a:ln>
                  <a:noFill/>
                </a:ln>
                <a:solidFill>
                  <a:prstClr val="black"/>
                </a:solidFill>
                <a:effectLst/>
                <a:uLnTx/>
                <a:uFillTx/>
                <a:latin typeface="Calibri"/>
                <a:ea typeface="+mn-ea"/>
                <a:cs typeface="+mn-cs"/>
              </a:rPr>
              <a:t>/e which is the preferred amount of excess island charge in electrons. Thus, adding this equation substituting e for the CPB charge of 2e, and adding the environment-induced offset charge, we get the above equation for the effective offset charge n</a:t>
            </a:r>
            <a:r>
              <a:rPr kumimoji="0" lang="en-US" sz="2800" b="0" i="0" u="none" strike="noStrike" kern="1200" cap="none" spc="0" normalizeH="0" baseline="-25000" noProof="0" dirty="0">
                <a:ln>
                  <a:noFill/>
                </a:ln>
                <a:solidFill>
                  <a:prstClr val="black"/>
                </a:solidFill>
                <a:effectLst/>
                <a:uLnTx/>
                <a:uFillTx/>
                <a:latin typeface="Calibri"/>
                <a:ea typeface="+mn-ea"/>
                <a:cs typeface="+mn-cs"/>
              </a:rPr>
              <a:t>g</a:t>
            </a:r>
            <a:r>
              <a:rPr kumimoji="0" lang="en-US" sz="2800" b="0" i="0" u="none" strike="noStrike" kern="1200" cap="none" spc="0" normalizeH="0" noProof="0" dirty="0">
                <a:ln>
                  <a:noFill/>
                </a:ln>
                <a:solidFill>
                  <a:prstClr val="black"/>
                </a:solidFill>
                <a:effectLst/>
                <a:uLnTx/>
                <a:uFillTx/>
                <a:latin typeface="Calibri"/>
                <a:ea typeface="+mn-ea"/>
                <a:cs typeface="+mn-cs"/>
              </a:rPr>
              <a:t>. (Gate and environment charges summed in numerator, Cooper charge in denominator).</a:t>
            </a:r>
            <a:endParaRPr lang="en-US" sz="2800" dirty="0"/>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21</a:t>
            </a:fld>
            <a:endParaRPr lang="en-US" dirty="0"/>
          </a:p>
        </p:txBody>
      </p:sp>
    </p:spTree>
    <p:extLst>
      <p:ext uri="{BB962C8B-B14F-4D97-AF65-F5344CB8AC3E}">
        <p14:creationId xmlns:p14="http://schemas.microsoft.com/office/powerpoint/2010/main" val="2341950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Introduction to the Transmon</a:t>
            </a:r>
            <a:endParaRPr lang="en-US" dirty="0"/>
          </a:p>
        </p:txBody>
      </p:sp>
      <p:sp>
        <p:nvSpPr>
          <p:cNvPr id="6" name="Content Placeholder 5"/>
          <p:cNvSpPr>
            <a:spLocks noGrp="1"/>
          </p:cNvSpPr>
          <p:nvPr>
            <p:ph idx="1"/>
          </p:nvPr>
        </p:nvSpPr>
        <p:spPr>
          <a:xfrm>
            <a:off x="7523747" y="789202"/>
            <a:ext cx="4418487" cy="6019966"/>
          </a:xfrm>
        </p:spPr>
        <p:txBody>
          <a:bodyPr/>
          <a:lstStyle/>
          <a:p>
            <a:r>
              <a:rPr lang="en-US" dirty="0"/>
              <a:t>The crucial modification that separates the transmon from the CPB is a shunting connection of the two superconductors via a large capacitance C</a:t>
            </a:r>
            <a:r>
              <a:rPr lang="en-US" baseline="-25000" dirty="0"/>
              <a:t>B</a:t>
            </a:r>
            <a:r>
              <a:rPr lang="en-US" dirty="0"/>
              <a:t>, accompanied by a similar increase in the gate capacitance C</a:t>
            </a:r>
            <a:r>
              <a:rPr lang="en-US" baseline="-25000" dirty="0"/>
              <a:t>g.</a:t>
            </a:r>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22</a:t>
            </a:fld>
            <a:endParaRPr lang="en-US" dirty="0"/>
          </a:p>
        </p:txBody>
      </p:sp>
      <p:pic>
        <p:nvPicPr>
          <p:cNvPr id="2" name="Picture 1">
            <a:extLst>
              <a:ext uri="{FF2B5EF4-FFF2-40B4-BE49-F238E27FC236}">
                <a16:creationId xmlns:a16="http://schemas.microsoft.com/office/drawing/2014/main" id="{A17BA64D-C964-4AB4-BD30-BE984AA69587}"/>
              </a:ext>
            </a:extLst>
          </p:cNvPr>
          <p:cNvPicPr>
            <a:picLocks noChangeAspect="1"/>
          </p:cNvPicPr>
          <p:nvPr/>
        </p:nvPicPr>
        <p:blipFill>
          <a:blip r:embed="rId2"/>
          <a:stretch>
            <a:fillRect/>
          </a:stretch>
        </p:blipFill>
        <p:spPr>
          <a:xfrm>
            <a:off x="0" y="789202"/>
            <a:ext cx="6202924" cy="5595555"/>
          </a:xfrm>
          <a:prstGeom prst="rect">
            <a:avLst/>
          </a:prstGeom>
        </p:spPr>
      </p:pic>
    </p:spTree>
    <p:extLst>
      <p:ext uri="{BB962C8B-B14F-4D97-AF65-F5344CB8AC3E}">
        <p14:creationId xmlns:p14="http://schemas.microsoft.com/office/powerpoint/2010/main" val="4173879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Introduction to the Transmon</a:t>
            </a:r>
            <a:endParaRPr lang="en-US" dirty="0"/>
          </a:p>
        </p:txBody>
      </p:sp>
      <p:sp>
        <p:nvSpPr>
          <p:cNvPr id="6" name="Content Placeholder 5"/>
          <p:cNvSpPr>
            <a:spLocks noGrp="1"/>
          </p:cNvSpPr>
          <p:nvPr>
            <p:ph idx="1"/>
          </p:nvPr>
        </p:nvSpPr>
        <p:spPr/>
        <p:txBody>
          <a:bodyPr/>
          <a:lstStyle/>
          <a:p>
            <a:r>
              <a:rPr lang="en-US" dirty="0"/>
              <a:t>The gate voltage causes an electrostatic frustration of the Cooper box with a Hamiltonian given as follows, where N is the quantized integer number of excess Cooper pairs:</a:t>
            </a:r>
          </a:p>
          <a:p>
            <a:pPr marL="0" indent="0">
              <a:buNone/>
            </a:pPr>
            <a:endParaRPr lang="en-US" dirty="0"/>
          </a:p>
          <a:p>
            <a:pPr marL="0" indent="0">
              <a:buNone/>
            </a:pPr>
            <a:endParaRPr lang="en-US" dirty="0"/>
          </a:p>
          <a:p>
            <a:pPr marL="457200" lvl="1" indent="0">
              <a:buNone/>
            </a:pPr>
            <a:endParaRPr lang="en-US" dirty="0"/>
          </a:p>
          <a:p>
            <a:pPr marL="342900" marR="0" lvl="0" indent="-342900" algn="l" defTabSz="914400" rtl="0" eaLnBrk="0" fontAlgn="base" latinLnBrk="0" hangingPunct="0">
              <a:lnSpc>
                <a:spcPct val="100000"/>
              </a:lnSpc>
              <a:spcBef>
                <a:spcPct val="20000"/>
              </a:spcBef>
              <a:spcAft>
                <a:spcPct val="0"/>
              </a:spcAft>
              <a:buClrTx/>
              <a:buSzTx/>
              <a:buFontTx/>
              <a:buBlip>
                <a:blip r:embed="rId2"/>
              </a:buBlip>
              <a:tabLst/>
              <a:defRPr/>
            </a:pPr>
            <a:r>
              <a:rPr lang="en-US" dirty="0">
                <a:solidFill>
                  <a:prstClr val="black"/>
                </a:solidFill>
                <a:latin typeface="Calibri"/>
              </a:rPr>
              <a:t>Subtracting the Josephson energy in the phase basis, this takes a form similar to the stationary Schrodinger equation. Thus, the Hamiltonian for the system can be given in a simple form as:</a:t>
            </a:r>
            <a:endParaRPr kumimoji="0" lang="en-US" sz="30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23</a:t>
            </a:fld>
            <a:endParaRPr lang="en-US" dirty="0"/>
          </a:p>
        </p:txBody>
      </p:sp>
      <p:pic>
        <p:nvPicPr>
          <p:cNvPr id="7" name="Picture 6" descr="A picture containing text&#10;&#10;Description automatically generated">
            <a:extLst>
              <a:ext uri="{FF2B5EF4-FFF2-40B4-BE49-F238E27FC236}">
                <a16:creationId xmlns:a16="http://schemas.microsoft.com/office/drawing/2014/main" id="{A5F2D058-8D10-4E9E-9DF6-872710C8D261}"/>
              </a:ext>
            </a:extLst>
          </p:cNvPr>
          <p:cNvPicPr>
            <a:picLocks noChangeAspect="1"/>
          </p:cNvPicPr>
          <p:nvPr/>
        </p:nvPicPr>
        <p:blipFill>
          <a:blip r:embed="rId3"/>
          <a:stretch>
            <a:fillRect/>
          </a:stretch>
        </p:blipFill>
        <p:spPr>
          <a:xfrm>
            <a:off x="4125224" y="2395159"/>
            <a:ext cx="3941551" cy="1373817"/>
          </a:xfrm>
          <a:prstGeom prst="rect">
            <a:avLst/>
          </a:prstGeom>
        </p:spPr>
      </p:pic>
      <p:pic>
        <p:nvPicPr>
          <p:cNvPr id="8" name="Picture 7">
            <a:extLst>
              <a:ext uri="{FF2B5EF4-FFF2-40B4-BE49-F238E27FC236}">
                <a16:creationId xmlns:a16="http://schemas.microsoft.com/office/drawing/2014/main" id="{047B41DD-128C-45A7-B4E8-F21449537540}"/>
              </a:ext>
            </a:extLst>
          </p:cNvPr>
          <p:cNvPicPr>
            <a:picLocks noChangeAspect="1"/>
          </p:cNvPicPr>
          <p:nvPr/>
        </p:nvPicPr>
        <p:blipFill>
          <a:blip r:embed="rId4"/>
          <a:stretch>
            <a:fillRect/>
          </a:stretch>
        </p:blipFill>
        <p:spPr>
          <a:xfrm>
            <a:off x="602593" y="5205019"/>
            <a:ext cx="6206266" cy="1060796"/>
          </a:xfrm>
          <a:prstGeom prst="rect">
            <a:avLst/>
          </a:prstGeom>
        </p:spPr>
      </p:pic>
      <p:sp>
        <p:nvSpPr>
          <p:cNvPr id="9" name="TextBox 8">
            <a:extLst>
              <a:ext uri="{FF2B5EF4-FFF2-40B4-BE49-F238E27FC236}">
                <a16:creationId xmlns:a16="http://schemas.microsoft.com/office/drawing/2014/main" id="{4255B603-64FC-47B4-B74A-9B76BCF9E447}"/>
              </a:ext>
            </a:extLst>
          </p:cNvPr>
          <p:cNvSpPr txBox="1"/>
          <p:nvPr/>
        </p:nvSpPr>
        <p:spPr>
          <a:xfrm>
            <a:off x="6750312" y="5412251"/>
            <a:ext cx="4839095" cy="1477328"/>
          </a:xfrm>
          <a:prstGeom prst="rect">
            <a:avLst/>
          </a:prstGeom>
          <a:noFill/>
        </p:spPr>
        <p:txBody>
          <a:bodyPr wrap="square" rtlCol="0">
            <a:spAutoFit/>
          </a:bodyPr>
          <a:lstStyle/>
          <a:p>
            <a:r>
              <a:rPr lang="en-US" dirty="0"/>
              <a:t>n is the number of Cooper pairs transferred between the islands and </a:t>
            </a:r>
            <a:r>
              <a:rPr lang="el-GR" dirty="0"/>
              <a:t>φ</a:t>
            </a:r>
            <a:r>
              <a:rPr lang="en-US" dirty="0"/>
              <a:t> (phi) is the gauge-invariant phase difference between the superconductors</a:t>
            </a:r>
          </a:p>
          <a:p>
            <a:endParaRPr lang="en-US" dirty="0">
              <a:latin typeface="+mn-lt"/>
            </a:endParaRPr>
          </a:p>
        </p:txBody>
      </p:sp>
    </p:spTree>
    <p:extLst>
      <p:ext uri="{BB962C8B-B14F-4D97-AF65-F5344CB8AC3E}">
        <p14:creationId xmlns:p14="http://schemas.microsoft.com/office/powerpoint/2010/main" val="829653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Introduction to the Transmon</a:t>
            </a:r>
            <a:endParaRPr lang="en-US" dirty="0"/>
          </a:p>
        </p:txBody>
      </p:sp>
      <p:pic>
        <p:nvPicPr>
          <p:cNvPr id="7" name="Content Placeholder 6" descr="Diagram, schematic&#10;&#10;Description automatically generated">
            <a:extLst>
              <a:ext uri="{FF2B5EF4-FFF2-40B4-BE49-F238E27FC236}">
                <a16:creationId xmlns:a16="http://schemas.microsoft.com/office/drawing/2014/main" id="{02925B1C-70C8-4F77-9325-B26A892B7B6D}"/>
              </a:ext>
            </a:extLst>
          </p:cNvPr>
          <p:cNvPicPr>
            <a:picLocks noGrp="1" noChangeAspect="1"/>
          </p:cNvPicPr>
          <p:nvPr>
            <p:ph idx="1"/>
          </p:nvPr>
        </p:nvPicPr>
        <p:blipFill>
          <a:blip r:embed="rId2"/>
          <a:stretch>
            <a:fillRect/>
          </a:stretch>
        </p:blipFill>
        <p:spPr>
          <a:xfrm>
            <a:off x="0" y="921451"/>
            <a:ext cx="6096000" cy="5500957"/>
          </a:xfrm>
        </p:spPr>
      </p:pic>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24</a:t>
            </a:fld>
            <a:endParaRPr lang="en-US" dirty="0"/>
          </a:p>
        </p:txBody>
      </p:sp>
      <p:pic>
        <p:nvPicPr>
          <p:cNvPr id="8" name="Picture 7">
            <a:extLst>
              <a:ext uri="{FF2B5EF4-FFF2-40B4-BE49-F238E27FC236}">
                <a16:creationId xmlns:a16="http://schemas.microsoft.com/office/drawing/2014/main" id="{7A51D147-C06D-4ED7-A0E5-E33E7799EF57}"/>
              </a:ext>
            </a:extLst>
          </p:cNvPr>
          <p:cNvPicPr>
            <a:picLocks noChangeAspect="1"/>
          </p:cNvPicPr>
          <p:nvPr/>
        </p:nvPicPr>
        <p:blipFill>
          <a:blip r:embed="rId3"/>
          <a:stretch>
            <a:fillRect/>
          </a:stretch>
        </p:blipFill>
        <p:spPr>
          <a:xfrm>
            <a:off x="5975313" y="1418105"/>
            <a:ext cx="6206266" cy="1060796"/>
          </a:xfrm>
          <a:prstGeom prst="rect">
            <a:avLst/>
          </a:prstGeom>
        </p:spPr>
      </p:pic>
      <p:sp>
        <p:nvSpPr>
          <p:cNvPr id="9" name="TextBox 8">
            <a:extLst>
              <a:ext uri="{FF2B5EF4-FFF2-40B4-BE49-F238E27FC236}">
                <a16:creationId xmlns:a16="http://schemas.microsoft.com/office/drawing/2014/main" id="{739BE8E3-D9CE-4BFF-AD1D-5DBA8E639C53}"/>
              </a:ext>
            </a:extLst>
          </p:cNvPr>
          <p:cNvSpPr txBox="1"/>
          <p:nvPr/>
        </p:nvSpPr>
        <p:spPr>
          <a:xfrm>
            <a:off x="7336863" y="2690336"/>
            <a:ext cx="3625516" cy="1477328"/>
          </a:xfrm>
          <a:prstGeom prst="rect">
            <a:avLst/>
          </a:prstGeom>
          <a:noFill/>
        </p:spPr>
        <p:txBody>
          <a:bodyPr wrap="square" rtlCol="0">
            <a:spAutoFit/>
          </a:bodyPr>
          <a:lstStyle/>
          <a:p>
            <a:r>
              <a:rPr lang="en-US" dirty="0"/>
              <a:t>n is number of Cooper pairs transferred between the islands and </a:t>
            </a:r>
            <a:r>
              <a:rPr lang="el-GR" dirty="0"/>
              <a:t>φ</a:t>
            </a:r>
            <a:r>
              <a:rPr lang="en-US" dirty="0"/>
              <a:t> is the gauge-invariant phase difference between the superconductors</a:t>
            </a:r>
            <a:endParaRPr lang="en-US" dirty="0">
              <a:latin typeface="+mn-lt"/>
            </a:endParaRPr>
          </a:p>
        </p:txBody>
      </p:sp>
    </p:spTree>
    <p:extLst>
      <p:ext uri="{BB962C8B-B14F-4D97-AF65-F5344CB8AC3E}">
        <p14:creationId xmlns:p14="http://schemas.microsoft.com/office/powerpoint/2010/main" val="2039473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Introduction to the Transmon</a:t>
            </a:r>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25</a:t>
            </a:fld>
            <a:endParaRPr lang="en-US" dirty="0"/>
          </a:p>
        </p:txBody>
      </p:sp>
      <p:pic>
        <p:nvPicPr>
          <p:cNvPr id="8" name="Picture 7">
            <a:extLst>
              <a:ext uri="{FF2B5EF4-FFF2-40B4-BE49-F238E27FC236}">
                <a16:creationId xmlns:a16="http://schemas.microsoft.com/office/drawing/2014/main" id="{7A51D147-C06D-4ED7-A0E5-E33E7799EF57}"/>
              </a:ext>
            </a:extLst>
          </p:cNvPr>
          <p:cNvPicPr>
            <a:picLocks noChangeAspect="1"/>
          </p:cNvPicPr>
          <p:nvPr/>
        </p:nvPicPr>
        <p:blipFill>
          <a:blip r:embed="rId2"/>
          <a:stretch>
            <a:fillRect/>
          </a:stretch>
        </p:blipFill>
        <p:spPr>
          <a:xfrm>
            <a:off x="5975313" y="1527469"/>
            <a:ext cx="6206266" cy="1060796"/>
          </a:xfrm>
          <a:prstGeom prst="rect">
            <a:avLst/>
          </a:prstGeom>
        </p:spPr>
      </p:pic>
      <p:sp>
        <p:nvSpPr>
          <p:cNvPr id="9" name="TextBox 8">
            <a:extLst>
              <a:ext uri="{FF2B5EF4-FFF2-40B4-BE49-F238E27FC236}">
                <a16:creationId xmlns:a16="http://schemas.microsoft.com/office/drawing/2014/main" id="{739BE8E3-D9CE-4BFF-AD1D-5DBA8E639C53}"/>
              </a:ext>
            </a:extLst>
          </p:cNvPr>
          <p:cNvSpPr txBox="1"/>
          <p:nvPr/>
        </p:nvSpPr>
        <p:spPr>
          <a:xfrm>
            <a:off x="7716254" y="2792408"/>
            <a:ext cx="3625516" cy="1477328"/>
          </a:xfrm>
          <a:prstGeom prst="rect">
            <a:avLst/>
          </a:prstGeom>
          <a:noFill/>
        </p:spPr>
        <p:txBody>
          <a:bodyPr wrap="square" rtlCol="0">
            <a:spAutoFit/>
          </a:bodyPr>
          <a:lstStyle/>
          <a:p>
            <a:r>
              <a:rPr lang="en-US" dirty="0"/>
              <a:t>n is number of Cooper pairs transferred between the islands and </a:t>
            </a:r>
            <a:r>
              <a:rPr lang="el-GR" dirty="0"/>
              <a:t>φ</a:t>
            </a:r>
            <a:r>
              <a:rPr lang="en-US" dirty="0"/>
              <a:t> is the gauge-invariant phase difference between the superconductors</a:t>
            </a:r>
            <a:endParaRPr lang="en-US" dirty="0">
              <a:latin typeface="+mn-lt"/>
            </a:endParaRPr>
          </a:p>
        </p:txBody>
      </p:sp>
      <p:sp>
        <p:nvSpPr>
          <p:cNvPr id="3" name="Content Placeholder 2">
            <a:extLst>
              <a:ext uri="{FF2B5EF4-FFF2-40B4-BE49-F238E27FC236}">
                <a16:creationId xmlns:a16="http://schemas.microsoft.com/office/drawing/2014/main" id="{C76521EA-E1BF-4283-8FDB-07944FDE145D}"/>
              </a:ext>
            </a:extLst>
          </p:cNvPr>
          <p:cNvSpPr>
            <a:spLocks noGrp="1"/>
          </p:cNvSpPr>
          <p:nvPr>
            <p:ph idx="1"/>
          </p:nvPr>
        </p:nvSpPr>
        <p:spPr>
          <a:xfrm>
            <a:off x="237068" y="797176"/>
            <a:ext cx="4238680" cy="4817561"/>
          </a:xfrm>
        </p:spPr>
        <p:txBody>
          <a:bodyPr/>
          <a:lstStyle/>
          <a:p>
            <a:r>
              <a:rPr lang="en-US" dirty="0"/>
              <a:t>This Hamiltonian may look familiar. That’s because it is identical to that of the CPB that we </a:t>
            </a:r>
            <a:r>
              <a:rPr lang="en-US"/>
              <a:t>derived earlier.</a:t>
            </a:r>
            <a:endParaRPr lang="en-US" dirty="0"/>
          </a:p>
        </p:txBody>
      </p:sp>
    </p:spTree>
    <p:extLst>
      <p:ext uri="{BB962C8B-B14F-4D97-AF65-F5344CB8AC3E}">
        <p14:creationId xmlns:p14="http://schemas.microsoft.com/office/powerpoint/2010/main" val="2446137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Introduction to the Transmon</a:t>
            </a:r>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26</a:t>
            </a:fld>
            <a:endParaRPr lang="en-US" dirty="0"/>
          </a:p>
        </p:txBody>
      </p:sp>
      <p:pic>
        <p:nvPicPr>
          <p:cNvPr id="8" name="Picture 7">
            <a:extLst>
              <a:ext uri="{FF2B5EF4-FFF2-40B4-BE49-F238E27FC236}">
                <a16:creationId xmlns:a16="http://schemas.microsoft.com/office/drawing/2014/main" id="{7A51D147-C06D-4ED7-A0E5-E33E7799EF57}"/>
              </a:ext>
            </a:extLst>
          </p:cNvPr>
          <p:cNvPicPr>
            <a:picLocks noChangeAspect="1"/>
          </p:cNvPicPr>
          <p:nvPr/>
        </p:nvPicPr>
        <p:blipFill>
          <a:blip r:embed="rId2"/>
          <a:stretch>
            <a:fillRect/>
          </a:stretch>
        </p:blipFill>
        <p:spPr>
          <a:xfrm>
            <a:off x="2765003" y="2999875"/>
            <a:ext cx="6206266" cy="1060796"/>
          </a:xfrm>
          <a:prstGeom prst="rect">
            <a:avLst/>
          </a:prstGeom>
        </p:spPr>
      </p:pic>
      <p:sp>
        <p:nvSpPr>
          <p:cNvPr id="3" name="Content Placeholder 2">
            <a:extLst>
              <a:ext uri="{FF2B5EF4-FFF2-40B4-BE49-F238E27FC236}">
                <a16:creationId xmlns:a16="http://schemas.microsoft.com/office/drawing/2014/main" id="{C76521EA-E1BF-4283-8FDB-07944FDE145D}"/>
              </a:ext>
            </a:extLst>
          </p:cNvPr>
          <p:cNvSpPr>
            <a:spLocks noGrp="1"/>
          </p:cNvSpPr>
          <p:nvPr>
            <p:ph idx="1"/>
          </p:nvPr>
        </p:nvSpPr>
        <p:spPr>
          <a:xfrm>
            <a:off x="237068" y="797177"/>
            <a:ext cx="11705166" cy="1201016"/>
          </a:xfrm>
        </p:spPr>
        <p:txBody>
          <a:bodyPr/>
          <a:lstStyle/>
          <a:p>
            <a:r>
              <a:rPr lang="en-US" dirty="0"/>
              <a:t>As we can see, these Hamiltonians are the same:</a:t>
            </a:r>
          </a:p>
        </p:txBody>
      </p:sp>
      <p:pic>
        <p:nvPicPr>
          <p:cNvPr id="2" name="Picture 1">
            <a:extLst>
              <a:ext uri="{FF2B5EF4-FFF2-40B4-BE49-F238E27FC236}">
                <a16:creationId xmlns:a16="http://schemas.microsoft.com/office/drawing/2014/main" id="{F4EEC329-BABD-4DCB-9686-6087097532EE}"/>
              </a:ext>
            </a:extLst>
          </p:cNvPr>
          <p:cNvPicPr>
            <a:picLocks noChangeAspect="1"/>
          </p:cNvPicPr>
          <p:nvPr/>
        </p:nvPicPr>
        <p:blipFill>
          <a:blip r:embed="rId3"/>
          <a:stretch>
            <a:fillRect/>
          </a:stretch>
        </p:blipFill>
        <p:spPr>
          <a:xfrm>
            <a:off x="2515046" y="1798859"/>
            <a:ext cx="6706181" cy="1201016"/>
          </a:xfrm>
          <a:prstGeom prst="rect">
            <a:avLst/>
          </a:prstGeom>
        </p:spPr>
      </p:pic>
    </p:spTree>
    <p:extLst>
      <p:ext uri="{BB962C8B-B14F-4D97-AF65-F5344CB8AC3E}">
        <p14:creationId xmlns:p14="http://schemas.microsoft.com/office/powerpoint/2010/main" val="1243729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Introduction to the Transmon</a:t>
            </a:r>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27</a:t>
            </a:fld>
            <a:endParaRPr lang="en-US" dirty="0"/>
          </a:p>
        </p:txBody>
      </p:sp>
      <p:sp>
        <p:nvSpPr>
          <p:cNvPr id="3" name="Content Placeholder 2">
            <a:extLst>
              <a:ext uri="{FF2B5EF4-FFF2-40B4-BE49-F238E27FC236}">
                <a16:creationId xmlns:a16="http://schemas.microsoft.com/office/drawing/2014/main" id="{C76521EA-E1BF-4283-8FDB-07944FDE145D}"/>
              </a:ext>
            </a:extLst>
          </p:cNvPr>
          <p:cNvSpPr>
            <a:spLocks noGrp="1"/>
          </p:cNvSpPr>
          <p:nvPr>
            <p:ph idx="1"/>
          </p:nvPr>
        </p:nvSpPr>
        <p:spPr>
          <a:xfrm>
            <a:off x="237068" y="797176"/>
            <a:ext cx="11705166" cy="5825873"/>
          </a:xfrm>
        </p:spPr>
        <p:txBody>
          <a:bodyPr/>
          <a:lstStyle/>
          <a:p>
            <a:r>
              <a:rPr lang="en-US" dirty="0"/>
              <a:t>This is because the CPB and the transmon are exceptionally similar qubits. The primary difference lies in the regime in which they operate. (transmon operates in E</a:t>
            </a:r>
            <a:r>
              <a:rPr lang="en-US" baseline="-25000" dirty="0"/>
              <a:t>J </a:t>
            </a:r>
            <a:r>
              <a:rPr lang="en-US" dirty="0"/>
              <a:t>/ </a:t>
            </a:r>
            <a:r>
              <a:rPr lang="en-US" dirty="0" err="1"/>
              <a:t>E</a:t>
            </a:r>
            <a:r>
              <a:rPr lang="en-US" baseline="-25000" dirty="0" err="1"/>
              <a:t>c</a:t>
            </a:r>
            <a:r>
              <a:rPr lang="en-US" dirty="0"/>
              <a:t> &gt;&gt; 1, whereas CPB operates with a much higher E</a:t>
            </a:r>
            <a:r>
              <a:rPr lang="en-US" baseline="-25000" dirty="0"/>
              <a:t>C</a:t>
            </a:r>
            <a:r>
              <a:rPr lang="en-US" dirty="0"/>
              <a:t>), plus generally the transmon utilizes an extra superconducting island. The change in regime is often created and manipulated utilizing a shunting capacitor.</a:t>
            </a:r>
          </a:p>
        </p:txBody>
      </p:sp>
    </p:spTree>
    <p:extLst>
      <p:ext uri="{BB962C8B-B14F-4D97-AF65-F5344CB8AC3E}">
        <p14:creationId xmlns:p14="http://schemas.microsoft.com/office/powerpoint/2010/main" val="1807230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53FBF7-521B-4851-AD50-2B78735F9788}"/>
              </a:ext>
            </a:extLst>
          </p:cNvPr>
          <p:cNvSpPr/>
          <p:nvPr/>
        </p:nvSpPr>
        <p:spPr>
          <a:xfrm>
            <a:off x="579120" y="2752642"/>
            <a:ext cx="11612880" cy="9144"/>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4"/>
          <p:cNvSpPr>
            <a:spLocks noGrp="1"/>
          </p:cNvSpPr>
          <p:nvPr>
            <p:ph type="title"/>
          </p:nvPr>
        </p:nvSpPr>
        <p:spPr>
          <a:xfrm>
            <a:off x="498536" y="2751003"/>
            <a:ext cx="10702864" cy="1362075"/>
          </a:xfrm>
        </p:spPr>
        <p:txBody>
          <a:bodyPr/>
          <a:lstStyle/>
          <a:p>
            <a:r>
              <a:rPr lang="en-US" sz="3200" cap="none" dirty="0"/>
              <a:t>Bridging the Gap from the CPB to the Transmon</a:t>
            </a:r>
          </a:p>
        </p:txBody>
      </p:sp>
      <p:sp>
        <p:nvSpPr>
          <p:cNvPr id="6" name="Text Placeholder 5"/>
          <p:cNvSpPr>
            <a:spLocks noGrp="1"/>
          </p:cNvSpPr>
          <p:nvPr>
            <p:ph type="body" idx="1"/>
          </p:nvPr>
        </p:nvSpPr>
        <p:spPr>
          <a:xfrm>
            <a:off x="498536" y="1242824"/>
            <a:ext cx="7772400" cy="1500187"/>
          </a:xfrm>
        </p:spPr>
        <p:txBody>
          <a:bodyPr>
            <a:normAutofit/>
          </a:bodyPr>
          <a:lstStyle/>
          <a:p>
            <a:r>
              <a:rPr lang="en-US" sz="3200" dirty="0"/>
              <a:t>Section 2.3</a:t>
            </a:r>
            <a:endParaRPr lang="en-US" sz="3200" baseline="-25000" dirty="0"/>
          </a:p>
        </p:txBody>
      </p:sp>
      <p:sp>
        <p:nvSpPr>
          <p:cNvPr id="14" name="Slide Number Placeholder 1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CF7D47-7398-4810-A36C-C81732303025}" type="slidenum">
              <a:rPr kumimoji="0" lang="en-US" sz="10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0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6" descr="Image result for university of florida logo">
            <a:extLst>
              <a:ext uri="{FF2B5EF4-FFF2-40B4-BE49-F238E27FC236}">
                <a16:creationId xmlns:a16="http://schemas.microsoft.com/office/drawing/2014/main" id="{7C5A80DA-D1D9-42CF-8F7D-72D630BF5F6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914018" y="5016766"/>
            <a:ext cx="1046401" cy="6999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me">
            <a:extLst>
              <a:ext uri="{FF2B5EF4-FFF2-40B4-BE49-F238E27FC236}">
                <a16:creationId xmlns:a16="http://schemas.microsoft.com/office/drawing/2014/main" id="{4EB0F8AA-9DEF-462F-A257-F2BC02B5E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8647" y="4957118"/>
            <a:ext cx="1905000" cy="8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549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Bridging the Gap from the CPB to the Transmon</a:t>
            </a:r>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29</a:t>
            </a:fld>
            <a:endParaRPr lang="en-US" dirty="0"/>
          </a:p>
        </p:txBody>
      </p:sp>
      <p:sp>
        <p:nvSpPr>
          <p:cNvPr id="3" name="Content Placeholder 2">
            <a:extLst>
              <a:ext uri="{FF2B5EF4-FFF2-40B4-BE49-F238E27FC236}">
                <a16:creationId xmlns:a16="http://schemas.microsoft.com/office/drawing/2014/main" id="{C76521EA-E1BF-4283-8FDB-07944FDE145D}"/>
              </a:ext>
            </a:extLst>
          </p:cNvPr>
          <p:cNvSpPr>
            <a:spLocks noGrp="1"/>
          </p:cNvSpPr>
          <p:nvPr>
            <p:ph idx="1"/>
          </p:nvPr>
        </p:nvSpPr>
        <p:spPr>
          <a:xfrm>
            <a:off x="237068" y="797176"/>
            <a:ext cx="11705166" cy="5825873"/>
          </a:xfrm>
        </p:spPr>
        <p:txBody>
          <a:bodyPr/>
          <a:lstStyle/>
          <a:p>
            <a:r>
              <a:rPr lang="en-US" dirty="0"/>
              <a:t>Starting with the CPB Hamiltonian, if we operate it in a different regime of ratio E</a:t>
            </a:r>
            <a:r>
              <a:rPr lang="en-US" baseline="-25000" dirty="0"/>
              <a:t>J</a:t>
            </a:r>
            <a:r>
              <a:rPr lang="en-US" dirty="0"/>
              <a:t>/E</a:t>
            </a:r>
            <a:r>
              <a:rPr lang="en-US" baseline="-25000" dirty="0"/>
              <a:t>C</a:t>
            </a:r>
            <a:r>
              <a:rPr lang="en-US" dirty="0"/>
              <a:t>, it is possible to have a qubit that is optimized with respect to 1/f charge noise effects. This is because when E</a:t>
            </a:r>
            <a:r>
              <a:rPr lang="en-US" baseline="-25000" dirty="0"/>
              <a:t>J</a:t>
            </a:r>
            <a:r>
              <a:rPr lang="en-US" dirty="0"/>
              <a:t> is significantly greater than E</a:t>
            </a:r>
            <a:r>
              <a:rPr lang="en-US" baseline="-25000" dirty="0"/>
              <a:t>C </a:t>
            </a:r>
            <a:r>
              <a:rPr lang="en-US" dirty="0"/>
              <a:t>the CPB system begins to behave as an anharmonic oscillator. As long as the ratio does not become too large, in which case it behaves as a </a:t>
            </a:r>
            <a:r>
              <a:rPr lang="en-US" u="sng" dirty="0"/>
              <a:t>harmonic</a:t>
            </a:r>
            <a:r>
              <a:rPr lang="en-US" dirty="0"/>
              <a:t> oscillator (more on this in a moment).</a:t>
            </a:r>
          </a:p>
          <a:p>
            <a:pPr marL="0" indent="0">
              <a:buNone/>
            </a:pPr>
            <a:endParaRPr lang="en-US" dirty="0"/>
          </a:p>
          <a:p>
            <a:r>
              <a:rPr lang="en-US" dirty="0"/>
              <a:t>Adding a shunting capacitor can decrease E</a:t>
            </a:r>
            <a:r>
              <a:rPr lang="en-US" baseline="-25000" dirty="0"/>
              <a:t>C</a:t>
            </a:r>
            <a:r>
              <a:rPr lang="en-US" dirty="0"/>
              <a:t> and move us closer to the E</a:t>
            </a:r>
            <a:r>
              <a:rPr lang="en-US" baseline="-25000" dirty="0"/>
              <a:t>J</a:t>
            </a:r>
            <a:r>
              <a:rPr lang="en-US" dirty="0"/>
              <a:t>/E</a:t>
            </a:r>
            <a:r>
              <a:rPr lang="en-US" baseline="-25000" dirty="0"/>
              <a:t>C</a:t>
            </a:r>
            <a:r>
              <a:rPr lang="en-US" dirty="0"/>
              <a:t> &gt;&gt; 1 regime in which the transmon operates.</a:t>
            </a:r>
          </a:p>
        </p:txBody>
      </p:sp>
    </p:spTree>
    <p:extLst>
      <p:ext uri="{BB962C8B-B14F-4D97-AF65-F5344CB8AC3E}">
        <p14:creationId xmlns:p14="http://schemas.microsoft.com/office/powerpoint/2010/main" val="111902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53FBF7-521B-4851-AD50-2B78735F9788}"/>
              </a:ext>
            </a:extLst>
          </p:cNvPr>
          <p:cNvSpPr/>
          <p:nvPr/>
        </p:nvSpPr>
        <p:spPr>
          <a:xfrm>
            <a:off x="579120" y="2752642"/>
            <a:ext cx="11612880" cy="9144"/>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4"/>
          <p:cNvSpPr>
            <a:spLocks noGrp="1"/>
          </p:cNvSpPr>
          <p:nvPr>
            <p:ph type="title"/>
          </p:nvPr>
        </p:nvSpPr>
        <p:spPr>
          <a:xfrm>
            <a:off x="498536" y="2751003"/>
            <a:ext cx="10702864" cy="1362075"/>
          </a:xfrm>
        </p:spPr>
        <p:txBody>
          <a:bodyPr/>
          <a:lstStyle/>
          <a:p>
            <a:r>
              <a:rPr lang="en-US" sz="3200" cap="none" dirty="0"/>
              <a:t>Introduction</a:t>
            </a:r>
            <a:br>
              <a:rPr lang="en-US" sz="3200" cap="none" dirty="0"/>
            </a:br>
            <a:br>
              <a:rPr lang="en-US" sz="3200" cap="none" dirty="0"/>
            </a:br>
            <a:endParaRPr lang="en-US" sz="3200" cap="none" dirty="0"/>
          </a:p>
        </p:txBody>
      </p:sp>
      <p:sp>
        <p:nvSpPr>
          <p:cNvPr id="6" name="Text Placeholder 5"/>
          <p:cNvSpPr>
            <a:spLocks noGrp="1"/>
          </p:cNvSpPr>
          <p:nvPr>
            <p:ph type="body" idx="1"/>
          </p:nvPr>
        </p:nvSpPr>
        <p:spPr>
          <a:xfrm>
            <a:off x="498536" y="1242824"/>
            <a:ext cx="7772400" cy="1500187"/>
          </a:xfrm>
        </p:spPr>
        <p:txBody>
          <a:bodyPr>
            <a:normAutofit/>
          </a:bodyPr>
          <a:lstStyle/>
          <a:p>
            <a:r>
              <a:rPr lang="en-US" sz="3200" dirty="0"/>
              <a:t>Section 1</a:t>
            </a:r>
            <a:endParaRPr lang="en-US" sz="3200" baseline="-25000" dirty="0"/>
          </a:p>
        </p:txBody>
      </p:sp>
      <p:sp>
        <p:nvSpPr>
          <p:cNvPr id="14" name="Slide Number Placeholder 1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CF7D47-7398-4810-A36C-C81732303025}" type="slidenum">
              <a:rPr kumimoji="0" lang="en-US" sz="10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6" descr="Image result for university of florida logo">
            <a:extLst>
              <a:ext uri="{FF2B5EF4-FFF2-40B4-BE49-F238E27FC236}">
                <a16:creationId xmlns:a16="http://schemas.microsoft.com/office/drawing/2014/main" id="{7C5A80DA-D1D9-42CF-8F7D-72D630BF5F6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914018" y="5016766"/>
            <a:ext cx="1046401" cy="6999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me">
            <a:extLst>
              <a:ext uri="{FF2B5EF4-FFF2-40B4-BE49-F238E27FC236}">
                <a16:creationId xmlns:a16="http://schemas.microsoft.com/office/drawing/2014/main" id="{4EB0F8AA-9DEF-462F-A257-F2BC02B5E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8647" y="4957118"/>
            <a:ext cx="1905000" cy="8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307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Bridging the Gap from the CPB to the Transmon</a:t>
            </a:r>
            <a:endParaRPr lang="en-US" dirty="0"/>
          </a:p>
        </p:txBody>
      </p:sp>
      <p:sp>
        <p:nvSpPr>
          <p:cNvPr id="6" name="Content Placeholder 5"/>
          <p:cNvSpPr>
            <a:spLocks noGrp="1"/>
          </p:cNvSpPr>
          <p:nvPr>
            <p:ph idx="1"/>
          </p:nvPr>
        </p:nvSpPr>
        <p:spPr/>
        <p:txBody>
          <a:bodyPr/>
          <a:lstStyle/>
          <a:p>
            <a:r>
              <a:rPr lang="en-US" dirty="0"/>
              <a:t>Due to the shunting (parallel) nature of the capacitors in the circuit, the capacitances in the circuit can simply be added up to give the total capacitance.</a:t>
            </a:r>
            <a:r>
              <a:rPr lang="en-US" baseline="-25000" dirty="0"/>
              <a:t> </a:t>
            </a:r>
            <a:r>
              <a:rPr lang="en-US" dirty="0"/>
              <a:t>This is shown in the following equation (as described in the CPB section of the presentation earlier, this is the charging energy scale):</a:t>
            </a:r>
          </a:p>
          <a:p>
            <a:pPr marL="0" indent="0">
              <a:buNone/>
            </a:pPr>
            <a:endParaRPr lang="en-US" dirty="0"/>
          </a:p>
          <a:p>
            <a:r>
              <a:rPr lang="en-US" dirty="0"/>
              <a:t>Thus, we can utilize the additional capacitance C</a:t>
            </a:r>
            <a:r>
              <a:rPr lang="en-US" baseline="-25000" dirty="0"/>
              <a:t>B</a:t>
            </a:r>
            <a:r>
              <a:rPr lang="en-US" dirty="0"/>
              <a:t> (shunting capacitor) as an independent variable to tune the charging energy of the system (similar to a degree of freedom). Thus, the charging energy E</a:t>
            </a:r>
            <a:r>
              <a:rPr lang="en-US" baseline="-25000" dirty="0"/>
              <a:t>C</a:t>
            </a:r>
            <a:r>
              <a:rPr lang="en-US" dirty="0"/>
              <a:t> can be made small compared to the Josephson energy by means of the additional capacitance C</a:t>
            </a:r>
            <a:r>
              <a:rPr lang="en-US" baseline="-25000" dirty="0"/>
              <a:t>B</a:t>
            </a:r>
            <a:r>
              <a:rPr lang="en-US" dirty="0"/>
              <a:t>.</a:t>
            </a:r>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30</a:t>
            </a:fld>
            <a:endParaRPr lang="en-US" dirty="0"/>
          </a:p>
        </p:txBody>
      </p:sp>
      <p:pic>
        <p:nvPicPr>
          <p:cNvPr id="7" name="Picture 6">
            <a:extLst>
              <a:ext uri="{FF2B5EF4-FFF2-40B4-BE49-F238E27FC236}">
                <a16:creationId xmlns:a16="http://schemas.microsoft.com/office/drawing/2014/main" id="{F2ABE77D-1704-400B-B627-17993D5D6BF7}"/>
              </a:ext>
            </a:extLst>
          </p:cNvPr>
          <p:cNvPicPr>
            <a:picLocks noChangeAspect="1"/>
          </p:cNvPicPr>
          <p:nvPr/>
        </p:nvPicPr>
        <p:blipFill>
          <a:blip r:embed="rId2"/>
          <a:stretch>
            <a:fillRect/>
          </a:stretch>
        </p:blipFill>
        <p:spPr>
          <a:xfrm>
            <a:off x="3378650" y="2856926"/>
            <a:ext cx="5434700" cy="572074"/>
          </a:xfrm>
          <a:prstGeom prst="rect">
            <a:avLst/>
          </a:prstGeom>
        </p:spPr>
      </p:pic>
    </p:spTree>
    <p:extLst>
      <p:ext uri="{BB962C8B-B14F-4D97-AF65-F5344CB8AC3E}">
        <p14:creationId xmlns:p14="http://schemas.microsoft.com/office/powerpoint/2010/main" val="1116457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Bridging the Gap from the CPB to the Transmon</a:t>
            </a:r>
            <a:endParaRPr lang="en-US" dirty="0"/>
          </a:p>
        </p:txBody>
      </p:sp>
      <p:sp>
        <p:nvSpPr>
          <p:cNvPr id="6" name="Content Placeholder 5"/>
          <p:cNvSpPr>
            <a:spLocks noGrp="1"/>
          </p:cNvSpPr>
          <p:nvPr>
            <p:ph idx="1"/>
          </p:nvPr>
        </p:nvSpPr>
        <p:spPr/>
        <p:txBody>
          <a:bodyPr/>
          <a:lstStyle/>
          <a:p>
            <a:r>
              <a:rPr lang="en-US" dirty="0"/>
              <a:t>As E</a:t>
            </a:r>
            <a:r>
              <a:rPr lang="en-US" baseline="-25000" dirty="0"/>
              <a:t>J</a:t>
            </a:r>
            <a:r>
              <a:rPr lang="en-US" dirty="0"/>
              <a:t>/E</a:t>
            </a:r>
            <a:r>
              <a:rPr lang="en-US" baseline="-25000" dirty="0"/>
              <a:t>C</a:t>
            </a:r>
            <a:r>
              <a:rPr lang="en-US" dirty="0"/>
              <a:t> increases, the charge insensitivity also increases. However, the anharmonicity decreases. Thus, we must balance E</a:t>
            </a:r>
            <a:r>
              <a:rPr lang="en-US" baseline="-25000" dirty="0"/>
              <a:t>J</a:t>
            </a:r>
            <a:r>
              <a:rPr lang="en-US" dirty="0"/>
              <a:t>/E</a:t>
            </a:r>
            <a:r>
              <a:rPr lang="en-US" baseline="-25000" dirty="0"/>
              <a:t>C</a:t>
            </a:r>
            <a:r>
              <a:rPr lang="en-US" dirty="0"/>
              <a:t> to achieve both sufficient anharmonicity and sufficient charge insensitivity. Therefore, the behavior of the CPB as an anharmonic oscillator as E</a:t>
            </a:r>
            <a:r>
              <a:rPr lang="en-US" baseline="-25000" dirty="0"/>
              <a:t>J</a:t>
            </a:r>
            <a:r>
              <a:rPr lang="en-US" dirty="0"/>
              <a:t>/E</a:t>
            </a:r>
            <a:r>
              <a:rPr lang="en-US" baseline="-25000" dirty="0"/>
              <a:t>C</a:t>
            </a:r>
            <a:r>
              <a:rPr lang="en-US" dirty="0"/>
              <a:t> increases is exploitable. Especially since the charge insensitivity increases significantly quicker than the anharmonicity decreases.</a:t>
            </a:r>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31</a:t>
            </a:fld>
            <a:endParaRPr lang="en-US" dirty="0"/>
          </a:p>
        </p:txBody>
      </p:sp>
    </p:spTree>
    <p:extLst>
      <p:ext uri="{BB962C8B-B14F-4D97-AF65-F5344CB8AC3E}">
        <p14:creationId xmlns:p14="http://schemas.microsoft.com/office/powerpoint/2010/main" val="2207433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Bridging the Gap from the CPB to the Transmon</a:t>
            </a:r>
            <a:endParaRPr lang="en-US" dirty="0"/>
          </a:p>
        </p:txBody>
      </p:sp>
      <p:sp>
        <p:nvSpPr>
          <p:cNvPr id="6" name="Content Placeholder 5"/>
          <p:cNvSpPr>
            <a:spLocks noGrp="1"/>
          </p:cNvSpPr>
          <p:nvPr>
            <p:ph idx="1"/>
          </p:nvPr>
        </p:nvSpPr>
        <p:spPr/>
        <p:txBody>
          <a:bodyPr/>
          <a:lstStyle/>
          <a:p>
            <a:r>
              <a:rPr lang="en-US" dirty="0"/>
              <a:t>Anharmonicity is important because a harmonic oscillator involves uniformly spaced, discrete levels. Thus, an excitation to the first transition would also excite the second, and so on. In order for a qubit to be useful in computation, it must be possible to address only the transition between the levels that store information, so it must be sufficiently anharmonic.</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32</a:t>
            </a:fld>
            <a:endParaRPr lang="en-US" dirty="0"/>
          </a:p>
        </p:txBody>
      </p:sp>
    </p:spTree>
    <p:extLst>
      <p:ext uri="{BB962C8B-B14F-4D97-AF65-F5344CB8AC3E}">
        <p14:creationId xmlns:p14="http://schemas.microsoft.com/office/powerpoint/2010/main" val="2589226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Bridging the Gap from the CPB to the Transmon</a:t>
            </a:r>
            <a:endParaRPr lang="en-US" dirty="0"/>
          </a:p>
        </p:txBody>
      </p:sp>
      <p:sp>
        <p:nvSpPr>
          <p:cNvPr id="6" name="Content Placeholder 5"/>
          <p:cNvSpPr>
            <a:spLocks noGrp="1"/>
          </p:cNvSpPr>
          <p:nvPr>
            <p:ph idx="1"/>
          </p:nvPr>
        </p:nvSpPr>
        <p:spPr/>
        <p:txBody>
          <a:bodyPr/>
          <a:lstStyle/>
          <a:p>
            <a:r>
              <a:rPr lang="en-US" dirty="0"/>
              <a:t>Why does charge noise insensitivity increase exponentially, but anharmonicity decreases with a weak power law?</a:t>
            </a:r>
          </a:p>
          <a:p>
            <a:r>
              <a:rPr lang="en-US" dirty="0"/>
              <a:t>This phenomenon occurs because after utilizing an oscillator analogy and simplifying the transmon Hamiltonian, we find that for the transmon qubit the anharmonic term which comes from the E</a:t>
            </a:r>
            <a:r>
              <a:rPr lang="en-US" baseline="-25000" dirty="0"/>
              <a:t>J</a:t>
            </a:r>
            <a:r>
              <a:rPr lang="en-US" dirty="0"/>
              <a:t> term in the original Hamiltonian only depends on E</a:t>
            </a:r>
            <a:r>
              <a:rPr lang="en-US" baseline="-25000" dirty="0"/>
              <a:t>C</a:t>
            </a:r>
            <a:r>
              <a:rPr lang="en-US" dirty="0"/>
              <a:t>.</a:t>
            </a:r>
          </a:p>
          <a:p>
            <a:r>
              <a:rPr lang="en-US" dirty="0"/>
              <a:t>This leads to the fact that at large values of E</a:t>
            </a:r>
            <a:r>
              <a:rPr lang="en-US" baseline="-25000" dirty="0"/>
              <a:t>J</a:t>
            </a:r>
            <a:r>
              <a:rPr lang="en-US" dirty="0"/>
              <a:t>/E</a:t>
            </a:r>
            <a:r>
              <a:rPr lang="en-US" baseline="-25000" dirty="0"/>
              <a:t>C</a:t>
            </a:r>
            <a:r>
              <a:rPr lang="en-US" dirty="0"/>
              <a:t> the anharmonicity approaches:</a:t>
            </a:r>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33</a:t>
            </a:fld>
            <a:endParaRPr lang="en-US" dirty="0"/>
          </a:p>
        </p:txBody>
      </p:sp>
      <p:pic>
        <p:nvPicPr>
          <p:cNvPr id="3" name="Picture 2" descr="A picture containing schematic&#10;&#10;Description automatically generated">
            <a:extLst>
              <a:ext uri="{FF2B5EF4-FFF2-40B4-BE49-F238E27FC236}">
                <a16:creationId xmlns:a16="http://schemas.microsoft.com/office/drawing/2014/main" id="{241B960E-553E-4BC8-948C-DBC8CF662A55}"/>
              </a:ext>
            </a:extLst>
          </p:cNvPr>
          <p:cNvPicPr>
            <a:picLocks noChangeAspect="1"/>
          </p:cNvPicPr>
          <p:nvPr/>
        </p:nvPicPr>
        <p:blipFill>
          <a:blip r:embed="rId2"/>
          <a:stretch>
            <a:fillRect/>
          </a:stretch>
        </p:blipFill>
        <p:spPr>
          <a:xfrm>
            <a:off x="4043012" y="4391769"/>
            <a:ext cx="4093276" cy="1091540"/>
          </a:xfrm>
          <a:prstGeom prst="rect">
            <a:avLst/>
          </a:prstGeom>
        </p:spPr>
      </p:pic>
    </p:spTree>
    <p:extLst>
      <p:ext uri="{BB962C8B-B14F-4D97-AF65-F5344CB8AC3E}">
        <p14:creationId xmlns:p14="http://schemas.microsoft.com/office/powerpoint/2010/main" val="2236600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Bridging the Gap from the CPB to the Transmon</a:t>
            </a:r>
            <a:endParaRPr lang="en-US" dirty="0"/>
          </a:p>
        </p:txBody>
      </p:sp>
      <p:sp>
        <p:nvSpPr>
          <p:cNvPr id="6" name="Content Placeholder 5"/>
          <p:cNvSpPr>
            <a:spLocks noGrp="1"/>
          </p:cNvSpPr>
          <p:nvPr>
            <p:ph idx="1"/>
          </p:nvPr>
        </p:nvSpPr>
        <p:spPr/>
        <p:txBody>
          <a:bodyPr/>
          <a:lstStyle/>
          <a:p>
            <a:r>
              <a:rPr lang="en-US" dirty="0"/>
              <a:t>Now for the derivation and background of why this occurs:</a:t>
            </a:r>
          </a:p>
          <a:p>
            <a:r>
              <a:rPr lang="en-US" dirty="0"/>
              <a:t>To begin, we rewrite the CPB/transmon Hamiltonian as follows:</a:t>
            </a:r>
          </a:p>
          <a:p>
            <a:endParaRPr lang="en-US" dirty="0"/>
          </a:p>
          <a:p>
            <a:endParaRPr lang="en-US" dirty="0"/>
          </a:p>
          <a:p>
            <a:endParaRPr lang="en-US" dirty="0"/>
          </a:p>
          <a:p>
            <a:r>
              <a:rPr lang="en-US" dirty="0"/>
              <a:t>Using an analogy of a harmonic oscillator, we can expand the cosine potential of this Hamiltonian as a power series:</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34</a:t>
            </a:fld>
            <a:endParaRPr lang="en-US" dirty="0"/>
          </a:p>
        </p:txBody>
      </p:sp>
      <p:pic>
        <p:nvPicPr>
          <p:cNvPr id="7" name="Picture 6" descr="Text&#10;&#10;Description automatically generated">
            <a:extLst>
              <a:ext uri="{FF2B5EF4-FFF2-40B4-BE49-F238E27FC236}">
                <a16:creationId xmlns:a16="http://schemas.microsoft.com/office/drawing/2014/main" id="{A277BF67-434C-45E0-B542-6E1F4D21F1B6}"/>
              </a:ext>
            </a:extLst>
          </p:cNvPr>
          <p:cNvPicPr>
            <a:picLocks noChangeAspect="1"/>
          </p:cNvPicPr>
          <p:nvPr/>
        </p:nvPicPr>
        <p:blipFill>
          <a:blip r:embed="rId2"/>
          <a:stretch>
            <a:fillRect/>
          </a:stretch>
        </p:blipFill>
        <p:spPr>
          <a:xfrm>
            <a:off x="3023885" y="1981857"/>
            <a:ext cx="6144229" cy="1334848"/>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57EC8D17-B1E6-4794-BA2B-363AF985E231}"/>
              </a:ext>
            </a:extLst>
          </p:cNvPr>
          <p:cNvPicPr>
            <a:picLocks noChangeAspect="1"/>
          </p:cNvPicPr>
          <p:nvPr/>
        </p:nvPicPr>
        <p:blipFill>
          <a:blip r:embed="rId3"/>
          <a:stretch>
            <a:fillRect/>
          </a:stretch>
        </p:blipFill>
        <p:spPr>
          <a:xfrm>
            <a:off x="981395" y="4812632"/>
            <a:ext cx="10229209" cy="1492260"/>
          </a:xfrm>
          <a:prstGeom prst="rect">
            <a:avLst/>
          </a:prstGeom>
        </p:spPr>
      </p:pic>
    </p:spTree>
    <p:extLst>
      <p:ext uri="{BB962C8B-B14F-4D97-AF65-F5344CB8AC3E}">
        <p14:creationId xmlns:p14="http://schemas.microsoft.com/office/powerpoint/2010/main" val="495493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Bridging the Gap from the CPB to the Transmon</a:t>
            </a:r>
            <a:endParaRPr lang="en-US" dirty="0"/>
          </a:p>
        </p:txBody>
      </p:sp>
      <p:sp>
        <p:nvSpPr>
          <p:cNvPr id="6" name="Content Placeholder 5"/>
          <p:cNvSpPr>
            <a:spLocks noGrp="1"/>
          </p:cNvSpPr>
          <p:nvPr>
            <p:ph idx="1"/>
          </p:nvPr>
        </p:nvSpPr>
        <p:spPr/>
        <p:txBody>
          <a:bodyPr/>
          <a:lstStyle/>
          <a:p>
            <a:r>
              <a:rPr lang="en-US" dirty="0"/>
              <a:t>Hamiltonians can be written in terms of dimensionless operators (especially when describing quantized oscillators). For example:</a:t>
            </a:r>
          </a:p>
          <a:p>
            <a:endParaRPr lang="en-US" dirty="0"/>
          </a:p>
          <a:p>
            <a:endParaRPr lang="en-US" dirty="0"/>
          </a:p>
          <a:p>
            <a:pPr marL="0" indent="0">
              <a:buNone/>
            </a:pPr>
            <a:endParaRPr lang="en-US" dirty="0"/>
          </a:p>
          <a:p>
            <a:pPr marL="0" indent="0">
              <a:buNone/>
            </a:pPr>
            <a:r>
              <a:rPr lang="en-US" dirty="0"/>
              <a:t>Where the photon annihilation operator (a) is given as:</a:t>
            </a:r>
          </a:p>
          <a:p>
            <a:pPr marL="0" indent="0">
              <a:buNone/>
            </a:pPr>
            <a:endParaRPr lang="en-US" dirty="0"/>
          </a:p>
          <a:p>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35</a:t>
            </a:fld>
            <a:endParaRPr lang="en-US" dirty="0"/>
          </a:p>
        </p:txBody>
      </p:sp>
      <p:pic>
        <p:nvPicPr>
          <p:cNvPr id="7" name="Picture 6">
            <a:extLst>
              <a:ext uri="{FF2B5EF4-FFF2-40B4-BE49-F238E27FC236}">
                <a16:creationId xmlns:a16="http://schemas.microsoft.com/office/drawing/2014/main" id="{25DAB228-22FF-48CE-8939-767E3EE5E638}"/>
              </a:ext>
            </a:extLst>
          </p:cNvPr>
          <p:cNvPicPr>
            <a:picLocks noChangeAspect="1"/>
          </p:cNvPicPr>
          <p:nvPr/>
        </p:nvPicPr>
        <p:blipFill>
          <a:blip r:embed="rId2"/>
          <a:stretch>
            <a:fillRect/>
          </a:stretch>
        </p:blipFill>
        <p:spPr>
          <a:xfrm>
            <a:off x="3335181" y="2036994"/>
            <a:ext cx="4655366" cy="1194309"/>
          </a:xfrm>
          <a:prstGeom prst="rect">
            <a:avLst/>
          </a:prstGeom>
        </p:spPr>
      </p:pic>
      <p:pic>
        <p:nvPicPr>
          <p:cNvPr id="9" name="Picture 8" descr="Company name&#10;&#10;Description automatically generated with low confidence">
            <a:extLst>
              <a:ext uri="{FF2B5EF4-FFF2-40B4-BE49-F238E27FC236}">
                <a16:creationId xmlns:a16="http://schemas.microsoft.com/office/drawing/2014/main" id="{3EB043FC-06E8-4FA0-9651-EA7301AEF72F}"/>
              </a:ext>
            </a:extLst>
          </p:cNvPr>
          <p:cNvPicPr>
            <a:picLocks noChangeAspect="1"/>
          </p:cNvPicPr>
          <p:nvPr/>
        </p:nvPicPr>
        <p:blipFill>
          <a:blip r:embed="rId3"/>
          <a:stretch>
            <a:fillRect/>
          </a:stretch>
        </p:blipFill>
        <p:spPr>
          <a:xfrm>
            <a:off x="2911917" y="4486337"/>
            <a:ext cx="6355465" cy="2235716"/>
          </a:xfrm>
          <a:prstGeom prst="rect">
            <a:avLst/>
          </a:prstGeom>
        </p:spPr>
      </p:pic>
    </p:spTree>
    <p:extLst>
      <p:ext uri="{BB962C8B-B14F-4D97-AF65-F5344CB8AC3E}">
        <p14:creationId xmlns:p14="http://schemas.microsoft.com/office/powerpoint/2010/main" val="2042069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Bridging the Gap from the CPB to the Transmon</a:t>
            </a:r>
            <a:endParaRPr lang="en-US" dirty="0"/>
          </a:p>
        </p:txBody>
      </p:sp>
      <p:sp>
        <p:nvSpPr>
          <p:cNvPr id="6" name="Content Placeholder 5"/>
          <p:cNvSpPr>
            <a:spLocks noGrp="1"/>
          </p:cNvSpPr>
          <p:nvPr>
            <p:ph idx="1"/>
          </p:nvPr>
        </p:nvSpPr>
        <p:spPr/>
        <p:txBody>
          <a:bodyPr/>
          <a:lstStyle/>
          <a:p>
            <a:r>
              <a:rPr lang="en-US" dirty="0"/>
              <a:t>Using this idea, the harmonic oscillator portion can be re-expressed in dimensionless units as follows:</a:t>
            </a:r>
          </a:p>
          <a:p>
            <a:endParaRPr lang="en-US" dirty="0"/>
          </a:p>
          <a:p>
            <a:endParaRPr lang="en-US" dirty="0"/>
          </a:p>
          <a:p>
            <a:endParaRPr lang="en-US" dirty="0"/>
          </a:p>
          <a:p>
            <a:endParaRPr lang="en-US" dirty="0"/>
          </a:p>
          <a:p>
            <a:pPr marL="0" indent="0">
              <a:buNone/>
            </a:pPr>
            <a:r>
              <a:rPr lang="en-US" dirty="0"/>
              <a:t>Where R</a:t>
            </a:r>
            <a:r>
              <a:rPr lang="en-US" baseline="-25000" dirty="0"/>
              <a:t>K</a:t>
            </a:r>
            <a:r>
              <a:rPr lang="en-US" dirty="0"/>
              <a:t> = h / 4e</a:t>
            </a:r>
            <a:r>
              <a:rPr lang="en-US" baseline="30000" dirty="0"/>
              <a:t>2</a:t>
            </a:r>
            <a:r>
              <a:rPr lang="en-US" dirty="0"/>
              <a:t> is a constant known as the resistance quantum</a:t>
            </a:r>
          </a:p>
          <a:p>
            <a:pPr marL="0" indent="0">
              <a:buNone/>
            </a:pPr>
            <a:endParaRPr lang="en-US" dirty="0"/>
          </a:p>
          <a:p>
            <a:pPr marL="0" indent="0">
              <a:buNone/>
            </a:pPr>
            <a:r>
              <a:rPr lang="en-US" dirty="0"/>
              <a:t>This is due to the fact that when we quantize an LC oscillator, equations take this form with the dimensionless units and operators.</a:t>
            </a:r>
          </a:p>
          <a:p>
            <a:endParaRPr lang="en-US" dirty="0"/>
          </a:p>
          <a:p>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36</a:t>
            </a:fld>
            <a:endParaRPr lang="en-US" dirty="0"/>
          </a:p>
        </p:txBody>
      </p:sp>
      <p:pic>
        <p:nvPicPr>
          <p:cNvPr id="3" name="Picture 2" descr="Text, whiteboard&#10;&#10;Description automatically generated">
            <a:extLst>
              <a:ext uri="{FF2B5EF4-FFF2-40B4-BE49-F238E27FC236}">
                <a16:creationId xmlns:a16="http://schemas.microsoft.com/office/drawing/2014/main" id="{9D78448C-5170-447F-9596-47212EE3D9A3}"/>
              </a:ext>
            </a:extLst>
          </p:cNvPr>
          <p:cNvPicPr>
            <a:picLocks noChangeAspect="1"/>
          </p:cNvPicPr>
          <p:nvPr/>
        </p:nvPicPr>
        <p:blipFill>
          <a:blip r:embed="rId2"/>
          <a:stretch>
            <a:fillRect/>
          </a:stretch>
        </p:blipFill>
        <p:spPr>
          <a:xfrm>
            <a:off x="3716143" y="1839403"/>
            <a:ext cx="4759714" cy="1864339"/>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5222ABF4-D227-4EF4-AE61-6093765C2FD6}"/>
                  </a:ext>
                </a:extLst>
              </p14:cNvPr>
              <p14:cNvContentPartPr/>
              <p14:nvPr/>
            </p14:nvContentPartPr>
            <p14:xfrm>
              <a:off x="5133808" y="3641299"/>
              <a:ext cx="360" cy="360"/>
            </p14:xfrm>
          </p:contentPart>
        </mc:Choice>
        <mc:Fallback xmlns="">
          <p:pic>
            <p:nvPicPr>
              <p:cNvPr id="8" name="Ink 7">
                <a:extLst>
                  <a:ext uri="{FF2B5EF4-FFF2-40B4-BE49-F238E27FC236}">
                    <a16:creationId xmlns:a16="http://schemas.microsoft.com/office/drawing/2014/main" id="{5222ABF4-D227-4EF4-AE61-6093765C2FD6}"/>
                  </a:ext>
                </a:extLst>
              </p:cNvPr>
              <p:cNvPicPr/>
              <p:nvPr/>
            </p:nvPicPr>
            <p:blipFill>
              <a:blip r:embed="rId4"/>
              <a:stretch>
                <a:fillRect/>
              </a:stretch>
            </p:blipFill>
            <p:spPr>
              <a:xfrm>
                <a:off x="5070808" y="357829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BBCBA377-EA48-4056-970C-876B8ACCAFCE}"/>
                  </a:ext>
                </a:extLst>
              </p14:cNvPr>
              <p14:cNvContentPartPr/>
              <p14:nvPr/>
            </p14:nvContentPartPr>
            <p14:xfrm>
              <a:off x="3689128" y="3641299"/>
              <a:ext cx="1445040" cy="79920"/>
            </p14:xfrm>
          </p:contentPart>
        </mc:Choice>
        <mc:Fallback xmlns="">
          <p:pic>
            <p:nvPicPr>
              <p:cNvPr id="10" name="Ink 9">
                <a:extLst>
                  <a:ext uri="{FF2B5EF4-FFF2-40B4-BE49-F238E27FC236}">
                    <a16:creationId xmlns:a16="http://schemas.microsoft.com/office/drawing/2014/main" id="{BBCBA377-EA48-4056-970C-876B8ACCAFCE}"/>
                  </a:ext>
                </a:extLst>
              </p:cNvPr>
              <p:cNvPicPr/>
              <p:nvPr/>
            </p:nvPicPr>
            <p:blipFill>
              <a:blip r:embed="rId6"/>
              <a:stretch>
                <a:fillRect/>
              </a:stretch>
            </p:blipFill>
            <p:spPr>
              <a:xfrm>
                <a:off x="3626128" y="3578299"/>
                <a:ext cx="1570680" cy="205560"/>
              </a:xfrm>
              <a:prstGeom prst="rect">
                <a:avLst/>
              </a:prstGeom>
            </p:spPr>
          </p:pic>
        </mc:Fallback>
      </mc:AlternateContent>
    </p:spTree>
    <p:extLst>
      <p:ext uri="{BB962C8B-B14F-4D97-AF65-F5344CB8AC3E}">
        <p14:creationId xmlns:p14="http://schemas.microsoft.com/office/powerpoint/2010/main" val="239130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Bridging the Gap from the CPB to the Transmon</a:t>
            </a:r>
            <a:endParaRPr lang="en-US" dirty="0"/>
          </a:p>
        </p:txBody>
      </p:sp>
      <p:sp>
        <p:nvSpPr>
          <p:cNvPr id="6" name="Content Placeholder 5"/>
          <p:cNvSpPr>
            <a:spLocks noGrp="1"/>
          </p:cNvSpPr>
          <p:nvPr>
            <p:ph idx="1"/>
          </p:nvPr>
        </p:nvSpPr>
        <p:spPr/>
        <p:txBody>
          <a:bodyPr/>
          <a:lstStyle/>
          <a:p>
            <a:r>
              <a:rPr lang="en-US" dirty="0"/>
              <a:t>Writing the phase </a:t>
            </a:r>
            <a:r>
              <a:rPr lang="el-GR" dirty="0"/>
              <a:t>θ</a:t>
            </a:r>
            <a:r>
              <a:rPr lang="en-US" dirty="0"/>
              <a:t> in terms of the dimensionless operators, similar to the Hamiltonian on the last slide, we obtain:</a:t>
            </a:r>
          </a:p>
          <a:p>
            <a:endParaRPr lang="en-US" dirty="0"/>
          </a:p>
          <a:p>
            <a:endParaRPr lang="en-US" dirty="0"/>
          </a:p>
          <a:p>
            <a:endParaRPr lang="en-US" dirty="0"/>
          </a:p>
          <a:p>
            <a:endParaRPr lang="en-US" dirty="0"/>
          </a:p>
          <a:p>
            <a:r>
              <a:rPr lang="en-US" dirty="0"/>
              <a:t>Substituting the phase into the Hamiltonian we get:</a:t>
            </a:r>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37</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5222ABF4-D227-4EF4-AE61-6093765C2FD6}"/>
                  </a:ext>
                </a:extLst>
              </p14:cNvPr>
              <p14:cNvContentPartPr/>
              <p14:nvPr/>
            </p14:nvContentPartPr>
            <p14:xfrm>
              <a:off x="5133808" y="3641299"/>
              <a:ext cx="360" cy="360"/>
            </p14:xfrm>
          </p:contentPart>
        </mc:Choice>
        <mc:Fallback xmlns="">
          <p:pic>
            <p:nvPicPr>
              <p:cNvPr id="8" name="Ink 7">
                <a:extLst>
                  <a:ext uri="{FF2B5EF4-FFF2-40B4-BE49-F238E27FC236}">
                    <a16:creationId xmlns:a16="http://schemas.microsoft.com/office/drawing/2014/main" id="{5222ABF4-D227-4EF4-AE61-6093765C2FD6}"/>
                  </a:ext>
                </a:extLst>
              </p:cNvPr>
              <p:cNvPicPr/>
              <p:nvPr/>
            </p:nvPicPr>
            <p:blipFill>
              <a:blip r:embed="rId3"/>
              <a:stretch>
                <a:fillRect/>
              </a:stretch>
            </p:blipFill>
            <p:spPr>
              <a:xfrm>
                <a:off x="5070808" y="357829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BBCBA377-EA48-4056-970C-876B8ACCAFCE}"/>
                  </a:ext>
                </a:extLst>
              </p14:cNvPr>
              <p14:cNvContentPartPr/>
              <p14:nvPr/>
            </p14:nvContentPartPr>
            <p14:xfrm>
              <a:off x="3689128" y="3641299"/>
              <a:ext cx="1445040" cy="79920"/>
            </p14:xfrm>
          </p:contentPart>
        </mc:Choice>
        <mc:Fallback xmlns="">
          <p:pic>
            <p:nvPicPr>
              <p:cNvPr id="10" name="Ink 9">
                <a:extLst>
                  <a:ext uri="{FF2B5EF4-FFF2-40B4-BE49-F238E27FC236}">
                    <a16:creationId xmlns:a16="http://schemas.microsoft.com/office/drawing/2014/main" id="{BBCBA377-EA48-4056-970C-876B8ACCAFCE}"/>
                  </a:ext>
                </a:extLst>
              </p:cNvPr>
              <p:cNvPicPr/>
              <p:nvPr/>
            </p:nvPicPr>
            <p:blipFill>
              <a:blip r:embed="rId5"/>
              <a:stretch>
                <a:fillRect/>
              </a:stretch>
            </p:blipFill>
            <p:spPr>
              <a:xfrm>
                <a:off x="3626128" y="3578582"/>
                <a:ext cx="1570680" cy="204997"/>
              </a:xfrm>
              <a:prstGeom prst="rect">
                <a:avLst/>
              </a:prstGeom>
            </p:spPr>
          </p:pic>
        </mc:Fallback>
      </mc:AlternateContent>
      <p:pic>
        <p:nvPicPr>
          <p:cNvPr id="7" name="Picture 6" descr="Text, letter&#10;&#10;Description automatically generated">
            <a:extLst>
              <a:ext uri="{FF2B5EF4-FFF2-40B4-BE49-F238E27FC236}">
                <a16:creationId xmlns:a16="http://schemas.microsoft.com/office/drawing/2014/main" id="{9C3661A5-9CD2-422E-80C5-122469A1ED4D}"/>
              </a:ext>
            </a:extLst>
          </p:cNvPr>
          <p:cNvPicPr>
            <a:picLocks noChangeAspect="1"/>
          </p:cNvPicPr>
          <p:nvPr/>
        </p:nvPicPr>
        <p:blipFill>
          <a:blip r:embed="rId6"/>
          <a:stretch>
            <a:fillRect/>
          </a:stretch>
        </p:blipFill>
        <p:spPr>
          <a:xfrm>
            <a:off x="2852407" y="1860594"/>
            <a:ext cx="6487186" cy="2069722"/>
          </a:xfrm>
          <a:prstGeom prst="rect">
            <a:avLst/>
          </a:prstGeom>
        </p:spPr>
      </p:pic>
      <p:pic>
        <p:nvPicPr>
          <p:cNvPr id="11" name="Picture 10" descr="Chart&#10;&#10;Description automatically generated">
            <a:extLst>
              <a:ext uri="{FF2B5EF4-FFF2-40B4-BE49-F238E27FC236}">
                <a16:creationId xmlns:a16="http://schemas.microsoft.com/office/drawing/2014/main" id="{8331B3BB-A86D-4B8A-8075-1FE347F94D50}"/>
              </a:ext>
            </a:extLst>
          </p:cNvPr>
          <p:cNvPicPr>
            <a:picLocks noChangeAspect="1"/>
          </p:cNvPicPr>
          <p:nvPr/>
        </p:nvPicPr>
        <p:blipFill>
          <a:blip r:embed="rId7"/>
          <a:stretch>
            <a:fillRect/>
          </a:stretch>
        </p:blipFill>
        <p:spPr>
          <a:xfrm>
            <a:off x="3379323" y="4947902"/>
            <a:ext cx="5433353" cy="948923"/>
          </a:xfrm>
          <a:prstGeom prst="rect">
            <a:avLst/>
          </a:prstGeom>
        </p:spPr>
      </p:pic>
    </p:spTree>
    <p:extLst>
      <p:ext uri="{BB962C8B-B14F-4D97-AF65-F5344CB8AC3E}">
        <p14:creationId xmlns:p14="http://schemas.microsoft.com/office/powerpoint/2010/main" val="4001767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Bridging the Gap from the CPB to the Transmon</a:t>
            </a:r>
            <a:endParaRPr lang="en-US" dirty="0"/>
          </a:p>
        </p:txBody>
      </p:sp>
      <p:sp>
        <p:nvSpPr>
          <p:cNvPr id="6" name="Content Placeholder 5"/>
          <p:cNvSpPr>
            <a:spLocks noGrp="1"/>
          </p:cNvSpPr>
          <p:nvPr>
            <p:ph idx="1"/>
          </p:nvPr>
        </p:nvSpPr>
        <p:spPr/>
        <p:txBody>
          <a:bodyPr/>
          <a:lstStyle/>
          <a:p>
            <a:r>
              <a:rPr lang="en-US" dirty="0"/>
              <a:t>We can then simplify to a first-order approximation (perturbation theory says we can simplify to first-order by only using the diagonal matrix elements). Thus, we can only collect the diagonal terms from the (b + b†)</a:t>
            </a:r>
            <a:r>
              <a:rPr lang="en-US" baseline="30000" dirty="0"/>
              <a:t>4</a:t>
            </a:r>
            <a:r>
              <a:rPr lang="en-US" dirty="0"/>
              <a:t>. This means it can be written in the form (b† b)</a:t>
            </a:r>
            <a:r>
              <a:rPr lang="en-US" baseline="30000" dirty="0"/>
              <a:t>2</a:t>
            </a:r>
            <a:r>
              <a:rPr lang="en-US" dirty="0"/>
              <a:t>. Plugging in these terms we find the energy of the </a:t>
            </a:r>
            <a:r>
              <a:rPr lang="en-US" dirty="0" err="1"/>
              <a:t>j</a:t>
            </a:r>
            <a:r>
              <a:rPr lang="en-US" baseline="30000" dirty="0" err="1"/>
              <a:t>th</a:t>
            </a:r>
            <a:r>
              <a:rPr lang="en-US" dirty="0"/>
              <a:t> level to be as follows:</a:t>
            </a:r>
          </a:p>
          <a:p>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38</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5222ABF4-D227-4EF4-AE61-6093765C2FD6}"/>
                  </a:ext>
                </a:extLst>
              </p14:cNvPr>
              <p14:cNvContentPartPr/>
              <p14:nvPr/>
            </p14:nvContentPartPr>
            <p14:xfrm>
              <a:off x="5133808" y="3641299"/>
              <a:ext cx="360" cy="360"/>
            </p14:xfrm>
          </p:contentPart>
        </mc:Choice>
        <mc:Fallback xmlns="">
          <p:pic>
            <p:nvPicPr>
              <p:cNvPr id="8" name="Ink 7">
                <a:extLst>
                  <a:ext uri="{FF2B5EF4-FFF2-40B4-BE49-F238E27FC236}">
                    <a16:creationId xmlns:a16="http://schemas.microsoft.com/office/drawing/2014/main" id="{5222ABF4-D227-4EF4-AE61-6093765C2FD6}"/>
                  </a:ext>
                </a:extLst>
              </p:cNvPr>
              <p:cNvPicPr/>
              <p:nvPr/>
            </p:nvPicPr>
            <p:blipFill>
              <a:blip r:embed="rId3"/>
              <a:stretch>
                <a:fillRect/>
              </a:stretch>
            </p:blipFill>
            <p:spPr>
              <a:xfrm>
                <a:off x="5070808" y="357829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BBCBA377-EA48-4056-970C-876B8ACCAFCE}"/>
                  </a:ext>
                </a:extLst>
              </p14:cNvPr>
              <p14:cNvContentPartPr/>
              <p14:nvPr/>
            </p14:nvContentPartPr>
            <p14:xfrm>
              <a:off x="3689128" y="3641299"/>
              <a:ext cx="1445040" cy="79920"/>
            </p14:xfrm>
          </p:contentPart>
        </mc:Choice>
        <mc:Fallback xmlns="">
          <p:pic>
            <p:nvPicPr>
              <p:cNvPr id="10" name="Ink 9">
                <a:extLst>
                  <a:ext uri="{FF2B5EF4-FFF2-40B4-BE49-F238E27FC236}">
                    <a16:creationId xmlns:a16="http://schemas.microsoft.com/office/drawing/2014/main" id="{BBCBA377-EA48-4056-970C-876B8ACCAFCE}"/>
                  </a:ext>
                </a:extLst>
              </p:cNvPr>
              <p:cNvPicPr/>
              <p:nvPr/>
            </p:nvPicPr>
            <p:blipFill>
              <a:blip r:embed="rId5"/>
              <a:stretch>
                <a:fillRect/>
              </a:stretch>
            </p:blipFill>
            <p:spPr>
              <a:xfrm>
                <a:off x="3626128" y="3578582"/>
                <a:ext cx="1570680" cy="204997"/>
              </a:xfrm>
              <a:prstGeom prst="rect">
                <a:avLst/>
              </a:prstGeom>
            </p:spPr>
          </p:pic>
        </mc:Fallback>
      </mc:AlternateContent>
      <p:pic>
        <p:nvPicPr>
          <p:cNvPr id="3" name="Picture 2" descr="A picture containing text, clock, watch, gauge&#10;&#10;Description automatically generated">
            <a:extLst>
              <a:ext uri="{FF2B5EF4-FFF2-40B4-BE49-F238E27FC236}">
                <a16:creationId xmlns:a16="http://schemas.microsoft.com/office/drawing/2014/main" id="{0D568E6C-1401-4D9A-B383-19AE92460130}"/>
              </a:ext>
            </a:extLst>
          </p:cNvPr>
          <p:cNvPicPr>
            <a:picLocks noChangeAspect="1"/>
          </p:cNvPicPr>
          <p:nvPr/>
        </p:nvPicPr>
        <p:blipFill>
          <a:blip r:embed="rId6"/>
          <a:stretch>
            <a:fillRect/>
          </a:stretch>
        </p:blipFill>
        <p:spPr>
          <a:xfrm>
            <a:off x="1760472" y="3641299"/>
            <a:ext cx="8671056" cy="1405532"/>
          </a:xfrm>
          <a:prstGeom prst="rect">
            <a:avLst/>
          </a:prstGeom>
        </p:spPr>
      </p:pic>
    </p:spTree>
    <p:extLst>
      <p:ext uri="{BB962C8B-B14F-4D97-AF65-F5344CB8AC3E}">
        <p14:creationId xmlns:p14="http://schemas.microsoft.com/office/powerpoint/2010/main" val="2326597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Bridging the Gap from the CPB to the Transmon</a:t>
            </a:r>
            <a:endParaRPr lang="en-US" dirty="0"/>
          </a:p>
        </p:txBody>
      </p:sp>
      <p:sp>
        <p:nvSpPr>
          <p:cNvPr id="6" name="Content Placeholder 5"/>
          <p:cNvSpPr>
            <a:spLocks noGrp="1"/>
          </p:cNvSpPr>
          <p:nvPr>
            <p:ph idx="1"/>
          </p:nvPr>
        </p:nvSpPr>
        <p:spPr/>
        <p:txBody>
          <a:bodyPr/>
          <a:lstStyle/>
          <a:p>
            <a:endParaRPr lang="en-US" dirty="0"/>
          </a:p>
          <a:p>
            <a:endParaRPr lang="en-US" dirty="0"/>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39</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5222ABF4-D227-4EF4-AE61-6093765C2FD6}"/>
                  </a:ext>
                </a:extLst>
              </p14:cNvPr>
              <p14:cNvContentPartPr/>
              <p14:nvPr/>
            </p14:nvContentPartPr>
            <p14:xfrm>
              <a:off x="5133808" y="3641299"/>
              <a:ext cx="360" cy="360"/>
            </p14:xfrm>
          </p:contentPart>
        </mc:Choice>
        <mc:Fallback xmlns="">
          <p:pic>
            <p:nvPicPr>
              <p:cNvPr id="8" name="Ink 7">
                <a:extLst>
                  <a:ext uri="{FF2B5EF4-FFF2-40B4-BE49-F238E27FC236}">
                    <a16:creationId xmlns:a16="http://schemas.microsoft.com/office/drawing/2014/main" id="{5222ABF4-D227-4EF4-AE61-6093765C2FD6}"/>
                  </a:ext>
                </a:extLst>
              </p:cNvPr>
              <p:cNvPicPr/>
              <p:nvPr/>
            </p:nvPicPr>
            <p:blipFill>
              <a:blip r:embed="rId3"/>
              <a:stretch>
                <a:fillRect/>
              </a:stretch>
            </p:blipFill>
            <p:spPr>
              <a:xfrm>
                <a:off x="5070808" y="357829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BBCBA377-EA48-4056-970C-876B8ACCAFCE}"/>
                  </a:ext>
                </a:extLst>
              </p14:cNvPr>
              <p14:cNvContentPartPr/>
              <p14:nvPr/>
            </p14:nvContentPartPr>
            <p14:xfrm>
              <a:off x="3689128" y="3641299"/>
              <a:ext cx="1445040" cy="79920"/>
            </p14:xfrm>
          </p:contentPart>
        </mc:Choice>
        <mc:Fallback xmlns="">
          <p:pic>
            <p:nvPicPr>
              <p:cNvPr id="10" name="Ink 9">
                <a:extLst>
                  <a:ext uri="{FF2B5EF4-FFF2-40B4-BE49-F238E27FC236}">
                    <a16:creationId xmlns:a16="http://schemas.microsoft.com/office/drawing/2014/main" id="{BBCBA377-EA48-4056-970C-876B8ACCAFCE}"/>
                  </a:ext>
                </a:extLst>
              </p:cNvPr>
              <p:cNvPicPr/>
              <p:nvPr/>
            </p:nvPicPr>
            <p:blipFill>
              <a:blip r:embed="rId5"/>
              <a:stretch>
                <a:fillRect/>
              </a:stretch>
            </p:blipFill>
            <p:spPr>
              <a:xfrm>
                <a:off x="3626128" y="3578582"/>
                <a:ext cx="1570680" cy="204997"/>
              </a:xfrm>
              <a:prstGeom prst="rect">
                <a:avLst/>
              </a:prstGeom>
            </p:spPr>
          </p:pic>
        </mc:Fallback>
      </mc:AlternateContent>
      <p:pic>
        <p:nvPicPr>
          <p:cNvPr id="3" name="Picture 2" descr="A picture containing text, clock, watch, gauge&#10;&#10;Description automatically generated">
            <a:extLst>
              <a:ext uri="{FF2B5EF4-FFF2-40B4-BE49-F238E27FC236}">
                <a16:creationId xmlns:a16="http://schemas.microsoft.com/office/drawing/2014/main" id="{0D568E6C-1401-4D9A-B383-19AE92460130}"/>
              </a:ext>
            </a:extLst>
          </p:cNvPr>
          <p:cNvPicPr>
            <a:picLocks noChangeAspect="1"/>
          </p:cNvPicPr>
          <p:nvPr/>
        </p:nvPicPr>
        <p:blipFill>
          <a:blip r:embed="rId6"/>
          <a:stretch>
            <a:fillRect/>
          </a:stretch>
        </p:blipFill>
        <p:spPr>
          <a:xfrm>
            <a:off x="1754122" y="1042478"/>
            <a:ext cx="8671056" cy="1405532"/>
          </a:xfrm>
          <a:prstGeom prst="rect">
            <a:avLst/>
          </a:prstGeom>
        </p:spPr>
      </p:pic>
      <p:sp>
        <p:nvSpPr>
          <p:cNvPr id="9" name="Content Placeholder 5">
            <a:extLst>
              <a:ext uri="{FF2B5EF4-FFF2-40B4-BE49-F238E27FC236}">
                <a16:creationId xmlns:a16="http://schemas.microsoft.com/office/drawing/2014/main" id="{7D3F0F59-9D94-49E5-A262-5F428EEBB575}"/>
              </a:ext>
            </a:extLst>
          </p:cNvPr>
          <p:cNvSpPr txBox="1">
            <a:spLocks/>
          </p:cNvSpPr>
          <p:nvPr/>
        </p:nvSpPr>
        <p:spPr bwMode="auto">
          <a:xfrm>
            <a:off x="249766" y="914400"/>
            <a:ext cx="11705167" cy="594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7"/>
              </a:buBlip>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Font typeface="Wingdings" pitchFamily="2" charset="2"/>
              <a:buChar char="q"/>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7"/>
              </a:buBlip>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33FF"/>
              </a:buClr>
              <a:buFont typeface="Wingdings" pitchFamily="2" charset="2"/>
              <a:buChar char="q"/>
              <a:defRPr sz="22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7"/>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pPr marL="0" indent="0">
              <a:buNone/>
            </a:pPr>
            <a:endParaRPr lang="en-US" dirty="0"/>
          </a:p>
          <a:p>
            <a:endParaRPr lang="en-US" dirty="0"/>
          </a:p>
          <a:p>
            <a:r>
              <a:rPr lang="en-US" dirty="0"/>
              <a:t>We can see from this equation that the last term (the anharmonic term) now only depends upon E</a:t>
            </a:r>
            <a:r>
              <a:rPr lang="en-US" baseline="-25000" dirty="0"/>
              <a:t>C</a:t>
            </a:r>
            <a:r>
              <a:rPr lang="en-US" dirty="0"/>
              <a:t>. This means that we can increase E</a:t>
            </a:r>
            <a:r>
              <a:rPr lang="en-US" baseline="-25000" dirty="0"/>
              <a:t>J </a:t>
            </a:r>
            <a:r>
              <a:rPr lang="en-US" dirty="0"/>
              <a:t>without decreasing the anharmonicity. Thus, we can choose E</a:t>
            </a:r>
            <a:r>
              <a:rPr lang="en-US" baseline="-25000" dirty="0"/>
              <a:t>C</a:t>
            </a:r>
            <a:r>
              <a:rPr lang="en-US" dirty="0"/>
              <a:t> as needed in order to ensure sufficient anharmonicity, then choose an E</a:t>
            </a:r>
            <a:r>
              <a:rPr lang="en-US" baseline="-25000" dirty="0"/>
              <a:t>J</a:t>
            </a:r>
            <a:r>
              <a:rPr lang="en-US" dirty="0"/>
              <a:t> to ensure that E</a:t>
            </a:r>
            <a:r>
              <a:rPr lang="en-US" baseline="-25000" dirty="0"/>
              <a:t>J</a:t>
            </a:r>
            <a:r>
              <a:rPr lang="en-US" dirty="0"/>
              <a:t>/E</a:t>
            </a:r>
            <a:r>
              <a:rPr lang="en-US" baseline="-25000" dirty="0"/>
              <a:t>C</a:t>
            </a:r>
            <a:r>
              <a:rPr lang="en-US" dirty="0"/>
              <a:t> is sufficiently large to operate in the transmon regime and provide sufficient charge noise insensitivity.</a:t>
            </a:r>
          </a:p>
          <a:p>
            <a:endParaRPr lang="en-US" dirty="0"/>
          </a:p>
        </p:txBody>
      </p:sp>
    </p:spTree>
    <p:extLst>
      <p:ext uri="{BB962C8B-B14F-4D97-AF65-F5344CB8AC3E}">
        <p14:creationId xmlns:p14="http://schemas.microsoft.com/office/powerpoint/2010/main" val="3959448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p:txBody>
          <a:bodyPr/>
          <a:lstStyle/>
          <a:p>
            <a:r>
              <a:rPr lang="en-US" dirty="0">
                <a:solidFill>
                  <a:schemeClr val="tx1">
                    <a:lumMod val="95000"/>
                    <a:lumOff val="5000"/>
                  </a:schemeClr>
                </a:solidFill>
              </a:rPr>
              <a:t>Three types of superconducting Josephson Junction qubits, named based on their relevant degrees of freedom:</a:t>
            </a:r>
          </a:p>
          <a:p>
            <a:pPr lvl="1"/>
            <a:r>
              <a:rPr lang="en-US" dirty="0">
                <a:solidFill>
                  <a:schemeClr val="tx1">
                    <a:lumMod val="95000"/>
                    <a:lumOff val="5000"/>
                  </a:schemeClr>
                </a:solidFill>
                <a:sym typeface="Symbol"/>
              </a:rPr>
              <a:t>Charge</a:t>
            </a:r>
          </a:p>
          <a:p>
            <a:pPr lvl="1"/>
            <a:r>
              <a:rPr lang="en-US" dirty="0">
                <a:solidFill>
                  <a:schemeClr val="tx1">
                    <a:lumMod val="95000"/>
                    <a:lumOff val="5000"/>
                  </a:schemeClr>
                </a:solidFill>
                <a:sym typeface="Symbol"/>
              </a:rPr>
              <a:t>Flux</a:t>
            </a:r>
          </a:p>
          <a:p>
            <a:pPr lvl="1"/>
            <a:r>
              <a:rPr lang="en-US" dirty="0">
                <a:solidFill>
                  <a:schemeClr val="tx1">
                    <a:lumMod val="95000"/>
                    <a:lumOff val="5000"/>
                  </a:schemeClr>
                </a:solidFill>
                <a:sym typeface="Symbol"/>
              </a:rPr>
              <a:t>Phase</a:t>
            </a:r>
          </a:p>
          <a:p>
            <a:r>
              <a:rPr lang="en-US" dirty="0">
                <a:solidFill>
                  <a:schemeClr val="tx1">
                    <a:lumMod val="95000"/>
                    <a:lumOff val="5000"/>
                  </a:schemeClr>
                </a:solidFill>
                <a:sym typeface="Symbol"/>
              </a:rPr>
              <a:t>Strategies for enhancing dephasing times:</a:t>
            </a:r>
          </a:p>
          <a:p>
            <a:pPr lvl="1"/>
            <a:r>
              <a:rPr lang="en-US" dirty="0">
                <a:solidFill>
                  <a:schemeClr val="tx1">
                    <a:lumMod val="95000"/>
                    <a:lumOff val="5000"/>
                  </a:schemeClr>
                </a:solidFill>
                <a:sym typeface="Symbol"/>
              </a:rPr>
              <a:t>Improve the properties of junctions and materials to eliminate 1/f noise</a:t>
            </a:r>
          </a:p>
          <a:p>
            <a:pPr lvl="1"/>
            <a:r>
              <a:rPr lang="en-US" dirty="0">
                <a:solidFill>
                  <a:schemeClr val="tx1">
                    <a:lumMod val="95000"/>
                    <a:lumOff val="5000"/>
                  </a:schemeClr>
                </a:solidFill>
                <a:sym typeface="Symbol"/>
              </a:rPr>
              <a:t>Eliminate linear noise sensitivity (“sweet-spot” operation)</a:t>
            </a:r>
          </a:p>
          <a:p>
            <a:r>
              <a:rPr lang="en-US" dirty="0">
                <a:solidFill>
                  <a:schemeClr val="tx1">
                    <a:lumMod val="95000"/>
                    <a:lumOff val="5000"/>
                  </a:schemeClr>
                </a:solidFill>
                <a:sym typeface="Symbol"/>
              </a:rPr>
              <a:t>This paper follows the second strategy and proposes the transmon qubit</a:t>
            </a:r>
          </a:p>
          <a:p>
            <a:pPr lvl="1"/>
            <a:r>
              <a:rPr lang="en-US" dirty="0">
                <a:solidFill>
                  <a:schemeClr val="tx1">
                    <a:lumMod val="95000"/>
                    <a:lumOff val="5000"/>
                  </a:schemeClr>
                </a:solidFill>
                <a:sym typeface="Symbol"/>
              </a:rPr>
              <a:t>Similar to the Cooper Pair Box (CPB) qubit, but operated at a different ratio of Josephson energy to charging energy (E</a:t>
            </a:r>
            <a:r>
              <a:rPr lang="en-US" baseline="-25000" dirty="0">
                <a:solidFill>
                  <a:schemeClr val="tx1">
                    <a:lumMod val="95000"/>
                    <a:lumOff val="5000"/>
                  </a:schemeClr>
                </a:solidFill>
                <a:sym typeface="Symbol"/>
              </a:rPr>
              <a:t>J</a:t>
            </a:r>
            <a:r>
              <a:rPr lang="en-US" dirty="0">
                <a:solidFill>
                  <a:schemeClr val="tx1">
                    <a:lumMod val="95000"/>
                    <a:lumOff val="5000"/>
                  </a:schemeClr>
                </a:solidFill>
                <a:sym typeface="Symbol"/>
              </a:rPr>
              <a:t>/E</a:t>
            </a:r>
            <a:r>
              <a:rPr lang="en-US" baseline="-25000" dirty="0">
                <a:solidFill>
                  <a:schemeClr val="tx1">
                    <a:lumMod val="95000"/>
                    <a:lumOff val="5000"/>
                  </a:schemeClr>
                </a:solidFill>
                <a:sym typeface="Symbol"/>
              </a:rPr>
              <a:t>C</a:t>
            </a:r>
            <a:r>
              <a:rPr lang="en-US" dirty="0">
                <a:solidFill>
                  <a:schemeClr val="tx1">
                    <a:lumMod val="95000"/>
                    <a:lumOff val="5000"/>
                  </a:schemeClr>
                </a:solidFill>
                <a:sym typeface="Symbol"/>
              </a:rPr>
              <a:t>)</a:t>
            </a:r>
          </a:p>
          <a:p>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4</a:t>
            </a:fld>
            <a:endParaRPr lang="en-US" dirty="0"/>
          </a:p>
        </p:txBody>
      </p:sp>
    </p:spTree>
    <p:extLst>
      <p:ext uri="{BB962C8B-B14F-4D97-AF65-F5344CB8AC3E}">
        <p14:creationId xmlns:p14="http://schemas.microsoft.com/office/powerpoint/2010/main" val="7695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Bridging the Gap from the CPB to the Transmon</a:t>
            </a:r>
            <a:endParaRPr lang="en-US" dirty="0"/>
          </a:p>
        </p:txBody>
      </p:sp>
      <p:sp>
        <p:nvSpPr>
          <p:cNvPr id="6" name="Content Placeholder 5"/>
          <p:cNvSpPr>
            <a:spLocks noGrp="1"/>
          </p:cNvSpPr>
          <p:nvPr>
            <p:ph idx="1"/>
          </p:nvPr>
        </p:nvSpPr>
        <p:spPr/>
        <p:txBody>
          <a:bodyPr/>
          <a:lstStyle/>
          <a:p>
            <a:endParaRPr lang="en-US" dirty="0"/>
          </a:p>
          <a:p>
            <a:endParaRPr lang="en-US" dirty="0"/>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40</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5222ABF4-D227-4EF4-AE61-6093765C2FD6}"/>
                  </a:ext>
                </a:extLst>
              </p14:cNvPr>
              <p14:cNvContentPartPr/>
              <p14:nvPr/>
            </p14:nvContentPartPr>
            <p14:xfrm>
              <a:off x="5133808" y="3641299"/>
              <a:ext cx="360" cy="360"/>
            </p14:xfrm>
          </p:contentPart>
        </mc:Choice>
        <mc:Fallback xmlns="">
          <p:pic>
            <p:nvPicPr>
              <p:cNvPr id="8" name="Ink 7">
                <a:extLst>
                  <a:ext uri="{FF2B5EF4-FFF2-40B4-BE49-F238E27FC236}">
                    <a16:creationId xmlns:a16="http://schemas.microsoft.com/office/drawing/2014/main" id="{5222ABF4-D227-4EF4-AE61-6093765C2FD6}"/>
                  </a:ext>
                </a:extLst>
              </p:cNvPr>
              <p:cNvPicPr/>
              <p:nvPr/>
            </p:nvPicPr>
            <p:blipFill>
              <a:blip r:embed="rId3"/>
              <a:stretch>
                <a:fillRect/>
              </a:stretch>
            </p:blipFill>
            <p:spPr>
              <a:xfrm>
                <a:off x="5070808" y="357829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BBCBA377-EA48-4056-970C-876B8ACCAFCE}"/>
                  </a:ext>
                </a:extLst>
              </p14:cNvPr>
              <p14:cNvContentPartPr/>
              <p14:nvPr/>
            </p14:nvContentPartPr>
            <p14:xfrm>
              <a:off x="3689128" y="3641299"/>
              <a:ext cx="1445040" cy="79920"/>
            </p14:xfrm>
          </p:contentPart>
        </mc:Choice>
        <mc:Fallback xmlns="">
          <p:pic>
            <p:nvPicPr>
              <p:cNvPr id="10" name="Ink 9">
                <a:extLst>
                  <a:ext uri="{FF2B5EF4-FFF2-40B4-BE49-F238E27FC236}">
                    <a16:creationId xmlns:a16="http://schemas.microsoft.com/office/drawing/2014/main" id="{BBCBA377-EA48-4056-970C-876B8ACCAFCE}"/>
                  </a:ext>
                </a:extLst>
              </p:cNvPr>
              <p:cNvPicPr/>
              <p:nvPr/>
            </p:nvPicPr>
            <p:blipFill>
              <a:blip r:embed="rId5"/>
              <a:stretch>
                <a:fillRect/>
              </a:stretch>
            </p:blipFill>
            <p:spPr>
              <a:xfrm>
                <a:off x="3626128" y="3578582"/>
                <a:ext cx="1570680" cy="204997"/>
              </a:xfrm>
              <a:prstGeom prst="rect">
                <a:avLst/>
              </a:prstGeom>
            </p:spPr>
          </p:pic>
        </mc:Fallback>
      </mc:AlternateContent>
      <p:sp>
        <p:nvSpPr>
          <p:cNvPr id="9" name="Content Placeholder 5">
            <a:extLst>
              <a:ext uri="{FF2B5EF4-FFF2-40B4-BE49-F238E27FC236}">
                <a16:creationId xmlns:a16="http://schemas.microsoft.com/office/drawing/2014/main" id="{7D3F0F59-9D94-49E5-A262-5F428EEBB575}"/>
              </a:ext>
            </a:extLst>
          </p:cNvPr>
          <p:cNvSpPr txBox="1">
            <a:spLocks/>
          </p:cNvSpPr>
          <p:nvPr/>
        </p:nvSpPr>
        <p:spPr bwMode="auto">
          <a:xfrm>
            <a:off x="237066" y="852613"/>
            <a:ext cx="11705167" cy="52082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6"/>
              </a:buBlip>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Font typeface="Wingdings" pitchFamily="2" charset="2"/>
              <a:buChar char="q"/>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6"/>
              </a:buBlip>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33FF"/>
              </a:buClr>
              <a:buFont typeface="Wingdings" pitchFamily="2" charset="2"/>
              <a:buChar char="q"/>
              <a:defRPr sz="22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6"/>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This is the phenomenon that the transmon exploits in order to generate sufficient charge noise insensitivity while still maintaining sufficient anharmonicity.</a:t>
            </a:r>
          </a:p>
          <a:p>
            <a:pPr marL="0" indent="0">
              <a:buNone/>
            </a:pPr>
            <a:endParaRPr lang="en-US" dirty="0"/>
          </a:p>
        </p:txBody>
      </p:sp>
    </p:spTree>
    <p:extLst>
      <p:ext uri="{BB962C8B-B14F-4D97-AF65-F5344CB8AC3E}">
        <p14:creationId xmlns:p14="http://schemas.microsoft.com/office/powerpoint/2010/main" val="1681858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53FBF7-521B-4851-AD50-2B78735F9788}"/>
              </a:ext>
            </a:extLst>
          </p:cNvPr>
          <p:cNvSpPr/>
          <p:nvPr/>
        </p:nvSpPr>
        <p:spPr>
          <a:xfrm>
            <a:off x="579120" y="2752642"/>
            <a:ext cx="11612880" cy="9144"/>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4"/>
          <p:cNvSpPr>
            <a:spLocks noGrp="1"/>
          </p:cNvSpPr>
          <p:nvPr>
            <p:ph type="title"/>
          </p:nvPr>
        </p:nvSpPr>
        <p:spPr>
          <a:xfrm>
            <a:off x="498536" y="2751003"/>
            <a:ext cx="10702864" cy="1362075"/>
          </a:xfrm>
        </p:spPr>
        <p:txBody>
          <a:bodyPr/>
          <a:lstStyle/>
          <a:p>
            <a:r>
              <a:rPr lang="en-US" sz="3200" cap="none" dirty="0"/>
              <a:t>Conclusion/Review</a:t>
            </a:r>
            <a:br>
              <a:rPr lang="en-US" sz="3200" cap="none" dirty="0"/>
            </a:br>
            <a:br>
              <a:rPr lang="en-US" sz="3200" cap="none" dirty="0"/>
            </a:br>
            <a:endParaRPr lang="en-US" sz="3200" cap="none" dirty="0"/>
          </a:p>
        </p:txBody>
      </p:sp>
      <p:sp>
        <p:nvSpPr>
          <p:cNvPr id="6" name="Text Placeholder 5"/>
          <p:cNvSpPr>
            <a:spLocks noGrp="1"/>
          </p:cNvSpPr>
          <p:nvPr>
            <p:ph type="body" idx="1"/>
          </p:nvPr>
        </p:nvSpPr>
        <p:spPr>
          <a:xfrm>
            <a:off x="498536" y="1242824"/>
            <a:ext cx="7772400" cy="1500187"/>
          </a:xfrm>
        </p:spPr>
        <p:txBody>
          <a:bodyPr>
            <a:normAutofit/>
          </a:bodyPr>
          <a:lstStyle/>
          <a:p>
            <a:r>
              <a:rPr lang="en-US" sz="3200" dirty="0"/>
              <a:t>Section 3</a:t>
            </a:r>
            <a:endParaRPr lang="en-US" sz="3200" baseline="-25000" dirty="0"/>
          </a:p>
        </p:txBody>
      </p:sp>
      <p:sp>
        <p:nvSpPr>
          <p:cNvPr id="14" name="Slide Number Placeholder 1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CF7D47-7398-4810-A36C-C81732303025}" type="slidenum">
              <a:rPr kumimoji="0" lang="en-US" sz="10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0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6" descr="Image result for university of florida logo">
            <a:extLst>
              <a:ext uri="{FF2B5EF4-FFF2-40B4-BE49-F238E27FC236}">
                <a16:creationId xmlns:a16="http://schemas.microsoft.com/office/drawing/2014/main" id="{7C5A80DA-D1D9-42CF-8F7D-72D630BF5F6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914018" y="5016766"/>
            <a:ext cx="1046401" cy="6999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me">
            <a:extLst>
              <a:ext uri="{FF2B5EF4-FFF2-40B4-BE49-F238E27FC236}">
                <a16:creationId xmlns:a16="http://schemas.microsoft.com/office/drawing/2014/main" id="{4EB0F8AA-9DEF-462F-A257-F2BC02B5E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8647" y="4957118"/>
            <a:ext cx="1905000" cy="8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571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Conclusion/Review</a:t>
            </a:r>
            <a:endParaRPr lang="en-US" dirty="0"/>
          </a:p>
        </p:txBody>
      </p:sp>
      <p:sp>
        <p:nvSpPr>
          <p:cNvPr id="6" name="Content Placeholder 5"/>
          <p:cNvSpPr>
            <a:spLocks noGrp="1"/>
          </p:cNvSpPr>
          <p:nvPr>
            <p:ph idx="1"/>
          </p:nvPr>
        </p:nvSpPr>
        <p:spPr/>
        <p:txBody>
          <a:bodyPr/>
          <a:lstStyle/>
          <a:p>
            <a:endParaRPr lang="en-US" dirty="0"/>
          </a:p>
          <a:p>
            <a:endParaRPr lang="en-US" dirty="0"/>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42</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5222ABF4-D227-4EF4-AE61-6093765C2FD6}"/>
                  </a:ext>
                </a:extLst>
              </p14:cNvPr>
              <p14:cNvContentPartPr/>
              <p14:nvPr/>
            </p14:nvContentPartPr>
            <p14:xfrm>
              <a:off x="5133808" y="3641299"/>
              <a:ext cx="360" cy="360"/>
            </p14:xfrm>
          </p:contentPart>
        </mc:Choice>
        <mc:Fallback xmlns="">
          <p:pic>
            <p:nvPicPr>
              <p:cNvPr id="8" name="Ink 7">
                <a:extLst>
                  <a:ext uri="{FF2B5EF4-FFF2-40B4-BE49-F238E27FC236}">
                    <a16:creationId xmlns:a16="http://schemas.microsoft.com/office/drawing/2014/main" id="{5222ABF4-D227-4EF4-AE61-6093765C2FD6}"/>
                  </a:ext>
                </a:extLst>
              </p:cNvPr>
              <p:cNvPicPr/>
              <p:nvPr/>
            </p:nvPicPr>
            <p:blipFill>
              <a:blip r:embed="rId3"/>
              <a:stretch>
                <a:fillRect/>
              </a:stretch>
            </p:blipFill>
            <p:spPr>
              <a:xfrm>
                <a:off x="5070808" y="357829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BBCBA377-EA48-4056-970C-876B8ACCAFCE}"/>
                  </a:ext>
                </a:extLst>
              </p14:cNvPr>
              <p14:cNvContentPartPr/>
              <p14:nvPr/>
            </p14:nvContentPartPr>
            <p14:xfrm>
              <a:off x="3689128" y="3641299"/>
              <a:ext cx="1445040" cy="79920"/>
            </p14:xfrm>
          </p:contentPart>
        </mc:Choice>
        <mc:Fallback xmlns="">
          <p:pic>
            <p:nvPicPr>
              <p:cNvPr id="10" name="Ink 9">
                <a:extLst>
                  <a:ext uri="{FF2B5EF4-FFF2-40B4-BE49-F238E27FC236}">
                    <a16:creationId xmlns:a16="http://schemas.microsoft.com/office/drawing/2014/main" id="{BBCBA377-EA48-4056-970C-876B8ACCAFCE}"/>
                  </a:ext>
                </a:extLst>
              </p:cNvPr>
              <p:cNvPicPr/>
              <p:nvPr/>
            </p:nvPicPr>
            <p:blipFill>
              <a:blip r:embed="rId5"/>
              <a:stretch>
                <a:fillRect/>
              </a:stretch>
            </p:blipFill>
            <p:spPr>
              <a:xfrm>
                <a:off x="3626128" y="3578582"/>
                <a:ext cx="1570680" cy="204997"/>
              </a:xfrm>
              <a:prstGeom prst="rect">
                <a:avLst/>
              </a:prstGeom>
            </p:spPr>
          </p:pic>
        </mc:Fallback>
      </mc:AlternateContent>
      <p:sp>
        <p:nvSpPr>
          <p:cNvPr id="9" name="Content Placeholder 5">
            <a:extLst>
              <a:ext uri="{FF2B5EF4-FFF2-40B4-BE49-F238E27FC236}">
                <a16:creationId xmlns:a16="http://schemas.microsoft.com/office/drawing/2014/main" id="{7D3F0F59-9D94-49E5-A262-5F428EEBB575}"/>
              </a:ext>
            </a:extLst>
          </p:cNvPr>
          <p:cNvSpPr txBox="1">
            <a:spLocks/>
          </p:cNvSpPr>
          <p:nvPr/>
        </p:nvSpPr>
        <p:spPr bwMode="auto">
          <a:xfrm>
            <a:off x="237066" y="852613"/>
            <a:ext cx="11705167" cy="52082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6"/>
              </a:buBlip>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Font typeface="Wingdings" pitchFamily="2" charset="2"/>
              <a:buChar char="q"/>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6"/>
              </a:buBlip>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33FF"/>
              </a:buClr>
              <a:buFont typeface="Wingdings" pitchFamily="2" charset="2"/>
              <a:buChar char="q"/>
              <a:defRPr sz="22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6"/>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main difference between the CPB and the transmon is the regime in which they operate, the transmon operates in a significantly higher E</a:t>
            </a:r>
            <a:r>
              <a:rPr lang="en-US" baseline="-25000" dirty="0"/>
              <a:t>J</a:t>
            </a:r>
            <a:r>
              <a:rPr lang="en-US" dirty="0"/>
              <a:t>/E</a:t>
            </a:r>
            <a:r>
              <a:rPr lang="en-US" baseline="-25000" dirty="0"/>
              <a:t>C</a:t>
            </a:r>
            <a:endParaRPr lang="en-US" dirty="0"/>
          </a:p>
          <a:p>
            <a:endParaRPr lang="en-US" dirty="0"/>
          </a:p>
          <a:p>
            <a:r>
              <a:rPr lang="en-US" dirty="0"/>
              <a:t>In order to minimize the E</a:t>
            </a:r>
            <a:r>
              <a:rPr lang="en-US" baseline="-25000" dirty="0"/>
              <a:t>C</a:t>
            </a:r>
            <a:r>
              <a:rPr lang="en-US" dirty="0"/>
              <a:t> and move toward this regime, a shunting capacitor is added to the CPB to decrease E</a:t>
            </a:r>
            <a:r>
              <a:rPr lang="en-US" baseline="-25000" dirty="0"/>
              <a:t>C</a:t>
            </a:r>
          </a:p>
          <a:p>
            <a:pPr marL="0" indent="0">
              <a:buNone/>
            </a:pPr>
            <a:endParaRPr lang="en-US" baseline="-25000" dirty="0"/>
          </a:p>
          <a:p>
            <a:r>
              <a:rPr lang="en-US" dirty="0"/>
              <a:t>This leads to the transmon qubit, which exploits a mathematical phenomenon where charge noise insensitivity increases exponentially while anharmonicity only decreases with a weak power law</a:t>
            </a:r>
          </a:p>
          <a:p>
            <a:endParaRPr lang="en-US" dirty="0"/>
          </a:p>
          <a:p>
            <a:pPr marL="0" indent="0">
              <a:buNone/>
            </a:pPr>
            <a:endParaRPr lang="en-US" dirty="0"/>
          </a:p>
        </p:txBody>
      </p:sp>
    </p:spTree>
    <p:extLst>
      <p:ext uri="{BB962C8B-B14F-4D97-AF65-F5344CB8AC3E}">
        <p14:creationId xmlns:p14="http://schemas.microsoft.com/office/powerpoint/2010/main" val="920610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53FBF7-521B-4851-AD50-2B78735F9788}"/>
              </a:ext>
            </a:extLst>
          </p:cNvPr>
          <p:cNvSpPr/>
          <p:nvPr/>
        </p:nvSpPr>
        <p:spPr>
          <a:xfrm>
            <a:off x="579120" y="2752642"/>
            <a:ext cx="11612880" cy="9144"/>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4"/>
          <p:cNvSpPr>
            <a:spLocks noGrp="1"/>
          </p:cNvSpPr>
          <p:nvPr>
            <p:ph type="title"/>
          </p:nvPr>
        </p:nvSpPr>
        <p:spPr>
          <a:xfrm>
            <a:off x="498536" y="2751003"/>
            <a:ext cx="10702864" cy="1362075"/>
          </a:xfrm>
        </p:spPr>
        <p:txBody>
          <a:bodyPr/>
          <a:lstStyle/>
          <a:p>
            <a:r>
              <a:rPr lang="en-US" sz="3200" cap="none" dirty="0"/>
              <a:t>References</a:t>
            </a:r>
            <a:br>
              <a:rPr lang="en-US" sz="3200" cap="none" dirty="0"/>
            </a:br>
            <a:br>
              <a:rPr lang="en-US" sz="3200" cap="none" dirty="0"/>
            </a:br>
            <a:endParaRPr lang="en-US" sz="3200" cap="none" dirty="0"/>
          </a:p>
        </p:txBody>
      </p:sp>
      <p:sp>
        <p:nvSpPr>
          <p:cNvPr id="6" name="Text Placeholder 5"/>
          <p:cNvSpPr>
            <a:spLocks noGrp="1"/>
          </p:cNvSpPr>
          <p:nvPr>
            <p:ph type="body" idx="1"/>
          </p:nvPr>
        </p:nvSpPr>
        <p:spPr>
          <a:xfrm>
            <a:off x="498536" y="1242824"/>
            <a:ext cx="7772400" cy="1500187"/>
          </a:xfrm>
        </p:spPr>
        <p:txBody>
          <a:bodyPr>
            <a:normAutofit/>
          </a:bodyPr>
          <a:lstStyle/>
          <a:p>
            <a:r>
              <a:rPr lang="en-US" sz="3200" dirty="0"/>
              <a:t>Section 4</a:t>
            </a:r>
            <a:endParaRPr lang="en-US" sz="3200" baseline="-25000" dirty="0"/>
          </a:p>
        </p:txBody>
      </p:sp>
      <p:sp>
        <p:nvSpPr>
          <p:cNvPr id="14" name="Slide Number Placeholder 1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CF7D47-7398-4810-A36C-C81732303025}" type="slidenum">
              <a:rPr kumimoji="0" lang="en-US" sz="10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0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6" descr="Image result for university of florida logo">
            <a:extLst>
              <a:ext uri="{FF2B5EF4-FFF2-40B4-BE49-F238E27FC236}">
                <a16:creationId xmlns:a16="http://schemas.microsoft.com/office/drawing/2014/main" id="{7C5A80DA-D1D9-42CF-8F7D-72D630BF5F6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914018" y="5016766"/>
            <a:ext cx="1046401" cy="6999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me">
            <a:extLst>
              <a:ext uri="{FF2B5EF4-FFF2-40B4-BE49-F238E27FC236}">
                <a16:creationId xmlns:a16="http://schemas.microsoft.com/office/drawing/2014/main" id="{4EB0F8AA-9DEF-462F-A257-F2BC02B5E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8647" y="4957118"/>
            <a:ext cx="1905000" cy="8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65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References</a:t>
            </a:r>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44</a:t>
            </a:fld>
            <a:endParaRPr lang="en-US" dirty="0"/>
          </a:p>
        </p:txBody>
      </p:sp>
      <p:sp>
        <p:nvSpPr>
          <p:cNvPr id="3" name="Content Placeholder 2">
            <a:extLst>
              <a:ext uri="{FF2B5EF4-FFF2-40B4-BE49-F238E27FC236}">
                <a16:creationId xmlns:a16="http://schemas.microsoft.com/office/drawing/2014/main" id="{D4F5F7CF-0B64-4715-B814-87223458E49C}"/>
              </a:ext>
            </a:extLst>
          </p:cNvPr>
          <p:cNvSpPr>
            <a:spLocks noGrp="1"/>
          </p:cNvSpPr>
          <p:nvPr>
            <p:ph idx="1"/>
          </p:nvPr>
        </p:nvSpPr>
        <p:spPr/>
        <p:txBody>
          <a:bodyPr/>
          <a:lstStyle/>
          <a:p>
            <a:r>
              <a:rPr lang="en-US" dirty="0"/>
              <a:t>J. Koch, et al. </a:t>
            </a:r>
            <a:r>
              <a:rPr lang="en-US" i="1" dirty="0"/>
              <a:t>Charge-insensitive qubit design derived from the Cooper pair box. </a:t>
            </a:r>
            <a:r>
              <a:rPr lang="en-US" dirty="0"/>
              <a:t>Physical Review A, 2007.</a:t>
            </a:r>
          </a:p>
          <a:p>
            <a:r>
              <a:rPr lang="en-US" dirty="0"/>
              <a:t>D. Schuster. </a:t>
            </a:r>
            <a:r>
              <a:rPr lang="en-US" i="1" dirty="0"/>
              <a:t>Circuit Quantum Electrodynamics.</a:t>
            </a:r>
            <a:r>
              <a:rPr lang="en-US" dirty="0"/>
              <a:t> Yale University, 2007.</a:t>
            </a:r>
          </a:p>
          <a:p>
            <a:r>
              <a:rPr lang="en-US" dirty="0"/>
              <a:t>J. Moy Chow. </a:t>
            </a:r>
            <a:r>
              <a:rPr lang="en-US" i="1" dirty="0"/>
              <a:t>Quantum Information Processing with Superconducting Qubits.</a:t>
            </a:r>
            <a:r>
              <a:rPr lang="en-US" dirty="0"/>
              <a:t> Yale University, 2010.</a:t>
            </a:r>
          </a:p>
          <a:p>
            <a:r>
              <a:rPr lang="en-US" dirty="0"/>
              <a:t>S. Bader. </a:t>
            </a:r>
            <a:r>
              <a:rPr lang="en-US" i="1" dirty="0"/>
              <a:t>The Transmon Qubit</a:t>
            </a:r>
            <a:r>
              <a:rPr lang="en-US" dirty="0"/>
              <a:t>. 2013.</a:t>
            </a:r>
          </a:p>
        </p:txBody>
      </p:sp>
    </p:spTree>
    <p:extLst>
      <p:ext uri="{BB962C8B-B14F-4D97-AF65-F5344CB8AC3E}">
        <p14:creationId xmlns:p14="http://schemas.microsoft.com/office/powerpoint/2010/main" val="692725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a:xfrm>
            <a:off x="237067" y="682203"/>
            <a:ext cx="11705167" cy="5943600"/>
          </a:xfrm>
        </p:spPr>
        <p:txBody>
          <a:bodyPr/>
          <a:lstStyle/>
          <a:p>
            <a:r>
              <a:rPr lang="en-US" dirty="0"/>
              <a:t>Quantities crucial to qubit operations:</a:t>
            </a:r>
          </a:p>
          <a:p>
            <a:pPr lvl="1"/>
            <a:r>
              <a:rPr lang="en-US" dirty="0"/>
              <a:t>Anharmonicity</a:t>
            </a:r>
          </a:p>
          <a:p>
            <a:pPr lvl="1"/>
            <a:r>
              <a:rPr lang="en-US" dirty="0"/>
              <a:t>Energy level charge dispersion</a:t>
            </a:r>
          </a:p>
          <a:p>
            <a:r>
              <a:rPr lang="en-US" dirty="0"/>
              <a:t>The magnitudes of these quantities are determined by the ratio of the Josephson energy to the charging energy (E</a:t>
            </a:r>
            <a:r>
              <a:rPr lang="en-US" baseline="-25000" dirty="0"/>
              <a:t>J</a:t>
            </a:r>
            <a:r>
              <a:rPr lang="en-US" dirty="0"/>
              <a:t>/E</a:t>
            </a:r>
            <a:r>
              <a:rPr lang="en-US" baseline="-25000" dirty="0"/>
              <a:t>C</a:t>
            </a:r>
            <a:r>
              <a:rPr lang="en-US" dirty="0"/>
              <a:t>)</a:t>
            </a:r>
          </a:p>
          <a:p>
            <a:r>
              <a:rPr lang="en-US" dirty="0"/>
              <a:t>The transmon exploits the fact that charge dispersion reduces exponentially in E</a:t>
            </a:r>
            <a:r>
              <a:rPr lang="en-US" baseline="-25000" dirty="0"/>
              <a:t>J</a:t>
            </a:r>
            <a:r>
              <a:rPr lang="en-US" dirty="0"/>
              <a:t>/E</a:t>
            </a:r>
            <a:r>
              <a:rPr lang="en-US" baseline="-25000" dirty="0"/>
              <a:t>C</a:t>
            </a:r>
            <a:r>
              <a:rPr lang="en-US" dirty="0"/>
              <a:t> while the anharmonicity only decreases  algebraically with a slow power law in E</a:t>
            </a:r>
            <a:r>
              <a:rPr lang="en-US" baseline="-25000" dirty="0"/>
              <a:t>J</a:t>
            </a:r>
            <a:r>
              <a:rPr lang="en-US" dirty="0"/>
              <a:t>/E</a:t>
            </a:r>
            <a:r>
              <a:rPr lang="en-US" baseline="-25000" dirty="0"/>
              <a:t>C</a:t>
            </a:r>
          </a:p>
          <a:p>
            <a:r>
              <a:rPr lang="en-US" dirty="0"/>
              <a:t>This means by operating the transmon at a much larger E</a:t>
            </a:r>
            <a:r>
              <a:rPr lang="en-US" baseline="-25000" dirty="0"/>
              <a:t>J</a:t>
            </a:r>
            <a:r>
              <a:rPr lang="en-US" dirty="0"/>
              <a:t>/E</a:t>
            </a:r>
            <a:r>
              <a:rPr lang="en-US" baseline="-25000" dirty="0"/>
              <a:t>C </a:t>
            </a:r>
            <a:r>
              <a:rPr lang="en-US" dirty="0"/>
              <a:t>ratio than the Cooper Pair Box qubit, one can greatly reduce charge noise sensitivity in the qubit while only sacrificing a small amount of anharmonicity</a:t>
            </a:r>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5</a:t>
            </a:fld>
            <a:endParaRPr lang="en-US" dirty="0"/>
          </a:p>
        </p:txBody>
      </p:sp>
    </p:spTree>
    <p:extLst>
      <p:ext uri="{BB962C8B-B14F-4D97-AF65-F5344CB8AC3E}">
        <p14:creationId xmlns:p14="http://schemas.microsoft.com/office/powerpoint/2010/main" val="75977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p:txBody>
          <a:bodyPr/>
          <a:lstStyle/>
          <a:p>
            <a:r>
              <a:rPr lang="en-US" dirty="0"/>
              <a:t>In order to better understand the transmon qubit, its creation, and its derivation let’s look at how we get from the CPB to the transmon</a:t>
            </a:r>
          </a:p>
          <a:p>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6</a:t>
            </a:fld>
            <a:endParaRPr lang="en-US" dirty="0"/>
          </a:p>
        </p:txBody>
      </p:sp>
    </p:spTree>
    <p:extLst>
      <p:ext uri="{BB962C8B-B14F-4D97-AF65-F5344CB8AC3E}">
        <p14:creationId xmlns:p14="http://schemas.microsoft.com/office/powerpoint/2010/main" val="299025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53FBF7-521B-4851-AD50-2B78735F9788}"/>
              </a:ext>
            </a:extLst>
          </p:cNvPr>
          <p:cNvSpPr/>
          <p:nvPr/>
        </p:nvSpPr>
        <p:spPr>
          <a:xfrm>
            <a:off x="579120" y="2752642"/>
            <a:ext cx="11612880" cy="9144"/>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4"/>
          <p:cNvSpPr>
            <a:spLocks noGrp="1"/>
          </p:cNvSpPr>
          <p:nvPr>
            <p:ph type="title"/>
          </p:nvPr>
        </p:nvSpPr>
        <p:spPr>
          <a:xfrm>
            <a:off x="498536" y="2751003"/>
            <a:ext cx="10702864" cy="1362075"/>
          </a:xfrm>
        </p:spPr>
        <p:txBody>
          <a:bodyPr/>
          <a:lstStyle/>
          <a:p>
            <a:r>
              <a:rPr lang="en-US" sz="3200" cap="none" dirty="0"/>
              <a:t>From the Cooper Pair Box to the Transmon</a:t>
            </a:r>
            <a:br>
              <a:rPr lang="en-US" sz="3200" cap="none" dirty="0"/>
            </a:br>
            <a:br>
              <a:rPr lang="en-US" sz="3200" cap="none" dirty="0"/>
            </a:br>
            <a:endParaRPr lang="en-US" sz="3200" cap="none" dirty="0"/>
          </a:p>
        </p:txBody>
      </p:sp>
      <p:sp>
        <p:nvSpPr>
          <p:cNvPr id="6" name="Text Placeholder 5"/>
          <p:cNvSpPr>
            <a:spLocks noGrp="1"/>
          </p:cNvSpPr>
          <p:nvPr>
            <p:ph type="body" idx="1"/>
          </p:nvPr>
        </p:nvSpPr>
        <p:spPr>
          <a:xfrm>
            <a:off x="498536" y="1242824"/>
            <a:ext cx="7772400" cy="1500187"/>
          </a:xfrm>
        </p:spPr>
        <p:txBody>
          <a:bodyPr>
            <a:normAutofit/>
          </a:bodyPr>
          <a:lstStyle/>
          <a:p>
            <a:r>
              <a:rPr lang="en-US" sz="3200" dirty="0"/>
              <a:t>Section 2</a:t>
            </a:r>
            <a:endParaRPr lang="en-US" sz="3200" baseline="-25000" dirty="0"/>
          </a:p>
        </p:txBody>
      </p:sp>
      <p:sp>
        <p:nvSpPr>
          <p:cNvPr id="14" name="Slide Number Placeholder 1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CF7D47-7398-4810-A36C-C81732303025}" type="slidenum">
              <a:rPr kumimoji="0" lang="en-US" sz="10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6" descr="Image result for university of florida logo">
            <a:extLst>
              <a:ext uri="{FF2B5EF4-FFF2-40B4-BE49-F238E27FC236}">
                <a16:creationId xmlns:a16="http://schemas.microsoft.com/office/drawing/2014/main" id="{7C5A80DA-D1D9-42CF-8F7D-72D630BF5F6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914018" y="5016766"/>
            <a:ext cx="1046401" cy="6999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me">
            <a:extLst>
              <a:ext uri="{FF2B5EF4-FFF2-40B4-BE49-F238E27FC236}">
                <a16:creationId xmlns:a16="http://schemas.microsoft.com/office/drawing/2014/main" id="{4EB0F8AA-9DEF-462F-A257-F2BC02B5E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8647" y="4957118"/>
            <a:ext cx="1905000" cy="8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04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53FBF7-521B-4851-AD50-2B78735F9788}"/>
              </a:ext>
            </a:extLst>
          </p:cNvPr>
          <p:cNvSpPr/>
          <p:nvPr/>
        </p:nvSpPr>
        <p:spPr>
          <a:xfrm>
            <a:off x="579120" y="2752642"/>
            <a:ext cx="11612880" cy="9144"/>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4"/>
          <p:cNvSpPr>
            <a:spLocks noGrp="1"/>
          </p:cNvSpPr>
          <p:nvPr>
            <p:ph type="title"/>
          </p:nvPr>
        </p:nvSpPr>
        <p:spPr>
          <a:xfrm>
            <a:off x="498536" y="2751003"/>
            <a:ext cx="10702864" cy="1362075"/>
          </a:xfrm>
        </p:spPr>
        <p:txBody>
          <a:bodyPr/>
          <a:lstStyle/>
          <a:p>
            <a:r>
              <a:rPr lang="en-US" sz="3200" cap="none" dirty="0"/>
              <a:t>The Cooper Pair Box</a:t>
            </a:r>
            <a:br>
              <a:rPr lang="en-US" sz="3200" cap="none" dirty="0"/>
            </a:br>
            <a:br>
              <a:rPr lang="en-US" sz="3200" cap="none" dirty="0"/>
            </a:br>
            <a:endParaRPr lang="en-US" sz="3200" cap="none" dirty="0"/>
          </a:p>
        </p:txBody>
      </p:sp>
      <p:sp>
        <p:nvSpPr>
          <p:cNvPr id="6" name="Text Placeholder 5"/>
          <p:cNvSpPr>
            <a:spLocks noGrp="1"/>
          </p:cNvSpPr>
          <p:nvPr>
            <p:ph type="body" idx="1"/>
          </p:nvPr>
        </p:nvSpPr>
        <p:spPr>
          <a:xfrm>
            <a:off x="498536" y="1242824"/>
            <a:ext cx="7772400" cy="1500187"/>
          </a:xfrm>
        </p:spPr>
        <p:txBody>
          <a:bodyPr>
            <a:normAutofit/>
          </a:bodyPr>
          <a:lstStyle/>
          <a:p>
            <a:r>
              <a:rPr lang="en-US" sz="3200" dirty="0"/>
              <a:t>Section 2.1</a:t>
            </a:r>
            <a:endParaRPr lang="en-US" sz="3200" baseline="-25000" dirty="0"/>
          </a:p>
        </p:txBody>
      </p:sp>
      <p:sp>
        <p:nvSpPr>
          <p:cNvPr id="14" name="Slide Number Placeholder 1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CF7D47-7398-4810-A36C-C81732303025}" type="slidenum">
              <a:rPr kumimoji="0" lang="en-US" sz="10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6" descr="Image result for university of florida logo">
            <a:extLst>
              <a:ext uri="{FF2B5EF4-FFF2-40B4-BE49-F238E27FC236}">
                <a16:creationId xmlns:a16="http://schemas.microsoft.com/office/drawing/2014/main" id="{7C5A80DA-D1D9-42CF-8F7D-72D630BF5F6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914018" y="5016766"/>
            <a:ext cx="1046401" cy="6999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me">
            <a:extLst>
              <a:ext uri="{FF2B5EF4-FFF2-40B4-BE49-F238E27FC236}">
                <a16:creationId xmlns:a16="http://schemas.microsoft.com/office/drawing/2014/main" id="{4EB0F8AA-9DEF-462F-A257-F2BC02B5E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8647" y="4957118"/>
            <a:ext cx="1905000" cy="8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25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dirty="0"/>
              <a:t>The Cooper Pair Box</a:t>
            </a:r>
          </a:p>
        </p:txBody>
      </p:sp>
      <p:sp>
        <p:nvSpPr>
          <p:cNvPr id="6" name="Content Placeholder 5"/>
          <p:cNvSpPr>
            <a:spLocks noGrp="1"/>
          </p:cNvSpPr>
          <p:nvPr>
            <p:ph sz="half" idx="1"/>
          </p:nvPr>
        </p:nvSpPr>
        <p:spPr>
          <a:xfrm>
            <a:off x="237067" y="687641"/>
            <a:ext cx="5852160" cy="5943600"/>
          </a:xfrm>
        </p:spPr>
        <p:txBody>
          <a:bodyPr wrap="square" anchor="t">
            <a:normAutofit/>
          </a:bodyPr>
          <a:lstStyle/>
          <a:p>
            <a:pPr>
              <a:lnSpc>
                <a:spcPct val="90000"/>
              </a:lnSpc>
            </a:pPr>
            <a:r>
              <a:rPr lang="en-US" dirty="0"/>
              <a:t>The Cooper Pair Box is the prototypical charge qubit (the charge degree of freedom is used for coupling and interactions). In the late 1990’s, coherent quantum oscillations were demonstrated in this qubit type. The most simplistic form of the CPB involves a single superconducting “island” into which Cooper pairs may tunnel via a Josephson junction. This structure, and its circuit, can be seen in this figure.</a:t>
            </a:r>
          </a:p>
        </p:txBody>
      </p:sp>
      <p:pic>
        <p:nvPicPr>
          <p:cNvPr id="3" name="Picture 2" descr="Diagram&#10;&#10;Description automatically generated">
            <a:extLst>
              <a:ext uri="{FF2B5EF4-FFF2-40B4-BE49-F238E27FC236}">
                <a16:creationId xmlns:a16="http://schemas.microsoft.com/office/drawing/2014/main" id="{15629C43-83C6-402D-8CA0-FC66BEF8DB97}"/>
              </a:ext>
            </a:extLst>
          </p:cNvPr>
          <p:cNvPicPr>
            <a:picLocks noChangeAspect="1"/>
          </p:cNvPicPr>
          <p:nvPr/>
        </p:nvPicPr>
        <p:blipFill>
          <a:blip r:embed="rId2"/>
          <a:stretch>
            <a:fillRect/>
          </a:stretch>
        </p:blipFill>
        <p:spPr>
          <a:xfrm>
            <a:off x="6011676" y="1727532"/>
            <a:ext cx="6169903" cy="3402936"/>
          </a:xfrm>
          <a:prstGeom prst="rect">
            <a:avLst/>
          </a:prstGeom>
          <a:noFill/>
        </p:spPr>
      </p:pic>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9</a:t>
            </a:fld>
            <a:endParaRPr lang="en-US"/>
          </a:p>
        </p:txBody>
      </p:sp>
    </p:spTree>
    <p:extLst>
      <p:ext uri="{BB962C8B-B14F-4D97-AF65-F5344CB8AC3E}">
        <p14:creationId xmlns:p14="http://schemas.microsoft.com/office/powerpoint/2010/main" val="344445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dirty="0" smtClean="0">
            <a:solidFill>
              <a:srgbClr val="FF0000"/>
            </a:solidFill>
            <a:latin typeface="+mn-lt"/>
          </a:defRPr>
        </a:defPPr>
      </a:lstStyle>
    </a:spDef>
    <a:txDef>
      <a:spPr>
        <a:noFill/>
      </a:spPr>
      <a:bodyPr wrap="none" rtlCol="0">
        <a:spAutoFit/>
      </a:bodyPr>
      <a:lstStyle>
        <a:defPPr>
          <a:defRPr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46179</TotalTime>
  <Words>2873</Words>
  <Application>Microsoft Office PowerPoint</Application>
  <PresentationFormat>Widescreen</PresentationFormat>
  <Paragraphs>272</Paragraphs>
  <Slides>44</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Cambria Math</vt:lpstr>
      <vt:lpstr>Wingdings</vt:lpstr>
      <vt:lpstr>Office Theme</vt:lpstr>
      <vt:lpstr>Charge-insensitive qubit design derived from the Cooper pair box (Section 1: From the Cooper pair box to the transmon)</vt:lpstr>
      <vt:lpstr>Outline</vt:lpstr>
      <vt:lpstr>Introduction  </vt:lpstr>
      <vt:lpstr>Introduction</vt:lpstr>
      <vt:lpstr>Introduction</vt:lpstr>
      <vt:lpstr>Introduction</vt:lpstr>
      <vt:lpstr>From the Cooper Pair Box to the Transmon  </vt:lpstr>
      <vt:lpstr>The Cooper Pair Box  </vt:lpstr>
      <vt:lpstr>The Cooper Pair Box</vt:lpstr>
      <vt:lpstr>The Cooper Pair Box</vt:lpstr>
      <vt:lpstr>The Cooper Pair Box</vt:lpstr>
      <vt:lpstr>The Cooper Pair Box</vt:lpstr>
      <vt:lpstr>The Cooper Pair Box</vt:lpstr>
      <vt:lpstr>The Cooper Pair Box</vt:lpstr>
      <vt:lpstr>The Cooper Pair Box</vt:lpstr>
      <vt:lpstr>The Cooper Pair Box</vt:lpstr>
      <vt:lpstr>Introduction to the Transmon  </vt:lpstr>
      <vt:lpstr>Introduction to the Transmon</vt:lpstr>
      <vt:lpstr>Introduction to the Transmon</vt:lpstr>
      <vt:lpstr>Introduction to the Transmon</vt:lpstr>
      <vt:lpstr>Introduction to the Transmon</vt:lpstr>
      <vt:lpstr>Introduction to the Transmon</vt:lpstr>
      <vt:lpstr>Introduction to the Transmon</vt:lpstr>
      <vt:lpstr>Introduction to the Transmon</vt:lpstr>
      <vt:lpstr>Introduction to the Transmon</vt:lpstr>
      <vt:lpstr>Introduction to the Transmon</vt:lpstr>
      <vt:lpstr>Introduction to the Transmon</vt:lpstr>
      <vt:lpstr>Bridging the Gap from the CPB to the Transmon</vt:lpstr>
      <vt:lpstr>Bridging the Gap from the CPB to the Transmon</vt:lpstr>
      <vt:lpstr>Bridging the Gap from the CPB to the Transmon</vt:lpstr>
      <vt:lpstr>Bridging the Gap from the CPB to the Transmon</vt:lpstr>
      <vt:lpstr>Bridging the Gap from the CPB to the Transmon</vt:lpstr>
      <vt:lpstr>Bridging the Gap from the CPB to the Transmon</vt:lpstr>
      <vt:lpstr>Bridging the Gap from the CPB to the Transmon</vt:lpstr>
      <vt:lpstr>Bridging the Gap from the CPB to the Transmon</vt:lpstr>
      <vt:lpstr>Bridging the Gap from the CPB to the Transmon</vt:lpstr>
      <vt:lpstr>Bridging the Gap from the CPB to the Transmon</vt:lpstr>
      <vt:lpstr>Bridging the Gap from the CPB to the Transmon</vt:lpstr>
      <vt:lpstr>Bridging the Gap from the CPB to the Transmon</vt:lpstr>
      <vt:lpstr>Bridging the Gap from the CPB to the Transmon</vt:lpstr>
      <vt:lpstr>Conclusion/Review  </vt:lpstr>
      <vt:lpstr>Conclusion/Review</vt:lpstr>
      <vt:lpstr>References  </vt:lpstr>
      <vt:lpstr>References</vt:lpstr>
    </vt:vector>
  </TitlesOfParts>
  <Company>LENOVO CUSTOMER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FENG, Philip</dc:creator>
  <cp:lastModifiedBy>Norris,Brant</cp:lastModifiedBy>
  <cp:revision>1342</cp:revision>
  <cp:lastPrinted>2015-10-22T06:57:40Z</cp:lastPrinted>
  <dcterms:created xsi:type="dcterms:W3CDTF">2008-05-19T09:47:04Z</dcterms:created>
  <dcterms:modified xsi:type="dcterms:W3CDTF">2022-03-30T17:32:53Z</dcterms:modified>
</cp:coreProperties>
</file>