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ppt/ink/ink11.xml" ContentType="application/inkml+xml"/>
  <Override PartName="/ppt/ink/ink12.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handoutMasterIdLst>
    <p:handoutMasterId r:id="rId45"/>
  </p:handoutMasterIdLst>
  <p:sldIdLst>
    <p:sldId id="764" r:id="rId2"/>
    <p:sldId id="869" r:id="rId3"/>
    <p:sldId id="867" r:id="rId4"/>
    <p:sldId id="868" r:id="rId5"/>
    <p:sldId id="870" r:id="rId6"/>
    <p:sldId id="955" r:id="rId7"/>
    <p:sldId id="910" r:id="rId8"/>
    <p:sldId id="939" r:id="rId9"/>
    <p:sldId id="940" r:id="rId10"/>
    <p:sldId id="941" r:id="rId11"/>
    <p:sldId id="942" r:id="rId12"/>
    <p:sldId id="943" r:id="rId13"/>
    <p:sldId id="944" r:id="rId14"/>
    <p:sldId id="945" r:id="rId15"/>
    <p:sldId id="946" r:id="rId16"/>
    <p:sldId id="947" r:id="rId17"/>
    <p:sldId id="948" r:id="rId18"/>
    <p:sldId id="949" r:id="rId19"/>
    <p:sldId id="950" r:id="rId20"/>
    <p:sldId id="951" r:id="rId21"/>
    <p:sldId id="952" r:id="rId22"/>
    <p:sldId id="953" r:id="rId23"/>
    <p:sldId id="956" r:id="rId24"/>
    <p:sldId id="954" r:id="rId25"/>
    <p:sldId id="957" r:id="rId26"/>
    <p:sldId id="958" r:id="rId27"/>
    <p:sldId id="959" r:id="rId28"/>
    <p:sldId id="960" r:id="rId29"/>
    <p:sldId id="965" r:id="rId30"/>
    <p:sldId id="967" r:id="rId31"/>
    <p:sldId id="968" r:id="rId32"/>
    <p:sldId id="969" r:id="rId33"/>
    <p:sldId id="966" r:id="rId34"/>
    <p:sldId id="938" r:id="rId35"/>
    <p:sldId id="937" r:id="rId36"/>
    <p:sldId id="900" r:id="rId37"/>
    <p:sldId id="887" r:id="rId38"/>
    <p:sldId id="963" r:id="rId39"/>
    <p:sldId id="964" r:id="rId40"/>
    <p:sldId id="961" r:id="rId41"/>
    <p:sldId id="962" r:id="rId42"/>
    <p:sldId id="970" r:id="rId43"/>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B"/>
    <a:srgbClr val="F7A679"/>
    <a:srgbClr val="F3732D"/>
    <a:srgbClr val="EC5D0E"/>
    <a:srgbClr val="FC8E70"/>
    <a:srgbClr val="FA4616"/>
    <a:srgbClr val="E13405"/>
    <a:srgbClr val="0021A5"/>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5" autoAdjust="0"/>
    <p:restoredTop sz="84225" autoAdjust="0"/>
  </p:normalViewPr>
  <p:slideViewPr>
    <p:cSldViewPr snapToGrid="0" showGuides="1">
      <p:cViewPr varScale="1">
        <p:scale>
          <a:sx n="54" d="100"/>
          <a:sy n="54" d="100"/>
        </p:scale>
        <p:origin x="1408" y="52"/>
      </p:cViewPr>
      <p:guideLst>
        <p:guide orient="horz" pos="2184"/>
        <p:guide pos="3840"/>
      </p:guideLst>
    </p:cSldViewPr>
  </p:slideViewPr>
  <p:outlineViewPr>
    <p:cViewPr>
      <p:scale>
        <a:sx n="33" d="100"/>
        <a:sy n="33" d="100"/>
      </p:scale>
      <p:origin x="0" y="21004"/>
    </p:cViewPr>
  </p:outlineViewPr>
  <p:notesTextViewPr>
    <p:cViewPr>
      <p:scale>
        <a:sx n="125" d="100"/>
        <a:sy n="125" d="100"/>
      </p:scale>
      <p:origin x="0" y="0"/>
    </p:cViewPr>
  </p:notesTextViewPr>
  <p:sorterViewPr>
    <p:cViewPr>
      <p:scale>
        <a:sx n="33" d="100"/>
        <a:sy n="33" d="100"/>
      </p:scale>
      <p:origin x="0" y="0"/>
    </p:cViewPr>
  </p:sorterViewPr>
  <p:notesViewPr>
    <p:cSldViewPr snapToGrid="0">
      <p:cViewPr varScale="1">
        <p:scale>
          <a:sx n="46" d="100"/>
          <a:sy n="46" d="100"/>
        </p:scale>
        <p:origin x="2732" y="6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30DB1AB-246A-4B02-A6FC-9226F2E72353}" type="slidenum">
              <a:rPr lang="en-US" smtClean="0"/>
              <a:pPr/>
              <a:t>‹#›</a:t>
            </a:fld>
            <a:endParaRPr lang="en-US"/>
          </a:p>
        </p:txBody>
      </p:sp>
    </p:spTree>
    <p:extLst>
      <p:ext uri="{BB962C8B-B14F-4D97-AF65-F5344CB8AC3E}">
        <p14:creationId xmlns:p14="http://schemas.microsoft.com/office/powerpoint/2010/main" val="3739906853"/>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7.463"/>
    </inkml:context>
    <inkml:brush xml:id="br0">
      <inkml:brushProperty name="width" value="0.35" units="cm"/>
      <inkml:brushProperty name="height" value="0.35" units="cm"/>
      <inkml:brushProperty name="color" value="#FFFFFF"/>
    </inkml:brush>
  </inkml:definitions>
  <inkml:trace contextRef="#ctx0" brushRef="#br0">4013 0 24575,'-984'0'0,"945"2"0,-1 2 0,-51 12 0,44-7 0,-48 2 0,46-8 0,-80 15 0,37 0 0,-39 9 0,12-6 0,-12 3 0,94-15 0,0-2 0,0-1 0,-45 0 0,-117-7 0,84-2 0,-1134 3 0,1210 2 110,1 2 0,-57 13 0,50-8-958,-48 4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0T22:12:23.6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fontAlgn="auto">
              <a:spcBef>
                <a:spcPts val="0"/>
              </a:spcBef>
              <a:spcAft>
                <a:spcPts val="0"/>
              </a:spcAft>
              <a:defRPr sz="1200">
                <a:latin typeface="+mn-lt"/>
              </a:defRPr>
            </a:lvl1pPr>
          </a:lstStyle>
          <a:p>
            <a:pPr>
              <a:defRPr/>
            </a:pPr>
            <a:r>
              <a:rPr lang="en-US"/>
              <a:t>IEEE IEDM 2014 - Invited Talk on "2D NEMS"</a:t>
            </a:r>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fontAlgn="auto">
              <a:spcBef>
                <a:spcPts val="0"/>
              </a:spcBef>
              <a:spcAft>
                <a:spcPts val="0"/>
              </a:spcAft>
              <a:defRPr sz="1200">
                <a:latin typeface="+mn-lt"/>
              </a:defRPr>
            </a:lvl1pPr>
          </a:lstStyle>
          <a:p>
            <a:pPr>
              <a:defRPr/>
            </a:pPr>
            <a:fld id="{11F01AA0-4CA9-488E-BF23-912A93089C9F}" type="datetimeFigureOut">
              <a:rPr lang="en-US"/>
              <a:pPr>
                <a:defRPr/>
              </a:pPr>
              <a:t>4/7/2022</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53" tIns="48327" rIns="96653" bIns="48327"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fontAlgn="auto">
              <a:spcBef>
                <a:spcPts val="0"/>
              </a:spcBef>
              <a:spcAft>
                <a:spcPts val="0"/>
              </a:spcAft>
              <a:defRPr sz="1200">
                <a:latin typeface="+mn-lt"/>
              </a:defRPr>
            </a:lvl1pPr>
          </a:lstStyle>
          <a:p>
            <a:pPr>
              <a:defRPr/>
            </a:pPr>
            <a:fld id="{C3158527-1532-49B2-92C7-432DCE85485E}" type="slidenum">
              <a:rPr lang="en-US"/>
              <a:pPr>
                <a:defRPr/>
              </a:pPr>
              <a:t>‹#›</a:t>
            </a:fld>
            <a:endParaRPr lang="en-US"/>
          </a:p>
        </p:txBody>
      </p:sp>
    </p:spTree>
    <p:extLst>
      <p:ext uri="{BB962C8B-B14F-4D97-AF65-F5344CB8AC3E}">
        <p14:creationId xmlns:p14="http://schemas.microsoft.com/office/powerpoint/2010/main" val="86343188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IEEE IEDM 2014 - Invited Talk on "2D NEMS"</a:t>
            </a:r>
          </a:p>
        </p:txBody>
      </p:sp>
      <p:sp>
        <p:nvSpPr>
          <p:cNvPr id="5" name="Date Placeholder 4"/>
          <p:cNvSpPr>
            <a:spLocks noGrp="1"/>
          </p:cNvSpPr>
          <p:nvPr>
            <p:ph type="dt" idx="11"/>
          </p:nvPr>
        </p:nvSpPr>
        <p:spPr/>
        <p:txBody>
          <a:bodyPr/>
          <a:lstStyle/>
          <a:p>
            <a:pPr>
              <a:defRPr/>
            </a:pPr>
            <a:fld id="{3B676A4F-8D35-49B9-9C9E-6487FF3915D2}" type="datetime1">
              <a:rPr lang="en-US" smtClean="0"/>
              <a:pPr>
                <a:defRPr/>
              </a:pPr>
              <a:t>4/7/2022</a:t>
            </a:fld>
            <a:endParaRPr lang="en-US"/>
          </a:p>
        </p:txBody>
      </p:sp>
      <p:sp>
        <p:nvSpPr>
          <p:cNvPr id="6" name="Footer Placeholder 5"/>
          <p:cNvSpPr>
            <a:spLocks noGrp="1"/>
          </p:cNvSpPr>
          <p:nvPr>
            <p:ph type="ftr" sz="quarter" idx="12"/>
          </p:nvPr>
        </p:nvSpPr>
        <p:spPr/>
        <p:txBody>
          <a:bodyPr/>
          <a:lstStyle/>
          <a:p>
            <a:pPr>
              <a:defRPr/>
            </a:pPr>
            <a:endParaRPr lang="en-US" dirty="0"/>
          </a:p>
        </p:txBody>
      </p:sp>
      <p:sp>
        <p:nvSpPr>
          <p:cNvPr id="7" name="Slide Number Placeholder 6"/>
          <p:cNvSpPr>
            <a:spLocks noGrp="1"/>
          </p:cNvSpPr>
          <p:nvPr>
            <p:ph type="sldNum" sz="quarter" idx="13"/>
          </p:nvPr>
        </p:nvSpPr>
        <p:spPr/>
        <p:txBody>
          <a:bodyPr/>
          <a:lstStyle/>
          <a:p>
            <a:pPr>
              <a:defRPr/>
            </a:pPr>
            <a:fld id="{C3158527-1532-49B2-92C7-432DCE85485E}" type="slidenum">
              <a:rPr lang="en-US" smtClean="0"/>
              <a:pPr>
                <a:defRPr/>
              </a:pPr>
              <a:t>1</a:t>
            </a:fld>
            <a:endParaRPr lang="en-US"/>
          </a:p>
        </p:txBody>
      </p:sp>
    </p:spTree>
    <p:extLst>
      <p:ext uri="{BB962C8B-B14F-4D97-AF65-F5344CB8AC3E}">
        <p14:creationId xmlns:p14="http://schemas.microsoft.com/office/powerpoint/2010/main" val="198772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363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5020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822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2794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424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8663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IEEE IEDM 2014 - Invited Talk on "2D NEMS"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5279DE-62DD-4781-A5C9-68AF8AA6FA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Date Placeholder 6"/>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DB1737-B648-4F0E-ADC5-03F07C29E358}"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7147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811867" y="3886200"/>
            <a:ext cx="8534400" cy="1752600"/>
          </a:xfrm>
        </p:spPr>
        <p:txBody>
          <a:bodyPr>
            <a:normAutofit/>
          </a:bodyPr>
          <a:lstStyle>
            <a:lvl1pPr marL="0" indent="0" algn="ctr">
              <a:buClr>
                <a:srgbClr val="CC0066"/>
              </a:buClr>
              <a:buFontTx/>
              <a:buBlip>
                <a:blip r:embed="rId2"/>
              </a:buBlip>
              <a:defRPr sz="2800" i="1">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Slide Number Placeholder 5"/>
          <p:cNvSpPr>
            <a:spLocks noGrp="1"/>
          </p:cNvSpPr>
          <p:nvPr>
            <p:ph type="sldNum" sz="quarter" idx="11"/>
          </p:nvPr>
        </p:nvSpPr>
        <p:spPr/>
        <p:txBody>
          <a:bodyPr/>
          <a:lstStyle>
            <a:lvl1pPr>
              <a:defRPr/>
            </a:lvl1pPr>
          </a:lstStyle>
          <a:p>
            <a:pPr>
              <a:defRPr/>
            </a:pPr>
            <a:fld id="{AB51A626-A899-40A7-8FED-CCE2D50907F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defRPr sz="3000"/>
            </a:lvl1pPr>
            <a:lvl2pPr>
              <a:defRPr sz="2600"/>
            </a:lvl2pPr>
            <a:lvl3pP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1"/>
          </p:nvPr>
        </p:nvSpPr>
        <p:spPr/>
        <p:txBody>
          <a:bodyPr/>
          <a:lstStyle>
            <a:lvl1pPr>
              <a:defRPr/>
            </a:lvl1pPr>
          </a:lstStyle>
          <a:p>
            <a:pPr>
              <a:defRPr/>
            </a:pPr>
            <a:fld id="{4F9D7B55-045A-4EBE-B10E-8672B131D2B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6193" y="274521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16193" y="1245026"/>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11"/>
          </p:nvPr>
        </p:nvSpPr>
        <p:spPr/>
        <p:txBody>
          <a:bodyPr/>
          <a:lstStyle>
            <a:lvl1pPr>
              <a:defRPr/>
            </a:lvl1pPr>
          </a:lstStyle>
          <a:p>
            <a:pPr>
              <a:defRPr/>
            </a:pPr>
            <a:fld id="{7ECF7D47-7398-4810-A36C-C8173230302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sz="half" idx="1"/>
          </p:nvPr>
        </p:nvSpPr>
        <p:spPr>
          <a:xfrm>
            <a:off x="234475" y="800127"/>
            <a:ext cx="5852160" cy="5943600"/>
          </a:xfrm>
        </p:spPr>
        <p:txBody>
          <a:bodyPr/>
          <a:lstStyle>
            <a:lvl1pPr>
              <a:defRPr sz="3000"/>
            </a:lvl1pPr>
            <a:lvl2pPr>
              <a:defRPr sz="2600"/>
            </a:lvl2pPr>
            <a:lvl3pPr>
              <a:defRPr sz="2400"/>
            </a:lvl3pPr>
            <a:lvl4pPr>
              <a:defRPr sz="22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2096" y="800127"/>
            <a:ext cx="5852160" cy="5943600"/>
          </a:xfrm>
        </p:spPr>
        <p:txBody>
          <a:bodyPr/>
          <a:lstStyle>
            <a:lvl1pPr>
              <a:defRPr sz="3000"/>
            </a:lvl1pPr>
            <a:lvl2pPr>
              <a:defRPr sz="2600"/>
            </a:lvl2pPr>
            <a:lvl3pPr>
              <a:defRPr sz="2400"/>
            </a:lvl3pPr>
            <a:lvl4pPr>
              <a:defRPr sz="22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1"/>
          </p:nvPr>
        </p:nvSpPr>
        <p:spPr/>
        <p:txBody>
          <a:bodyPr/>
          <a:lstStyle>
            <a:lvl1pPr>
              <a:defRPr/>
            </a:lvl1pPr>
          </a:lstStyle>
          <a:p>
            <a:pPr>
              <a:defRPr/>
            </a:pPr>
            <a:fld id="{C1CB606F-946A-4E92-843A-6F4DCBD4E79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37067" y="888274"/>
            <a:ext cx="1170432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43837" y="3749040"/>
            <a:ext cx="11704320" cy="2743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1"/>
          </p:nvPr>
        </p:nvSpPr>
        <p:spPr>
          <a:xfrm>
            <a:off x="10955867" y="6610350"/>
            <a:ext cx="1219200" cy="228600"/>
          </a:xfrm>
        </p:spPr>
        <p:txBody>
          <a:bodyPr/>
          <a:lstStyle>
            <a:lvl1pPr>
              <a:defRPr/>
            </a:lvl1pPr>
          </a:lstStyle>
          <a:p>
            <a:pPr>
              <a:defRPr/>
            </a:pPr>
            <a:fld id="{D4B78AE3-E192-4404-90DD-978E1C51201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222752" y="805377"/>
            <a:ext cx="585216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22752" y="1445139"/>
            <a:ext cx="5852160" cy="53035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87863" y="805377"/>
            <a:ext cx="585216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87863" y="1445139"/>
            <a:ext cx="5852160" cy="53035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p:txBody>
          <a:bodyPr/>
          <a:lstStyle>
            <a:lvl1pPr>
              <a:defRPr/>
            </a:lvl1pPr>
          </a:lstStyle>
          <a:p>
            <a:pPr>
              <a:defRPr/>
            </a:pPr>
            <a:fld id="{ED241435-FF75-40AA-A460-AB5D2120C17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Slide Number Placeholder 4"/>
          <p:cNvSpPr>
            <a:spLocks noGrp="1"/>
          </p:cNvSpPr>
          <p:nvPr>
            <p:ph type="sldNum" sz="quarter" idx="11"/>
          </p:nvPr>
        </p:nvSpPr>
        <p:spPr/>
        <p:txBody>
          <a:bodyPr/>
          <a:lstStyle>
            <a:lvl1pPr>
              <a:defRPr/>
            </a:lvl1pPr>
          </a:lstStyle>
          <a:p>
            <a:pPr>
              <a:defRPr/>
            </a:pPr>
            <a:fld id="{28228152-DD18-43BB-AA01-D4E6C4A7BC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B8244EBE-D5DC-4165-89F9-5DB6D02F404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78" name="Title Placeholder 1"/>
          <p:cNvSpPr>
            <a:spLocks noGrp="1"/>
          </p:cNvSpPr>
          <p:nvPr>
            <p:ph type="title"/>
          </p:nvPr>
        </p:nvSpPr>
        <p:spPr bwMode="auto">
          <a:xfrm>
            <a:off x="237067" y="81048"/>
            <a:ext cx="11705167"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4579" name="Text Placeholder 2"/>
          <p:cNvSpPr>
            <a:spLocks noGrp="1"/>
          </p:cNvSpPr>
          <p:nvPr>
            <p:ph type="body" idx="1"/>
          </p:nvPr>
        </p:nvSpPr>
        <p:spPr bwMode="auto">
          <a:xfrm>
            <a:off x="237067" y="797176"/>
            <a:ext cx="11705167" cy="594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6" name="Slide Number Placeholder 5"/>
          <p:cNvSpPr>
            <a:spLocks noGrp="1"/>
          </p:cNvSpPr>
          <p:nvPr>
            <p:ph type="sldNum" sz="quarter" idx="4"/>
          </p:nvPr>
        </p:nvSpPr>
        <p:spPr>
          <a:xfrm>
            <a:off x="10962379" y="6623050"/>
            <a:ext cx="1219200" cy="228600"/>
          </a:xfrm>
          <a:prstGeom prst="rect">
            <a:avLst/>
          </a:prstGeom>
        </p:spPr>
        <p:txBody>
          <a:bodyPr vert="horz" lIns="91440" tIns="45720" rIns="91440" bIns="45720" rtlCol="0" anchor="ctr"/>
          <a:lstStyle>
            <a:lvl1pPr algn="r" fontAlgn="auto">
              <a:spcBef>
                <a:spcPts val="0"/>
              </a:spcBef>
              <a:spcAft>
                <a:spcPts val="0"/>
              </a:spcAft>
              <a:defRPr sz="1000">
                <a:solidFill>
                  <a:schemeClr val="tx1">
                    <a:tint val="75000"/>
                  </a:schemeClr>
                </a:solidFill>
                <a:latin typeface="+mn-lt"/>
              </a:defRPr>
            </a:lvl1pPr>
          </a:lstStyle>
          <a:p>
            <a:pPr>
              <a:defRPr/>
            </a:pPr>
            <a:fld id="{3B75F721-B0EC-4383-A1EB-BC78914DADA2}" type="slidenum">
              <a:rPr lang="en-US" smtClean="0"/>
              <a:pPr>
                <a:defRPr/>
              </a:pPr>
              <a:t>‹#›</a:t>
            </a:fld>
            <a:endParaRPr lang="en-US" dirty="0"/>
          </a:p>
        </p:txBody>
      </p:sp>
      <p:sp>
        <p:nvSpPr>
          <p:cNvPr id="8" name="Rectangle 7"/>
          <p:cNvSpPr/>
          <p:nvPr/>
        </p:nvSpPr>
        <p:spPr>
          <a:xfrm>
            <a:off x="234951" y="700388"/>
            <a:ext cx="11948583" cy="19050"/>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0" name="Picture 6" descr="Image result for university of florida logo">
            <a:extLst>
              <a:ext uri="{FF2B5EF4-FFF2-40B4-BE49-F238E27FC236}">
                <a16:creationId xmlns:a16="http://schemas.microsoft.com/office/drawing/2014/main" id="{AC709B5E-D4F4-4ACA-BFAB-D9C63AEECF1C}"/>
              </a:ext>
            </a:extLst>
          </p:cNvPr>
          <p:cNvPicPr>
            <a:picLocks noChangeAspect="1" noChangeArrowheads="1"/>
          </p:cNvPicPr>
          <p:nvPr userDrawn="1"/>
        </p:nvPicPr>
        <p:blipFill rotWithShape="1">
          <a:blip r:embed="rId10" cstate="screen">
            <a:extLst>
              <a:ext uri="{28A0092B-C50C-407E-A947-70E740481C1C}">
                <a14:useLocalDpi xmlns:a14="http://schemas.microsoft.com/office/drawing/2010/main"/>
              </a:ext>
            </a:extLst>
          </a:blip>
          <a:srcRect l="4154" r="-1"/>
          <a:stretch/>
        </p:blipFill>
        <p:spPr bwMode="auto">
          <a:xfrm>
            <a:off x="10420" y="6438078"/>
            <a:ext cx="589566" cy="4114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me">
            <a:extLst>
              <a:ext uri="{FF2B5EF4-FFF2-40B4-BE49-F238E27FC236}">
                <a16:creationId xmlns:a16="http://schemas.microsoft.com/office/drawing/2014/main" id="{C22244B0-4A34-4900-8FB4-A92B70A283DD}"/>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49996" y="6415218"/>
            <a:ext cx="1058333"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dt="0"/>
  <p:txStyles>
    <p:titleStyle>
      <a:lvl1pPr algn="l" rtl="0" eaLnBrk="0" fontAlgn="base" hangingPunct="0">
        <a:spcBef>
          <a:spcPct val="0"/>
        </a:spcBef>
        <a:spcAft>
          <a:spcPct val="0"/>
        </a:spcAft>
        <a:defRPr sz="3200" b="1" i="0" kern="1200">
          <a:solidFill>
            <a:srgbClr val="00529B"/>
          </a:solidFill>
          <a:latin typeface="+mj-lt"/>
          <a:ea typeface="+mj-ea"/>
          <a:cs typeface="+mj-cs"/>
        </a:defRPr>
      </a:lvl1pPr>
      <a:lvl2pPr algn="l" rtl="0" eaLnBrk="0" fontAlgn="base" hangingPunct="0">
        <a:spcBef>
          <a:spcPct val="0"/>
        </a:spcBef>
        <a:spcAft>
          <a:spcPct val="0"/>
        </a:spcAft>
        <a:defRPr sz="3200" b="1" i="1">
          <a:solidFill>
            <a:srgbClr val="003366"/>
          </a:solidFill>
          <a:latin typeface="Calibri" pitchFamily="34" charset="0"/>
        </a:defRPr>
      </a:lvl2pPr>
      <a:lvl3pPr algn="l" rtl="0" eaLnBrk="0" fontAlgn="base" hangingPunct="0">
        <a:spcBef>
          <a:spcPct val="0"/>
        </a:spcBef>
        <a:spcAft>
          <a:spcPct val="0"/>
        </a:spcAft>
        <a:defRPr sz="3200" b="1" i="1">
          <a:solidFill>
            <a:srgbClr val="003366"/>
          </a:solidFill>
          <a:latin typeface="Calibri" pitchFamily="34" charset="0"/>
        </a:defRPr>
      </a:lvl3pPr>
      <a:lvl4pPr algn="l" rtl="0" eaLnBrk="0" fontAlgn="base" hangingPunct="0">
        <a:spcBef>
          <a:spcPct val="0"/>
        </a:spcBef>
        <a:spcAft>
          <a:spcPct val="0"/>
        </a:spcAft>
        <a:defRPr sz="3200" b="1" i="1">
          <a:solidFill>
            <a:srgbClr val="003366"/>
          </a:solidFill>
          <a:latin typeface="Calibri" pitchFamily="34" charset="0"/>
        </a:defRPr>
      </a:lvl4pPr>
      <a:lvl5pPr algn="l" rtl="0" eaLnBrk="0" fontAlgn="base" hangingPunct="0">
        <a:spcBef>
          <a:spcPct val="0"/>
        </a:spcBef>
        <a:spcAft>
          <a:spcPct val="0"/>
        </a:spcAft>
        <a:defRPr sz="3200" b="1" i="1">
          <a:solidFill>
            <a:srgbClr val="003366"/>
          </a:solidFill>
          <a:latin typeface="Calibri" pitchFamily="34" charset="0"/>
        </a:defRPr>
      </a:lvl5pPr>
      <a:lvl6pPr marL="457200" algn="l" rtl="0" fontAlgn="base">
        <a:spcBef>
          <a:spcPct val="0"/>
        </a:spcBef>
        <a:spcAft>
          <a:spcPct val="0"/>
        </a:spcAft>
        <a:defRPr sz="3200" b="1" i="1">
          <a:solidFill>
            <a:srgbClr val="003366"/>
          </a:solidFill>
          <a:latin typeface="Calibri" pitchFamily="34" charset="0"/>
        </a:defRPr>
      </a:lvl6pPr>
      <a:lvl7pPr marL="914400" algn="l" rtl="0" fontAlgn="base">
        <a:spcBef>
          <a:spcPct val="0"/>
        </a:spcBef>
        <a:spcAft>
          <a:spcPct val="0"/>
        </a:spcAft>
        <a:defRPr sz="3200" b="1" i="1">
          <a:solidFill>
            <a:srgbClr val="003366"/>
          </a:solidFill>
          <a:latin typeface="Calibri" pitchFamily="34" charset="0"/>
        </a:defRPr>
      </a:lvl7pPr>
      <a:lvl8pPr marL="1371600" algn="l" rtl="0" fontAlgn="base">
        <a:spcBef>
          <a:spcPct val="0"/>
        </a:spcBef>
        <a:spcAft>
          <a:spcPct val="0"/>
        </a:spcAft>
        <a:defRPr sz="3200" b="1" i="1">
          <a:solidFill>
            <a:srgbClr val="003366"/>
          </a:solidFill>
          <a:latin typeface="Calibri" pitchFamily="34" charset="0"/>
        </a:defRPr>
      </a:lvl8pPr>
      <a:lvl9pPr marL="1828800" algn="l" rtl="0" fontAlgn="base">
        <a:spcBef>
          <a:spcPct val="0"/>
        </a:spcBef>
        <a:spcAft>
          <a:spcPct val="0"/>
        </a:spcAft>
        <a:defRPr sz="3200" b="1" i="1">
          <a:solidFill>
            <a:srgbClr val="003366"/>
          </a:solidFill>
          <a:latin typeface="Calibri" pitchFamily="34" charset="0"/>
        </a:defRPr>
      </a:lvl9pPr>
    </p:titleStyle>
    <p:bodyStyle>
      <a:lvl1pPr marL="342900" indent="-342900" algn="l" rtl="0" eaLnBrk="0" fontAlgn="base" hangingPunct="0">
        <a:spcBef>
          <a:spcPct val="20000"/>
        </a:spcBef>
        <a:spcAft>
          <a:spcPct val="0"/>
        </a:spcAft>
        <a:buBlip>
          <a:blip r:embed="rId12"/>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12"/>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12"/>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customXml" Target="../ink/ink4.xml"/><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6.png"/><Relationship Id="rId7" Type="http://schemas.openxmlformats.org/officeDocument/2006/relationships/image" Target="../media/image33.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customXml" Target="../ink/ink6.xml"/><Relationship Id="rId9" Type="http://schemas.openxmlformats.org/officeDocument/2006/relationships/image" Target="../media/image35.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6.png"/><Relationship Id="rId7" Type="http://schemas.openxmlformats.org/officeDocument/2006/relationships/image" Target="../media/image36.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7.png"/><Relationship Id="rId10" Type="http://schemas.openxmlformats.org/officeDocument/2006/relationships/image" Target="../media/image39.PNG"/><Relationship Id="rId4" Type="http://schemas.openxmlformats.org/officeDocument/2006/relationships/customXml" Target="../ink/ink8.xml"/><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40.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customXml" Target="../ink/ink10.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90.PNG"/><Relationship Id="rId4" Type="http://schemas.openxmlformats.org/officeDocument/2006/relationships/customXml" Target="../ink/ink1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437C005-0B4F-4495-AD45-0ADD25E66E71}"/>
              </a:ext>
            </a:extLst>
          </p:cNvPr>
          <p:cNvSpPr/>
          <p:nvPr/>
        </p:nvSpPr>
        <p:spPr>
          <a:xfrm>
            <a:off x="1524" y="1233788"/>
            <a:ext cx="12188952"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229313" y="-77714"/>
            <a:ext cx="11733373" cy="1470025"/>
          </a:xfrm>
        </p:spPr>
        <p:txBody>
          <a:bodyPr/>
          <a:lstStyle/>
          <a:p>
            <a:r>
              <a:rPr lang="en-US" dirty="0"/>
              <a:t>Charge-insensitive qubit design derived from the Cooper pair box (Section 3: Circuit QED for the Transmon)</a:t>
            </a:r>
          </a:p>
        </p:txBody>
      </p:sp>
      <p:sp>
        <p:nvSpPr>
          <p:cNvPr id="18" name="Subtitle 2"/>
          <p:cNvSpPr>
            <a:spLocks noGrp="1"/>
          </p:cNvSpPr>
          <p:nvPr>
            <p:ph type="subTitle" idx="1"/>
          </p:nvPr>
        </p:nvSpPr>
        <p:spPr>
          <a:xfrm>
            <a:off x="2409190" y="3011715"/>
            <a:ext cx="7373620" cy="3080704"/>
          </a:xfrm>
        </p:spPr>
        <p:txBody>
          <a:bodyPr>
            <a:noAutofit/>
          </a:bodyPr>
          <a:lstStyle/>
          <a:p>
            <a:pPr algn="ctr">
              <a:spcBef>
                <a:spcPts val="0"/>
              </a:spcBef>
              <a:buNone/>
            </a:pPr>
            <a:r>
              <a:rPr lang="en-US" sz="2400" dirty="0">
                <a:solidFill>
                  <a:srgbClr val="00529B"/>
                </a:solidFill>
              </a:rPr>
              <a:t>Brant Norris*</a:t>
            </a:r>
            <a:endParaRPr lang="en-US" sz="2400" baseline="30000" dirty="0">
              <a:solidFill>
                <a:srgbClr val="00529B"/>
              </a:solidFill>
            </a:endParaRPr>
          </a:p>
          <a:p>
            <a:pPr algn="ctr">
              <a:spcBef>
                <a:spcPts val="0"/>
              </a:spcBef>
              <a:buNone/>
            </a:pPr>
            <a:endParaRPr lang="en-US" sz="2400" dirty="0">
              <a:solidFill>
                <a:srgbClr val="00529B"/>
              </a:solidFill>
            </a:endParaRPr>
          </a:p>
          <a:p>
            <a:pPr algn="ctr">
              <a:spcBef>
                <a:spcPts val="0"/>
              </a:spcBef>
              <a:buNone/>
            </a:pPr>
            <a:r>
              <a:rPr lang="en-US" sz="2400" dirty="0">
                <a:solidFill>
                  <a:srgbClr val="00529B"/>
                </a:solidFill>
              </a:rPr>
              <a:t>Department of Electrical and Computer Engineering</a:t>
            </a:r>
          </a:p>
          <a:p>
            <a:pPr algn="ctr">
              <a:spcBef>
                <a:spcPts val="0"/>
              </a:spcBef>
              <a:buNone/>
            </a:pPr>
            <a:r>
              <a:rPr lang="en-US" sz="2400" dirty="0">
                <a:solidFill>
                  <a:srgbClr val="00529B"/>
                </a:solidFill>
              </a:rPr>
              <a:t> Herbert Wertheim College of Engineering</a:t>
            </a:r>
          </a:p>
          <a:p>
            <a:pPr algn="ctr">
              <a:spcBef>
                <a:spcPts val="0"/>
              </a:spcBef>
              <a:buNone/>
            </a:pPr>
            <a:r>
              <a:rPr lang="en-US" sz="2400" dirty="0">
                <a:solidFill>
                  <a:srgbClr val="00529B"/>
                </a:solidFill>
              </a:rPr>
              <a:t>University of Florida</a:t>
            </a:r>
          </a:p>
          <a:p>
            <a:pPr algn="ctr">
              <a:spcBef>
                <a:spcPts val="0"/>
              </a:spcBef>
              <a:buNone/>
            </a:pPr>
            <a:endParaRPr lang="en-US" sz="2400" dirty="0">
              <a:solidFill>
                <a:srgbClr val="00529B"/>
              </a:solidFill>
            </a:endParaRPr>
          </a:p>
          <a:p>
            <a:pPr algn="ctr">
              <a:spcBef>
                <a:spcPts val="0"/>
              </a:spcBef>
              <a:buNone/>
            </a:pPr>
            <a:r>
              <a:rPr lang="en-US" sz="2400" baseline="30000" dirty="0">
                <a:solidFill>
                  <a:srgbClr val="00529B"/>
                </a:solidFill>
              </a:rPr>
              <a:t>*</a:t>
            </a:r>
            <a:r>
              <a:rPr lang="en-US" sz="2400" dirty="0">
                <a:solidFill>
                  <a:srgbClr val="00529B"/>
                </a:solidFill>
              </a:rPr>
              <a:t>Email: brantnorris@ufl.edu</a:t>
            </a:r>
          </a:p>
        </p:txBody>
      </p:sp>
      <p:pic>
        <p:nvPicPr>
          <p:cNvPr id="2052" name="Picture 4" descr="Related image">
            <a:extLst>
              <a:ext uri="{FF2B5EF4-FFF2-40B4-BE49-F238E27FC236}">
                <a16:creationId xmlns:a16="http://schemas.microsoft.com/office/drawing/2014/main" id="{FD71E326-F49A-4D69-8FE4-06BA3CD77E9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6092419"/>
            <a:ext cx="3069158" cy="7655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me">
            <a:extLst>
              <a:ext uri="{FF2B5EF4-FFF2-40B4-BE49-F238E27FC236}">
                <a16:creationId xmlns:a16="http://schemas.microsoft.com/office/drawing/2014/main" id="{230BDE19-5ED0-4418-A5C8-43B1E2A4A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827" y="5963056"/>
            <a:ext cx="2116666"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r>
              <a:rPr lang="en-US" dirty="0"/>
              <a:t>In order to simplify this model, we take into account the two ground planes and center pin of the transmission line resonator as well as the two islands connected through the Josephson junctions.</a:t>
            </a:r>
          </a:p>
          <a:p>
            <a:pPr marL="0" indent="0">
              <a:lnSpc>
                <a:spcPct val="90000"/>
              </a:lnSpc>
              <a:buNone/>
            </a:pPr>
            <a:endParaRPr lang="en-US" dirty="0"/>
          </a:p>
          <a:p>
            <a:pPr marL="0" indent="0">
              <a:lnSpc>
                <a:spcPct val="90000"/>
              </a:lnSpc>
              <a:buNone/>
            </a:pPr>
            <a:r>
              <a:rPr lang="en-US" dirty="0"/>
              <a:t>Using Thevenin’s theorem, we can simplify any single-port linear network of impedance and voltage sources down to an equivalent circuit with a single voltage source and impedance.</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10</a:t>
            </a:fld>
            <a:endParaRPr lang="en-US"/>
          </a:p>
        </p:txBody>
      </p:sp>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2"/>
          <a:stretch>
            <a:fillRect/>
          </a:stretch>
        </p:blipFill>
        <p:spPr>
          <a:xfrm>
            <a:off x="6384757" y="844506"/>
            <a:ext cx="5796821" cy="5663172"/>
          </a:xfrm>
          <a:prstGeom prst="rect">
            <a:avLst/>
          </a:prstGeom>
        </p:spPr>
      </p:pic>
    </p:spTree>
    <p:extLst>
      <p:ext uri="{BB962C8B-B14F-4D97-AF65-F5344CB8AC3E}">
        <p14:creationId xmlns:p14="http://schemas.microsoft.com/office/powerpoint/2010/main" val="282068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r>
              <a:rPr lang="en-US" dirty="0"/>
              <a:t>In this case, this can be accomplished by allowing for one additional impedance, as shown in Figure 12 (c). The two effective capacitances can be interpreted as an effective gate capacitance and an effective shunting capacitance (C</a:t>
            </a:r>
            <a:r>
              <a:rPr lang="en-US" baseline="-25000" dirty="0"/>
              <a:t>g</a:t>
            </a:r>
            <a:r>
              <a:rPr lang="en-US" dirty="0"/>
              <a:t> and C</a:t>
            </a:r>
            <a:r>
              <a:rPr lang="en-US" baseline="-25000" dirty="0"/>
              <a:t>B </a:t>
            </a:r>
            <a:r>
              <a:rPr lang="en-US" dirty="0"/>
              <a:t>respectively). This adjusts for the correct voltage seen from the Josephson junction port via the parameter </a:t>
            </a:r>
            <a:r>
              <a:rPr lang="el-GR" dirty="0"/>
              <a:t>β</a:t>
            </a:r>
            <a:r>
              <a:rPr lang="en-US" dirty="0"/>
              <a:t>=</a:t>
            </a:r>
            <a:r>
              <a:rPr lang="en-US" dirty="0" err="1"/>
              <a:t>V</a:t>
            </a:r>
            <a:r>
              <a:rPr lang="en-US" baseline="-25000" dirty="0" err="1"/>
              <a:t>ab</a:t>
            </a:r>
            <a:r>
              <a:rPr lang="en-US" dirty="0"/>
              <a:t>/V</a:t>
            </a:r>
            <a:r>
              <a:rPr lang="en-US" baseline="-25000" dirty="0"/>
              <a:t>g</a:t>
            </a:r>
            <a:r>
              <a:rPr lang="en-US" dirty="0"/>
              <a:t>=C</a:t>
            </a:r>
            <a:r>
              <a:rPr lang="en-US" baseline="-25000" dirty="0"/>
              <a:t>g</a:t>
            </a:r>
            <a:r>
              <a:rPr lang="en-US" dirty="0"/>
              <a:t>/C</a:t>
            </a:r>
            <a:r>
              <a:rPr lang="el-GR" baseline="-25000" dirty="0"/>
              <a:t>Σ</a:t>
            </a:r>
            <a:r>
              <a:rPr lang="en-US" baseline="-25000" dirty="0"/>
              <a:t> </a:t>
            </a:r>
            <a:r>
              <a:rPr lang="en-US" dirty="0"/>
              <a:t>and the total capacitance between nodes a and b: C</a:t>
            </a:r>
            <a:r>
              <a:rPr lang="el-GR" baseline="-25000" dirty="0"/>
              <a:t>Σ</a:t>
            </a:r>
            <a:r>
              <a:rPr lang="en-US" dirty="0"/>
              <a:t> = C</a:t>
            </a:r>
            <a:r>
              <a:rPr lang="en-US" baseline="-25000" dirty="0"/>
              <a:t>B</a:t>
            </a:r>
            <a:r>
              <a:rPr lang="en-US" dirty="0"/>
              <a:t> + C</a:t>
            </a:r>
            <a:r>
              <a:rPr lang="en-US" baseline="-25000" dirty="0"/>
              <a:t>g</a:t>
            </a:r>
            <a:r>
              <a:rPr lang="en-US" dirty="0"/>
              <a:t> + C</a:t>
            </a:r>
            <a:r>
              <a:rPr lang="en-US" baseline="-25000" dirty="0"/>
              <a:t>J</a:t>
            </a: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11</a:t>
            </a:fld>
            <a:endParaRPr lang="en-US"/>
          </a:p>
        </p:txBody>
      </p:sp>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2"/>
          <a:stretch>
            <a:fillRect/>
          </a:stretch>
        </p:blipFill>
        <p:spPr>
          <a:xfrm>
            <a:off x="6384757" y="844506"/>
            <a:ext cx="5796821" cy="5663172"/>
          </a:xfrm>
          <a:prstGeom prst="rect">
            <a:avLst/>
          </a:prstGeom>
        </p:spPr>
      </p:pic>
    </p:spTree>
    <p:extLst>
      <p:ext uri="{BB962C8B-B14F-4D97-AF65-F5344CB8AC3E}">
        <p14:creationId xmlns:p14="http://schemas.microsoft.com/office/powerpoint/2010/main" val="415218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r>
              <a:rPr lang="en-US" dirty="0"/>
              <a:t>The parameters </a:t>
            </a:r>
            <a:r>
              <a:rPr lang="el-GR" dirty="0"/>
              <a:t>β</a:t>
            </a:r>
            <a:r>
              <a:rPr lang="en-US" dirty="0"/>
              <a:t> and C</a:t>
            </a:r>
            <a:r>
              <a:rPr lang="el-GR" baseline="-25000" dirty="0"/>
              <a:t>Σ</a:t>
            </a:r>
            <a:r>
              <a:rPr lang="en-US" baseline="-25000" dirty="0"/>
              <a:t> </a:t>
            </a:r>
            <a:r>
              <a:rPr lang="en-US" dirty="0"/>
              <a:t>are extracted from the full capacitance network by associating each conducting island (enumerated by </a:t>
            </a:r>
            <a:r>
              <a:rPr lang="en-US" dirty="0" err="1"/>
              <a:t>i</a:t>
            </a:r>
            <a:r>
              <a:rPr lang="en-US" dirty="0"/>
              <a:t>=1, …, n) with a charge of Q</a:t>
            </a:r>
            <a:r>
              <a:rPr lang="en-US" baseline="-25000" dirty="0"/>
              <a:t>i </a:t>
            </a:r>
            <a:r>
              <a:rPr lang="en-US" dirty="0"/>
              <a:t>and a potential of </a:t>
            </a:r>
            <a:r>
              <a:rPr lang="en-US" dirty="0" err="1"/>
              <a:t>φ</a:t>
            </a:r>
            <a:r>
              <a:rPr lang="en-US" baseline="-25000" dirty="0" err="1"/>
              <a:t>i</a:t>
            </a:r>
            <a:r>
              <a:rPr lang="en-US" dirty="0"/>
              <a:t>. These obey a linear relation: Q</a:t>
            </a:r>
            <a:r>
              <a:rPr lang="en-US" baseline="-25000" dirty="0"/>
              <a:t>i</a:t>
            </a:r>
            <a:r>
              <a:rPr lang="en-US" dirty="0"/>
              <a:t> = </a:t>
            </a:r>
            <a:r>
              <a:rPr lang="el-GR" dirty="0"/>
              <a:t>Σ</a:t>
            </a:r>
            <a:r>
              <a:rPr lang="en-US" baseline="-25000" dirty="0"/>
              <a:t>j  </a:t>
            </a:r>
            <a:r>
              <a:rPr lang="en-US" dirty="0" err="1"/>
              <a:t>C</a:t>
            </a:r>
            <a:r>
              <a:rPr lang="en-US" baseline="-25000" dirty="0" err="1"/>
              <a:t>ij</a:t>
            </a:r>
            <a:r>
              <a:rPr lang="en-US" dirty="0"/>
              <a:t> </a:t>
            </a:r>
            <a:r>
              <a:rPr lang="en-US" dirty="0" err="1"/>
              <a:t>φ</a:t>
            </a:r>
            <a:r>
              <a:rPr lang="en-US" baseline="-25000" dirty="0" err="1"/>
              <a:t>j</a:t>
            </a:r>
            <a:r>
              <a:rPr lang="en-US" baseline="-25000" dirty="0"/>
              <a:t>. </a:t>
            </a:r>
            <a:r>
              <a:rPr lang="en-US" dirty="0"/>
              <a:t>For each island, we know either its charge or its potential (Uncertainty Principle), if we choose the island enumeration such that for islands </a:t>
            </a:r>
            <a:r>
              <a:rPr lang="en-US" dirty="0" err="1"/>
              <a:t>i</a:t>
            </a:r>
            <a:r>
              <a:rPr lang="en-US" b="1" i="0" dirty="0">
                <a:solidFill>
                  <a:srgbClr val="202124"/>
                </a:solidFill>
                <a:effectLst/>
              </a:rPr>
              <a:t> </a:t>
            </a:r>
            <a:r>
              <a:rPr lang="en-US" i="0" dirty="0">
                <a:solidFill>
                  <a:srgbClr val="202124"/>
                </a:solidFill>
                <a:effectLst/>
              </a:rPr>
              <a:t>≤ i</a:t>
            </a:r>
            <a:r>
              <a:rPr lang="en-US" i="0" baseline="-25000" dirty="0">
                <a:solidFill>
                  <a:srgbClr val="202124"/>
                </a:solidFill>
                <a:effectLst/>
              </a:rPr>
              <a:t>0 </a:t>
            </a:r>
            <a:r>
              <a:rPr lang="en-US" i="0" dirty="0">
                <a:solidFill>
                  <a:srgbClr val="202124"/>
                </a:solidFill>
                <a:effectLst/>
              </a:rPr>
              <a:t>the charges are known, and for I &gt; i</a:t>
            </a:r>
            <a:r>
              <a:rPr lang="en-US" i="0" baseline="-25000" dirty="0">
                <a:solidFill>
                  <a:srgbClr val="202124"/>
                </a:solidFill>
                <a:effectLst/>
              </a:rPr>
              <a:t>0</a:t>
            </a:r>
            <a:r>
              <a:rPr lang="en-US" i="0" dirty="0">
                <a:solidFill>
                  <a:srgbClr val="202124"/>
                </a:solidFill>
                <a:effectLst/>
              </a:rPr>
              <a:t> the potentials are known.</a:t>
            </a: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12</a:t>
            </a:fld>
            <a:endParaRPr lang="en-US"/>
          </a:p>
        </p:txBody>
      </p:sp>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2"/>
          <a:stretch>
            <a:fillRect/>
          </a:stretch>
        </p:blipFill>
        <p:spPr>
          <a:xfrm>
            <a:off x="6384757" y="844506"/>
            <a:ext cx="5796821" cy="5663172"/>
          </a:xfrm>
          <a:prstGeom prst="rect">
            <a:avLst/>
          </a:prstGeom>
        </p:spPr>
      </p:pic>
    </p:spTree>
    <p:extLst>
      <p:ext uri="{BB962C8B-B14F-4D97-AF65-F5344CB8AC3E}">
        <p14:creationId xmlns:p14="http://schemas.microsoft.com/office/powerpoint/2010/main" val="304419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lnSpcReduction="10000"/>
          </a:bodyPr>
          <a:lstStyle/>
          <a:p>
            <a:pPr marL="0" indent="0">
              <a:lnSpc>
                <a:spcPct val="90000"/>
              </a:lnSpc>
              <a:buNone/>
            </a:pPr>
            <a:r>
              <a:rPr lang="en-US" dirty="0"/>
              <a:t>This gives us the following system of equations:</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r>
              <a:rPr lang="en-US" dirty="0"/>
              <a:t>We can use this system of equations to determine the unknown quantities </a:t>
            </a:r>
            <a:r>
              <a:rPr lang="el-GR" dirty="0"/>
              <a:t>φ</a:t>
            </a:r>
            <a:r>
              <a:rPr lang="en-US" baseline="-25000" dirty="0"/>
              <a:t>1</a:t>
            </a:r>
            <a:r>
              <a:rPr lang="en-US" dirty="0"/>
              <a:t>, ... , </a:t>
            </a:r>
            <a:r>
              <a:rPr lang="el-GR" dirty="0"/>
              <a:t>φ</a:t>
            </a:r>
            <a:r>
              <a:rPr lang="en-US" baseline="-25000" dirty="0"/>
              <a:t>i0</a:t>
            </a:r>
            <a:r>
              <a:rPr lang="en-US" dirty="0"/>
              <a:t>, Q</a:t>
            </a:r>
            <a:r>
              <a:rPr lang="en-US" baseline="-25000" dirty="0"/>
              <a:t>i0+1</a:t>
            </a:r>
            <a:r>
              <a:rPr lang="en-US" dirty="0"/>
              <a:t>, … , Q</a:t>
            </a:r>
            <a:r>
              <a:rPr lang="en-US" baseline="-25000" dirty="0"/>
              <a:t>n</a:t>
            </a:r>
            <a:r>
              <a:rPr lang="en-US" dirty="0"/>
              <a:t>. With the solution, we can calculate the voltage at the a-b port by subtracting the corresponding island potentials. This gives us the splitting parameter β.</a:t>
            </a:r>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13</a:t>
            </a:fld>
            <a:endParaRPr lang="en-US"/>
          </a:p>
        </p:txBody>
      </p:sp>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2"/>
          <a:stretch>
            <a:fillRect/>
          </a:stretch>
        </p:blipFill>
        <p:spPr>
          <a:xfrm>
            <a:off x="6384757" y="844506"/>
            <a:ext cx="5796821" cy="5663172"/>
          </a:xfrm>
          <a:prstGeom prst="rect">
            <a:avLst/>
          </a:prstGeom>
        </p:spPr>
      </p:pic>
      <p:pic>
        <p:nvPicPr>
          <p:cNvPr id="3" name="Picture 2" descr="Text, letter&#10;&#10;Description automatically generated">
            <a:extLst>
              <a:ext uri="{FF2B5EF4-FFF2-40B4-BE49-F238E27FC236}">
                <a16:creationId xmlns:a16="http://schemas.microsoft.com/office/drawing/2014/main" id="{09A7A798-63A6-4636-9920-FAD61952B7E9}"/>
              </a:ext>
            </a:extLst>
          </p:cNvPr>
          <p:cNvPicPr>
            <a:picLocks noChangeAspect="1"/>
          </p:cNvPicPr>
          <p:nvPr/>
        </p:nvPicPr>
        <p:blipFill>
          <a:blip r:embed="rId3"/>
          <a:stretch>
            <a:fillRect/>
          </a:stretch>
        </p:blipFill>
        <p:spPr>
          <a:xfrm>
            <a:off x="952315" y="1490103"/>
            <a:ext cx="4366322" cy="1786222"/>
          </a:xfrm>
          <a:prstGeom prst="rect">
            <a:avLst/>
          </a:prstGeom>
        </p:spPr>
      </p:pic>
    </p:spTree>
    <p:extLst>
      <p:ext uri="{BB962C8B-B14F-4D97-AF65-F5344CB8AC3E}">
        <p14:creationId xmlns:p14="http://schemas.microsoft.com/office/powerpoint/2010/main" val="171739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r>
              <a:rPr lang="en-US" dirty="0"/>
              <a:t>Next, we can obtain C</a:t>
            </a:r>
            <a:r>
              <a:rPr lang="el-GR" baseline="-25000" dirty="0"/>
              <a:t>Σ</a:t>
            </a:r>
            <a:r>
              <a:rPr lang="en-US" dirty="0"/>
              <a:t> by substituting the voltage source by a short and calculating the total charge energy of the network when applying a voltage V</a:t>
            </a:r>
            <a:r>
              <a:rPr lang="en-US" baseline="-25000" dirty="0"/>
              <a:t>J</a:t>
            </a:r>
            <a:r>
              <a:rPr lang="en-US" dirty="0"/>
              <a:t> across the junction. Equating the result with C</a:t>
            </a:r>
            <a:r>
              <a:rPr lang="el-GR" baseline="-25000" dirty="0"/>
              <a:t>Σ</a:t>
            </a:r>
            <a:r>
              <a:rPr lang="en-US" dirty="0"/>
              <a:t> V</a:t>
            </a:r>
            <a:r>
              <a:rPr lang="en-US" baseline="30000" dirty="0"/>
              <a:t>2</a:t>
            </a:r>
            <a:r>
              <a:rPr lang="en-US" baseline="-25000" dirty="0"/>
              <a:t>J</a:t>
            </a:r>
            <a:r>
              <a:rPr lang="en-US" dirty="0"/>
              <a:t> / 2, we can obtain C</a:t>
            </a:r>
            <a:r>
              <a:rPr lang="el-GR" baseline="-25000" dirty="0"/>
              <a:t>Σ</a:t>
            </a:r>
            <a:r>
              <a:rPr lang="en-US" baseline="-25000" dirty="0"/>
              <a:t>. </a:t>
            </a:r>
            <a:endParaRPr lang="en-US" dirty="0"/>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14</a:t>
            </a:fld>
            <a:endParaRPr lang="en-US"/>
          </a:p>
        </p:txBody>
      </p:sp>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2"/>
          <a:stretch>
            <a:fillRect/>
          </a:stretch>
        </p:blipFill>
        <p:spPr>
          <a:xfrm>
            <a:off x="6384757" y="844506"/>
            <a:ext cx="5796821" cy="5663172"/>
          </a:xfrm>
          <a:prstGeom prst="rect">
            <a:avLst/>
          </a:prstGeom>
        </p:spPr>
      </p:pic>
    </p:spTree>
    <p:extLst>
      <p:ext uri="{BB962C8B-B14F-4D97-AF65-F5344CB8AC3E}">
        <p14:creationId xmlns:p14="http://schemas.microsoft.com/office/powerpoint/2010/main" val="357885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r>
              <a:rPr lang="en-US" dirty="0"/>
              <a:t>Completing this process for a transmon embedded in a transmission line resonator (as is the case in this paper, as shown in the figure on the right) is only slightly more complex. Using Thevenin’s theorem, we are able to simplify the capacitance network to a few effective capacitances.</a:t>
            </a:r>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15</a:t>
            </a:fld>
            <a:endParaRPr lang="en-US"/>
          </a:p>
        </p:txBody>
      </p:sp>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2"/>
          <a:stretch>
            <a:fillRect/>
          </a:stretch>
        </p:blipFill>
        <p:spPr>
          <a:xfrm>
            <a:off x="6384757" y="844506"/>
            <a:ext cx="5796821" cy="5663172"/>
          </a:xfrm>
          <a:prstGeom prst="rect">
            <a:avLst/>
          </a:prstGeom>
        </p:spPr>
      </p:pic>
    </p:spTree>
    <p:extLst>
      <p:ext uri="{BB962C8B-B14F-4D97-AF65-F5344CB8AC3E}">
        <p14:creationId xmlns:p14="http://schemas.microsoft.com/office/powerpoint/2010/main" val="261212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r>
              <a:rPr lang="en-US" dirty="0"/>
              <a:t>This leads us from the complex circuit shown in Figure 12 below, back to the circuit shown in Figure 1 (a) on the right.</a:t>
            </a:r>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16</a:t>
            </a:fld>
            <a:endParaRPr lang="en-US"/>
          </a:p>
        </p:txBody>
      </p:sp>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2"/>
          <a:stretch>
            <a:fillRect/>
          </a:stretch>
        </p:blipFill>
        <p:spPr>
          <a:xfrm>
            <a:off x="237065" y="2342148"/>
            <a:ext cx="4527440" cy="3962400"/>
          </a:xfrm>
          <a:prstGeom prst="rect">
            <a:avLst/>
          </a:prstGeom>
        </p:spPr>
      </p:pic>
      <p:pic>
        <p:nvPicPr>
          <p:cNvPr id="3" name="Picture 2" descr="Diagram, schematic&#10;&#10;Description automatically generated">
            <a:extLst>
              <a:ext uri="{FF2B5EF4-FFF2-40B4-BE49-F238E27FC236}">
                <a16:creationId xmlns:a16="http://schemas.microsoft.com/office/drawing/2014/main" id="{861E733C-90E9-4AC3-87B7-10F653D362BC}"/>
              </a:ext>
            </a:extLst>
          </p:cNvPr>
          <p:cNvPicPr>
            <a:picLocks noChangeAspect="1"/>
          </p:cNvPicPr>
          <p:nvPr/>
        </p:nvPicPr>
        <p:blipFill>
          <a:blip r:embed="rId3"/>
          <a:stretch>
            <a:fillRect/>
          </a:stretch>
        </p:blipFill>
        <p:spPr>
          <a:xfrm>
            <a:off x="6817895" y="853246"/>
            <a:ext cx="5124339" cy="5884104"/>
          </a:xfrm>
          <a:prstGeom prst="rect">
            <a:avLst/>
          </a:prstGeom>
        </p:spPr>
      </p:pic>
    </p:spTree>
    <p:extLst>
      <p:ext uri="{BB962C8B-B14F-4D97-AF65-F5344CB8AC3E}">
        <p14:creationId xmlns:p14="http://schemas.microsoft.com/office/powerpoint/2010/main" val="261341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r>
              <a:rPr lang="en-US" dirty="0"/>
              <a:t>Now the effect of the resonator can be modeled by a simple local LC oscillator. Following the standard quantization procedure for circuits, we obtain:</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17</a:t>
            </a:fld>
            <a:endParaRPr lang="en-US"/>
          </a:p>
        </p:txBody>
      </p:sp>
      <p:pic>
        <p:nvPicPr>
          <p:cNvPr id="2" name="Picture 1">
            <a:extLst>
              <a:ext uri="{FF2B5EF4-FFF2-40B4-BE49-F238E27FC236}">
                <a16:creationId xmlns:a16="http://schemas.microsoft.com/office/drawing/2014/main" id="{BCCA621D-F3F8-418D-8762-13BD67C73163}"/>
              </a:ext>
            </a:extLst>
          </p:cNvPr>
          <p:cNvPicPr>
            <a:picLocks noChangeAspect="1"/>
          </p:cNvPicPr>
          <p:nvPr/>
        </p:nvPicPr>
        <p:blipFill>
          <a:blip r:embed="rId2"/>
          <a:stretch>
            <a:fillRect/>
          </a:stretch>
        </p:blipFill>
        <p:spPr>
          <a:xfrm>
            <a:off x="7138737" y="848548"/>
            <a:ext cx="5042842" cy="5786377"/>
          </a:xfrm>
          <a:prstGeom prst="rect">
            <a:avLst/>
          </a:prstGeom>
        </p:spPr>
      </p:pic>
      <p:pic>
        <p:nvPicPr>
          <p:cNvPr id="7" name="Picture 6" descr="Text, letter&#10;&#10;Description automatically generated">
            <a:extLst>
              <a:ext uri="{FF2B5EF4-FFF2-40B4-BE49-F238E27FC236}">
                <a16:creationId xmlns:a16="http://schemas.microsoft.com/office/drawing/2014/main" id="{2B749EDD-273A-46EE-AE32-2B32FDDB62B2}"/>
              </a:ext>
            </a:extLst>
          </p:cNvPr>
          <p:cNvPicPr>
            <a:picLocks noChangeAspect="1"/>
          </p:cNvPicPr>
          <p:nvPr/>
        </p:nvPicPr>
        <p:blipFill>
          <a:blip r:embed="rId3"/>
          <a:stretch>
            <a:fillRect/>
          </a:stretch>
        </p:blipFill>
        <p:spPr>
          <a:xfrm>
            <a:off x="361294" y="2873913"/>
            <a:ext cx="5796821" cy="2851770"/>
          </a:xfrm>
          <a:prstGeom prst="rect">
            <a:avLst/>
          </a:prstGeom>
        </p:spPr>
      </p:pic>
    </p:spTree>
    <p:extLst>
      <p:ext uri="{BB962C8B-B14F-4D97-AF65-F5344CB8AC3E}">
        <p14:creationId xmlns:p14="http://schemas.microsoft.com/office/powerpoint/2010/main" val="355703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6" y="687641"/>
            <a:ext cx="5796821" cy="5820037"/>
          </a:xfrm>
        </p:spPr>
        <p:txBody>
          <a:bodyPr wrap="square" anchor="t">
            <a:normAutofit/>
          </a:bodyPr>
          <a:lstStyle/>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18</a:t>
            </a:fld>
            <a:endParaRPr lang="en-US"/>
          </a:p>
        </p:txBody>
      </p:sp>
      <p:pic>
        <p:nvPicPr>
          <p:cNvPr id="2" name="Picture 1">
            <a:extLst>
              <a:ext uri="{FF2B5EF4-FFF2-40B4-BE49-F238E27FC236}">
                <a16:creationId xmlns:a16="http://schemas.microsoft.com/office/drawing/2014/main" id="{BCCA621D-F3F8-418D-8762-13BD67C73163}"/>
              </a:ext>
            </a:extLst>
          </p:cNvPr>
          <p:cNvPicPr>
            <a:picLocks noChangeAspect="1"/>
          </p:cNvPicPr>
          <p:nvPr/>
        </p:nvPicPr>
        <p:blipFill>
          <a:blip r:embed="rId2"/>
          <a:stretch>
            <a:fillRect/>
          </a:stretch>
        </p:blipFill>
        <p:spPr>
          <a:xfrm>
            <a:off x="7138737" y="836673"/>
            <a:ext cx="5042842" cy="5786377"/>
          </a:xfrm>
          <a:prstGeom prst="rect">
            <a:avLst/>
          </a:prstGeom>
        </p:spPr>
      </p:pic>
      <p:pic>
        <p:nvPicPr>
          <p:cNvPr id="3" name="Picture 2">
            <a:extLst>
              <a:ext uri="{FF2B5EF4-FFF2-40B4-BE49-F238E27FC236}">
                <a16:creationId xmlns:a16="http://schemas.microsoft.com/office/drawing/2014/main" id="{9FBF655E-74A5-4808-AF17-96392E9DAFD5}"/>
              </a:ext>
            </a:extLst>
          </p:cNvPr>
          <p:cNvPicPr>
            <a:picLocks noChangeAspect="1"/>
          </p:cNvPicPr>
          <p:nvPr/>
        </p:nvPicPr>
        <p:blipFill>
          <a:blip r:embed="rId3"/>
          <a:stretch>
            <a:fillRect/>
          </a:stretch>
        </p:blipFill>
        <p:spPr>
          <a:xfrm>
            <a:off x="360317" y="876686"/>
            <a:ext cx="5797798" cy="2853175"/>
          </a:xfrm>
          <a:prstGeom prst="rect">
            <a:avLst/>
          </a:prstGeom>
        </p:spPr>
      </p:pic>
      <p:sp>
        <p:nvSpPr>
          <p:cNvPr id="8" name="TextBox 7">
            <a:extLst>
              <a:ext uri="{FF2B5EF4-FFF2-40B4-BE49-F238E27FC236}">
                <a16:creationId xmlns:a16="http://schemas.microsoft.com/office/drawing/2014/main" id="{9EA3052A-B0F8-426E-BA62-4147D3DB779A}"/>
              </a:ext>
            </a:extLst>
          </p:cNvPr>
          <p:cNvSpPr txBox="1"/>
          <p:nvPr/>
        </p:nvSpPr>
        <p:spPr>
          <a:xfrm>
            <a:off x="199771" y="3729861"/>
            <a:ext cx="6810629" cy="2554545"/>
          </a:xfrm>
          <a:prstGeom prst="rect">
            <a:avLst/>
          </a:prstGeom>
          <a:noFill/>
        </p:spPr>
        <p:txBody>
          <a:bodyPr wrap="square" rtlCol="0">
            <a:spAutoFit/>
          </a:bodyPr>
          <a:lstStyle/>
          <a:p>
            <a:r>
              <a:rPr lang="en-US" sz="3200" dirty="0">
                <a:latin typeface="+mn-lt"/>
              </a:rPr>
              <a:t>In order to simplify the Hamiltonian above, the junction capacitance have been absorbed into the parallel capacitance C</a:t>
            </a:r>
            <a:r>
              <a:rPr lang="en-US" sz="3200" baseline="-25000" dirty="0">
                <a:latin typeface="+mn-lt"/>
              </a:rPr>
              <a:t>B</a:t>
            </a:r>
            <a:r>
              <a:rPr lang="en-US" sz="3200" dirty="0">
                <a:latin typeface="+mn-lt"/>
              </a:rPr>
              <a:t> and the abbreviation C</a:t>
            </a:r>
            <a:r>
              <a:rPr lang="en-US" sz="3200" baseline="-25000" dirty="0">
                <a:latin typeface="+mn-lt"/>
              </a:rPr>
              <a:t>*</a:t>
            </a:r>
            <a:r>
              <a:rPr lang="en-US" sz="3200" baseline="30000" dirty="0">
                <a:latin typeface="+mn-lt"/>
              </a:rPr>
              <a:t>2</a:t>
            </a:r>
            <a:r>
              <a:rPr lang="en-US" sz="3200" dirty="0">
                <a:latin typeface="+mn-lt"/>
              </a:rPr>
              <a:t> = C</a:t>
            </a:r>
            <a:r>
              <a:rPr lang="en-US" sz="3200" baseline="-25000" dirty="0">
                <a:latin typeface="+mn-lt"/>
              </a:rPr>
              <a:t>B </a:t>
            </a:r>
            <a:r>
              <a:rPr lang="en-US" sz="3200" dirty="0">
                <a:latin typeface="+mn-lt"/>
              </a:rPr>
              <a:t>C</a:t>
            </a:r>
            <a:r>
              <a:rPr lang="en-US" sz="3200" baseline="-25000" dirty="0">
                <a:latin typeface="+mn-lt"/>
              </a:rPr>
              <a:t>G</a:t>
            </a:r>
            <a:r>
              <a:rPr lang="en-US" sz="3200" dirty="0">
                <a:latin typeface="+mn-lt"/>
              </a:rPr>
              <a:t> + C</a:t>
            </a:r>
            <a:r>
              <a:rPr lang="en-US" sz="3200" baseline="-25000" dirty="0">
                <a:latin typeface="+mn-lt"/>
              </a:rPr>
              <a:t>B </a:t>
            </a:r>
            <a:r>
              <a:rPr lang="en-US" sz="3200" dirty="0" err="1">
                <a:latin typeface="+mn-lt"/>
              </a:rPr>
              <a:t>C</a:t>
            </a:r>
            <a:r>
              <a:rPr lang="en-US" sz="3200" baseline="-25000" dirty="0" err="1">
                <a:latin typeface="+mn-lt"/>
              </a:rPr>
              <a:t>in</a:t>
            </a:r>
            <a:r>
              <a:rPr lang="en-US" sz="3200" dirty="0">
                <a:latin typeface="+mn-lt"/>
              </a:rPr>
              <a:t> + C</a:t>
            </a:r>
            <a:r>
              <a:rPr lang="en-US" sz="3200" baseline="-25000" dirty="0">
                <a:latin typeface="+mn-lt"/>
              </a:rPr>
              <a:t>g </a:t>
            </a:r>
            <a:r>
              <a:rPr lang="en-US" sz="3200" dirty="0" err="1">
                <a:latin typeface="+mn-lt"/>
              </a:rPr>
              <a:t>C</a:t>
            </a:r>
            <a:r>
              <a:rPr lang="en-US" sz="3200" baseline="-25000" dirty="0" err="1">
                <a:latin typeface="+mn-lt"/>
              </a:rPr>
              <a:t>in</a:t>
            </a:r>
            <a:r>
              <a:rPr lang="en-US" sz="3200" dirty="0">
                <a:latin typeface="+mn-lt"/>
              </a:rPr>
              <a:t> + C</a:t>
            </a:r>
            <a:r>
              <a:rPr lang="en-US" sz="3200" baseline="-25000" dirty="0">
                <a:latin typeface="+mn-lt"/>
              </a:rPr>
              <a:t>B </a:t>
            </a:r>
            <a:r>
              <a:rPr lang="en-US" sz="3200" dirty="0">
                <a:latin typeface="+mn-lt"/>
              </a:rPr>
              <a:t>C</a:t>
            </a:r>
            <a:r>
              <a:rPr lang="en-US" sz="3200" baseline="-25000" dirty="0">
                <a:latin typeface="+mn-lt"/>
              </a:rPr>
              <a:t>r </a:t>
            </a:r>
            <a:r>
              <a:rPr lang="en-US" sz="3200" dirty="0">
                <a:latin typeface="+mn-lt"/>
              </a:rPr>
              <a:t>+ C</a:t>
            </a:r>
            <a:r>
              <a:rPr lang="en-US" sz="3200" baseline="-25000" dirty="0">
                <a:latin typeface="+mn-lt"/>
              </a:rPr>
              <a:t>g </a:t>
            </a:r>
            <a:r>
              <a:rPr lang="en-US" sz="3200" dirty="0">
                <a:latin typeface="+mn-lt"/>
              </a:rPr>
              <a:t>C</a:t>
            </a:r>
            <a:r>
              <a:rPr lang="en-US" sz="3200" baseline="-25000" dirty="0">
                <a:latin typeface="+mn-lt"/>
              </a:rPr>
              <a:t>r</a:t>
            </a:r>
            <a:endParaRPr lang="en-US" sz="3200" dirty="0">
              <a:latin typeface="+mn-lt"/>
            </a:endParaRPr>
          </a:p>
        </p:txBody>
      </p:sp>
    </p:spTree>
    <p:extLst>
      <p:ext uri="{BB962C8B-B14F-4D97-AF65-F5344CB8AC3E}">
        <p14:creationId xmlns:p14="http://schemas.microsoft.com/office/powerpoint/2010/main" val="2583930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7" y="3805711"/>
            <a:ext cx="5796821" cy="2563005"/>
          </a:xfrm>
        </p:spPr>
        <p:txBody>
          <a:bodyPr wrap="square" anchor="t">
            <a:normAutofit fontScale="92500" lnSpcReduction="10000"/>
          </a:bodyPr>
          <a:lstStyle/>
          <a:p>
            <a:pPr marL="0" indent="0">
              <a:lnSpc>
                <a:spcPct val="90000"/>
              </a:lnSpc>
              <a:buNone/>
            </a:pPr>
            <a:r>
              <a:rPr lang="en-US" dirty="0"/>
              <a:t>The first two terms describe the local oscillator of the resonator, the two terms in the second line capture the qubit’s degrees of freedom, and the terms in the third line give the coupling between them as well as the coupling to the gate electrode.</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19</a:t>
            </a:fld>
            <a:endParaRPr lang="en-US"/>
          </a:p>
        </p:txBody>
      </p:sp>
      <p:pic>
        <p:nvPicPr>
          <p:cNvPr id="2" name="Picture 1">
            <a:extLst>
              <a:ext uri="{FF2B5EF4-FFF2-40B4-BE49-F238E27FC236}">
                <a16:creationId xmlns:a16="http://schemas.microsoft.com/office/drawing/2014/main" id="{BCCA621D-F3F8-418D-8762-13BD67C73163}"/>
              </a:ext>
            </a:extLst>
          </p:cNvPr>
          <p:cNvPicPr>
            <a:picLocks noChangeAspect="1"/>
          </p:cNvPicPr>
          <p:nvPr/>
        </p:nvPicPr>
        <p:blipFill>
          <a:blip r:embed="rId2"/>
          <a:stretch>
            <a:fillRect/>
          </a:stretch>
        </p:blipFill>
        <p:spPr>
          <a:xfrm>
            <a:off x="7138737" y="836673"/>
            <a:ext cx="5042842" cy="5786377"/>
          </a:xfrm>
          <a:prstGeom prst="rect">
            <a:avLst/>
          </a:prstGeom>
        </p:spPr>
      </p:pic>
      <p:pic>
        <p:nvPicPr>
          <p:cNvPr id="3" name="Picture 2">
            <a:extLst>
              <a:ext uri="{FF2B5EF4-FFF2-40B4-BE49-F238E27FC236}">
                <a16:creationId xmlns:a16="http://schemas.microsoft.com/office/drawing/2014/main" id="{7D3B19CB-D15B-4250-8582-6ED91A9D51D0}"/>
              </a:ext>
            </a:extLst>
          </p:cNvPr>
          <p:cNvPicPr>
            <a:picLocks noChangeAspect="1"/>
          </p:cNvPicPr>
          <p:nvPr/>
        </p:nvPicPr>
        <p:blipFill>
          <a:blip r:embed="rId3"/>
          <a:stretch>
            <a:fillRect/>
          </a:stretch>
        </p:blipFill>
        <p:spPr>
          <a:xfrm>
            <a:off x="298202" y="836673"/>
            <a:ext cx="5797798" cy="2853175"/>
          </a:xfrm>
          <a:prstGeom prst="rect">
            <a:avLst/>
          </a:prstGeom>
        </p:spPr>
      </p:pic>
    </p:spTree>
    <p:extLst>
      <p:ext uri="{BB962C8B-B14F-4D97-AF65-F5344CB8AC3E}">
        <p14:creationId xmlns:p14="http://schemas.microsoft.com/office/powerpoint/2010/main" val="356164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Circuit QED for the Transmon</a:t>
            </a:r>
          </a:p>
          <a:p>
            <a:pPr lvl="1"/>
            <a:r>
              <a:rPr lang="en-US" dirty="0"/>
              <a:t>Hamiltonian Derivation</a:t>
            </a:r>
          </a:p>
          <a:p>
            <a:pPr lvl="1"/>
            <a:r>
              <a:rPr lang="en-US" dirty="0"/>
              <a:t>Coupling Strength</a:t>
            </a:r>
          </a:p>
          <a:p>
            <a:pPr lvl="1"/>
            <a:r>
              <a:rPr lang="en-US" dirty="0"/>
              <a:t>Control and Readout</a:t>
            </a:r>
          </a:p>
          <a:p>
            <a:r>
              <a:rPr lang="en-US" cap="none" dirty="0"/>
              <a:t>Conclusion/Review</a:t>
            </a:r>
            <a:endParaRPr lang="en-US" dirty="0"/>
          </a:p>
          <a:p>
            <a:r>
              <a:rPr lang="en-US" dirty="0"/>
              <a:t>Progress Report: </a:t>
            </a:r>
            <a:r>
              <a:rPr lang="en-US" dirty="0" err="1"/>
              <a:t>Jupyter</a:t>
            </a:r>
            <a:r>
              <a:rPr lang="en-US" dirty="0"/>
              <a:t> Notebook Simple Quantum Simulator</a:t>
            </a:r>
          </a:p>
          <a:p>
            <a:pPr marL="0" indent="0">
              <a:buNone/>
            </a:pPr>
            <a:br>
              <a:rPr lang="en-US" dirty="0"/>
            </a:br>
            <a:endParaRPr lang="en-US" dirty="0"/>
          </a:p>
        </p:txBody>
      </p:sp>
      <p:sp>
        <p:nvSpPr>
          <p:cNvPr id="4" name="Slide Number Placeholder 3"/>
          <p:cNvSpPr>
            <a:spLocks noGrp="1"/>
          </p:cNvSpPr>
          <p:nvPr>
            <p:ph type="sldNum" sz="quarter" idx="11"/>
          </p:nvPr>
        </p:nvSpPr>
        <p:spPr/>
        <p:txBody>
          <a:bodyPr/>
          <a:lstStyle/>
          <a:p>
            <a:pPr>
              <a:defRPr/>
            </a:pPr>
            <a:fld id="{4F9D7B55-045A-4EBE-B10E-8672B131D2B5}" type="slidenum">
              <a:rPr lang="en-US" smtClean="0"/>
              <a:pPr>
                <a:defRPr/>
              </a:pPr>
              <a:t>2</a:t>
            </a:fld>
            <a:endParaRPr lang="en-US" dirty="0"/>
          </a:p>
        </p:txBody>
      </p:sp>
    </p:spTree>
    <p:extLst>
      <p:ext uri="{BB962C8B-B14F-4D97-AF65-F5344CB8AC3E}">
        <p14:creationId xmlns:p14="http://schemas.microsoft.com/office/powerpoint/2010/main" val="4218171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7" y="3805711"/>
            <a:ext cx="5796821" cy="2563005"/>
          </a:xfrm>
        </p:spPr>
        <p:txBody>
          <a:bodyPr wrap="square" anchor="t">
            <a:normAutofit/>
          </a:bodyPr>
          <a:lstStyle/>
          <a:p>
            <a:pPr marL="0" indent="0">
              <a:lnSpc>
                <a:spcPct val="90000"/>
              </a:lnSpc>
              <a:buNone/>
            </a:pPr>
            <a:r>
              <a:rPr lang="en-US" dirty="0"/>
              <a:t>Taking into account that</a:t>
            </a:r>
          </a:p>
          <a:p>
            <a:pPr marL="0" indent="0">
              <a:lnSpc>
                <a:spcPct val="90000"/>
              </a:lnSpc>
              <a:buNone/>
            </a:pPr>
            <a:r>
              <a:rPr lang="en-US" dirty="0"/>
              <a:t>And assuming that C</a:t>
            </a:r>
            <a:r>
              <a:rPr lang="en-US" baseline="-25000" dirty="0"/>
              <a:t>r</a:t>
            </a:r>
            <a:r>
              <a:rPr lang="en-US" dirty="0"/>
              <a:t> &gt;&gt; C</a:t>
            </a:r>
            <a:r>
              <a:rPr lang="en-US" baseline="-25000" dirty="0"/>
              <a:t>B</a:t>
            </a:r>
            <a:r>
              <a:rPr lang="en-US" dirty="0"/>
              <a:t>, </a:t>
            </a:r>
            <a:r>
              <a:rPr lang="en-US" dirty="0" err="1"/>
              <a:t>C</a:t>
            </a:r>
            <a:r>
              <a:rPr lang="en-US" baseline="-25000" dirty="0" err="1"/>
              <a:t>in</a:t>
            </a:r>
            <a:r>
              <a:rPr lang="en-US" dirty="0"/>
              <a:t>, C</a:t>
            </a:r>
            <a:r>
              <a:rPr lang="en-US" baseline="-25000" dirty="0"/>
              <a:t>g </a:t>
            </a:r>
            <a:r>
              <a:rPr lang="en-US" dirty="0"/>
              <a:t> we recover the Hamiltonian for the circuit: </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20</a:t>
            </a:fld>
            <a:endParaRPr lang="en-US"/>
          </a:p>
        </p:txBody>
      </p:sp>
      <p:pic>
        <p:nvPicPr>
          <p:cNvPr id="2" name="Picture 1">
            <a:extLst>
              <a:ext uri="{FF2B5EF4-FFF2-40B4-BE49-F238E27FC236}">
                <a16:creationId xmlns:a16="http://schemas.microsoft.com/office/drawing/2014/main" id="{BCCA621D-F3F8-418D-8762-13BD67C73163}"/>
              </a:ext>
            </a:extLst>
          </p:cNvPr>
          <p:cNvPicPr>
            <a:picLocks noChangeAspect="1"/>
          </p:cNvPicPr>
          <p:nvPr/>
        </p:nvPicPr>
        <p:blipFill>
          <a:blip r:embed="rId2"/>
          <a:stretch>
            <a:fillRect/>
          </a:stretch>
        </p:blipFill>
        <p:spPr>
          <a:xfrm>
            <a:off x="7138737" y="836673"/>
            <a:ext cx="5042842" cy="5786377"/>
          </a:xfrm>
          <a:prstGeom prst="rect">
            <a:avLst/>
          </a:prstGeom>
        </p:spPr>
      </p:pic>
      <p:pic>
        <p:nvPicPr>
          <p:cNvPr id="3" name="Picture 2">
            <a:extLst>
              <a:ext uri="{FF2B5EF4-FFF2-40B4-BE49-F238E27FC236}">
                <a16:creationId xmlns:a16="http://schemas.microsoft.com/office/drawing/2014/main" id="{7D3B19CB-D15B-4250-8582-6ED91A9D51D0}"/>
              </a:ext>
            </a:extLst>
          </p:cNvPr>
          <p:cNvPicPr>
            <a:picLocks noChangeAspect="1"/>
          </p:cNvPicPr>
          <p:nvPr/>
        </p:nvPicPr>
        <p:blipFill>
          <a:blip r:embed="rId3"/>
          <a:stretch>
            <a:fillRect/>
          </a:stretch>
        </p:blipFill>
        <p:spPr>
          <a:xfrm>
            <a:off x="298202" y="836673"/>
            <a:ext cx="5797798" cy="2853175"/>
          </a:xfrm>
          <a:prstGeom prst="rect">
            <a:avLst/>
          </a:prstGeom>
        </p:spPr>
      </p:pic>
      <p:pic>
        <p:nvPicPr>
          <p:cNvPr id="10" name="Picture 9">
            <a:extLst>
              <a:ext uri="{FF2B5EF4-FFF2-40B4-BE49-F238E27FC236}">
                <a16:creationId xmlns:a16="http://schemas.microsoft.com/office/drawing/2014/main" id="{340A7B6B-A242-41AB-9D38-365D166CECC2}"/>
              </a:ext>
            </a:extLst>
          </p:cNvPr>
          <p:cNvPicPr>
            <a:picLocks noChangeAspect="1"/>
          </p:cNvPicPr>
          <p:nvPr/>
        </p:nvPicPr>
        <p:blipFill>
          <a:blip r:embed="rId4"/>
          <a:stretch>
            <a:fillRect/>
          </a:stretch>
        </p:blipFill>
        <p:spPr>
          <a:xfrm>
            <a:off x="4110535" y="3713983"/>
            <a:ext cx="3028202" cy="639762"/>
          </a:xfrm>
          <a:prstGeom prst="rect">
            <a:avLst/>
          </a:prstGeom>
        </p:spPr>
      </p:pic>
      <p:pic>
        <p:nvPicPr>
          <p:cNvPr id="11" name="Picture 10">
            <a:extLst>
              <a:ext uri="{FF2B5EF4-FFF2-40B4-BE49-F238E27FC236}">
                <a16:creationId xmlns:a16="http://schemas.microsoft.com/office/drawing/2014/main" id="{B6C1E5CD-63BA-4E8C-9052-4F48F132A165}"/>
              </a:ext>
            </a:extLst>
          </p:cNvPr>
          <p:cNvPicPr>
            <a:picLocks noChangeAspect="1"/>
          </p:cNvPicPr>
          <p:nvPr/>
        </p:nvPicPr>
        <p:blipFill>
          <a:blip r:embed="rId5"/>
          <a:stretch>
            <a:fillRect/>
          </a:stretch>
        </p:blipFill>
        <p:spPr>
          <a:xfrm>
            <a:off x="237067" y="5668038"/>
            <a:ext cx="5584420" cy="481626"/>
          </a:xfrm>
          <a:prstGeom prst="rect">
            <a:avLst/>
          </a:prstGeom>
        </p:spPr>
      </p:pic>
    </p:spTree>
    <p:extLst>
      <p:ext uri="{BB962C8B-B14F-4D97-AF65-F5344CB8AC3E}">
        <p14:creationId xmlns:p14="http://schemas.microsoft.com/office/powerpoint/2010/main" val="1495350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half" idx="1"/>
              </p:nvPr>
            </p:nvSpPr>
            <p:spPr>
              <a:xfrm>
                <a:off x="237067" y="1560541"/>
                <a:ext cx="5858933" cy="4647754"/>
              </a:xfrm>
            </p:spPr>
            <p:txBody>
              <a:bodyPr wrap="square" anchor="t">
                <a:normAutofit/>
              </a:bodyPr>
              <a:lstStyle/>
              <a:p>
                <a:pPr marL="0" indent="0">
                  <a:lnSpc>
                    <a:spcPct val="90000"/>
                  </a:lnSpc>
                  <a:buNone/>
                </a:pPr>
                <a:r>
                  <a:rPr lang="en-US" dirty="0"/>
                  <a:t>Thus, we have derived the above Hamiltonian, where </a:t>
                </a:r>
                <a14:m>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ω</m:t>
                        </m:r>
                      </m:e>
                      <m:sub>
                        <m:r>
                          <a:rPr lang="en-US" b="0" i="1" smtClean="0">
                            <a:latin typeface="Cambria Math" panose="02040503050406030204" pitchFamily="18" charset="0"/>
                          </a:rPr>
                          <m:t>𝑟</m:t>
                        </m:r>
                      </m:sub>
                    </m:sSub>
                    <m:r>
                      <a:rPr lang="en-US" b="0" i="1" smtClean="0">
                        <a:latin typeface="Cambria Math" panose="02040503050406030204" pitchFamily="18" charset="0"/>
                      </a:rPr>
                      <m:t>=1/</m:t>
                    </m:r>
                    <m:rad>
                      <m:radPr>
                        <m:degHide m:val="on"/>
                        <m:ctrlPr>
                          <a:rPr lang="en-US"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sub>
                        </m:sSub>
                      </m:e>
                    </m:rad>
                  </m:oMath>
                </a14:m>
                <a:r>
                  <a:rPr lang="en-US" dirty="0"/>
                  <a:t> denotes the resonator frequency and 		annihilates (creates) one photon in the transmission line.</a:t>
                </a:r>
              </a:p>
              <a:p>
                <a:pPr marL="0" indent="0">
                  <a:lnSpc>
                    <a:spcPct val="90000"/>
                  </a:lnSpc>
                  <a:buNone/>
                </a:pPr>
                <a:r>
                  <a:rPr lang="en-US" dirty="0"/>
                  <a:t>The root-mean-square voltage of the local oscillator is given by </a:t>
                </a:r>
              </a:p>
              <a:p>
                <a:pPr marL="0" indent="0">
                  <a:lnSpc>
                    <a:spcPct val="90000"/>
                  </a:lnSpc>
                  <a:buNone/>
                </a:pPr>
                <a:r>
                  <a:rPr lang="en-US" dirty="0"/>
                  <a:t>And the parameter </a:t>
                </a:r>
                <a:r>
                  <a:rPr lang="el-GR" dirty="0"/>
                  <a:t>β</a:t>
                </a:r>
                <a:r>
                  <a:rPr lang="en-US" dirty="0"/>
                  <a:t> is defined by the following ratio: C</a:t>
                </a:r>
                <a:r>
                  <a:rPr lang="en-US" baseline="-25000" dirty="0"/>
                  <a:t>g</a:t>
                </a:r>
                <a:r>
                  <a:rPr lang="en-US" dirty="0"/>
                  <a:t> / C</a:t>
                </a:r>
                <a:r>
                  <a:rPr lang="el-GR" baseline="-25000" dirty="0"/>
                  <a:t>Σ</a:t>
                </a:r>
                <a:r>
                  <a:rPr lang="en-US" baseline="-25000" dirty="0"/>
                  <a:t> </a:t>
                </a:r>
                <a:r>
                  <a:rPr lang="en-US" dirty="0"/>
                  <a:t>(gate capacitance over total capacitance).</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sz="half" idx="1"/>
              </p:nvPr>
            </p:nvSpPr>
            <p:spPr>
              <a:xfrm>
                <a:off x="237067" y="1560541"/>
                <a:ext cx="5858933" cy="4647754"/>
              </a:xfrm>
              <a:blipFill>
                <a:blip r:embed="rId2"/>
                <a:stretch>
                  <a:fillRect l="-2497" t="-2625" r="-3018" b="-525"/>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21</a:t>
            </a:fld>
            <a:endParaRPr lang="en-US"/>
          </a:p>
        </p:txBody>
      </p:sp>
      <p:pic>
        <p:nvPicPr>
          <p:cNvPr id="2" name="Picture 1">
            <a:extLst>
              <a:ext uri="{FF2B5EF4-FFF2-40B4-BE49-F238E27FC236}">
                <a16:creationId xmlns:a16="http://schemas.microsoft.com/office/drawing/2014/main" id="{BCCA621D-F3F8-418D-8762-13BD67C73163}"/>
              </a:ext>
            </a:extLst>
          </p:cNvPr>
          <p:cNvPicPr>
            <a:picLocks noChangeAspect="1"/>
          </p:cNvPicPr>
          <p:nvPr/>
        </p:nvPicPr>
        <p:blipFill>
          <a:blip r:embed="rId3"/>
          <a:stretch>
            <a:fillRect/>
          </a:stretch>
        </p:blipFill>
        <p:spPr>
          <a:xfrm>
            <a:off x="7138737" y="836673"/>
            <a:ext cx="5042842" cy="5786377"/>
          </a:xfrm>
          <a:prstGeom prst="rect">
            <a:avLst/>
          </a:prstGeom>
        </p:spPr>
      </p:pic>
      <p:pic>
        <p:nvPicPr>
          <p:cNvPr id="11" name="Picture 10">
            <a:extLst>
              <a:ext uri="{FF2B5EF4-FFF2-40B4-BE49-F238E27FC236}">
                <a16:creationId xmlns:a16="http://schemas.microsoft.com/office/drawing/2014/main" id="{B6C1E5CD-63BA-4E8C-9052-4F48F132A165}"/>
              </a:ext>
            </a:extLst>
          </p:cNvPr>
          <p:cNvPicPr>
            <a:picLocks noChangeAspect="1"/>
          </p:cNvPicPr>
          <p:nvPr/>
        </p:nvPicPr>
        <p:blipFill>
          <a:blip r:embed="rId4"/>
          <a:stretch>
            <a:fillRect/>
          </a:stretch>
        </p:blipFill>
        <p:spPr>
          <a:xfrm>
            <a:off x="139144" y="836673"/>
            <a:ext cx="7049776" cy="608005"/>
          </a:xfrm>
          <a:prstGeom prst="rect">
            <a:avLst/>
          </a:prstGeom>
        </p:spPr>
      </p:pic>
      <p:pic>
        <p:nvPicPr>
          <p:cNvPr id="8" name="Picture 7">
            <a:extLst>
              <a:ext uri="{FF2B5EF4-FFF2-40B4-BE49-F238E27FC236}">
                <a16:creationId xmlns:a16="http://schemas.microsoft.com/office/drawing/2014/main" id="{DCBF68E0-5E84-4FA7-9A33-9ADD1C4A147E}"/>
              </a:ext>
            </a:extLst>
          </p:cNvPr>
          <p:cNvPicPr>
            <a:picLocks noChangeAspect="1"/>
          </p:cNvPicPr>
          <p:nvPr/>
        </p:nvPicPr>
        <p:blipFill>
          <a:blip r:embed="rId5"/>
          <a:stretch>
            <a:fillRect/>
          </a:stretch>
        </p:blipFill>
        <p:spPr>
          <a:xfrm>
            <a:off x="986748" y="2842614"/>
            <a:ext cx="954347" cy="504183"/>
          </a:xfrm>
          <a:prstGeom prst="rect">
            <a:avLst/>
          </a:prstGeom>
        </p:spPr>
      </p:pic>
      <p:pic>
        <p:nvPicPr>
          <p:cNvPr id="12" name="Picture 11">
            <a:extLst>
              <a:ext uri="{FF2B5EF4-FFF2-40B4-BE49-F238E27FC236}">
                <a16:creationId xmlns:a16="http://schemas.microsoft.com/office/drawing/2014/main" id="{22E0DD90-2374-4C0E-927F-536FDAE47373}"/>
              </a:ext>
            </a:extLst>
          </p:cNvPr>
          <p:cNvPicPr>
            <a:picLocks noChangeAspect="1"/>
          </p:cNvPicPr>
          <p:nvPr/>
        </p:nvPicPr>
        <p:blipFill>
          <a:blip r:embed="rId6"/>
          <a:stretch>
            <a:fillRect/>
          </a:stretch>
        </p:blipFill>
        <p:spPr>
          <a:xfrm>
            <a:off x="4924927" y="4226550"/>
            <a:ext cx="2043215" cy="473788"/>
          </a:xfrm>
          <a:prstGeom prst="rect">
            <a:avLst/>
          </a:prstGeom>
        </p:spPr>
      </p:pic>
    </p:spTree>
    <p:extLst>
      <p:ext uri="{BB962C8B-B14F-4D97-AF65-F5344CB8AC3E}">
        <p14:creationId xmlns:p14="http://schemas.microsoft.com/office/powerpoint/2010/main" val="130518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397488" y="1560541"/>
            <a:ext cx="5858933" cy="4776091"/>
          </a:xfrm>
        </p:spPr>
        <p:txBody>
          <a:bodyPr wrap="square" anchor="t">
            <a:normAutofit/>
          </a:bodyPr>
          <a:lstStyle/>
          <a:p>
            <a:pPr marL="0" indent="0">
              <a:lnSpc>
                <a:spcPct val="90000"/>
              </a:lnSpc>
              <a:buNone/>
            </a:pPr>
            <a:r>
              <a:rPr lang="en-US" dirty="0"/>
              <a:t>Rewriting this Hamiltonian in the basis of the uncoupled transmon states |</a:t>
            </a:r>
            <a:r>
              <a:rPr lang="en-US" dirty="0" err="1"/>
              <a:t>i</a:t>
            </a:r>
            <a:r>
              <a:rPr lang="en-US" dirty="0"/>
              <a:t>&gt;, one obtains the generalized Jaynes-Cummings Hamiltonian:</a:t>
            </a:r>
          </a:p>
          <a:p>
            <a:pPr marL="0" indent="0">
              <a:lnSpc>
                <a:spcPct val="90000"/>
              </a:lnSpc>
              <a:buNone/>
            </a:pPr>
            <a:endParaRPr lang="en-US" dirty="0"/>
          </a:p>
          <a:p>
            <a:pPr marL="0" indent="0">
              <a:lnSpc>
                <a:spcPct val="90000"/>
              </a:lnSpc>
              <a:buNone/>
            </a:pPr>
            <a:endParaRPr lang="en-US" dirty="0"/>
          </a:p>
          <a:p>
            <a:pPr marL="0" indent="0">
              <a:lnSpc>
                <a:spcPct val="90000"/>
              </a:lnSpc>
              <a:buNone/>
            </a:pPr>
            <a:r>
              <a:rPr lang="en-US" dirty="0"/>
              <a:t>With coupling energies of:</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22</a:t>
            </a:fld>
            <a:endParaRPr lang="en-US"/>
          </a:p>
        </p:txBody>
      </p:sp>
      <p:pic>
        <p:nvPicPr>
          <p:cNvPr id="2" name="Picture 1">
            <a:extLst>
              <a:ext uri="{FF2B5EF4-FFF2-40B4-BE49-F238E27FC236}">
                <a16:creationId xmlns:a16="http://schemas.microsoft.com/office/drawing/2014/main" id="{BCCA621D-F3F8-418D-8762-13BD67C73163}"/>
              </a:ext>
            </a:extLst>
          </p:cNvPr>
          <p:cNvPicPr>
            <a:picLocks noChangeAspect="1"/>
          </p:cNvPicPr>
          <p:nvPr/>
        </p:nvPicPr>
        <p:blipFill>
          <a:blip r:embed="rId2"/>
          <a:stretch>
            <a:fillRect/>
          </a:stretch>
        </p:blipFill>
        <p:spPr>
          <a:xfrm>
            <a:off x="7138737" y="836673"/>
            <a:ext cx="5042842" cy="5786377"/>
          </a:xfrm>
          <a:prstGeom prst="rect">
            <a:avLst/>
          </a:prstGeom>
        </p:spPr>
      </p:pic>
      <p:pic>
        <p:nvPicPr>
          <p:cNvPr id="11" name="Picture 10">
            <a:extLst>
              <a:ext uri="{FF2B5EF4-FFF2-40B4-BE49-F238E27FC236}">
                <a16:creationId xmlns:a16="http://schemas.microsoft.com/office/drawing/2014/main" id="{B6C1E5CD-63BA-4E8C-9052-4F48F132A165}"/>
              </a:ext>
            </a:extLst>
          </p:cNvPr>
          <p:cNvPicPr>
            <a:picLocks noChangeAspect="1"/>
          </p:cNvPicPr>
          <p:nvPr/>
        </p:nvPicPr>
        <p:blipFill>
          <a:blip r:embed="rId3"/>
          <a:stretch>
            <a:fillRect/>
          </a:stretch>
        </p:blipFill>
        <p:spPr>
          <a:xfrm>
            <a:off x="88961" y="836673"/>
            <a:ext cx="7049776" cy="608005"/>
          </a:xfrm>
          <a:prstGeom prst="rect">
            <a:avLst/>
          </a:prstGeom>
        </p:spPr>
      </p:pic>
      <p:pic>
        <p:nvPicPr>
          <p:cNvPr id="7" name="Picture 6" descr="Text&#10;&#10;Description automatically generated">
            <a:extLst>
              <a:ext uri="{FF2B5EF4-FFF2-40B4-BE49-F238E27FC236}">
                <a16:creationId xmlns:a16="http://schemas.microsoft.com/office/drawing/2014/main" id="{397A7923-B5D2-46A5-BA49-8A14864E850E}"/>
              </a:ext>
            </a:extLst>
          </p:cNvPr>
          <p:cNvPicPr>
            <a:picLocks noChangeAspect="1"/>
          </p:cNvPicPr>
          <p:nvPr/>
        </p:nvPicPr>
        <p:blipFill>
          <a:blip r:embed="rId4"/>
          <a:stretch>
            <a:fillRect/>
          </a:stretch>
        </p:blipFill>
        <p:spPr>
          <a:xfrm>
            <a:off x="571435" y="3853673"/>
            <a:ext cx="5235807" cy="766861"/>
          </a:xfrm>
          <a:prstGeom prst="rect">
            <a:avLst/>
          </a:prstGeom>
        </p:spPr>
      </p:pic>
      <p:pic>
        <p:nvPicPr>
          <p:cNvPr id="10" name="Picture 9">
            <a:extLst>
              <a:ext uri="{FF2B5EF4-FFF2-40B4-BE49-F238E27FC236}">
                <a16:creationId xmlns:a16="http://schemas.microsoft.com/office/drawing/2014/main" id="{28304B96-3CCF-41E3-A013-C502B5784B90}"/>
              </a:ext>
            </a:extLst>
          </p:cNvPr>
          <p:cNvPicPr>
            <a:picLocks noChangeAspect="1"/>
          </p:cNvPicPr>
          <p:nvPr/>
        </p:nvPicPr>
        <p:blipFill>
          <a:blip r:embed="rId5"/>
          <a:stretch>
            <a:fillRect/>
          </a:stretch>
        </p:blipFill>
        <p:spPr>
          <a:xfrm>
            <a:off x="571435" y="5297459"/>
            <a:ext cx="4144944" cy="748645"/>
          </a:xfrm>
          <a:prstGeom prst="rect">
            <a:avLst/>
          </a:prstGeom>
        </p:spPr>
      </p:pic>
    </p:spTree>
    <p:extLst>
      <p:ext uri="{BB962C8B-B14F-4D97-AF65-F5344CB8AC3E}">
        <p14:creationId xmlns:p14="http://schemas.microsoft.com/office/powerpoint/2010/main" val="11053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Coupling Strength</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2.2</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67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Coupling Strength</a:t>
            </a:r>
          </a:p>
        </p:txBody>
      </p:sp>
      <p:sp>
        <p:nvSpPr>
          <p:cNvPr id="6" name="Content Placeholder 5"/>
          <p:cNvSpPr>
            <a:spLocks noGrp="1"/>
          </p:cNvSpPr>
          <p:nvPr>
            <p:ph sz="half" idx="1"/>
          </p:nvPr>
        </p:nvSpPr>
        <p:spPr>
          <a:xfrm>
            <a:off x="237067" y="836673"/>
            <a:ext cx="11705167" cy="5483916"/>
          </a:xfrm>
        </p:spPr>
        <p:txBody>
          <a:bodyPr wrap="square" anchor="t">
            <a:normAutofit/>
          </a:bodyPr>
          <a:lstStyle/>
          <a:p>
            <a:pPr marL="0" indent="0" algn="just">
              <a:lnSpc>
                <a:spcPct val="90000"/>
              </a:lnSpc>
              <a:buNone/>
            </a:pPr>
            <a:r>
              <a:rPr lang="en-US" dirty="0"/>
              <a:t>Despite the exponentially decreasing charge dispersion for a large energy ratio (E</a:t>
            </a:r>
            <a:r>
              <a:rPr lang="en-US" baseline="-25000" dirty="0"/>
              <a:t>J</a:t>
            </a:r>
            <a:r>
              <a:rPr lang="en-US" dirty="0"/>
              <a:t>/E</a:t>
            </a:r>
            <a:r>
              <a:rPr lang="en-US" baseline="-25000" dirty="0"/>
              <a:t>C</a:t>
            </a:r>
            <a:r>
              <a:rPr lang="en-US" dirty="0"/>
              <a:t>), the coupling between cavity and transmon (expressed by the coupling energies </a:t>
            </a:r>
            <a:r>
              <a:rPr lang="en-US" dirty="0" err="1"/>
              <a:t>hg</a:t>
            </a:r>
            <a:r>
              <a:rPr lang="en-US" baseline="-25000" dirty="0" err="1"/>
              <a:t>ij</a:t>
            </a:r>
            <a:r>
              <a:rPr lang="en-US" dirty="0"/>
              <a:t>) does not become small but actually increases. This is a central point expressed throughout this paper and is crucial for the practicality of utilizing transmon systems as actual qubits.</a:t>
            </a:r>
          </a:p>
          <a:p>
            <a:pPr marL="0" indent="0" algn="just">
              <a:lnSpc>
                <a:spcPct val="90000"/>
              </a:lnSpc>
              <a:buNone/>
            </a:pPr>
            <a:endParaRPr lang="en-US" dirty="0"/>
          </a:p>
          <a:p>
            <a:pPr marL="0" indent="0" algn="just">
              <a:lnSpc>
                <a:spcPct val="90000"/>
              </a:lnSpc>
              <a:buNone/>
            </a:pPr>
            <a:r>
              <a:rPr lang="en-US" dirty="0"/>
              <a:t>The couplings </a:t>
            </a:r>
            <a:r>
              <a:rPr lang="en-US" dirty="0" err="1"/>
              <a:t>g</a:t>
            </a:r>
            <a:r>
              <a:rPr lang="en-US" baseline="-25000" dirty="0" err="1"/>
              <a:t>ij</a:t>
            </a:r>
            <a:r>
              <a:rPr lang="en-US" dirty="0"/>
              <a:t> are determined by a </a:t>
            </a:r>
            <a:r>
              <a:rPr lang="en-US" dirty="0" err="1"/>
              <a:t>prefactor</a:t>
            </a:r>
            <a:r>
              <a:rPr lang="en-US" dirty="0"/>
              <a:t> containing the capacitance ratio β, the rms voltage of the local oscillator V</a:t>
            </a:r>
            <a:r>
              <a:rPr lang="en-US" baseline="30000" dirty="0"/>
              <a:t>0</a:t>
            </a:r>
            <a:r>
              <a:rPr lang="en-US" baseline="-25000" dirty="0"/>
              <a:t>rms</a:t>
            </a:r>
            <a:r>
              <a:rPr lang="en-US" dirty="0"/>
              <a:t> and by a matrix element of the number operator for Cooper pairs which depend on the energy ratio E</a:t>
            </a:r>
            <a:r>
              <a:rPr lang="en-US" baseline="-25000" dirty="0"/>
              <a:t>J</a:t>
            </a:r>
            <a:r>
              <a:rPr lang="en-US" dirty="0"/>
              <a:t>/E</a:t>
            </a:r>
            <a:r>
              <a:rPr lang="en-US" baseline="-25000" dirty="0"/>
              <a:t>C</a:t>
            </a:r>
            <a:r>
              <a:rPr lang="en-US" dirty="0"/>
              <a:t>. It is interesting to note that there is a fundamental upper bound to the magnitude of the </a:t>
            </a:r>
            <a:r>
              <a:rPr lang="en-US" dirty="0" err="1"/>
              <a:t>prefactor</a:t>
            </a:r>
            <a:r>
              <a:rPr lang="en-US" dirty="0"/>
              <a:t>.</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24</a:t>
            </a:fld>
            <a:endParaRPr lang="en-US"/>
          </a:p>
        </p:txBody>
      </p:sp>
    </p:spTree>
    <p:extLst>
      <p:ext uri="{BB962C8B-B14F-4D97-AF65-F5344CB8AC3E}">
        <p14:creationId xmlns:p14="http://schemas.microsoft.com/office/powerpoint/2010/main" val="1642147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dirty="0"/>
              <a:t>Coupling Strength</a:t>
            </a:r>
          </a:p>
        </p:txBody>
      </p:sp>
      <p:sp>
        <p:nvSpPr>
          <p:cNvPr id="6" name="Content Placeholder 5"/>
          <p:cNvSpPr>
            <a:spLocks noGrp="1"/>
          </p:cNvSpPr>
          <p:nvPr>
            <p:ph sz="half" idx="1"/>
          </p:nvPr>
        </p:nvSpPr>
        <p:spPr>
          <a:xfrm>
            <a:off x="237067" y="836673"/>
            <a:ext cx="11281165" cy="5483916"/>
          </a:xfrm>
        </p:spPr>
        <p:txBody>
          <a:bodyPr wrap="square" anchor="t">
            <a:normAutofit/>
          </a:bodyPr>
          <a:lstStyle/>
          <a:p>
            <a:pPr marL="0" indent="0" algn="just">
              <a:lnSpc>
                <a:spcPct val="90000"/>
              </a:lnSpc>
              <a:buNone/>
            </a:pPr>
            <a:r>
              <a:rPr lang="en-US" dirty="0"/>
              <a:t>There is a fundamental upper bound to the magnitude of the </a:t>
            </a:r>
            <a:r>
              <a:rPr lang="en-US" dirty="0" err="1"/>
              <a:t>prefactor</a:t>
            </a:r>
            <a:r>
              <a:rPr lang="en-US" dirty="0"/>
              <a:t>. This can be seen in the following expression:</a:t>
            </a:r>
          </a:p>
          <a:p>
            <a:pPr marL="0" indent="0" algn="just">
              <a:lnSpc>
                <a:spcPct val="90000"/>
              </a:lnSpc>
              <a:buNone/>
            </a:pPr>
            <a:endParaRPr lang="en-US" dirty="0"/>
          </a:p>
          <a:p>
            <a:pPr marL="0" indent="0" algn="just">
              <a:lnSpc>
                <a:spcPct val="90000"/>
              </a:lnSpc>
              <a:buNone/>
            </a:pPr>
            <a:endParaRPr lang="en-US" dirty="0"/>
          </a:p>
          <a:p>
            <a:pPr marL="0" indent="0" algn="just">
              <a:lnSpc>
                <a:spcPct val="90000"/>
              </a:lnSpc>
              <a:buNone/>
            </a:pPr>
            <a:r>
              <a:rPr lang="en-US" dirty="0"/>
              <a:t>Where the relation			   (valid for a half-wave transmission line resonator), and 			      (denoting the fine structure constant) are used.</a:t>
            </a:r>
          </a:p>
          <a:p>
            <a:pPr marL="0" indent="0">
              <a:lnSpc>
                <a:spcPct val="90000"/>
              </a:lnSpc>
              <a:buNone/>
            </a:pPr>
            <a:endParaRPr lang="en-US" dirty="0"/>
          </a:p>
          <a:p>
            <a:pPr marL="0" indent="0">
              <a:lnSpc>
                <a:spcPct val="90000"/>
              </a:lnSpc>
              <a:buNone/>
            </a:pPr>
            <a:endParaRPr lang="en-US" dirty="0"/>
          </a:p>
          <a:p>
            <a:pPr marL="0" indent="0">
              <a:lnSpc>
                <a:spcPct val="90000"/>
              </a:lnSpc>
              <a:buNone/>
            </a:pPr>
            <a:endParaRPr lang="en-US" dirty="0"/>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25</a:t>
            </a:fld>
            <a:endParaRPr lang="en-US"/>
          </a:p>
        </p:txBody>
      </p:sp>
      <p:pic>
        <p:nvPicPr>
          <p:cNvPr id="3" name="Picture 2" descr="Text&#10;&#10;Description automatically generated">
            <a:extLst>
              <a:ext uri="{FF2B5EF4-FFF2-40B4-BE49-F238E27FC236}">
                <a16:creationId xmlns:a16="http://schemas.microsoft.com/office/drawing/2014/main" id="{BE020CCC-2293-4663-8DA7-6735804C9865}"/>
              </a:ext>
            </a:extLst>
          </p:cNvPr>
          <p:cNvPicPr>
            <a:picLocks noChangeAspect="1"/>
          </p:cNvPicPr>
          <p:nvPr/>
        </p:nvPicPr>
        <p:blipFill>
          <a:blip r:embed="rId2"/>
          <a:stretch>
            <a:fillRect/>
          </a:stretch>
        </p:blipFill>
        <p:spPr>
          <a:xfrm>
            <a:off x="7417272" y="1370752"/>
            <a:ext cx="2978012" cy="1242257"/>
          </a:xfrm>
          <a:prstGeom prst="rect">
            <a:avLst/>
          </a:prstGeom>
        </p:spPr>
      </p:pic>
      <p:pic>
        <p:nvPicPr>
          <p:cNvPr id="8" name="Picture 7">
            <a:extLst>
              <a:ext uri="{FF2B5EF4-FFF2-40B4-BE49-F238E27FC236}">
                <a16:creationId xmlns:a16="http://schemas.microsoft.com/office/drawing/2014/main" id="{CA33F1E8-88D3-41FF-BA32-2218E502DC17}"/>
              </a:ext>
            </a:extLst>
          </p:cNvPr>
          <p:cNvPicPr>
            <a:picLocks noChangeAspect="1"/>
          </p:cNvPicPr>
          <p:nvPr/>
        </p:nvPicPr>
        <p:blipFill>
          <a:blip r:embed="rId3"/>
          <a:stretch>
            <a:fillRect/>
          </a:stretch>
        </p:blipFill>
        <p:spPr>
          <a:xfrm>
            <a:off x="3356534" y="2736281"/>
            <a:ext cx="2603607" cy="568393"/>
          </a:xfrm>
          <a:prstGeom prst="rect">
            <a:avLst/>
          </a:prstGeom>
        </p:spPr>
      </p:pic>
      <p:pic>
        <p:nvPicPr>
          <p:cNvPr id="10" name="Picture 9">
            <a:extLst>
              <a:ext uri="{FF2B5EF4-FFF2-40B4-BE49-F238E27FC236}">
                <a16:creationId xmlns:a16="http://schemas.microsoft.com/office/drawing/2014/main" id="{547BF966-07D1-4ABD-9900-C8422F9B3A26}"/>
              </a:ext>
            </a:extLst>
          </p:cNvPr>
          <p:cNvPicPr>
            <a:picLocks noChangeAspect="1"/>
          </p:cNvPicPr>
          <p:nvPr/>
        </p:nvPicPr>
        <p:blipFill>
          <a:blip r:embed="rId4"/>
          <a:stretch>
            <a:fillRect/>
          </a:stretch>
        </p:blipFill>
        <p:spPr>
          <a:xfrm>
            <a:off x="3474105" y="3269130"/>
            <a:ext cx="2757756" cy="568393"/>
          </a:xfrm>
          <a:prstGeom prst="rect">
            <a:avLst/>
          </a:prstGeom>
        </p:spPr>
      </p:pic>
    </p:spTree>
    <p:extLst>
      <p:ext uri="{BB962C8B-B14F-4D97-AF65-F5344CB8AC3E}">
        <p14:creationId xmlns:p14="http://schemas.microsoft.com/office/powerpoint/2010/main" val="2147391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Coupling Strength</a:t>
            </a:r>
            <a:endParaRPr lang="en-US" dirty="0"/>
          </a:p>
        </p:txBody>
      </p:sp>
      <p:sp>
        <p:nvSpPr>
          <p:cNvPr id="6" name="Content Placeholder 5"/>
          <p:cNvSpPr>
            <a:spLocks noGrp="1"/>
          </p:cNvSpPr>
          <p:nvPr>
            <p:ph sz="half" idx="1"/>
          </p:nvPr>
        </p:nvSpPr>
        <p:spPr>
          <a:xfrm>
            <a:off x="230717" y="836673"/>
            <a:ext cx="6655640" cy="4776091"/>
          </a:xfrm>
        </p:spPr>
        <p:txBody>
          <a:bodyPr wrap="square" anchor="t">
            <a:normAutofit/>
          </a:bodyPr>
          <a:lstStyle/>
          <a:p>
            <a:pPr marL="0" indent="0">
              <a:lnSpc>
                <a:spcPct val="90000"/>
              </a:lnSpc>
              <a:buNone/>
            </a:pPr>
            <a:r>
              <a:rPr lang="en-US" dirty="0"/>
              <a:t>While the magnitude of the </a:t>
            </a:r>
            <a:r>
              <a:rPr lang="en-US" dirty="0" err="1"/>
              <a:t>prefactor</a:t>
            </a:r>
            <a:r>
              <a:rPr lang="en-US" dirty="0"/>
              <a:t> is limited, the relevant matrix elements between neighboring transmon states exhibit an approximate power law increase as a function of E</a:t>
            </a:r>
            <a:r>
              <a:rPr lang="en-US" baseline="-25000" dirty="0"/>
              <a:t>J</a:t>
            </a:r>
            <a:r>
              <a:rPr lang="en-US" dirty="0"/>
              <a:t>/E</a:t>
            </a:r>
            <a:r>
              <a:rPr lang="en-US" baseline="-25000" dirty="0"/>
              <a:t>C</a:t>
            </a:r>
            <a:r>
              <a:rPr lang="en-US" dirty="0"/>
              <a:t> as depicted in Fig 7 (seen on the right). The parameters </a:t>
            </a:r>
            <a:r>
              <a:rPr lang="el-GR" dirty="0"/>
              <a:t>β</a:t>
            </a:r>
            <a:r>
              <a:rPr lang="en-US" dirty="0"/>
              <a:t> and E</a:t>
            </a:r>
            <a:r>
              <a:rPr lang="en-US" baseline="-25000" dirty="0"/>
              <a:t>J</a:t>
            </a:r>
            <a:r>
              <a:rPr lang="en-US" dirty="0"/>
              <a:t> / E</a:t>
            </a:r>
            <a:r>
              <a:rPr lang="en-US" baseline="-25000" dirty="0"/>
              <a:t>C</a:t>
            </a:r>
            <a:r>
              <a:rPr lang="en-US" dirty="0"/>
              <a:t> </a:t>
            </a:r>
            <a:r>
              <a:rPr lang="en-US" dirty="0" err="1"/>
              <a:t>cn</a:t>
            </a:r>
            <a:r>
              <a:rPr lang="en-US" dirty="0"/>
              <a:t> be tuned separately, as </a:t>
            </a:r>
            <a:r>
              <a:rPr lang="el-GR" dirty="0"/>
              <a:t>β</a:t>
            </a:r>
            <a:r>
              <a:rPr lang="en-US" dirty="0"/>
              <a:t> is essentially determined by the device’s geometry whereas E</a:t>
            </a:r>
            <a:r>
              <a:rPr lang="en-US" baseline="-25000" dirty="0"/>
              <a:t>J</a:t>
            </a:r>
            <a:r>
              <a:rPr lang="en-US" dirty="0"/>
              <a:t>/E</a:t>
            </a:r>
            <a:r>
              <a:rPr lang="en-US" baseline="-25000" dirty="0"/>
              <a:t>C</a:t>
            </a:r>
            <a:r>
              <a:rPr lang="en-US" dirty="0"/>
              <a:t> can be tuned by an external magnetic flux.</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26</a:t>
            </a:fld>
            <a:endParaRPr lang="en-US"/>
          </a:p>
        </p:txBody>
      </p:sp>
      <p:pic>
        <p:nvPicPr>
          <p:cNvPr id="8" name="Picture 7" descr="Chart&#10;&#10;Description automatically generated">
            <a:extLst>
              <a:ext uri="{FF2B5EF4-FFF2-40B4-BE49-F238E27FC236}">
                <a16:creationId xmlns:a16="http://schemas.microsoft.com/office/drawing/2014/main" id="{C3E8DE72-534B-49D3-99AF-E8859723A158}"/>
              </a:ext>
            </a:extLst>
          </p:cNvPr>
          <p:cNvPicPr>
            <a:picLocks noChangeAspect="1"/>
          </p:cNvPicPr>
          <p:nvPr/>
        </p:nvPicPr>
        <p:blipFill>
          <a:blip r:embed="rId2"/>
          <a:stretch>
            <a:fillRect/>
          </a:stretch>
        </p:blipFill>
        <p:spPr>
          <a:xfrm>
            <a:off x="7106653" y="836672"/>
            <a:ext cx="4854630" cy="5786377"/>
          </a:xfrm>
          <a:prstGeom prst="rect">
            <a:avLst/>
          </a:prstGeom>
        </p:spPr>
      </p:pic>
    </p:spTree>
    <p:extLst>
      <p:ext uri="{BB962C8B-B14F-4D97-AF65-F5344CB8AC3E}">
        <p14:creationId xmlns:p14="http://schemas.microsoft.com/office/powerpoint/2010/main" val="3029790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Coupling Strength</a:t>
            </a:r>
            <a:endParaRPr lang="en-US" dirty="0"/>
          </a:p>
        </p:txBody>
      </p:sp>
      <p:sp>
        <p:nvSpPr>
          <p:cNvPr id="6" name="Content Placeholder 5"/>
          <p:cNvSpPr>
            <a:spLocks noGrp="1"/>
          </p:cNvSpPr>
          <p:nvPr>
            <p:ph sz="half" idx="1"/>
          </p:nvPr>
        </p:nvSpPr>
        <p:spPr>
          <a:xfrm>
            <a:off x="230717" y="836673"/>
            <a:ext cx="6655640" cy="4776091"/>
          </a:xfrm>
        </p:spPr>
        <p:txBody>
          <a:bodyPr wrap="square" anchor="t">
            <a:normAutofit/>
          </a:bodyPr>
          <a:lstStyle/>
          <a:p>
            <a:pPr marL="0" indent="0">
              <a:lnSpc>
                <a:spcPct val="90000"/>
              </a:lnSpc>
              <a:buNone/>
            </a:pPr>
            <a:r>
              <a:rPr lang="en-US" dirty="0"/>
              <a:t>This means that the charge  dispersion and the magnitude of the ac coupling are completely disparate. The fundamental difference between dc and ac response is illustrated in Figure 8 on the right. For large E</a:t>
            </a:r>
            <a:r>
              <a:rPr lang="en-US" baseline="-25000" dirty="0"/>
              <a:t>J</a:t>
            </a:r>
            <a:r>
              <a:rPr lang="en-US" dirty="0"/>
              <a:t>/E</a:t>
            </a:r>
            <a:r>
              <a:rPr lang="en-US" baseline="-25000" dirty="0"/>
              <a:t>C</a:t>
            </a:r>
            <a:r>
              <a:rPr lang="en-US" dirty="0"/>
              <a:t> the transmon can be interpreted as a harmonic oscillator in the charge basis, with its quadratic potential centered at n = n</a:t>
            </a:r>
            <a:r>
              <a:rPr lang="en-US" baseline="-25000" dirty="0"/>
              <a:t>g</a:t>
            </a:r>
            <a:r>
              <a:rPr lang="en-US" dirty="0"/>
              <a:t>.</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27</a:t>
            </a:fld>
            <a:endParaRPr lang="en-US"/>
          </a:p>
        </p:txBody>
      </p:sp>
      <p:pic>
        <p:nvPicPr>
          <p:cNvPr id="3" name="Picture 2" descr="Diagram&#10;&#10;Description automatically generated">
            <a:extLst>
              <a:ext uri="{FF2B5EF4-FFF2-40B4-BE49-F238E27FC236}">
                <a16:creationId xmlns:a16="http://schemas.microsoft.com/office/drawing/2014/main" id="{ACDDB6D4-D482-434E-AA48-A2940BD2F706}"/>
              </a:ext>
            </a:extLst>
          </p:cNvPr>
          <p:cNvPicPr>
            <a:picLocks noChangeAspect="1"/>
          </p:cNvPicPr>
          <p:nvPr/>
        </p:nvPicPr>
        <p:blipFill>
          <a:blip r:embed="rId2"/>
          <a:stretch>
            <a:fillRect/>
          </a:stretch>
        </p:blipFill>
        <p:spPr>
          <a:xfrm>
            <a:off x="6995432" y="836673"/>
            <a:ext cx="4965851" cy="5786377"/>
          </a:xfrm>
          <a:prstGeom prst="rect">
            <a:avLst/>
          </a:prstGeom>
        </p:spPr>
      </p:pic>
    </p:spTree>
    <p:extLst>
      <p:ext uri="{BB962C8B-B14F-4D97-AF65-F5344CB8AC3E}">
        <p14:creationId xmlns:p14="http://schemas.microsoft.com/office/powerpoint/2010/main" val="74882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Control and Readout</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2.3</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204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Control and Readout</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29</a:t>
            </a:fld>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208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the dispersive limit, the </a:t>
            </a:r>
            <a:r>
              <a:rPr lang="en-US" dirty="0" err="1"/>
              <a:t>detunings</a:t>
            </a:r>
            <a:r>
              <a:rPr lang="en-US" dirty="0"/>
              <a:t> between the transmon and the cavity are large. Thus, using a canonical transformation, we can eliminate the cavity-qubit interaction to lowest order. The steps of this canonical transformation follow.</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20015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Introduction</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1</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307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Control and Readout</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30</a:t>
            </a:fld>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208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elimination of the interaction term in the Jaynes-Cumming Hamiltonian:							</a:t>
            </a:r>
          </a:p>
          <a:p>
            <a:endParaRPr lang="en-US" dirty="0"/>
          </a:p>
          <a:p>
            <a:pPr marL="0" indent="0">
              <a:buNone/>
            </a:pPr>
            <a:r>
              <a:rPr lang="en-US" dirty="0"/>
              <a:t>can be accomplished by a canonical transformation</a:t>
            </a:r>
          </a:p>
          <a:p>
            <a:pPr marL="0" indent="0">
              <a:buNone/>
            </a:pPr>
            <a:r>
              <a:rPr lang="en-US" dirty="0"/>
              <a:t>Writing the unitary operator in the form  </a:t>
            </a:r>
          </a:p>
          <a:p>
            <a:pPr marL="0" indent="0">
              <a:buNone/>
            </a:pPr>
            <a:r>
              <a:rPr lang="en-US" dirty="0"/>
              <a:t>The appropriate generator for the lowest three qubit states is given by</a:t>
            </a:r>
          </a:p>
          <a:p>
            <a:pPr marL="0" indent="0">
              <a:buNone/>
            </a:pPr>
            <a:r>
              <a:rPr lang="en-US" dirty="0"/>
              <a:t>			    Here, the parameters β</a:t>
            </a:r>
            <a:r>
              <a:rPr lang="en-US" baseline="-25000" dirty="0" err="1"/>
              <a:t>i</a:t>
            </a:r>
            <a:r>
              <a:rPr lang="en-US" dirty="0"/>
              <a:t> are defined as  </a:t>
            </a:r>
          </a:p>
          <a:p>
            <a:pPr marL="0" indent="0">
              <a:buNone/>
            </a:pPr>
            <a:endParaRPr lang="en-US" dirty="0"/>
          </a:p>
        </p:txBody>
      </p:sp>
      <p:pic>
        <p:nvPicPr>
          <p:cNvPr id="2" name="Picture 1">
            <a:extLst>
              <a:ext uri="{FF2B5EF4-FFF2-40B4-BE49-F238E27FC236}">
                <a16:creationId xmlns:a16="http://schemas.microsoft.com/office/drawing/2014/main" id="{E3224C29-55B2-4C09-B709-B91BFB79AA6A}"/>
              </a:ext>
            </a:extLst>
          </p:cNvPr>
          <p:cNvPicPr>
            <a:picLocks noChangeAspect="1"/>
          </p:cNvPicPr>
          <p:nvPr/>
        </p:nvPicPr>
        <p:blipFill>
          <a:blip r:embed="rId7"/>
          <a:stretch>
            <a:fillRect/>
          </a:stretch>
        </p:blipFill>
        <p:spPr>
          <a:xfrm>
            <a:off x="2900025" y="1301694"/>
            <a:ext cx="5236918" cy="768163"/>
          </a:xfrm>
          <a:prstGeom prst="rect">
            <a:avLst/>
          </a:prstGeom>
        </p:spPr>
      </p:pic>
      <p:pic>
        <p:nvPicPr>
          <p:cNvPr id="7" name="Picture 6">
            <a:extLst>
              <a:ext uri="{FF2B5EF4-FFF2-40B4-BE49-F238E27FC236}">
                <a16:creationId xmlns:a16="http://schemas.microsoft.com/office/drawing/2014/main" id="{0C08A355-965D-4143-B657-B5DC77C70009}"/>
              </a:ext>
            </a:extLst>
          </p:cNvPr>
          <p:cNvPicPr>
            <a:picLocks noChangeAspect="1"/>
          </p:cNvPicPr>
          <p:nvPr/>
        </p:nvPicPr>
        <p:blipFill>
          <a:blip r:embed="rId8"/>
          <a:stretch>
            <a:fillRect/>
          </a:stretch>
        </p:blipFill>
        <p:spPr>
          <a:xfrm>
            <a:off x="8292146" y="2467639"/>
            <a:ext cx="1525623" cy="494414"/>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FB763F18-C96B-4E9B-86A9-925B014027BA}"/>
              </a:ext>
            </a:extLst>
          </p:cNvPr>
          <p:cNvPicPr>
            <a:picLocks noChangeAspect="1"/>
          </p:cNvPicPr>
          <p:nvPr/>
        </p:nvPicPr>
        <p:blipFill>
          <a:blip r:embed="rId9"/>
          <a:stretch>
            <a:fillRect/>
          </a:stretch>
        </p:blipFill>
        <p:spPr>
          <a:xfrm>
            <a:off x="249766" y="4066712"/>
            <a:ext cx="2949277" cy="961366"/>
          </a:xfrm>
          <a:prstGeom prst="rect">
            <a:avLst/>
          </a:prstGeom>
        </p:spPr>
      </p:pic>
      <p:pic>
        <p:nvPicPr>
          <p:cNvPr id="16" name="Picture 15" descr="A picture containing box and whisker chart&#10;&#10;Description automatically generated">
            <a:extLst>
              <a:ext uri="{FF2B5EF4-FFF2-40B4-BE49-F238E27FC236}">
                <a16:creationId xmlns:a16="http://schemas.microsoft.com/office/drawing/2014/main" id="{208E22B6-2843-4CB8-8CD3-977A12DA09D6}"/>
              </a:ext>
            </a:extLst>
          </p:cNvPr>
          <p:cNvPicPr>
            <a:picLocks noChangeAspect="1"/>
          </p:cNvPicPr>
          <p:nvPr/>
        </p:nvPicPr>
        <p:blipFill>
          <a:blip r:embed="rId10"/>
          <a:stretch>
            <a:fillRect/>
          </a:stretch>
        </p:blipFill>
        <p:spPr>
          <a:xfrm>
            <a:off x="1" y="5088113"/>
            <a:ext cx="4020794" cy="1028148"/>
          </a:xfrm>
          <a:prstGeom prst="rect">
            <a:avLst/>
          </a:prstGeom>
        </p:spPr>
      </p:pic>
      <p:pic>
        <p:nvPicPr>
          <p:cNvPr id="18" name="Picture 17">
            <a:extLst>
              <a:ext uri="{FF2B5EF4-FFF2-40B4-BE49-F238E27FC236}">
                <a16:creationId xmlns:a16="http://schemas.microsoft.com/office/drawing/2014/main" id="{91A9F6AA-B91D-4D1D-B941-5B5AF64C2770}"/>
              </a:ext>
            </a:extLst>
          </p:cNvPr>
          <p:cNvPicPr>
            <a:picLocks noChangeAspect="1"/>
          </p:cNvPicPr>
          <p:nvPr/>
        </p:nvPicPr>
        <p:blipFill>
          <a:blip r:embed="rId11"/>
          <a:stretch>
            <a:fillRect/>
          </a:stretch>
        </p:blipFill>
        <p:spPr>
          <a:xfrm>
            <a:off x="6572367" y="2962053"/>
            <a:ext cx="2027823" cy="635587"/>
          </a:xfrm>
          <a:prstGeom prst="rect">
            <a:avLst/>
          </a:prstGeom>
        </p:spPr>
      </p:pic>
    </p:spTree>
    <p:extLst>
      <p:ext uri="{BB962C8B-B14F-4D97-AF65-F5344CB8AC3E}">
        <p14:creationId xmlns:p14="http://schemas.microsoft.com/office/powerpoint/2010/main" val="2748256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Control and Readout</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31</a:t>
            </a:fld>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5000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Employing the Baker-Campbell-</a:t>
            </a:r>
            <a:r>
              <a:rPr lang="en-US" dirty="0" err="1"/>
              <a:t>Hausdorff</a:t>
            </a:r>
            <a:r>
              <a:rPr lang="en-US" dirty="0"/>
              <a:t> relation (the solution Z to </a:t>
            </a:r>
          </a:p>
          <a:p>
            <a:pPr marL="0" indent="0">
              <a:buNone/>
            </a:pPr>
            <a:r>
              <a:rPr lang="en-US" dirty="0" err="1"/>
              <a:t>e</a:t>
            </a:r>
            <a:r>
              <a:rPr lang="en-US" baseline="30000" dirty="0" err="1"/>
              <a:t>X</a:t>
            </a:r>
            <a:r>
              <a:rPr lang="en-US" baseline="30000" dirty="0"/>
              <a:t> </a:t>
            </a:r>
            <a:r>
              <a:rPr lang="en-US" dirty="0" err="1"/>
              <a:t>e</a:t>
            </a:r>
            <a:r>
              <a:rPr lang="en-US" baseline="30000" dirty="0" err="1"/>
              <a:t>Y</a:t>
            </a:r>
            <a:r>
              <a:rPr lang="en-US" dirty="0"/>
              <a:t>  = </a:t>
            </a:r>
            <a:r>
              <a:rPr lang="en-US" dirty="0" err="1"/>
              <a:t>e</a:t>
            </a:r>
            <a:r>
              <a:rPr lang="en-US" baseline="30000" dirty="0" err="1"/>
              <a:t>Z</a:t>
            </a:r>
            <a:r>
              <a:rPr lang="en-US" dirty="0"/>
              <a:t>), we obtain a transformed Hamiltonian:</a:t>
            </a:r>
          </a:p>
          <a:p>
            <a:endParaRPr lang="en-US" dirty="0"/>
          </a:p>
          <a:p>
            <a:endParaRPr lang="en-US" dirty="0"/>
          </a:p>
          <a:p>
            <a:endParaRPr lang="en-US" dirty="0"/>
          </a:p>
          <a:p>
            <a:endParaRPr lang="en-US" dirty="0"/>
          </a:p>
          <a:p>
            <a:endParaRPr lang="en-US" dirty="0"/>
          </a:p>
          <a:p>
            <a:pPr marL="0" indent="0">
              <a:buNone/>
            </a:pPr>
            <a:r>
              <a:rPr lang="en-US" dirty="0"/>
              <a:t>with								   and </a:t>
            </a:r>
          </a:p>
        </p:txBody>
      </p:sp>
      <p:pic>
        <p:nvPicPr>
          <p:cNvPr id="11" name="Picture 10" descr="Text, letter&#10;&#10;Description automatically generated">
            <a:extLst>
              <a:ext uri="{FF2B5EF4-FFF2-40B4-BE49-F238E27FC236}">
                <a16:creationId xmlns:a16="http://schemas.microsoft.com/office/drawing/2014/main" id="{A907727E-0C84-44F4-9E63-B884788C799F}"/>
              </a:ext>
            </a:extLst>
          </p:cNvPr>
          <p:cNvPicPr>
            <a:picLocks noChangeAspect="1"/>
          </p:cNvPicPr>
          <p:nvPr/>
        </p:nvPicPr>
        <p:blipFill>
          <a:blip r:embed="rId7"/>
          <a:stretch>
            <a:fillRect/>
          </a:stretch>
        </p:blipFill>
        <p:spPr>
          <a:xfrm>
            <a:off x="1293657" y="2012348"/>
            <a:ext cx="6235981" cy="2833304"/>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2E6C113F-220F-4E17-818D-5B22604B54FB}"/>
              </a:ext>
            </a:extLst>
          </p:cNvPr>
          <p:cNvPicPr>
            <a:picLocks noChangeAspect="1"/>
          </p:cNvPicPr>
          <p:nvPr/>
        </p:nvPicPr>
        <p:blipFill>
          <a:blip r:embed="rId8"/>
          <a:stretch>
            <a:fillRect/>
          </a:stretch>
        </p:blipFill>
        <p:spPr>
          <a:xfrm>
            <a:off x="1234317" y="4831775"/>
            <a:ext cx="6595851" cy="1152188"/>
          </a:xfrm>
          <a:prstGeom prst="rect">
            <a:avLst/>
          </a:prstGeom>
        </p:spPr>
      </p:pic>
      <p:pic>
        <p:nvPicPr>
          <p:cNvPr id="18" name="Picture 17" descr="Text&#10;&#10;Description automatically generated with medium confidence">
            <a:extLst>
              <a:ext uri="{FF2B5EF4-FFF2-40B4-BE49-F238E27FC236}">
                <a16:creationId xmlns:a16="http://schemas.microsoft.com/office/drawing/2014/main" id="{84A51AF5-FF4A-414E-A58E-3BD396974DBF}"/>
              </a:ext>
            </a:extLst>
          </p:cNvPr>
          <p:cNvPicPr>
            <a:picLocks noChangeAspect="1"/>
          </p:cNvPicPr>
          <p:nvPr/>
        </p:nvPicPr>
        <p:blipFill>
          <a:blip r:embed="rId9"/>
          <a:stretch>
            <a:fillRect/>
          </a:stretch>
        </p:blipFill>
        <p:spPr>
          <a:xfrm>
            <a:off x="8596935" y="4831775"/>
            <a:ext cx="2694350" cy="1152188"/>
          </a:xfrm>
          <a:prstGeom prst="rect">
            <a:avLst/>
          </a:prstGeom>
        </p:spPr>
      </p:pic>
    </p:spTree>
    <p:extLst>
      <p:ext uri="{BB962C8B-B14F-4D97-AF65-F5344CB8AC3E}">
        <p14:creationId xmlns:p14="http://schemas.microsoft.com/office/powerpoint/2010/main" val="184591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Control and Readout</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32</a:t>
            </a:fld>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5000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Using the coupling energy equation</a:t>
            </a:r>
          </a:p>
          <a:p>
            <a:pPr marL="0" indent="0">
              <a:buNone/>
            </a:pPr>
            <a:r>
              <a:rPr lang="en-US" dirty="0"/>
              <a:t>the dispersive frequency shifts between neighboring transmon states can be written as</a:t>
            </a:r>
          </a:p>
          <a:p>
            <a:pPr marL="0" indent="0">
              <a:buNone/>
            </a:pPr>
            <a:endParaRPr lang="en-US" dirty="0"/>
          </a:p>
          <a:p>
            <a:pPr marL="0" indent="0">
              <a:buNone/>
            </a:pPr>
            <a:r>
              <a:rPr lang="en-US" dirty="0"/>
              <a:t>Combining this equation with</a:t>
            </a:r>
          </a:p>
          <a:p>
            <a:pPr marL="0" indent="0">
              <a:buNone/>
            </a:pPr>
            <a:endParaRPr lang="en-US" dirty="0"/>
          </a:p>
          <a:p>
            <a:pPr marL="0" indent="0">
              <a:buNone/>
            </a:pPr>
            <a:r>
              <a:rPr lang="en-US" dirty="0"/>
              <a:t>We obtain the following asymptotic expression for the dispersive frequency shift, valid for E</a:t>
            </a:r>
            <a:r>
              <a:rPr lang="en-US" baseline="-25000" dirty="0"/>
              <a:t>J</a:t>
            </a:r>
            <a:r>
              <a:rPr lang="en-US" dirty="0"/>
              <a:t>/E</a:t>
            </a:r>
            <a:r>
              <a:rPr lang="en-US" baseline="-25000" dirty="0"/>
              <a:t>C</a:t>
            </a:r>
            <a:r>
              <a:rPr lang="en-US" dirty="0"/>
              <a:t> &gt;&gt; 1.</a:t>
            </a:r>
          </a:p>
        </p:txBody>
      </p:sp>
      <p:pic>
        <p:nvPicPr>
          <p:cNvPr id="3" name="Picture 2">
            <a:extLst>
              <a:ext uri="{FF2B5EF4-FFF2-40B4-BE49-F238E27FC236}">
                <a16:creationId xmlns:a16="http://schemas.microsoft.com/office/drawing/2014/main" id="{20884568-2D59-4FDA-AED7-71F4BAFCAC1B}"/>
              </a:ext>
            </a:extLst>
          </p:cNvPr>
          <p:cNvPicPr>
            <a:picLocks noChangeAspect="1"/>
          </p:cNvPicPr>
          <p:nvPr/>
        </p:nvPicPr>
        <p:blipFill>
          <a:blip r:embed="rId7"/>
          <a:stretch>
            <a:fillRect/>
          </a:stretch>
        </p:blipFill>
        <p:spPr>
          <a:xfrm>
            <a:off x="6232817" y="804487"/>
            <a:ext cx="3921836" cy="692090"/>
          </a:xfrm>
          <a:prstGeom prst="rect">
            <a:avLst/>
          </a:prstGeom>
        </p:spPr>
      </p:pic>
      <p:pic>
        <p:nvPicPr>
          <p:cNvPr id="12" name="Picture 11" descr="Text&#10;&#10;Description automatically generated">
            <a:extLst>
              <a:ext uri="{FF2B5EF4-FFF2-40B4-BE49-F238E27FC236}">
                <a16:creationId xmlns:a16="http://schemas.microsoft.com/office/drawing/2014/main" id="{B58C4390-E71B-47FB-8DC9-B482D9654587}"/>
              </a:ext>
            </a:extLst>
          </p:cNvPr>
          <p:cNvPicPr>
            <a:picLocks noChangeAspect="1"/>
          </p:cNvPicPr>
          <p:nvPr/>
        </p:nvPicPr>
        <p:blipFill>
          <a:blip r:embed="rId8"/>
          <a:stretch>
            <a:fillRect/>
          </a:stretch>
        </p:blipFill>
        <p:spPr>
          <a:xfrm>
            <a:off x="2700534" y="1942919"/>
            <a:ext cx="3389115" cy="895452"/>
          </a:xfrm>
          <a:prstGeom prst="rect">
            <a:avLst/>
          </a:prstGeom>
        </p:spPr>
      </p:pic>
      <p:pic>
        <p:nvPicPr>
          <p:cNvPr id="14" name="Picture 13" descr="Schematic&#10;&#10;Description automatically generated with medium confidence">
            <a:extLst>
              <a:ext uri="{FF2B5EF4-FFF2-40B4-BE49-F238E27FC236}">
                <a16:creationId xmlns:a16="http://schemas.microsoft.com/office/drawing/2014/main" id="{DBDD8E0E-51AB-4397-BD32-5FA01A1AE29C}"/>
              </a:ext>
            </a:extLst>
          </p:cNvPr>
          <p:cNvPicPr>
            <a:picLocks noChangeAspect="1"/>
          </p:cNvPicPr>
          <p:nvPr/>
        </p:nvPicPr>
        <p:blipFill>
          <a:blip r:embed="rId9"/>
          <a:stretch>
            <a:fillRect/>
          </a:stretch>
        </p:blipFill>
        <p:spPr>
          <a:xfrm>
            <a:off x="5133807" y="2799406"/>
            <a:ext cx="3419309" cy="1064288"/>
          </a:xfrm>
          <a:prstGeom prst="rect">
            <a:avLst/>
          </a:prstGeom>
        </p:spPr>
      </p:pic>
      <p:pic>
        <p:nvPicPr>
          <p:cNvPr id="17" name="Picture 16" descr="Diagram&#10;&#10;Description automatically generated with medium confidence">
            <a:extLst>
              <a:ext uri="{FF2B5EF4-FFF2-40B4-BE49-F238E27FC236}">
                <a16:creationId xmlns:a16="http://schemas.microsoft.com/office/drawing/2014/main" id="{E89322D1-F0B9-40B6-B1F5-325ACE56E875}"/>
              </a:ext>
            </a:extLst>
          </p:cNvPr>
          <p:cNvPicPr>
            <a:picLocks noChangeAspect="1"/>
          </p:cNvPicPr>
          <p:nvPr/>
        </p:nvPicPr>
        <p:blipFill>
          <a:blip r:embed="rId10"/>
          <a:stretch>
            <a:fillRect/>
          </a:stretch>
        </p:blipFill>
        <p:spPr>
          <a:xfrm>
            <a:off x="3300601" y="5057672"/>
            <a:ext cx="5864432" cy="1067627"/>
          </a:xfrm>
          <a:prstGeom prst="rect">
            <a:avLst/>
          </a:prstGeom>
        </p:spPr>
      </p:pic>
    </p:spTree>
    <p:extLst>
      <p:ext uri="{BB962C8B-B14F-4D97-AF65-F5344CB8AC3E}">
        <p14:creationId xmlns:p14="http://schemas.microsoft.com/office/powerpoint/2010/main" val="545605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Control and Readout</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33</a:t>
            </a:fld>
            <a:endParaRPr lang="en-US" dirty="0"/>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208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Thus, after this we can restrict the transmon Hilbert space to the ground state and first excited state, due to anharmonicity. This leads to the following Hamiltonian:</a:t>
            </a:r>
          </a:p>
          <a:p>
            <a:endParaRPr lang="en-US" dirty="0"/>
          </a:p>
          <a:p>
            <a:endParaRPr lang="en-US" dirty="0"/>
          </a:p>
          <a:p>
            <a:pPr marL="0" indent="0">
              <a:buNone/>
            </a:pPr>
            <a:endParaRPr lang="en-US" dirty="0"/>
          </a:p>
          <a:p>
            <a:endParaRPr lang="en-US" dirty="0"/>
          </a:p>
          <a:p>
            <a:pPr marL="0" indent="0">
              <a:buNone/>
            </a:pPr>
            <a:endParaRPr lang="en-US" dirty="0"/>
          </a:p>
        </p:txBody>
      </p:sp>
      <p:pic>
        <p:nvPicPr>
          <p:cNvPr id="3" name="Picture 2" descr="A picture containing text&#10;&#10;Description automatically generated">
            <a:extLst>
              <a:ext uri="{FF2B5EF4-FFF2-40B4-BE49-F238E27FC236}">
                <a16:creationId xmlns:a16="http://schemas.microsoft.com/office/drawing/2014/main" id="{E393000F-E0F1-4CB3-8569-B1CF8D64E2BC}"/>
              </a:ext>
            </a:extLst>
          </p:cNvPr>
          <p:cNvPicPr>
            <a:picLocks noChangeAspect="1"/>
          </p:cNvPicPr>
          <p:nvPr/>
        </p:nvPicPr>
        <p:blipFill>
          <a:blip r:embed="rId7"/>
          <a:stretch>
            <a:fillRect/>
          </a:stretch>
        </p:blipFill>
        <p:spPr>
          <a:xfrm>
            <a:off x="2315923" y="3429000"/>
            <a:ext cx="7547452" cy="1642823"/>
          </a:xfrm>
          <a:prstGeom prst="rect">
            <a:avLst/>
          </a:prstGeom>
        </p:spPr>
      </p:pic>
    </p:spTree>
    <p:extLst>
      <p:ext uri="{BB962C8B-B14F-4D97-AF65-F5344CB8AC3E}">
        <p14:creationId xmlns:p14="http://schemas.microsoft.com/office/powerpoint/2010/main" val="3875169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Conclusion/Review</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3</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71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Conclusion/Review</a:t>
            </a:r>
            <a:endParaRPr lang="en-US" dirty="0"/>
          </a:p>
        </p:txBody>
      </p:sp>
      <p:sp>
        <p:nvSpPr>
          <p:cNvPr id="6" name="Content Placeholder 5"/>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35</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5222ABF4-D227-4EF4-AE61-6093765C2FD6}"/>
                  </a:ext>
                </a:extLst>
              </p14:cNvPr>
              <p14:cNvContentPartPr/>
              <p14:nvPr/>
            </p14:nvContentPartPr>
            <p14:xfrm>
              <a:off x="5133808" y="3641299"/>
              <a:ext cx="360" cy="360"/>
            </p14:xfrm>
          </p:contentPart>
        </mc:Choice>
        <mc:Fallback xmlns="">
          <p:pic>
            <p:nvPicPr>
              <p:cNvPr id="8" name="Ink 7">
                <a:extLst>
                  <a:ext uri="{FF2B5EF4-FFF2-40B4-BE49-F238E27FC236}">
                    <a16:creationId xmlns:a16="http://schemas.microsoft.com/office/drawing/2014/main" id="{5222ABF4-D227-4EF4-AE61-6093765C2FD6}"/>
                  </a:ext>
                </a:extLst>
              </p:cNvPr>
              <p:cNvPicPr/>
              <p:nvPr/>
            </p:nvPicPr>
            <p:blipFill>
              <a:blip r:embed="rId3"/>
              <a:stretch>
                <a:fillRect/>
              </a:stretch>
            </p:blipFill>
            <p:spPr>
              <a:xfrm>
                <a:off x="5070808" y="357829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BCBA377-EA48-4056-970C-876B8ACCAFCE}"/>
                  </a:ext>
                </a:extLst>
              </p14:cNvPr>
              <p14:cNvContentPartPr/>
              <p14:nvPr/>
            </p14:nvContentPartPr>
            <p14:xfrm>
              <a:off x="3689128" y="3641299"/>
              <a:ext cx="1445040" cy="79920"/>
            </p14:xfrm>
          </p:contentPart>
        </mc:Choice>
        <mc:Fallback xmlns="">
          <p:pic>
            <p:nvPicPr>
              <p:cNvPr id="10" name="Ink 9">
                <a:extLst>
                  <a:ext uri="{FF2B5EF4-FFF2-40B4-BE49-F238E27FC236}">
                    <a16:creationId xmlns:a16="http://schemas.microsoft.com/office/drawing/2014/main" id="{BBCBA377-EA48-4056-970C-876B8ACCAFCE}"/>
                  </a:ext>
                </a:extLst>
              </p:cNvPr>
              <p:cNvPicPr/>
              <p:nvPr/>
            </p:nvPicPr>
            <p:blipFill>
              <a:blip r:embed="rId5"/>
              <a:stretch>
                <a:fillRect/>
              </a:stretch>
            </p:blipFill>
            <p:spPr>
              <a:xfrm>
                <a:off x="3626128" y="3578582"/>
                <a:ext cx="1570680" cy="204997"/>
              </a:xfrm>
              <a:prstGeom prst="rect">
                <a:avLst/>
              </a:prstGeom>
            </p:spPr>
          </p:pic>
        </mc:Fallback>
      </mc:AlternateContent>
      <p:sp>
        <p:nvSpPr>
          <p:cNvPr id="9" name="Content Placeholder 5">
            <a:extLst>
              <a:ext uri="{FF2B5EF4-FFF2-40B4-BE49-F238E27FC236}">
                <a16:creationId xmlns:a16="http://schemas.microsoft.com/office/drawing/2014/main" id="{7D3F0F59-9D94-49E5-A262-5F428EEBB575}"/>
              </a:ext>
            </a:extLst>
          </p:cNvPr>
          <p:cNvSpPr txBox="1">
            <a:spLocks/>
          </p:cNvSpPr>
          <p:nvPr/>
        </p:nvSpPr>
        <p:spPr bwMode="auto">
          <a:xfrm>
            <a:off x="237066" y="852613"/>
            <a:ext cx="11705167" cy="52082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6"/>
              </a:buBlip>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Font typeface="Wingdings" pitchFamily="2" charset="2"/>
              <a:buChar char="q"/>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6"/>
              </a:buBlip>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3333FF"/>
              </a:buClr>
              <a:buFont typeface="Wingdings" pitchFamily="2" charset="2"/>
              <a:buChar char="q"/>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Blip>
                <a:blip r:embed="rId6"/>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Thevenin's theorem can be used to reduce the complex transmon circuit to a simpler circuit with significantly fewer effective capacitances. This allows us to derive the Hamiltonian of the transmon.</a:t>
            </a:r>
          </a:p>
          <a:p>
            <a:r>
              <a:rPr lang="en-US" dirty="0"/>
              <a:t>Despite the exponentially decreasing charge dispersion for a large energy ratio (E</a:t>
            </a:r>
            <a:r>
              <a:rPr lang="en-US" baseline="-25000" dirty="0"/>
              <a:t>J</a:t>
            </a:r>
            <a:r>
              <a:rPr lang="en-US" dirty="0"/>
              <a:t>/E</a:t>
            </a:r>
            <a:r>
              <a:rPr lang="en-US" baseline="-25000" dirty="0"/>
              <a:t>C</a:t>
            </a:r>
            <a:r>
              <a:rPr lang="en-US" dirty="0"/>
              <a:t>), the coupling between cavity and transmon (expressed by the coupling energies </a:t>
            </a:r>
            <a:r>
              <a:rPr lang="en-US" dirty="0" err="1"/>
              <a:t>hg</a:t>
            </a:r>
            <a:r>
              <a:rPr lang="en-US" baseline="-25000" dirty="0" err="1"/>
              <a:t>ij</a:t>
            </a:r>
            <a:r>
              <a:rPr lang="en-US" dirty="0"/>
              <a:t>) does not become small but actually increases.</a:t>
            </a:r>
          </a:p>
          <a:p>
            <a:r>
              <a:rPr lang="en-US" dirty="0">
                <a:solidFill>
                  <a:schemeClr val="tx1">
                    <a:lumMod val="95000"/>
                    <a:lumOff val="5000"/>
                  </a:schemeClr>
                </a:solidFill>
              </a:rPr>
              <a:t>Embedding transmon in a superconducting transmission line resonator allows for control and readout of the qubit state.</a:t>
            </a:r>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920610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943831"/>
            <a:ext cx="10723646" cy="1129406"/>
          </a:xfrm>
        </p:spPr>
        <p:txBody>
          <a:bodyPr/>
          <a:lstStyle/>
          <a:p>
            <a:r>
              <a:rPr lang="en-US" sz="3200" cap="none" dirty="0"/>
              <a:t>Progress Report: </a:t>
            </a:r>
            <a:r>
              <a:rPr lang="en-US" sz="3200" cap="none" dirty="0" err="1"/>
              <a:t>Jupyter</a:t>
            </a:r>
            <a:r>
              <a:rPr lang="en-US" sz="3200" cap="none" dirty="0"/>
              <a:t> Notebook Simple Quantum Simulator</a:t>
            </a:r>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4</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096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Progress Report: Simple Quantum Sim</a:t>
            </a:r>
            <a:endParaRPr lang="en-US" dirty="0"/>
          </a:p>
        </p:txBody>
      </p:sp>
      <p:sp>
        <p:nvSpPr>
          <p:cNvPr id="6" name="Content Placeholder 5"/>
          <p:cNvSpPr>
            <a:spLocks noGrp="1"/>
          </p:cNvSpPr>
          <p:nvPr>
            <p:ph idx="1"/>
          </p:nvPr>
        </p:nvSpPr>
        <p:spPr/>
        <p:txBody>
          <a:bodyPr/>
          <a:lstStyle/>
          <a:p>
            <a:pPr marL="0" indent="0">
              <a:buNone/>
            </a:pPr>
            <a:r>
              <a:rPr lang="en-US" dirty="0"/>
              <a:t>I wanted to sharpen my skills with quantum, visual, object-oriented, and front-end Python libraries (</a:t>
            </a:r>
            <a:r>
              <a:rPr lang="en-US" dirty="0" err="1"/>
              <a:t>Qiskit</a:t>
            </a:r>
            <a:r>
              <a:rPr lang="en-US" dirty="0"/>
              <a:t>, </a:t>
            </a:r>
            <a:r>
              <a:rPr lang="en-US" dirty="0" err="1"/>
              <a:t>QuTiP</a:t>
            </a:r>
            <a:r>
              <a:rPr lang="en-US" dirty="0"/>
              <a:t>, matplotlib, </a:t>
            </a:r>
            <a:r>
              <a:rPr lang="en-US" dirty="0" err="1"/>
              <a:t>ipywidgets</a:t>
            </a:r>
            <a:r>
              <a:rPr lang="en-US" dirty="0"/>
              <a:t>, and </a:t>
            </a:r>
            <a:r>
              <a:rPr lang="en-US" dirty="0" err="1"/>
              <a:t>IPython</a:t>
            </a:r>
            <a:r>
              <a:rPr lang="en-US" dirty="0"/>
              <a:t>) as well as start some potential progress toward a foundation for our quantum simulator.</a:t>
            </a:r>
          </a:p>
          <a:p>
            <a:pPr marL="0" indent="0">
              <a:buNone/>
            </a:pPr>
            <a:endParaRPr lang="en-US" dirty="0"/>
          </a:p>
          <a:p>
            <a:pPr marL="0" indent="0">
              <a:buNone/>
            </a:pPr>
            <a:r>
              <a:rPr lang="en-US" dirty="0"/>
              <a:t>In order to achieve this, I created a very basic quantum simulator with a simple front-end for inputs. I created this as a </a:t>
            </a:r>
            <a:r>
              <a:rPr lang="en-US" dirty="0" err="1"/>
              <a:t>Jupyter</a:t>
            </a:r>
            <a:r>
              <a:rPr lang="en-US" dirty="0"/>
              <a:t> Notebook application.</a:t>
            </a:r>
          </a:p>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37</a:t>
            </a:fld>
            <a:endParaRPr lang="en-US" dirty="0"/>
          </a:p>
        </p:txBody>
      </p:sp>
    </p:spTree>
    <p:extLst>
      <p:ext uri="{BB962C8B-B14F-4D97-AF65-F5344CB8AC3E}">
        <p14:creationId xmlns:p14="http://schemas.microsoft.com/office/powerpoint/2010/main" val="3752134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Progress Report: Simple Quantum Sim</a:t>
            </a:r>
            <a:endParaRPr lang="en-US" dirty="0"/>
          </a:p>
        </p:txBody>
      </p:sp>
      <p:sp>
        <p:nvSpPr>
          <p:cNvPr id="6" name="Content Placeholder 5"/>
          <p:cNvSpPr>
            <a:spLocks noGrp="1"/>
          </p:cNvSpPr>
          <p:nvPr>
            <p:ph idx="1"/>
          </p:nvPr>
        </p:nvSpPr>
        <p:spPr/>
        <p:txBody>
          <a:bodyPr/>
          <a:lstStyle/>
          <a:p>
            <a:pPr marL="0" indent="0">
              <a:buNone/>
            </a:pPr>
            <a:r>
              <a:rPr lang="en-US" dirty="0"/>
              <a:t>For now, the simulator just supports ideal single-qubit gate operations and only allows for two inputs: an initial state and a gate operation type. However, this will be easy to expand upon to create more complex circuits and operations in the future. This was primarily intended to sharpen my own personal skills and give our team a very basic foundation upon which to build in the coming months.</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38</a:t>
            </a:fld>
            <a:endParaRPr lang="en-US" dirty="0"/>
          </a:p>
        </p:txBody>
      </p:sp>
    </p:spTree>
    <p:extLst>
      <p:ext uri="{BB962C8B-B14F-4D97-AF65-F5344CB8AC3E}">
        <p14:creationId xmlns:p14="http://schemas.microsoft.com/office/powerpoint/2010/main" val="3752956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Progress Report: Simple Quantum Sim</a:t>
            </a:r>
            <a:endParaRPr lang="en-US" dirty="0"/>
          </a:p>
        </p:txBody>
      </p:sp>
      <p:sp>
        <p:nvSpPr>
          <p:cNvPr id="6" name="Content Placeholder 5"/>
          <p:cNvSpPr>
            <a:spLocks noGrp="1"/>
          </p:cNvSpPr>
          <p:nvPr>
            <p:ph idx="1"/>
          </p:nvPr>
        </p:nvSpPr>
        <p:spPr/>
        <p:txBody>
          <a:bodyPr/>
          <a:lstStyle/>
          <a:p>
            <a:pPr marL="0" indent="0">
              <a:buNone/>
            </a:pPr>
            <a:r>
              <a:rPr lang="en-US" dirty="0"/>
              <a:t>After inputting an initial state and a gate type, the simulator will draw the corresponding circuit, and display a histogram showing the probabilities of the state of the qubit after the gate operation.</a:t>
            </a:r>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39</a:t>
            </a:fld>
            <a:endParaRPr lang="en-US" dirty="0"/>
          </a:p>
        </p:txBody>
      </p:sp>
    </p:spTree>
    <p:extLst>
      <p:ext uri="{BB962C8B-B14F-4D97-AF65-F5344CB8AC3E}">
        <p14:creationId xmlns:p14="http://schemas.microsoft.com/office/powerpoint/2010/main" val="136068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a:t>
            </a:r>
          </a:p>
        </p:txBody>
      </p:sp>
      <p:sp>
        <p:nvSpPr>
          <p:cNvPr id="6" name="Content Placeholder 5"/>
          <p:cNvSpPr>
            <a:spLocks noGrp="1"/>
          </p:cNvSpPr>
          <p:nvPr>
            <p:ph idx="1"/>
          </p:nvPr>
        </p:nvSpPr>
        <p:spPr/>
        <p:txBody>
          <a:bodyPr/>
          <a:lstStyle/>
          <a:p>
            <a:r>
              <a:rPr lang="en-US" dirty="0">
                <a:solidFill>
                  <a:schemeClr val="tx1">
                    <a:lumMod val="95000"/>
                    <a:lumOff val="5000"/>
                  </a:schemeClr>
                </a:solidFill>
              </a:rPr>
              <a:t>Embedding transmon in a superconducting transmission line resonator allows for control and readout of the qubit state.</a:t>
            </a:r>
          </a:p>
          <a:p>
            <a:r>
              <a:rPr lang="en-US" dirty="0">
                <a:solidFill>
                  <a:schemeClr val="tx1">
                    <a:lumMod val="95000"/>
                    <a:lumOff val="5000"/>
                  </a:schemeClr>
                </a:solidFill>
                <a:sym typeface="Symbol"/>
              </a:rPr>
              <a:t>This is known as circuit QED.</a:t>
            </a:r>
          </a:p>
          <a:p>
            <a:r>
              <a:rPr lang="en-US" dirty="0">
                <a:solidFill>
                  <a:schemeClr val="tx1">
                    <a:lumMod val="95000"/>
                    <a:lumOff val="5000"/>
                  </a:schemeClr>
                </a:solidFill>
                <a:sym typeface="Symbol"/>
              </a:rPr>
              <a:t>This can allow us to better understand and define the behavior of the transmon and its resonator.</a:t>
            </a:r>
          </a:p>
          <a:p>
            <a:r>
              <a:rPr lang="en-US" dirty="0">
                <a:solidFill>
                  <a:schemeClr val="tx1">
                    <a:lumMod val="95000"/>
                    <a:lumOff val="5000"/>
                  </a:schemeClr>
                </a:solidFill>
                <a:sym typeface="Symbol"/>
              </a:rPr>
              <a:t>The behavior can be described by a simple LC oscillator.</a:t>
            </a:r>
          </a:p>
          <a:p>
            <a:pPr marL="0" indent="0">
              <a:buNone/>
            </a:pPr>
            <a:endParaRPr lang="en-US" dirty="0">
              <a:solidFill>
                <a:schemeClr val="tx1">
                  <a:lumMod val="95000"/>
                  <a:lumOff val="5000"/>
                </a:schemeClr>
              </a:solidFill>
              <a:sym typeface="Symbol"/>
            </a:endParaRPr>
          </a:p>
          <a:p>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a:t>
            </a:fld>
            <a:endParaRPr lang="en-US" dirty="0"/>
          </a:p>
        </p:txBody>
      </p:sp>
    </p:spTree>
    <p:extLst>
      <p:ext uri="{BB962C8B-B14F-4D97-AF65-F5344CB8AC3E}">
        <p14:creationId xmlns:p14="http://schemas.microsoft.com/office/powerpoint/2010/main" val="7695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Progress Report: Simple Quantum Sim</a:t>
            </a:r>
            <a:endParaRPr lang="en-US" dirty="0"/>
          </a:p>
        </p:txBody>
      </p:sp>
      <p:sp>
        <p:nvSpPr>
          <p:cNvPr id="6" name="Content Placeholder 5"/>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40</a:t>
            </a:fld>
            <a:endParaRPr lang="en-US" dirty="0"/>
          </a:p>
        </p:txBody>
      </p:sp>
      <p:pic>
        <p:nvPicPr>
          <p:cNvPr id="3" name="Picture 2" descr="Graphical user interface, application, Word&#10;&#10;Description automatically generated">
            <a:extLst>
              <a:ext uri="{FF2B5EF4-FFF2-40B4-BE49-F238E27FC236}">
                <a16:creationId xmlns:a16="http://schemas.microsoft.com/office/drawing/2014/main" id="{1085951E-EB33-4EEE-B2C4-3F7803613FF9}"/>
              </a:ext>
            </a:extLst>
          </p:cNvPr>
          <p:cNvPicPr>
            <a:picLocks noChangeAspect="1"/>
          </p:cNvPicPr>
          <p:nvPr/>
        </p:nvPicPr>
        <p:blipFill>
          <a:blip r:embed="rId2"/>
          <a:stretch>
            <a:fillRect/>
          </a:stretch>
        </p:blipFill>
        <p:spPr>
          <a:xfrm>
            <a:off x="1518465" y="1471186"/>
            <a:ext cx="9142370" cy="3457074"/>
          </a:xfrm>
          <a:prstGeom prst="rect">
            <a:avLst/>
          </a:prstGeom>
        </p:spPr>
      </p:pic>
    </p:spTree>
    <p:extLst>
      <p:ext uri="{BB962C8B-B14F-4D97-AF65-F5344CB8AC3E}">
        <p14:creationId xmlns:p14="http://schemas.microsoft.com/office/powerpoint/2010/main" val="4052790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cap="none" dirty="0"/>
              <a:t>Progress Report: Simple Quantum Sim</a:t>
            </a:r>
            <a:endParaRPr lang="en-US" dirty="0"/>
          </a:p>
        </p:txBody>
      </p:sp>
      <p:sp>
        <p:nvSpPr>
          <p:cNvPr id="6" name="Content Placeholder 5"/>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41</a:t>
            </a:fld>
            <a:endParaRPr lang="en-US" dirty="0"/>
          </a:p>
        </p:txBody>
      </p:sp>
      <p:pic>
        <p:nvPicPr>
          <p:cNvPr id="7" name="Picture 6" descr="Graphical user interface&#10;&#10;Description automatically generated with medium confidence">
            <a:extLst>
              <a:ext uri="{FF2B5EF4-FFF2-40B4-BE49-F238E27FC236}">
                <a16:creationId xmlns:a16="http://schemas.microsoft.com/office/drawing/2014/main" id="{F7EEE2C2-996F-4293-8136-E140847EF236}"/>
              </a:ext>
            </a:extLst>
          </p:cNvPr>
          <p:cNvPicPr>
            <a:picLocks noChangeAspect="1"/>
          </p:cNvPicPr>
          <p:nvPr/>
        </p:nvPicPr>
        <p:blipFill>
          <a:blip r:embed="rId2"/>
          <a:stretch>
            <a:fillRect/>
          </a:stretch>
        </p:blipFill>
        <p:spPr>
          <a:xfrm>
            <a:off x="1985941" y="832800"/>
            <a:ext cx="8220117" cy="5461121"/>
          </a:xfrm>
          <a:prstGeom prst="rect">
            <a:avLst/>
          </a:prstGeom>
        </p:spPr>
      </p:pic>
    </p:spTree>
    <p:extLst>
      <p:ext uri="{BB962C8B-B14F-4D97-AF65-F5344CB8AC3E}">
        <p14:creationId xmlns:p14="http://schemas.microsoft.com/office/powerpoint/2010/main" val="3720304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7ECF7D47-7398-4810-A36C-C81732303025}" type="slidenum">
              <a:rPr lang="en-US" smtClean="0"/>
              <a:pPr>
                <a:defRPr/>
              </a:pPr>
              <a:t>42</a:t>
            </a:fld>
            <a:endParaRPr lang="en-US" dirty="0"/>
          </a:p>
        </p:txBody>
      </p:sp>
      <p:sp>
        <p:nvSpPr>
          <p:cNvPr id="2" name="TextBox 1">
            <a:extLst>
              <a:ext uri="{FF2B5EF4-FFF2-40B4-BE49-F238E27FC236}">
                <a16:creationId xmlns:a16="http://schemas.microsoft.com/office/drawing/2014/main" id="{2C83B866-7315-448F-A6D1-784068663970}"/>
              </a:ext>
            </a:extLst>
          </p:cNvPr>
          <p:cNvSpPr txBox="1"/>
          <p:nvPr/>
        </p:nvSpPr>
        <p:spPr>
          <a:xfrm>
            <a:off x="4358244" y="2705725"/>
            <a:ext cx="3771353" cy="1446550"/>
          </a:xfrm>
          <a:prstGeom prst="rect">
            <a:avLst/>
          </a:prstGeom>
          <a:noFill/>
        </p:spPr>
        <p:txBody>
          <a:bodyPr wrap="none" rtlCol="0">
            <a:spAutoFit/>
          </a:bodyPr>
          <a:lstStyle/>
          <a:p>
            <a:r>
              <a:rPr lang="en-US" sz="8800" dirty="0">
                <a:solidFill>
                  <a:schemeClr val="tx2"/>
                </a:solidFill>
                <a:latin typeface="+mn-lt"/>
              </a:rPr>
              <a:t>Thanks!</a:t>
            </a:r>
          </a:p>
        </p:txBody>
      </p:sp>
    </p:spTree>
    <p:extLst>
      <p:ext uri="{BB962C8B-B14F-4D97-AF65-F5344CB8AC3E}">
        <p14:creationId xmlns:p14="http://schemas.microsoft.com/office/powerpoint/2010/main" val="382913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Circuit QED for the Transmon</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04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53FBF7-521B-4851-AD50-2B78735F9788}"/>
              </a:ext>
            </a:extLst>
          </p:cNvPr>
          <p:cNvSpPr/>
          <p:nvPr/>
        </p:nvSpPr>
        <p:spPr>
          <a:xfrm>
            <a:off x="579120" y="2752642"/>
            <a:ext cx="11612880" cy="9144"/>
          </a:xfrm>
          <a:prstGeom prst="rect">
            <a:avLst/>
          </a:prstGeom>
          <a:gradFill>
            <a:gsLst>
              <a:gs pos="0">
                <a:srgbClr val="EC5D0E"/>
              </a:gs>
              <a:gs pos="80000">
                <a:srgbClr val="F3732D"/>
              </a:gs>
              <a:gs pos="100000">
                <a:srgbClr val="F7A679"/>
              </a:gs>
            </a:gsLst>
          </a:gradFill>
          <a:ln>
            <a:solidFill>
              <a:srgbClr val="FA4616"/>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4"/>
          <p:cNvSpPr>
            <a:spLocks noGrp="1"/>
          </p:cNvSpPr>
          <p:nvPr>
            <p:ph type="title"/>
          </p:nvPr>
        </p:nvSpPr>
        <p:spPr>
          <a:xfrm>
            <a:off x="498536" y="2751003"/>
            <a:ext cx="10702864" cy="1362075"/>
          </a:xfrm>
        </p:spPr>
        <p:txBody>
          <a:bodyPr/>
          <a:lstStyle/>
          <a:p>
            <a:r>
              <a:rPr lang="en-US" sz="3200" cap="none" dirty="0"/>
              <a:t>Hamiltonian Derivation</a:t>
            </a:r>
            <a:br>
              <a:rPr lang="en-US" sz="3200" cap="none" dirty="0"/>
            </a:br>
            <a:br>
              <a:rPr lang="en-US" sz="3200" cap="none" dirty="0"/>
            </a:br>
            <a:endParaRPr lang="en-US" sz="3200" cap="none" dirty="0"/>
          </a:p>
        </p:txBody>
      </p:sp>
      <p:sp>
        <p:nvSpPr>
          <p:cNvPr id="6" name="Text Placeholder 5"/>
          <p:cNvSpPr>
            <a:spLocks noGrp="1"/>
          </p:cNvSpPr>
          <p:nvPr>
            <p:ph type="body" idx="1"/>
          </p:nvPr>
        </p:nvSpPr>
        <p:spPr>
          <a:xfrm>
            <a:off x="498536" y="1242824"/>
            <a:ext cx="7772400" cy="1500187"/>
          </a:xfrm>
        </p:spPr>
        <p:txBody>
          <a:bodyPr>
            <a:normAutofit/>
          </a:bodyPr>
          <a:lstStyle/>
          <a:p>
            <a:r>
              <a:rPr lang="en-US" sz="3200" dirty="0"/>
              <a:t>Section 2.1</a:t>
            </a:r>
            <a:endParaRPr lang="en-US" sz="3200" baseline="-25000" dirty="0"/>
          </a:p>
        </p:txBody>
      </p:sp>
      <p:sp>
        <p:nvSpPr>
          <p:cNvPr id="14" name="Slide Number Placeholder 1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CF7D47-7398-4810-A36C-C81732303025}" type="slidenum">
              <a:rPr kumimoji="0" lang="en-US" sz="10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6" descr="Image result for university of florida logo">
            <a:extLst>
              <a:ext uri="{FF2B5EF4-FFF2-40B4-BE49-F238E27FC236}">
                <a16:creationId xmlns:a16="http://schemas.microsoft.com/office/drawing/2014/main" id="{7C5A80DA-D1D9-42CF-8F7D-72D630BF5F6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914018" y="5016766"/>
            <a:ext cx="1046401" cy="6999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me">
            <a:extLst>
              <a:ext uri="{FF2B5EF4-FFF2-40B4-BE49-F238E27FC236}">
                <a16:creationId xmlns:a16="http://schemas.microsoft.com/office/drawing/2014/main" id="{4EB0F8AA-9DEF-462F-A257-F2BC02B5E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8647" y="4957118"/>
            <a:ext cx="1905000" cy="8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69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7" y="687641"/>
            <a:ext cx="5852160" cy="5943600"/>
          </a:xfrm>
        </p:spPr>
        <p:txBody>
          <a:bodyPr wrap="square" anchor="t">
            <a:normAutofit/>
          </a:bodyPr>
          <a:lstStyle/>
          <a:p>
            <a:pPr>
              <a:lnSpc>
                <a:spcPct val="90000"/>
              </a:lnSpc>
            </a:pPr>
            <a:r>
              <a:rPr lang="en-US" dirty="0"/>
              <a:t>We can use the quantum-circuit Hamiltonian for a transmon attached to a superconducting transmission line as our starting point (seen in Figure 1 on the right).</a:t>
            </a:r>
          </a:p>
          <a:p>
            <a:pPr>
              <a:lnSpc>
                <a:spcPct val="90000"/>
              </a:lnSpc>
            </a:pPr>
            <a:r>
              <a:rPr lang="en-US" dirty="0"/>
              <a:t>With the Josephson junctions centered in the transmission line, the relevant resonator mode has the voltage antinode at the center of the resonator. This can be described by a simple LC oscillator.</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7</a:t>
            </a:fld>
            <a:endParaRPr lang="en-US"/>
          </a:p>
        </p:txBody>
      </p:sp>
      <p:pic>
        <p:nvPicPr>
          <p:cNvPr id="7" name="Picture 6" descr="Diagram, schematic&#10;&#10;Description automatically generated">
            <a:extLst>
              <a:ext uri="{FF2B5EF4-FFF2-40B4-BE49-F238E27FC236}">
                <a16:creationId xmlns:a16="http://schemas.microsoft.com/office/drawing/2014/main" id="{A362D1A2-BF8A-4E25-9EB5-F8C22BA2BF2A}"/>
              </a:ext>
            </a:extLst>
          </p:cNvPr>
          <p:cNvPicPr>
            <a:picLocks noChangeAspect="1"/>
          </p:cNvPicPr>
          <p:nvPr/>
        </p:nvPicPr>
        <p:blipFill>
          <a:blip r:embed="rId2"/>
          <a:stretch>
            <a:fillRect/>
          </a:stretch>
        </p:blipFill>
        <p:spPr>
          <a:xfrm>
            <a:off x="6817896" y="882316"/>
            <a:ext cx="4828672" cy="5740734"/>
          </a:xfrm>
          <a:prstGeom prst="rect">
            <a:avLst/>
          </a:prstGeom>
        </p:spPr>
      </p:pic>
    </p:spTree>
    <p:extLst>
      <p:ext uri="{BB962C8B-B14F-4D97-AF65-F5344CB8AC3E}">
        <p14:creationId xmlns:p14="http://schemas.microsoft.com/office/powerpoint/2010/main" val="34444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7" y="687641"/>
            <a:ext cx="5852160" cy="5943600"/>
          </a:xfrm>
        </p:spPr>
        <p:txBody>
          <a:bodyPr wrap="square" anchor="t">
            <a:normAutofit/>
          </a:bodyPr>
          <a:lstStyle/>
          <a:p>
            <a:pPr>
              <a:lnSpc>
                <a:spcPct val="90000"/>
              </a:lnSpc>
            </a:pPr>
            <a:r>
              <a:rPr lang="en-US" dirty="0"/>
              <a:t>With a large resonator capacitance C</a:t>
            </a:r>
            <a:r>
              <a:rPr lang="en-US" baseline="-25000" dirty="0"/>
              <a:t>R</a:t>
            </a:r>
            <a:r>
              <a:rPr lang="en-US" dirty="0"/>
              <a:t> &gt;&gt; C</a:t>
            </a:r>
            <a:r>
              <a:rPr lang="el-GR" baseline="-25000" dirty="0"/>
              <a:t>Σ</a:t>
            </a:r>
            <a:r>
              <a:rPr lang="en-US" dirty="0"/>
              <a:t>  (where C</a:t>
            </a:r>
            <a:r>
              <a:rPr lang="el-GR" baseline="-25000" dirty="0"/>
              <a:t>Σ</a:t>
            </a:r>
            <a:r>
              <a:rPr lang="en-US" dirty="0"/>
              <a:t> = C</a:t>
            </a:r>
            <a:r>
              <a:rPr lang="en-US" baseline="-25000" dirty="0"/>
              <a:t>J </a:t>
            </a:r>
            <a:r>
              <a:rPr lang="en-US" dirty="0"/>
              <a:t>+ C</a:t>
            </a:r>
            <a:r>
              <a:rPr lang="en-US" baseline="-25000" dirty="0"/>
              <a:t>B </a:t>
            </a:r>
            <a:r>
              <a:rPr lang="en-US" dirty="0"/>
              <a:t>+ C</a:t>
            </a:r>
            <a:r>
              <a:rPr lang="en-US" baseline="-25000" dirty="0"/>
              <a:t>g</a:t>
            </a:r>
            <a:r>
              <a:rPr lang="en-US" dirty="0"/>
              <a:t>) the quantization of the circuit results in the following effective Hamiltonian:</a:t>
            </a:r>
          </a:p>
          <a:p>
            <a:pPr>
              <a:lnSpc>
                <a:spcPct val="90000"/>
              </a:lnSpc>
            </a:pPr>
            <a:endParaRPr lang="en-US" baseline="-25000" dirty="0"/>
          </a:p>
          <a:p>
            <a:pPr>
              <a:lnSpc>
                <a:spcPct val="90000"/>
              </a:lnSpc>
            </a:pPr>
            <a:endParaRPr lang="en-US" baseline="-25000" dirty="0"/>
          </a:p>
          <a:p>
            <a:pPr>
              <a:lnSpc>
                <a:spcPct val="90000"/>
              </a:lnSpc>
            </a:pPr>
            <a:endParaRPr lang="en-US" baseline="-25000" dirty="0"/>
          </a:p>
          <a:p>
            <a:pPr>
              <a:lnSpc>
                <a:spcPct val="90000"/>
              </a:lnSpc>
            </a:pPr>
            <a:r>
              <a:rPr lang="en-US" dirty="0"/>
              <a:t>Information on the detailed derivation of this Hamiltonian follows:</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8</a:t>
            </a:fld>
            <a:endParaRPr lang="en-US"/>
          </a:p>
        </p:txBody>
      </p:sp>
      <p:pic>
        <p:nvPicPr>
          <p:cNvPr id="7" name="Picture 6" descr="Diagram, schematic&#10;&#10;Description automatically generated">
            <a:extLst>
              <a:ext uri="{FF2B5EF4-FFF2-40B4-BE49-F238E27FC236}">
                <a16:creationId xmlns:a16="http://schemas.microsoft.com/office/drawing/2014/main" id="{A362D1A2-BF8A-4E25-9EB5-F8C22BA2BF2A}"/>
              </a:ext>
            </a:extLst>
          </p:cNvPr>
          <p:cNvPicPr>
            <a:picLocks noChangeAspect="1"/>
          </p:cNvPicPr>
          <p:nvPr/>
        </p:nvPicPr>
        <p:blipFill>
          <a:blip r:embed="rId2"/>
          <a:stretch>
            <a:fillRect/>
          </a:stretch>
        </p:blipFill>
        <p:spPr>
          <a:xfrm>
            <a:off x="6817896" y="882316"/>
            <a:ext cx="4828672" cy="5740734"/>
          </a:xfrm>
          <a:prstGeom prst="rect">
            <a:avLst/>
          </a:prstGeom>
        </p:spPr>
      </p:pic>
      <p:pic>
        <p:nvPicPr>
          <p:cNvPr id="3" name="Picture 2">
            <a:extLst>
              <a:ext uri="{FF2B5EF4-FFF2-40B4-BE49-F238E27FC236}">
                <a16:creationId xmlns:a16="http://schemas.microsoft.com/office/drawing/2014/main" id="{58DA0EF3-D17C-4B03-A101-AF0CDC60ADB8}"/>
              </a:ext>
            </a:extLst>
          </p:cNvPr>
          <p:cNvPicPr>
            <a:picLocks noChangeAspect="1"/>
          </p:cNvPicPr>
          <p:nvPr/>
        </p:nvPicPr>
        <p:blipFill>
          <a:blip r:embed="rId3"/>
          <a:stretch>
            <a:fillRect/>
          </a:stretch>
        </p:blipFill>
        <p:spPr>
          <a:xfrm>
            <a:off x="370358" y="2957380"/>
            <a:ext cx="5585578" cy="479097"/>
          </a:xfrm>
          <a:prstGeom prst="rect">
            <a:avLst/>
          </a:prstGeom>
        </p:spPr>
      </p:pic>
    </p:spTree>
    <p:extLst>
      <p:ext uri="{BB962C8B-B14F-4D97-AF65-F5344CB8AC3E}">
        <p14:creationId xmlns:p14="http://schemas.microsoft.com/office/powerpoint/2010/main" val="177260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7067" y="81048"/>
            <a:ext cx="11705167" cy="639762"/>
          </a:xfrm>
        </p:spPr>
        <p:txBody>
          <a:bodyPr wrap="square" anchor="ctr">
            <a:normAutofit/>
          </a:bodyPr>
          <a:lstStyle/>
          <a:p>
            <a:r>
              <a:rPr lang="en-US" sz="3200" cap="none" dirty="0"/>
              <a:t>Hamiltonian Derivation</a:t>
            </a:r>
            <a:endParaRPr lang="en-US" dirty="0"/>
          </a:p>
        </p:txBody>
      </p:sp>
      <p:sp>
        <p:nvSpPr>
          <p:cNvPr id="6" name="Content Placeholder 5"/>
          <p:cNvSpPr>
            <a:spLocks noGrp="1"/>
          </p:cNvSpPr>
          <p:nvPr>
            <p:ph sz="half" idx="1"/>
          </p:nvPr>
        </p:nvSpPr>
        <p:spPr>
          <a:xfrm>
            <a:off x="237067" y="687641"/>
            <a:ext cx="11717866" cy="5820037"/>
          </a:xfrm>
        </p:spPr>
        <p:txBody>
          <a:bodyPr wrap="square" anchor="t">
            <a:normAutofit/>
          </a:bodyPr>
          <a:lstStyle/>
          <a:p>
            <a:pPr marL="0" indent="0">
              <a:lnSpc>
                <a:spcPct val="90000"/>
              </a:lnSpc>
              <a:buNone/>
            </a:pPr>
            <a:r>
              <a:rPr lang="en-US" dirty="0"/>
              <a:t>Hamiltonian:</a:t>
            </a:r>
          </a:p>
          <a:p>
            <a:pPr marL="0" indent="0">
              <a:lnSpc>
                <a:spcPct val="90000"/>
              </a:lnSpc>
              <a:buNone/>
            </a:pPr>
            <a:endParaRPr lang="en-US" dirty="0"/>
          </a:p>
          <a:p>
            <a:pPr marL="0" indent="0">
              <a:lnSpc>
                <a:spcPct val="90000"/>
              </a:lnSpc>
              <a:buNone/>
            </a:pPr>
            <a:r>
              <a:rPr lang="en-US" dirty="0"/>
              <a:t>In order to derive this Hamiltonian, we must start from an analysis of the full capacitance network. This network can be seen in the figure below.</a:t>
            </a:r>
          </a:p>
        </p:txBody>
      </p:sp>
      <p:sp>
        <p:nvSpPr>
          <p:cNvPr id="4" name="Slide Number Placeholder 3"/>
          <p:cNvSpPr>
            <a:spLocks noGrp="1"/>
          </p:cNvSpPr>
          <p:nvPr>
            <p:ph type="sldNum" sz="quarter" idx="11"/>
          </p:nvPr>
        </p:nvSpPr>
        <p:spPr>
          <a:xfrm>
            <a:off x="10962379" y="6623050"/>
            <a:ext cx="1219200" cy="228600"/>
          </a:xfrm>
        </p:spPr>
        <p:txBody>
          <a:bodyPr anchor="ctr">
            <a:normAutofit/>
          </a:bodyPr>
          <a:lstStyle/>
          <a:p>
            <a:pPr>
              <a:lnSpc>
                <a:spcPct val="90000"/>
              </a:lnSpc>
              <a:spcAft>
                <a:spcPts val="600"/>
              </a:spcAft>
              <a:defRPr/>
            </a:pPr>
            <a:fld id="{7ECF7D47-7398-4810-A36C-C81732303025}" type="slidenum">
              <a:rPr lang="en-US" smtClean="0"/>
              <a:pPr>
                <a:lnSpc>
                  <a:spcPct val="90000"/>
                </a:lnSpc>
                <a:spcAft>
                  <a:spcPts val="600"/>
                </a:spcAft>
                <a:defRPr/>
              </a:pPr>
              <a:t>9</a:t>
            </a:fld>
            <a:endParaRPr lang="en-US"/>
          </a:p>
        </p:txBody>
      </p:sp>
      <p:pic>
        <p:nvPicPr>
          <p:cNvPr id="3" name="Picture 2">
            <a:extLst>
              <a:ext uri="{FF2B5EF4-FFF2-40B4-BE49-F238E27FC236}">
                <a16:creationId xmlns:a16="http://schemas.microsoft.com/office/drawing/2014/main" id="{58DA0EF3-D17C-4B03-A101-AF0CDC60ADB8}"/>
              </a:ext>
            </a:extLst>
          </p:cNvPr>
          <p:cNvPicPr>
            <a:picLocks noChangeAspect="1"/>
          </p:cNvPicPr>
          <p:nvPr/>
        </p:nvPicPr>
        <p:blipFill>
          <a:blip r:embed="rId2"/>
          <a:stretch>
            <a:fillRect/>
          </a:stretch>
        </p:blipFill>
        <p:spPr>
          <a:xfrm>
            <a:off x="2781048" y="753803"/>
            <a:ext cx="7458699" cy="639762"/>
          </a:xfrm>
          <a:prstGeom prst="rect">
            <a:avLst/>
          </a:prstGeom>
        </p:spPr>
      </p:pic>
      <p:pic>
        <p:nvPicPr>
          <p:cNvPr id="8" name="Picture 7" descr="Diagram, schematic&#10;&#10;Description automatically generated">
            <a:extLst>
              <a:ext uri="{FF2B5EF4-FFF2-40B4-BE49-F238E27FC236}">
                <a16:creationId xmlns:a16="http://schemas.microsoft.com/office/drawing/2014/main" id="{B4ECB9A5-6D8D-489A-A904-C4A9767717B9}"/>
              </a:ext>
            </a:extLst>
          </p:cNvPr>
          <p:cNvPicPr>
            <a:picLocks noChangeAspect="1"/>
          </p:cNvPicPr>
          <p:nvPr/>
        </p:nvPicPr>
        <p:blipFill>
          <a:blip r:embed="rId3"/>
          <a:stretch>
            <a:fillRect/>
          </a:stretch>
        </p:blipFill>
        <p:spPr>
          <a:xfrm>
            <a:off x="3433011" y="2609137"/>
            <a:ext cx="5325978" cy="4167815"/>
          </a:xfrm>
          <a:prstGeom prst="rect">
            <a:avLst/>
          </a:prstGeom>
        </p:spPr>
      </p:pic>
    </p:spTree>
    <p:extLst>
      <p:ext uri="{BB962C8B-B14F-4D97-AF65-F5344CB8AC3E}">
        <p14:creationId xmlns:p14="http://schemas.microsoft.com/office/powerpoint/2010/main" val="3527970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dirty="0" smtClean="0">
            <a:solidFill>
              <a:srgbClr val="FF0000"/>
            </a:solidFill>
            <a:latin typeface="+mn-lt"/>
          </a:defRPr>
        </a:defPPr>
      </a:lstStyle>
    </a:spDef>
    <a:txDef>
      <a:spPr>
        <a:noFill/>
      </a:spPr>
      <a:bodyPr wrap="none" rtlCol="0">
        <a:spAutoFit/>
      </a:bodyPr>
      <a:lstStyle>
        <a:defPP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46756</TotalTime>
  <Words>2004</Words>
  <Application>Microsoft Office PowerPoint</Application>
  <PresentationFormat>Widescreen</PresentationFormat>
  <Paragraphs>247</Paragraphs>
  <Slides>42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Cambria Math</vt:lpstr>
      <vt:lpstr>Wingdings</vt:lpstr>
      <vt:lpstr>Office Theme</vt:lpstr>
      <vt:lpstr>Charge-insensitive qubit design derived from the Cooper pair box (Section 3: Circuit QED for the Transmon)</vt:lpstr>
      <vt:lpstr>Outline</vt:lpstr>
      <vt:lpstr>Introduction  </vt:lpstr>
      <vt:lpstr>Introduction</vt:lpstr>
      <vt:lpstr>Circuit QED for the Transmon  </vt:lpstr>
      <vt:lpstr>Hamiltonian Derivation  </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Hamiltonian Derivation</vt:lpstr>
      <vt:lpstr>Coupling Strength  </vt:lpstr>
      <vt:lpstr>Coupling Strength</vt:lpstr>
      <vt:lpstr>Coupling Strength</vt:lpstr>
      <vt:lpstr>Coupling Strength</vt:lpstr>
      <vt:lpstr>Coupling Strength</vt:lpstr>
      <vt:lpstr>Control and Readout  </vt:lpstr>
      <vt:lpstr>Control and Readout</vt:lpstr>
      <vt:lpstr>Control and Readout</vt:lpstr>
      <vt:lpstr>Control and Readout</vt:lpstr>
      <vt:lpstr>Control and Readout</vt:lpstr>
      <vt:lpstr>Control and Readout</vt:lpstr>
      <vt:lpstr>Conclusion/Review  </vt:lpstr>
      <vt:lpstr>Conclusion/Review</vt:lpstr>
      <vt:lpstr>Progress Report: Jupyter Notebook Simple Quantum Simulator</vt:lpstr>
      <vt:lpstr>Progress Report: Simple Quantum Sim</vt:lpstr>
      <vt:lpstr>Progress Report: Simple Quantum Sim</vt:lpstr>
      <vt:lpstr>Progress Report: Simple Quantum Sim</vt:lpstr>
      <vt:lpstr>Progress Report: Simple Quantum Sim</vt:lpstr>
      <vt:lpstr>Progress Report: Simple Quantum Sim</vt:lpstr>
      <vt:lpstr>PowerPoint Presentation</vt:lpstr>
    </vt:vector>
  </TitlesOfParts>
  <Company>LENOVO CUSTOMER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FENG, Philip</dc:creator>
  <cp:lastModifiedBy>Norris,Brant</cp:lastModifiedBy>
  <cp:revision>1351</cp:revision>
  <cp:lastPrinted>2015-10-22T06:57:40Z</cp:lastPrinted>
  <dcterms:created xsi:type="dcterms:W3CDTF">2008-05-19T09:47:04Z</dcterms:created>
  <dcterms:modified xsi:type="dcterms:W3CDTF">2022-04-08T03:36:25Z</dcterms:modified>
</cp:coreProperties>
</file>