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5" r:id="rId3"/>
    <p:sldId id="271" r:id="rId4"/>
    <p:sldId id="264" r:id="rId5"/>
    <p:sldId id="272" r:id="rId6"/>
    <p:sldId id="273" r:id="rId7"/>
    <p:sldId id="269" r:id="rId8"/>
    <p:sldId id="261" r:id="rId9"/>
    <p:sldId id="262" r:id="rId10"/>
    <p:sldId id="260" r:id="rId11"/>
    <p:sldId id="257" r:id="rId12"/>
    <p:sldId id="258" r:id="rId13"/>
    <p:sldId id="259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88691" autoAdjust="0"/>
  </p:normalViewPr>
  <p:slideViewPr>
    <p:cSldViewPr snapToGrid="0" showGuides="1">
      <p:cViewPr varScale="1">
        <p:scale>
          <a:sx n="59" d="100"/>
          <a:sy n="59" d="100"/>
        </p:scale>
        <p:origin x="100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C654-BA43-42E4-AB3E-078F40F7F10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5B6F-AA5B-493D-8E06-4BB6A223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 is the closed form solution for Child Well being index Z-score.  It is a weighted average.  Each of the 3 similar weights are the 3 sub-indexes—Child Sub-index, Family Sub-index, and Community Sub-index in that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these steps we need to briefly talk about a correction we had to use to Z-score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http://stats.seandolinar.com/calculating-z-scores-with-r/</a:t>
            </a:r>
          </a:p>
          <a:p>
            <a:r>
              <a:rPr lang="en-US" dirty="0"/>
              <a:t>https://stackoverflow.com/questions/6263400/can-i-calculate-z-score-with-r</a:t>
            </a:r>
          </a:p>
          <a:p>
            <a:r>
              <a:rPr lang="en-US" dirty="0"/>
              <a:t>Or just take the equations for standard deviation and population deviation and compare them….</a:t>
            </a:r>
          </a:p>
          <a:p>
            <a:endParaRPr lang="en-US" dirty="0"/>
          </a:p>
          <a:p>
            <a:r>
              <a:rPr lang="en-US" dirty="0"/>
              <a:t>X = standard deviation/population deviation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not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5B6F-AA5B-493D-8E06-4BB6A2231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tondrew/ChildhoodHunger" TargetMode="External"/><Relationship Id="rId2" Type="http://schemas.openxmlformats.org/officeDocument/2006/relationships/hyperlink" Target="https://github.com/jonstoked/ChildWellBe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data4good.github.io/UWchallenge/" TargetMode="External"/><Relationship Id="rId4" Type="http://schemas.openxmlformats.org/officeDocument/2006/relationships/hyperlink" Target="https://kdvdecisionanalysis.shinyapps.io/TODD_UWhung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x_(statistics)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Dow_Jones_Industrial_Average" TargetMode="External"/><Relationship Id="rId4" Type="http://schemas.openxmlformats.org/officeDocument/2006/relationships/hyperlink" Target="https://en.wikipedia.org/wiki/Human_Development_Inde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D9BE-187D-4728-9237-C71E4CB9F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Way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94079-AB50-4DDB-9A86-6CBC5CD6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6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6255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137799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E6CADF-68E2-4220-BA8C-0867DAD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DE74D-EA4F-4A0E-9430-DF669328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FCD8DD-F0D0-44FD-B5D9-916800A06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158153"/>
            <a:ext cx="4444496" cy="256258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516E82-EC5E-4150-9F81-987A25B3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 Sub-index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7D1154-736B-4394-AF4D-E503B370D4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6" y="3158153"/>
            <a:ext cx="4134427" cy="2562583"/>
          </a:xfrm>
        </p:spPr>
      </p:pic>
    </p:spTree>
    <p:extLst>
      <p:ext uri="{BB962C8B-B14F-4D97-AF65-F5344CB8AC3E}">
        <p14:creationId xmlns:p14="http://schemas.microsoft.com/office/powerpoint/2010/main" val="380310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193F-8C83-438C-A96D-CF17EA78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6EB1-8A05-4DA9-98A9-19529B60D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7D3F3-8CF0-4676-AFD6-9E9CF7C0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Family Sub-index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6C8CDA-7C11-4C33-83F9-11FD2C1505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5" y="3243889"/>
            <a:ext cx="4134427" cy="239110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FD4DEF-3831-4FB8-AE32-802BD433B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243889"/>
            <a:ext cx="4444496" cy="2391109"/>
          </a:xfrm>
        </p:spPr>
      </p:pic>
    </p:spTree>
    <p:extLst>
      <p:ext uri="{BB962C8B-B14F-4D97-AF65-F5344CB8AC3E}">
        <p14:creationId xmlns:p14="http://schemas.microsoft.com/office/powerpoint/2010/main" val="182614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E6E-EEE6-4F8B-AA53-612D88B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77E4B4-D61C-400A-AF37-64D2770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 we had to correct an error how we calculated Z-scores by using population deviation instead of standard, if united way wants we </a:t>
            </a:r>
          </a:p>
          <a:p>
            <a:r>
              <a:rPr lang="en-US" dirty="0"/>
              <a:t>Current Deliverable: United way currently want to optimize the calculation of Child Well Being and then create a website to display that</a:t>
            </a:r>
          </a:p>
          <a:p>
            <a:r>
              <a:rPr lang="en-US" dirty="0"/>
              <a:t>Alternatively, we can use </a:t>
            </a:r>
            <a:r>
              <a:rPr lang="en-US" dirty="0" err="1"/>
              <a:t>Rshiny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38CE-EC3A-4131-AE45-47DF462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TO HELP WITH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1FC-7173-467C-9C1F-E5E35CF2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Contacts:</a:t>
            </a:r>
          </a:p>
          <a:p>
            <a:pPr lvl="1"/>
            <a:r>
              <a:rPr lang="en-US" dirty="0">
                <a:hlinkClick r:id="rId2"/>
              </a:rPr>
              <a:t>https://github.com/jonstoked/ChildWellBeing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https://github.com/ashtondrew/ChildhoodHunger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https://kdvdecisionanalysis.shinyapps.io/TODD_UWhunger/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Hackathon source: </a:t>
            </a:r>
            <a:r>
              <a:rPr lang="en-US" dirty="0">
                <a:hlinkClick r:id="rId5"/>
              </a:rPr>
              <a:t>https://ncdata4good.github.io/UWchallenge/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02AD-9343-4260-8748-C78B1207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443F-D647-437F-9A6A-750163D3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what Vincent had done in his excel sheet in R, so United way could build a model with Forio.com</a:t>
            </a:r>
          </a:p>
          <a:p>
            <a:r>
              <a:rPr lang="en-US" dirty="0"/>
              <a:t>New Goal: create a </a:t>
            </a:r>
            <a:r>
              <a:rPr lang="en-US" dirty="0" err="1"/>
              <a:t>Rshiny</a:t>
            </a:r>
            <a:r>
              <a:rPr lang="en-US" dirty="0"/>
              <a:t>/</a:t>
            </a:r>
            <a:r>
              <a:rPr lang="en-US" dirty="0" err="1"/>
              <a:t>Forio</a:t>
            </a:r>
            <a:r>
              <a:rPr lang="en-US" dirty="0"/>
              <a:t> website that optimizes child well being give user inputted bounds</a:t>
            </a:r>
          </a:p>
        </p:txBody>
      </p:sp>
    </p:spTree>
    <p:extLst>
      <p:ext uri="{BB962C8B-B14F-4D97-AF65-F5344CB8AC3E}">
        <p14:creationId xmlns:p14="http://schemas.microsoft.com/office/powerpoint/2010/main" val="1583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3DD-57BB-49FA-8184-C6AC9784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Method: Standardize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1CA6-1ED6-4845-8554-986FCA9B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64208"/>
            <a:ext cx="9784080" cy="4562144"/>
          </a:xfrm>
        </p:spPr>
        <p:txBody>
          <a:bodyPr>
            <a:noAutofit/>
          </a:bodyPr>
          <a:lstStyle/>
          <a:p>
            <a:r>
              <a:rPr lang="en-US" dirty="0"/>
              <a:t>What united way wants to do when they make an index is basically standardize all the variables and do a weighted average them in a certain order.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https://en.wikipedia.org/wiki/Index_(statistics)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https://en.wikipedia.org/wiki/Human_Development_Index</a:t>
            </a:r>
            <a:r>
              <a:rPr lang="en-US" dirty="0"/>
              <a:t> an example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https://en.wikipedia.org/wiki/Dow_Jones_Industrial_Average</a:t>
            </a:r>
            <a:endParaRPr lang="en-US" dirty="0"/>
          </a:p>
          <a:p>
            <a:r>
              <a:rPr lang="en-US" dirty="0"/>
              <a:t>Indexes help us rank and measure statistics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N= the total number of census tracts (rows in data)</a:t>
            </a:r>
            <a:br>
              <a:rPr lang="en-US" sz="1800" dirty="0"/>
            </a:br>
            <a:r>
              <a:rPr lang="en-US" sz="1800" dirty="0"/>
              <a:t>x= the actual variable data per row/column</a:t>
            </a:r>
            <a:br>
              <a:rPr lang="en-US" sz="1800" dirty="0"/>
            </a:br>
            <a:r>
              <a:rPr lang="en-US" sz="1800" dirty="0"/>
              <a:t>w= the weight</a:t>
            </a:r>
            <a:br>
              <a:rPr lang="en-US" sz="1800" dirty="0"/>
            </a:br>
            <a:r>
              <a:rPr lang="en-US" sz="1800" dirty="0"/>
              <a:t>n=row #</a:t>
            </a:r>
            <a:br>
              <a:rPr lang="en-US" sz="1800" dirty="0"/>
            </a:br>
            <a:r>
              <a:rPr lang="en-US" sz="1800" dirty="0"/>
              <a:t>m=column #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E12F4-2531-454D-BB55-90ECBEC346B8}"/>
                  </a:ext>
                </a:extLst>
              </p:cNvPr>
              <p:cNvSpPr txBox="1"/>
              <p:nvPr/>
            </p:nvSpPr>
            <p:spPr>
              <a:xfrm>
                <a:off x="1202919" y="4145280"/>
                <a:ext cx="5582746" cy="12379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𝑍𝑠𝑐𝑜𝑟𝑒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nary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</m:e>
                                          </m:nary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)^2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E12F4-2531-454D-BB55-90ECBEC3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4145280"/>
                <a:ext cx="5582746" cy="1237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524EB-9D0C-49A6-9ADD-D30627533117}"/>
                  </a:ext>
                </a:extLst>
              </p:cNvPr>
              <p:cNvSpPr txBox="1"/>
              <p:nvPr/>
            </p:nvSpPr>
            <p:spPr>
              <a:xfrm>
                <a:off x="6914598" y="4322090"/>
                <a:ext cx="4145109" cy="8842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∈[1,7]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524EB-9D0C-49A6-9ADD-D3062753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598" y="4322090"/>
                <a:ext cx="4145109" cy="8842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6BA5-824A-4249-9C95-004B4B5B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1DE7-8E6D-45E1-A5C8-ED837B61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workable way to calculating the old Child Wellbeing Index, so we can integrate in </a:t>
            </a:r>
            <a:r>
              <a:rPr lang="en-US" dirty="0" err="1"/>
              <a:t>Forio</a:t>
            </a:r>
            <a:r>
              <a:rPr lang="en-US" dirty="0"/>
              <a:t> and create a visual model: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Mean and Population Deviation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Core Algorithm: Do Z-Score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it so that it is only between -3.1 and 3.1 Add the z-scores in order in listed order and divide by the amounts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Turn things that should be negative to actual negative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Child, Family, and Community Sub-Index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CWI = Average the 3 sub indices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Rescale them from 1-100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Quintiles are calculated </a:t>
            </a:r>
          </a:p>
        </p:txBody>
      </p:sp>
    </p:spTree>
    <p:extLst>
      <p:ext uri="{BB962C8B-B14F-4D97-AF65-F5344CB8AC3E}">
        <p14:creationId xmlns:p14="http://schemas.microsoft.com/office/powerpoint/2010/main" val="15747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00B6-E72D-4689-92EB-689C3947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Methods: Calculate the z-score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6932E-B9A6-44D7-BC26-ED20239E1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8674"/>
                <a:ext cx="9784080" cy="2031212"/>
              </a:xfrm>
            </p:spPr>
            <p:txBody>
              <a:bodyPr/>
              <a:lstStyle/>
              <a:p>
                <a:r>
                  <a:rPr lang="en-US" dirty="0"/>
                  <a:t>The basic formula normally for Z-score is: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	a value in x – its mean / deviation(x)</a:t>
                </a:r>
              </a:p>
              <a:p>
                <a:pPr marL="0" indent="0">
                  <a:buNone/>
                </a:pPr>
                <a:r>
                  <a:rPr lang="en-US" dirty="0"/>
                  <a:t>We are not using </a:t>
                </a:r>
                <a:r>
                  <a:rPr lang="en-US" b="1" dirty="0"/>
                  <a:t>standard deviation.  We are using population deviation</a:t>
                </a:r>
              </a:p>
              <a:p>
                <a:pPr marL="0" indent="0">
                  <a:buNone/>
                </a:pPr>
                <a:r>
                  <a:rPr lang="en-US" b="1" dirty="0"/>
                  <a:t>	Standard Deviation		Population Deviation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6932E-B9A6-44D7-BC26-ED20239E1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8674"/>
                <a:ext cx="9784080" cy="2031212"/>
              </a:xfrm>
              <a:blipFill>
                <a:blip r:embed="rId3"/>
                <a:stretch>
                  <a:fillRect l="-810" t="-390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neurobiography.info/images/stats/population_sd.gif">
            <a:extLst>
              <a:ext uri="{FF2B5EF4-FFF2-40B4-BE49-F238E27FC236}">
                <a16:creationId xmlns:a16="http://schemas.microsoft.com/office/drawing/2014/main" id="{380CA511-FA5C-4A2E-9EEC-1101DB27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2" y="4049886"/>
            <a:ext cx="39433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ndard deviation">
            <a:extLst>
              <a:ext uri="{FF2B5EF4-FFF2-40B4-BE49-F238E27FC236}">
                <a16:creationId xmlns:a16="http://schemas.microsoft.com/office/drawing/2014/main" id="{B2A489A3-7565-4541-921A-102EFC61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44" y="4050589"/>
            <a:ext cx="2898913" cy="20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3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1150-FAD0-4990-AFA3-6270443A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660400"/>
            <a:ext cx="9784080" cy="113253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Correction Factor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sample deviation </a:t>
            </a:r>
            <a:r>
              <a:rPr lang="en-US" dirty="0"/>
              <a:t>VS </a:t>
            </a:r>
            <a:r>
              <a:rPr lang="en-US" dirty="0">
                <a:solidFill>
                  <a:srgbClr val="00B050"/>
                </a:solidFill>
              </a:rPr>
              <a:t>population deviation or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23E0E-3E99-4222-AE77-ED0B5CD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47" y="1916554"/>
            <a:ext cx="7069836" cy="4641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77DBE1-5635-4528-8C5F-AF488B3D7CDA}"/>
                  </a:ext>
                </a:extLst>
              </p:cNvPr>
              <p:cNvSpPr txBox="1"/>
              <p:nvPr/>
            </p:nvSpPr>
            <p:spPr>
              <a:xfrm>
                <a:off x="6452679" y="5342800"/>
                <a:ext cx="459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77DBE1-5635-4528-8C5F-AF488B3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79" y="5342800"/>
                <a:ext cx="45912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F61F9-F379-4216-A9E0-933377E4B76D}"/>
                  </a:ext>
                </a:extLst>
              </p:cNvPr>
              <p:cNvSpPr txBox="1"/>
              <p:nvPr/>
            </p:nvSpPr>
            <p:spPr>
              <a:xfrm>
                <a:off x="7552566" y="5342800"/>
                <a:ext cx="459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F61F9-F379-4216-A9E0-933377E4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66" y="5342800"/>
                <a:ext cx="459129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2D8B07-5657-4313-81BB-FC405FBEC44E}"/>
                  </a:ext>
                </a:extLst>
              </p:cNvPr>
              <p:cNvSpPr txBox="1"/>
              <p:nvPr/>
            </p:nvSpPr>
            <p:spPr>
              <a:xfrm>
                <a:off x="8548943" y="5204300"/>
                <a:ext cx="21820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or 3.1 deviations from the mean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2D8B07-5657-4313-81BB-FC405FB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43" y="5204300"/>
                <a:ext cx="2182011" cy="553998"/>
              </a:xfrm>
              <a:prstGeom prst="rect">
                <a:avLst/>
              </a:prstGeom>
              <a:blipFill>
                <a:blip r:embed="rId6"/>
                <a:stretch>
                  <a:fillRect l="-6425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92CEF-8BAE-4FCA-9684-5D51AE3CAB3F}"/>
                  </a:ext>
                </a:extLst>
              </p:cNvPr>
              <p:cNvSpPr txBox="1"/>
              <p:nvPr/>
            </p:nvSpPr>
            <p:spPr>
              <a:xfrm>
                <a:off x="4373301" y="2086688"/>
                <a:ext cx="77040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92CEF-8BAE-4FCA-9684-5D51AE3CA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01" y="2086688"/>
                <a:ext cx="770404" cy="818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9BFC2-97D6-40E3-A058-64E6CA46C335}"/>
              </a:ext>
            </a:extLst>
          </p:cNvPr>
          <p:cNvCxnSpPr/>
          <p:nvPr/>
        </p:nvCxnSpPr>
        <p:spPr>
          <a:xfrm flipV="1">
            <a:off x="5541620" y="2204301"/>
            <a:ext cx="0" cy="706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3C7125-9F80-4422-B14B-AF77F8E4351F}"/>
              </a:ext>
            </a:extLst>
          </p:cNvPr>
          <p:cNvSpPr txBox="1"/>
          <p:nvPr/>
        </p:nvSpPr>
        <p:spPr>
          <a:xfrm>
            <a:off x="2041747" y="2172706"/>
            <a:ext cx="21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just need to multiply by the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5C8453-9E34-46F9-A5EA-256F23FAE2F6}"/>
                  </a:ext>
                </a:extLst>
              </p:cNvPr>
              <p:cNvSpPr/>
              <p:nvPr/>
            </p:nvSpPr>
            <p:spPr>
              <a:xfrm>
                <a:off x="2182219" y="2819037"/>
                <a:ext cx="95506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5C8453-9E34-46F9-A5EA-256F23FA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19" y="2819037"/>
                <a:ext cx="955069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84-8C48-471A-82AC-DC1020C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A2A6-4CDC-4255-92CE-3F7A46DC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step but with the Correction factor:  </a:t>
            </a:r>
          </a:p>
          <a:p>
            <a:r>
              <a:rPr lang="en-US" dirty="0"/>
              <a:t>Plots: then we plotted our results</a:t>
            </a:r>
          </a:p>
          <a:p>
            <a:pPr lvl="1"/>
            <a:r>
              <a:rPr lang="en-US" dirty="0"/>
              <a:t>We then created box plots, histograms, and quintiles of the Z-scores, and </a:t>
            </a:r>
            <a:r>
              <a:rPr lang="en-US" dirty="0" err="1"/>
              <a:t>Indexs</a:t>
            </a:r>
            <a:r>
              <a:rPr lang="en-US" dirty="0"/>
              <a:t> as we will show in our results.</a:t>
            </a:r>
          </a:p>
          <a:p>
            <a:pPr lvl="1"/>
            <a:r>
              <a:rPr lang="en-US" dirty="0"/>
              <a:t>We found that box plots really don’t work</a:t>
            </a:r>
          </a:p>
          <a:p>
            <a:pPr lvl="2"/>
            <a:r>
              <a:rPr lang="en-US" dirty="0"/>
              <a:t>Because 4 segments and quintiles are for 5</a:t>
            </a:r>
          </a:p>
          <a:p>
            <a:pPr lvl="2"/>
            <a:r>
              <a:rPr lang="en-US" dirty="0"/>
              <a:t>Because visually the lower end of the data is underrepresented in any separation less than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2F2C7E-32CA-49A3-9649-D130B3056568}"/>
                  </a:ext>
                </a:extLst>
              </p:cNvPr>
              <p:cNvSpPr/>
              <p:nvPr/>
            </p:nvSpPr>
            <p:spPr>
              <a:xfrm>
                <a:off x="6236059" y="1797712"/>
                <a:ext cx="95506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2F2C7E-32CA-49A3-9649-D130B305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59" y="1797712"/>
                <a:ext cx="955069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011363"/>
            <a:ext cx="8194087" cy="4206875"/>
          </a:xfrm>
        </p:spPr>
      </p:pic>
    </p:spTree>
    <p:extLst>
      <p:ext uri="{BB962C8B-B14F-4D97-AF65-F5344CB8AC3E}">
        <p14:creationId xmlns:p14="http://schemas.microsoft.com/office/powerpoint/2010/main" val="24620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Box-Plots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160081"/>
            <a:ext cx="8194087" cy="3909438"/>
          </a:xfrm>
        </p:spPr>
      </p:pic>
    </p:spTree>
    <p:extLst>
      <p:ext uri="{BB962C8B-B14F-4D97-AF65-F5344CB8AC3E}">
        <p14:creationId xmlns:p14="http://schemas.microsoft.com/office/powerpoint/2010/main" val="122239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4038</TotalTime>
  <Words>612</Words>
  <Application>Microsoft Office PowerPoint</Application>
  <PresentationFormat>Widescreen</PresentationFormat>
  <Paragraphs>78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Corbel</vt:lpstr>
      <vt:lpstr>Wingdings</vt:lpstr>
      <vt:lpstr>Banded</vt:lpstr>
      <vt:lpstr>United Way Presentation</vt:lpstr>
      <vt:lpstr>Objective</vt:lpstr>
      <vt:lpstr>Method: Standardize</vt:lpstr>
      <vt:lpstr>Methods: Steps</vt:lpstr>
      <vt:lpstr>Methods: Calculate the z-score</vt:lpstr>
      <vt:lpstr>Methods: Correction Factor sample deviation VS population deviation or p: </vt:lpstr>
      <vt:lpstr>methods</vt:lpstr>
      <vt:lpstr>Results: Barplots</vt:lpstr>
      <vt:lpstr>Results: Box-Plots</vt:lpstr>
      <vt:lpstr>Results: Histogram Plot</vt:lpstr>
      <vt:lpstr>Results: Histogram Plot</vt:lpstr>
      <vt:lpstr>Results: SUB-indices</vt:lpstr>
      <vt:lpstr>Results: SUB-indices</vt:lpstr>
      <vt:lpstr>Future Exploration</vt:lpstr>
      <vt:lpstr>CONTACT TO HELP WITH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Way Presenation</dc:title>
  <dc:creator>mylane3@outlook.com</dc:creator>
  <cp:lastModifiedBy>mylane3@outlook.com</cp:lastModifiedBy>
  <cp:revision>28</cp:revision>
  <dcterms:created xsi:type="dcterms:W3CDTF">2018-01-25T17:36:48Z</dcterms:created>
  <dcterms:modified xsi:type="dcterms:W3CDTF">2018-02-15T02:07:24Z</dcterms:modified>
</cp:coreProperties>
</file>