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65" r:id="rId3"/>
    <p:sldId id="264" r:id="rId4"/>
    <p:sldId id="269" r:id="rId5"/>
    <p:sldId id="261" r:id="rId6"/>
    <p:sldId id="262" r:id="rId7"/>
    <p:sldId id="260" r:id="rId8"/>
    <p:sldId id="257" r:id="rId9"/>
    <p:sldId id="258" r:id="rId10"/>
    <p:sldId id="259" r:id="rId11"/>
    <p:sldId id="263" r:id="rId12"/>
    <p:sldId id="266"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0"/>
  </p:normalViewPr>
  <p:slideViewPr>
    <p:cSldViewPr snapToGrid="0" showGuides="1">
      <p:cViewPr varScale="1">
        <p:scale>
          <a:sx n="68" d="100"/>
          <a:sy n="68" d="100"/>
        </p:scale>
        <p:origin x="81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FC654-BA43-42E4-AB3E-078F40F7F10A}"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A5B6F-AA5B-493D-8E06-4BB6A22313C6}" type="slidenum">
              <a:rPr lang="en-US" smtClean="0"/>
              <a:t>‹#›</a:t>
            </a:fld>
            <a:endParaRPr lang="en-US"/>
          </a:p>
        </p:txBody>
      </p:sp>
    </p:spTree>
    <p:extLst>
      <p:ext uri="{BB962C8B-B14F-4D97-AF65-F5344CB8AC3E}">
        <p14:creationId xmlns:p14="http://schemas.microsoft.com/office/powerpoint/2010/main" val="667899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were not effective</a:t>
            </a:r>
          </a:p>
        </p:txBody>
      </p:sp>
      <p:sp>
        <p:nvSpPr>
          <p:cNvPr id="4" name="Slide Number Placeholder 3"/>
          <p:cNvSpPr>
            <a:spLocks noGrp="1"/>
          </p:cNvSpPr>
          <p:nvPr>
            <p:ph type="sldNum" sz="quarter" idx="10"/>
          </p:nvPr>
        </p:nvSpPr>
        <p:spPr/>
        <p:txBody>
          <a:bodyPr/>
          <a:lstStyle/>
          <a:p>
            <a:fld id="{A59A5B6F-AA5B-493D-8E06-4BB6A22313C6}" type="slidenum">
              <a:rPr lang="en-US" smtClean="0"/>
              <a:t>6</a:t>
            </a:fld>
            <a:endParaRPr lang="en-US"/>
          </a:p>
        </p:txBody>
      </p:sp>
    </p:spTree>
    <p:extLst>
      <p:ext uri="{BB962C8B-B14F-4D97-AF65-F5344CB8AC3E}">
        <p14:creationId xmlns:p14="http://schemas.microsoft.com/office/powerpoint/2010/main" val="881790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630EC3-FE51-44CC-ADE4-A9AF53AF4C2B}"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732EC-9C38-4917-870C-37156863067D}" type="slidenum">
              <a:rPr lang="en-US" smtClean="0"/>
              <a:t>‹#›</a:t>
            </a:fld>
            <a:endParaRPr lang="en-US"/>
          </a:p>
        </p:txBody>
      </p:sp>
    </p:spTree>
    <p:extLst>
      <p:ext uri="{BB962C8B-B14F-4D97-AF65-F5344CB8AC3E}">
        <p14:creationId xmlns:p14="http://schemas.microsoft.com/office/powerpoint/2010/main" val="2894138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30EC3-FE51-44CC-ADE4-A9AF53AF4C2B}"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732EC-9C38-4917-870C-37156863067D}" type="slidenum">
              <a:rPr lang="en-US" smtClean="0"/>
              <a:t>‹#›</a:t>
            </a:fld>
            <a:endParaRPr lang="en-US"/>
          </a:p>
        </p:txBody>
      </p:sp>
    </p:spTree>
    <p:extLst>
      <p:ext uri="{BB962C8B-B14F-4D97-AF65-F5344CB8AC3E}">
        <p14:creationId xmlns:p14="http://schemas.microsoft.com/office/powerpoint/2010/main" val="155321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CF630EC3-FE51-44CC-ADE4-A9AF53AF4C2B}" type="datetimeFigureOut">
              <a:rPr lang="en-US" smtClean="0"/>
              <a:t>1/29/2018</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173732EC-9C38-4917-870C-37156863067D}" type="slidenum">
              <a:rPr lang="en-US" smtClean="0"/>
              <a:t>‹#›</a:t>
            </a:fld>
            <a:endParaRPr lang="en-US"/>
          </a:p>
        </p:txBody>
      </p:sp>
    </p:spTree>
    <p:extLst>
      <p:ext uri="{BB962C8B-B14F-4D97-AF65-F5344CB8AC3E}">
        <p14:creationId xmlns:p14="http://schemas.microsoft.com/office/powerpoint/2010/main" val="209145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30EC3-FE51-44CC-ADE4-A9AF53AF4C2B}"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732EC-9C38-4917-870C-37156863067D}" type="slidenum">
              <a:rPr lang="en-US" smtClean="0"/>
              <a:t>‹#›</a:t>
            </a:fld>
            <a:endParaRPr lang="en-US"/>
          </a:p>
        </p:txBody>
      </p:sp>
    </p:spTree>
    <p:extLst>
      <p:ext uri="{BB962C8B-B14F-4D97-AF65-F5344CB8AC3E}">
        <p14:creationId xmlns:p14="http://schemas.microsoft.com/office/powerpoint/2010/main" val="3544302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CF630EC3-FE51-44CC-ADE4-A9AF53AF4C2B}" type="datetimeFigureOut">
              <a:rPr lang="en-US" smtClean="0"/>
              <a:t>1/29/2018</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73732EC-9C38-4917-870C-37156863067D}" type="slidenum">
              <a:rPr lang="en-US" smtClean="0"/>
              <a:t>‹#›</a:t>
            </a:fld>
            <a:endParaRPr lang="en-US"/>
          </a:p>
        </p:txBody>
      </p:sp>
    </p:spTree>
    <p:extLst>
      <p:ext uri="{BB962C8B-B14F-4D97-AF65-F5344CB8AC3E}">
        <p14:creationId xmlns:p14="http://schemas.microsoft.com/office/powerpoint/2010/main" val="139300917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630EC3-FE51-44CC-ADE4-A9AF53AF4C2B}"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3732EC-9C38-4917-870C-37156863067D}" type="slidenum">
              <a:rPr lang="en-US" smtClean="0"/>
              <a:t>‹#›</a:t>
            </a:fld>
            <a:endParaRPr lang="en-US"/>
          </a:p>
        </p:txBody>
      </p:sp>
    </p:spTree>
    <p:extLst>
      <p:ext uri="{BB962C8B-B14F-4D97-AF65-F5344CB8AC3E}">
        <p14:creationId xmlns:p14="http://schemas.microsoft.com/office/powerpoint/2010/main" val="741297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630EC3-FE51-44CC-ADE4-A9AF53AF4C2B}"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3732EC-9C38-4917-870C-37156863067D}" type="slidenum">
              <a:rPr lang="en-US" smtClean="0"/>
              <a:t>‹#›</a:t>
            </a:fld>
            <a:endParaRPr lang="en-US"/>
          </a:p>
        </p:txBody>
      </p:sp>
    </p:spTree>
    <p:extLst>
      <p:ext uri="{BB962C8B-B14F-4D97-AF65-F5344CB8AC3E}">
        <p14:creationId xmlns:p14="http://schemas.microsoft.com/office/powerpoint/2010/main" val="404907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630EC3-FE51-44CC-ADE4-A9AF53AF4C2B}"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3732EC-9C38-4917-870C-37156863067D}" type="slidenum">
              <a:rPr lang="en-US" smtClean="0"/>
              <a:t>‹#›</a:t>
            </a:fld>
            <a:endParaRPr lang="en-US"/>
          </a:p>
        </p:txBody>
      </p:sp>
    </p:spTree>
    <p:extLst>
      <p:ext uri="{BB962C8B-B14F-4D97-AF65-F5344CB8AC3E}">
        <p14:creationId xmlns:p14="http://schemas.microsoft.com/office/powerpoint/2010/main" val="417903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30EC3-FE51-44CC-ADE4-A9AF53AF4C2B}"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3732EC-9C38-4917-870C-37156863067D}" type="slidenum">
              <a:rPr lang="en-US" smtClean="0"/>
              <a:t>‹#›</a:t>
            </a:fld>
            <a:endParaRPr lang="en-US"/>
          </a:p>
        </p:txBody>
      </p:sp>
    </p:spTree>
    <p:extLst>
      <p:ext uri="{BB962C8B-B14F-4D97-AF65-F5344CB8AC3E}">
        <p14:creationId xmlns:p14="http://schemas.microsoft.com/office/powerpoint/2010/main" val="61120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630EC3-FE51-44CC-ADE4-A9AF53AF4C2B}"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3732EC-9C38-4917-870C-37156863067D}" type="slidenum">
              <a:rPr lang="en-US" smtClean="0"/>
              <a:t>‹#›</a:t>
            </a:fld>
            <a:endParaRPr lang="en-US"/>
          </a:p>
        </p:txBody>
      </p:sp>
    </p:spTree>
    <p:extLst>
      <p:ext uri="{BB962C8B-B14F-4D97-AF65-F5344CB8AC3E}">
        <p14:creationId xmlns:p14="http://schemas.microsoft.com/office/powerpoint/2010/main" val="301519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630EC3-FE51-44CC-ADE4-A9AF53AF4C2B}"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3732EC-9C38-4917-870C-37156863067D}" type="slidenum">
              <a:rPr lang="en-US" smtClean="0"/>
              <a:t>‹#›</a:t>
            </a:fld>
            <a:endParaRPr lang="en-US"/>
          </a:p>
        </p:txBody>
      </p:sp>
    </p:spTree>
    <p:extLst>
      <p:ext uri="{BB962C8B-B14F-4D97-AF65-F5344CB8AC3E}">
        <p14:creationId xmlns:p14="http://schemas.microsoft.com/office/powerpoint/2010/main" val="3172831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CF630EC3-FE51-44CC-ADE4-A9AF53AF4C2B}" type="datetimeFigureOut">
              <a:rPr lang="en-US" smtClean="0"/>
              <a:t>1/29/2018</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173732EC-9C38-4917-870C-37156863067D}" type="slidenum">
              <a:rPr lang="en-US" smtClean="0"/>
              <a:t>‹#›</a:t>
            </a:fld>
            <a:endParaRPr lang="en-US"/>
          </a:p>
        </p:txBody>
      </p:sp>
    </p:spTree>
    <p:extLst>
      <p:ext uri="{BB962C8B-B14F-4D97-AF65-F5344CB8AC3E}">
        <p14:creationId xmlns:p14="http://schemas.microsoft.com/office/powerpoint/2010/main" val="385720944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shtondrew/ChildhoodHunger" TargetMode="External"/><Relationship Id="rId2" Type="http://schemas.openxmlformats.org/officeDocument/2006/relationships/hyperlink" Target="https://github.com/jonstoked/ChildWellBe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D9BE-187D-4728-9237-C71E4CB9F69D}"/>
              </a:ext>
            </a:extLst>
          </p:cNvPr>
          <p:cNvSpPr>
            <a:spLocks noGrp="1"/>
          </p:cNvSpPr>
          <p:nvPr>
            <p:ph type="ctrTitle"/>
          </p:nvPr>
        </p:nvSpPr>
        <p:spPr/>
        <p:txBody>
          <a:bodyPr/>
          <a:lstStyle/>
          <a:p>
            <a:r>
              <a:rPr lang="en-US" dirty="0"/>
              <a:t>United Way Presentation</a:t>
            </a:r>
          </a:p>
        </p:txBody>
      </p:sp>
      <p:sp>
        <p:nvSpPr>
          <p:cNvPr id="3" name="Subtitle 2">
            <a:extLst>
              <a:ext uri="{FF2B5EF4-FFF2-40B4-BE49-F238E27FC236}">
                <a16:creationId xmlns:a16="http://schemas.microsoft.com/office/drawing/2014/main" id="{D2094079-AB50-4DDB-9A86-6CBC5CD6A80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86862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5193F-8C83-438C-A96D-CF17EA7862C3}"/>
              </a:ext>
            </a:extLst>
          </p:cNvPr>
          <p:cNvSpPr>
            <a:spLocks noGrp="1"/>
          </p:cNvSpPr>
          <p:nvPr>
            <p:ph type="title"/>
          </p:nvPr>
        </p:nvSpPr>
        <p:spPr/>
        <p:txBody>
          <a:bodyPr/>
          <a:lstStyle/>
          <a:p>
            <a:r>
              <a:rPr lang="en-US" dirty="0"/>
              <a:t>Results: SUB-indices</a:t>
            </a:r>
          </a:p>
        </p:txBody>
      </p:sp>
      <p:sp>
        <p:nvSpPr>
          <p:cNvPr id="3" name="Text Placeholder 2">
            <a:extLst>
              <a:ext uri="{FF2B5EF4-FFF2-40B4-BE49-F238E27FC236}">
                <a16:creationId xmlns:a16="http://schemas.microsoft.com/office/drawing/2014/main" id="{1ABD6EB1-8A05-4DA9-98A9-19529B60D263}"/>
              </a:ext>
            </a:extLst>
          </p:cNvPr>
          <p:cNvSpPr>
            <a:spLocks noGrp="1"/>
          </p:cNvSpPr>
          <p:nvPr>
            <p:ph type="body" idx="1"/>
          </p:nvPr>
        </p:nvSpPr>
        <p:spPr/>
        <p:txBody>
          <a:bodyPr/>
          <a:lstStyle/>
          <a:p>
            <a:r>
              <a:rPr lang="en-US" dirty="0"/>
              <a:t>Community Sub-index</a:t>
            </a:r>
          </a:p>
        </p:txBody>
      </p:sp>
      <p:sp>
        <p:nvSpPr>
          <p:cNvPr id="5" name="Text Placeholder 4">
            <a:extLst>
              <a:ext uri="{FF2B5EF4-FFF2-40B4-BE49-F238E27FC236}">
                <a16:creationId xmlns:a16="http://schemas.microsoft.com/office/drawing/2014/main" id="{A487D3F3-8CF0-4676-AFD6-9E9CF7C0250E}"/>
              </a:ext>
            </a:extLst>
          </p:cNvPr>
          <p:cNvSpPr>
            <a:spLocks noGrp="1"/>
          </p:cNvSpPr>
          <p:nvPr>
            <p:ph type="body" sz="quarter" idx="3"/>
          </p:nvPr>
        </p:nvSpPr>
        <p:spPr/>
        <p:txBody>
          <a:bodyPr/>
          <a:lstStyle/>
          <a:p>
            <a:r>
              <a:rPr lang="en-US" dirty="0"/>
              <a:t>Family Sub-index</a:t>
            </a:r>
          </a:p>
        </p:txBody>
      </p:sp>
      <p:pic>
        <p:nvPicPr>
          <p:cNvPr id="13" name="Content Placeholder 12">
            <a:extLst>
              <a:ext uri="{FF2B5EF4-FFF2-40B4-BE49-F238E27FC236}">
                <a16:creationId xmlns:a16="http://schemas.microsoft.com/office/drawing/2014/main" id="{B96C8CDA-7C11-4C33-83F9-11FD2C15055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541005" y="3243889"/>
            <a:ext cx="4134427" cy="2391109"/>
          </a:xfrm>
        </p:spPr>
      </p:pic>
      <p:pic>
        <p:nvPicPr>
          <p:cNvPr id="11" name="Content Placeholder 10">
            <a:extLst>
              <a:ext uri="{FF2B5EF4-FFF2-40B4-BE49-F238E27FC236}">
                <a16:creationId xmlns:a16="http://schemas.microsoft.com/office/drawing/2014/main" id="{3EFD4DEF-3831-4FB8-AE32-802BD433B01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02919" y="3243889"/>
            <a:ext cx="4444496" cy="2391109"/>
          </a:xfrm>
        </p:spPr>
      </p:pic>
    </p:spTree>
    <p:extLst>
      <p:ext uri="{BB962C8B-B14F-4D97-AF65-F5344CB8AC3E}">
        <p14:creationId xmlns:p14="http://schemas.microsoft.com/office/powerpoint/2010/main" val="1826144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DE6E-EEE6-4F8B-AA53-612D88BA45C1}"/>
              </a:ext>
            </a:extLst>
          </p:cNvPr>
          <p:cNvSpPr>
            <a:spLocks noGrp="1"/>
          </p:cNvSpPr>
          <p:nvPr>
            <p:ph type="title"/>
          </p:nvPr>
        </p:nvSpPr>
        <p:spPr/>
        <p:txBody>
          <a:bodyPr/>
          <a:lstStyle/>
          <a:p>
            <a:r>
              <a:rPr lang="en-US" dirty="0"/>
              <a:t>Future Exploration</a:t>
            </a:r>
          </a:p>
        </p:txBody>
      </p:sp>
      <p:sp>
        <p:nvSpPr>
          <p:cNvPr id="7" name="Content Placeholder 6">
            <a:extLst>
              <a:ext uri="{FF2B5EF4-FFF2-40B4-BE49-F238E27FC236}">
                <a16:creationId xmlns:a16="http://schemas.microsoft.com/office/drawing/2014/main" id="{E377E4B4-D61C-400A-AF37-64D2770F6928}"/>
              </a:ext>
            </a:extLst>
          </p:cNvPr>
          <p:cNvSpPr>
            <a:spLocks noGrp="1"/>
          </p:cNvSpPr>
          <p:nvPr>
            <p:ph idx="1"/>
          </p:nvPr>
        </p:nvSpPr>
        <p:spPr/>
        <p:txBody>
          <a:bodyPr/>
          <a:lstStyle/>
          <a:p>
            <a:r>
              <a:rPr lang="en-US" dirty="0"/>
              <a:t>In this analysis we had to correct an error how we calculated Z-scores, </a:t>
            </a:r>
          </a:p>
          <a:p>
            <a:r>
              <a:rPr lang="en-US" dirty="0"/>
              <a:t>If united way work like us to continue making the </a:t>
            </a:r>
            <a:r>
              <a:rPr lang="en-US" dirty="0" err="1"/>
              <a:t>forio</a:t>
            </a:r>
            <a:r>
              <a:rPr lang="en-US" dirty="0"/>
              <a:t> app then we can</a:t>
            </a:r>
          </a:p>
          <a:p>
            <a:endParaRPr lang="en-US" dirty="0"/>
          </a:p>
        </p:txBody>
      </p:sp>
    </p:spTree>
    <p:extLst>
      <p:ext uri="{BB962C8B-B14F-4D97-AF65-F5344CB8AC3E}">
        <p14:creationId xmlns:p14="http://schemas.microsoft.com/office/powerpoint/2010/main" val="1042079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38CE-EC3A-4131-AE45-47DF46216C60}"/>
              </a:ext>
            </a:extLst>
          </p:cNvPr>
          <p:cNvSpPr>
            <a:spLocks noGrp="1"/>
          </p:cNvSpPr>
          <p:nvPr>
            <p:ph type="title"/>
          </p:nvPr>
        </p:nvSpPr>
        <p:spPr/>
        <p:txBody>
          <a:bodyPr/>
          <a:lstStyle/>
          <a:p>
            <a:r>
              <a:rPr lang="en-US" dirty="0"/>
              <a:t>CONTACT TO HELP WITH research</a:t>
            </a:r>
          </a:p>
        </p:txBody>
      </p:sp>
      <p:sp>
        <p:nvSpPr>
          <p:cNvPr id="3" name="Content Placeholder 2">
            <a:extLst>
              <a:ext uri="{FF2B5EF4-FFF2-40B4-BE49-F238E27FC236}">
                <a16:creationId xmlns:a16="http://schemas.microsoft.com/office/drawing/2014/main" id="{2B15F1FC-7173-467C-9C1F-E5E35CF2490E}"/>
              </a:ext>
            </a:extLst>
          </p:cNvPr>
          <p:cNvSpPr>
            <a:spLocks noGrp="1"/>
          </p:cNvSpPr>
          <p:nvPr>
            <p:ph idx="1"/>
          </p:nvPr>
        </p:nvSpPr>
        <p:spPr/>
        <p:txBody>
          <a:bodyPr/>
          <a:lstStyle/>
          <a:p>
            <a:r>
              <a:rPr lang="en-US" dirty="0"/>
              <a:t>Contacts:</a:t>
            </a:r>
          </a:p>
          <a:p>
            <a:pPr lvl="1"/>
            <a:r>
              <a:rPr lang="en-US" dirty="0">
                <a:hlinkClick r:id="rId2"/>
              </a:rPr>
              <a:t>https://github.com/jonstoked/ChildWellBeing</a:t>
            </a:r>
            <a:endParaRPr lang="en-US" dirty="0"/>
          </a:p>
          <a:p>
            <a:pPr lvl="1"/>
            <a:r>
              <a:rPr lang="en-US" dirty="0">
                <a:hlinkClick r:id="rId3"/>
              </a:rPr>
              <a:t>https://github.com/ashtondrew/ChildhoodHunger</a:t>
            </a:r>
            <a:endParaRPr lang="en-US" dirty="0"/>
          </a:p>
          <a:p>
            <a:pPr lvl="1"/>
            <a:endParaRPr lang="en-US" dirty="0"/>
          </a:p>
          <a:p>
            <a:pPr lvl="1"/>
            <a:endParaRPr lang="en-US" dirty="0"/>
          </a:p>
        </p:txBody>
      </p:sp>
    </p:spTree>
    <p:extLst>
      <p:ext uri="{BB962C8B-B14F-4D97-AF65-F5344CB8AC3E}">
        <p14:creationId xmlns:p14="http://schemas.microsoft.com/office/powerpoint/2010/main" val="660208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0794-0C9D-4ABA-9EE1-1AB59ED36184}"/>
              </a:ext>
            </a:extLst>
          </p:cNvPr>
          <p:cNvSpPr>
            <a:spLocks noGrp="1"/>
          </p:cNvSpPr>
          <p:nvPr>
            <p:ph type="title"/>
          </p:nvPr>
        </p:nvSpPr>
        <p:spPr/>
        <p:txBody>
          <a:bodyPr/>
          <a:lstStyle/>
          <a:p>
            <a:r>
              <a:rPr lang="en-US" dirty="0"/>
              <a:t>Future Exploration</a:t>
            </a:r>
          </a:p>
        </p:txBody>
      </p:sp>
      <p:sp>
        <p:nvSpPr>
          <p:cNvPr id="3" name="Content Placeholder 2">
            <a:extLst>
              <a:ext uri="{FF2B5EF4-FFF2-40B4-BE49-F238E27FC236}">
                <a16:creationId xmlns:a16="http://schemas.microsoft.com/office/drawing/2014/main" id="{64688BF6-20FE-4DFA-9D65-3468CA08A448}"/>
              </a:ext>
            </a:extLst>
          </p:cNvPr>
          <p:cNvSpPr>
            <a:spLocks noGrp="1"/>
          </p:cNvSpPr>
          <p:nvPr>
            <p:ph idx="1"/>
          </p:nvPr>
        </p:nvSpPr>
        <p:spPr>
          <a:xfrm>
            <a:off x="1207008" y="2120054"/>
            <a:ext cx="5264130" cy="4114800"/>
          </a:xfrm>
        </p:spPr>
        <p:txBody>
          <a:bodyPr/>
          <a:lstStyle/>
          <a:p>
            <a:r>
              <a:rPr lang="en-US" dirty="0"/>
              <a:t>Explore Boundaries</a:t>
            </a:r>
          </a:p>
          <a:p>
            <a:r>
              <a:rPr lang="en-US" dirty="0"/>
              <a:t>Add to the meeting….</a:t>
            </a:r>
          </a:p>
        </p:txBody>
      </p:sp>
      <p:sp>
        <p:nvSpPr>
          <p:cNvPr id="4" name="Text Placeholder 3">
            <a:extLst>
              <a:ext uri="{FF2B5EF4-FFF2-40B4-BE49-F238E27FC236}">
                <a16:creationId xmlns:a16="http://schemas.microsoft.com/office/drawing/2014/main" id="{6A7A6182-4F8F-4FF5-B698-B1A91905B9A5}"/>
              </a:ext>
            </a:extLst>
          </p:cNvPr>
          <p:cNvSpPr>
            <a:spLocks noGrp="1"/>
          </p:cNvSpPr>
          <p:nvPr>
            <p:ph type="body" sz="half" idx="2"/>
          </p:nvPr>
        </p:nvSpPr>
        <p:spPr>
          <a:xfrm>
            <a:off x="6696222" y="2147486"/>
            <a:ext cx="4293202" cy="4087368"/>
          </a:xfrm>
        </p:spPr>
        <p:txBody>
          <a:bodyPr>
            <a:normAutofit fontScale="92500" lnSpcReduction="10000"/>
          </a:bodyPr>
          <a:lstStyle/>
          <a:p>
            <a:r>
              <a:rPr lang="en-US" dirty="0"/>
              <a:t>After the call, we put our heads together to figure out how we could reduce the degrees of freedom. We came up with a solution for putting “boundaries” on the possible values that I hope you will like- I’ve written up our proposal in the attached word document. Essentially, we’re proposing to change each indicator by its value rather than percent change. In addition, we’re suggesting putting “boundaries” on the value of each indicator and using nationwide county level data to help us determine what those “boundaries” should be. I’ve also attached an excel document with the initial boundary research that Deepa and I have done. Please note that 3 of the 5 indicators we researched do not yet have nationwide county level data- Deepa plans to continue her research next week.</a:t>
            </a:r>
          </a:p>
        </p:txBody>
      </p:sp>
    </p:spTree>
    <p:extLst>
      <p:ext uri="{BB962C8B-B14F-4D97-AF65-F5344CB8AC3E}">
        <p14:creationId xmlns:p14="http://schemas.microsoft.com/office/powerpoint/2010/main" val="1784193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D9CF-8201-4FC9-AA81-4904DA7540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79E369-D186-4156-B9DD-3178B2E23902}"/>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203B86F3-1592-408B-A073-800DCFC689E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21041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02AD-9343-4260-8748-C78B1207F561}"/>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8BB443F-D647-437F-9A6A-750163D347C2}"/>
              </a:ext>
            </a:extLst>
          </p:cNvPr>
          <p:cNvSpPr>
            <a:spLocks noGrp="1"/>
          </p:cNvSpPr>
          <p:nvPr>
            <p:ph idx="1"/>
          </p:nvPr>
        </p:nvSpPr>
        <p:spPr/>
        <p:txBody>
          <a:bodyPr/>
          <a:lstStyle/>
          <a:p>
            <a:r>
              <a:rPr lang="en-US" dirty="0"/>
              <a:t>Reproduce what Vincent had done in his excel sheet in R, so United way could build a model with Forio.com</a:t>
            </a:r>
          </a:p>
        </p:txBody>
      </p:sp>
    </p:spTree>
    <p:extLst>
      <p:ext uri="{BB962C8B-B14F-4D97-AF65-F5344CB8AC3E}">
        <p14:creationId xmlns:p14="http://schemas.microsoft.com/office/powerpoint/2010/main" val="1583857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6BA5-824A-4249-9C95-004B4B5BA4D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07C01DE7-8E6D-45E1-A5C8-ED837B612981}"/>
              </a:ext>
            </a:extLst>
          </p:cNvPr>
          <p:cNvSpPr>
            <a:spLocks noGrp="1"/>
          </p:cNvSpPr>
          <p:nvPr>
            <p:ph idx="1"/>
          </p:nvPr>
        </p:nvSpPr>
        <p:spPr/>
        <p:txBody>
          <a:bodyPr/>
          <a:lstStyle/>
          <a:p>
            <a:pPr marL="514350" indent="-514350">
              <a:buFont typeface="+mj-lt"/>
              <a:buAutoNum type="arabicPeriod"/>
            </a:pPr>
            <a:r>
              <a:rPr lang="en-US" dirty="0"/>
              <a:t>Create a workable way to calculating the old Child Wellbeing Index, so we can integrate in </a:t>
            </a:r>
            <a:r>
              <a:rPr lang="en-US" dirty="0" err="1"/>
              <a:t>Forio</a:t>
            </a:r>
            <a:r>
              <a:rPr lang="en-US" dirty="0"/>
              <a:t> and create a visual model:</a:t>
            </a:r>
          </a:p>
          <a:p>
            <a:pPr marL="914400" lvl="1" indent="-457200">
              <a:buFont typeface="+mj-lt"/>
              <a:buAutoNum type="arabicPeriod"/>
            </a:pPr>
            <a:r>
              <a:rPr lang="en-US" dirty="0"/>
              <a:t>Calculate Mean and Population Deviation</a:t>
            </a:r>
          </a:p>
          <a:p>
            <a:pPr marL="914400" lvl="1" indent="-457200">
              <a:buFont typeface="+mj-lt"/>
              <a:buAutoNum type="arabicPeriod"/>
            </a:pPr>
            <a:r>
              <a:rPr lang="en-US" dirty="0"/>
              <a:t>Core Algorithm: Do Z-Score</a:t>
            </a:r>
          </a:p>
          <a:p>
            <a:pPr marL="914400" lvl="1" indent="-457200">
              <a:buFont typeface="+mj-lt"/>
              <a:buAutoNum type="arabicPeriod"/>
            </a:pPr>
            <a:r>
              <a:rPr lang="en-US" dirty="0"/>
              <a:t>Adjust it so that it is only between -3.1 and 3.1 Add the z-scores in order in listed order and divide by the amounts</a:t>
            </a:r>
          </a:p>
          <a:p>
            <a:pPr marL="914400" lvl="1" indent="-457200">
              <a:buFont typeface="+mj-lt"/>
              <a:buAutoNum type="arabicPeriod"/>
            </a:pPr>
            <a:r>
              <a:rPr lang="en-US" dirty="0"/>
              <a:t>Turn things that should be negative to actual negative</a:t>
            </a:r>
          </a:p>
          <a:p>
            <a:pPr marL="914400" lvl="1" indent="-457200">
              <a:buFont typeface="+mj-lt"/>
              <a:buAutoNum type="arabicPeriod"/>
            </a:pPr>
            <a:r>
              <a:rPr lang="en-US" dirty="0"/>
              <a:t>Calculate the Child, Family, and Community Sub-Index</a:t>
            </a:r>
          </a:p>
          <a:p>
            <a:pPr marL="914400" lvl="1" indent="-457200">
              <a:buFont typeface="+mj-lt"/>
              <a:buAutoNum type="arabicPeriod"/>
            </a:pPr>
            <a:r>
              <a:rPr lang="en-US" dirty="0"/>
              <a:t>CWI = Average the 3 sub indices</a:t>
            </a:r>
          </a:p>
          <a:p>
            <a:pPr marL="914400" lvl="1" indent="-457200">
              <a:buFont typeface="+mj-lt"/>
              <a:buAutoNum type="arabicPeriod"/>
            </a:pPr>
            <a:r>
              <a:rPr lang="en-US" dirty="0"/>
              <a:t>Rescale them from 1-100</a:t>
            </a:r>
          </a:p>
          <a:p>
            <a:pPr marL="914400" lvl="1" indent="-457200">
              <a:buFont typeface="+mj-lt"/>
              <a:buAutoNum type="arabicPeriod"/>
            </a:pPr>
            <a:r>
              <a:rPr lang="en-US" dirty="0"/>
              <a:t>Quintiles calculated </a:t>
            </a:r>
          </a:p>
        </p:txBody>
      </p:sp>
    </p:spTree>
    <p:extLst>
      <p:ext uri="{BB962C8B-B14F-4D97-AF65-F5344CB8AC3E}">
        <p14:creationId xmlns:p14="http://schemas.microsoft.com/office/powerpoint/2010/main" val="157477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D084-8C48-471A-82AC-DC1020C8BD22}"/>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5712A2A6-4CDC-4255-92CE-3F7A46DCF618}"/>
              </a:ext>
            </a:extLst>
          </p:cNvPr>
          <p:cNvSpPr>
            <a:spLocks noGrp="1"/>
          </p:cNvSpPr>
          <p:nvPr>
            <p:ph idx="1"/>
          </p:nvPr>
        </p:nvSpPr>
        <p:spPr/>
        <p:txBody>
          <a:bodyPr/>
          <a:lstStyle/>
          <a:p>
            <a:r>
              <a:rPr lang="en-US" dirty="0"/>
              <a:t>Plots</a:t>
            </a:r>
          </a:p>
          <a:p>
            <a:pPr lvl="1"/>
            <a:r>
              <a:rPr lang="en-US" dirty="0"/>
              <a:t>We then created box plots, histograms, and quintiles of the Z-scores, and </a:t>
            </a:r>
            <a:r>
              <a:rPr lang="en-US" dirty="0" err="1"/>
              <a:t>Indexs</a:t>
            </a:r>
            <a:r>
              <a:rPr lang="en-US" dirty="0"/>
              <a:t> as we will show in our results.</a:t>
            </a:r>
          </a:p>
          <a:p>
            <a:pPr lvl="1"/>
            <a:r>
              <a:rPr lang="en-US" dirty="0"/>
              <a:t>We found that box plots really don’t work</a:t>
            </a:r>
          </a:p>
          <a:p>
            <a:pPr lvl="2"/>
            <a:r>
              <a:rPr lang="en-US" dirty="0"/>
              <a:t>Because 4 segments and quintiles are for 5</a:t>
            </a:r>
          </a:p>
          <a:p>
            <a:pPr lvl="2"/>
            <a:r>
              <a:rPr lang="en-US" dirty="0"/>
              <a:t>Because visually the lower end of the data is underrepresented in any separation less than 5</a:t>
            </a:r>
          </a:p>
        </p:txBody>
      </p:sp>
    </p:spTree>
    <p:extLst>
      <p:ext uri="{BB962C8B-B14F-4D97-AF65-F5344CB8AC3E}">
        <p14:creationId xmlns:p14="http://schemas.microsoft.com/office/powerpoint/2010/main" val="2555456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2801-2D8B-48BE-8174-52C0F766BA3B}"/>
              </a:ext>
            </a:extLst>
          </p:cNvPr>
          <p:cNvSpPr>
            <a:spLocks noGrp="1"/>
          </p:cNvSpPr>
          <p:nvPr>
            <p:ph type="title"/>
          </p:nvPr>
        </p:nvSpPr>
        <p:spPr/>
        <p:txBody>
          <a:bodyPr/>
          <a:lstStyle/>
          <a:p>
            <a:r>
              <a:rPr lang="en-US" dirty="0"/>
              <a:t>Results: </a:t>
            </a:r>
            <a:r>
              <a:rPr lang="en-US" dirty="0" err="1"/>
              <a:t>Barplots</a:t>
            </a:r>
            <a:endParaRPr lang="en-US" dirty="0"/>
          </a:p>
        </p:txBody>
      </p:sp>
      <p:pic>
        <p:nvPicPr>
          <p:cNvPr id="5" name="Content Placeholder 4">
            <a:extLst>
              <a:ext uri="{FF2B5EF4-FFF2-40B4-BE49-F238E27FC236}">
                <a16:creationId xmlns:a16="http://schemas.microsoft.com/office/drawing/2014/main" id="{EE95689D-47F5-4C39-8A13-CB8ADECFF8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163" y="2011363"/>
            <a:ext cx="8194087" cy="4206875"/>
          </a:xfrm>
        </p:spPr>
      </p:pic>
    </p:spTree>
    <p:extLst>
      <p:ext uri="{BB962C8B-B14F-4D97-AF65-F5344CB8AC3E}">
        <p14:creationId xmlns:p14="http://schemas.microsoft.com/office/powerpoint/2010/main" val="2462060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2801-2D8B-48BE-8174-52C0F766BA3B}"/>
              </a:ext>
            </a:extLst>
          </p:cNvPr>
          <p:cNvSpPr>
            <a:spLocks noGrp="1"/>
          </p:cNvSpPr>
          <p:nvPr>
            <p:ph type="title"/>
          </p:nvPr>
        </p:nvSpPr>
        <p:spPr/>
        <p:txBody>
          <a:bodyPr/>
          <a:lstStyle/>
          <a:p>
            <a:r>
              <a:rPr lang="en-US" dirty="0"/>
              <a:t>Results: Box-Plots</a:t>
            </a:r>
          </a:p>
        </p:txBody>
      </p:sp>
      <p:pic>
        <p:nvPicPr>
          <p:cNvPr id="5" name="Content Placeholder 4">
            <a:extLst>
              <a:ext uri="{FF2B5EF4-FFF2-40B4-BE49-F238E27FC236}">
                <a16:creationId xmlns:a16="http://schemas.microsoft.com/office/drawing/2014/main" id="{EE95689D-47F5-4C39-8A13-CB8ADECFF8B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8163" y="2160081"/>
            <a:ext cx="8194087" cy="3909438"/>
          </a:xfrm>
        </p:spPr>
      </p:pic>
    </p:spTree>
    <p:extLst>
      <p:ext uri="{BB962C8B-B14F-4D97-AF65-F5344CB8AC3E}">
        <p14:creationId xmlns:p14="http://schemas.microsoft.com/office/powerpoint/2010/main" val="1222391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AA671-4769-4571-9E69-D5AFD7B77B28}"/>
              </a:ext>
            </a:extLst>
          </p:cNvPr>
          <p:cNvSpPr>
            <a:spLocks noGrp="1"/>
          </p:cNvSpPr>
          <p:nvPr>
            <p:ph type="title"/>
          </p:nvPr>
        </p:nvSpPr>
        <p:spPr/>
        <p:txBody>
          <a:bodyPr/>
          <a:lstStyle/>
          <a:p>
            <a:r>
              <a:rPr lang="en-US" dirty="0"/>
              <a:t>Results: Histogram Plot</a:t>
            </a:r>
          </a:p>
        </p:txBody>
      </p:sp>
      <p:pic>
        <p:nvPicPr>
          <p:cNvPr id="5" name="Content Placeholder 4">
            <a:extLst>
              <a:ext uri="{FF2B5EF4-FFF2-40B4-BE49-F238E27FC236}">
                <a16:creationId xmlns:a16="http://schemas.microsoft.com/office/drawing/2014/main" id="{C85E7E27-E633-4469-8AD2-C6A6BB5F9A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6756" y="2011363"/>
            <a:ext cx="8356900" cy="4206875"/>
          </a:xfrm>
        </p:spPr>
      </p:pic>
    </p:spTree>
    <p:extLst>
      <p:ext uri="{BB962C8B-B14F-4D97-AF65-F5344CB8AC3E}">
        <p14:creationId xmlns:p14="http://schemas.microsoft.com/office/powerpoint/2010/main" val="625578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AA671-4769-4571-9E69-D5AFD7B77B28}"/>
              </a:ext>
            </a:extLst>
          </p:cNvPr>
          <p:cNvSpPr>
            <a:spLocks noGrp="1"/>
          </p:cNvSpPr>
          <p:nvPr>
            <p:ph type="title"/>
          </p:nvPr>
        </p:nvSpPr>
        <p:spPr/>
        <p:txBody>
          <a:bodyPr/>
          <a:lstStyle/>
          <a:p>
            <a:r>
              <a:rPr lang="en-US" dirty="0"/>
              <a:t>Results: Histogram Plot</a:t>
            </a:r>
          </a:p>
        </p:txBody>
      </p:sp>
      <p:pic>
        <p:nvPicPr>
          <p:cNvPr id="5" name="Content Placeholder 4">
            <a:extLst>
              <a:ext uri="{FF2B5EF4-FFF2-40B4-BE49-F238E27FC236}">
                <a16:creationId xmlns:a16="http://schemas.microsoft.com/office/drawing/2014/main" id="{C85E7E27-E633-4469-8AD2-C6A6BB5F9A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6756" y="2011363"/>
            <a:ext cx="8356900" cy="4206875"/>
          </a:xfrm>
        </p:spPr>
      </p:pic>
    </p:spTree>
    <p:extLst>
      <p:ext uri="{BB962C8B-B14F-4D97-AF65-F5344CB8AC3E}">
        <p14:creationId xmlns:p14="http://schemas.microsoft.com/office/powerpoint/2010/main" val="137799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6E6CADF-68E2-4220-BA8C-0867DADDA9B1}"/>
              </a:ext>
            </a:extLst>
          </p:cNvPr>
          <p:cNvSpPr>
            <a:spLocks noGrp="1"/>
          </p:cNvSpPr>
          <p:nvPr>
            <p:ph type="title"/>
          </p:nvPr>
        </p:nvSpPr>
        <p:spPr/>
        <p:txBody>
          <a:bodyPr/>
          <a:lstStyle/>
          <a:p>
            <a:r>
              <a:rPr lang="en-US" dirty="0"/>
              <a:t>Results: SUB-indices</a:t>
            </a:r>
          </a:p>
        </p:txBody>
      </p:sp>
      <p:sp>
        <p:nvSpPr>
          <p:cNvPr id="9" name="Text Placeholder 8">
            <a:extLst>
              <a:ext uri="{FF2B5EF4-FFF2-40B4-BE49-F238E27FC236}">
                <a16:creationId xmlns:a16="http://schemas.microsoft.com/office/drawing/2014/main" id="{EB4DE74D-EA4F-4A0E-9430-DF6693281705}"/>
              </a:ext>
            </a:extLst>
          </p:cNvPr>
          <p:cNvSpPr>
            <a:spLocks noGrp="1"/>
          </p:cNvSpPr>
          <p:nvPr>
            <p:ph type="body" idx="1"/>
          </p:nvPr>
        </p:nvSpPr>
        <p:spPr/>
        <p:txBody>
          <a:bodyPr/>
          <a:lstStyle/>
          <a:p>
            <a:r>
              <a:rPr lang="en-US" dirty="0"/>
              <a:t>Community Sub-index</a:t>
            </a:r>
          </a:p>
        </p:txBody>
      </p:sp>
      <p:pic>
        <p:nvPicPr>
          <p:cNvPr id="7" name="Content Placeholder 6">
            <a:extLst>
              <a:ext uri="{FF2B5EF4-FFF2-40B4-BE49-F238E27FC236}">
                <a16:creationId xmlns:a16="http://schemas.microsoft.com/office/drawing/2014/main" id="{ABFCD8DD-F0D0-44FD-B5D9-916800A064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02919" y="3158153"/>
            <a:ext cx="4444496" cy="2562582"/>
          </a:xfrm>
        </p:spPr>
      </p:pic>
      <p:sp>
        <p:nvSpPr>
          <p:cNvPr id="10" name="Text Placeholder 9">
            <a:extLst>
              <a:ext uri="{FF2B5EF4-FFF2-40B4-BE49-F238E27FC236}">
                <a16:creationId xmlns:a16="http://schemas.microsoft.com/office/drawing/2014/main" id="{9B516E82-EC5E-4150-9F81-987A25B3F529}"/>
              </a:ext>
            </a:extLst>
          </p:cNvPr>
          <p:cNvSpPr>
            <a:spLocks noGrp="1"/>
          </p:cNvSpPr>
          <p:nvPr>
            <p:ph type="body" sz="quarter" idx="3"/>
          </p:nvPr>
        </p:nvSpPr>
        <p:spPr/>
        <p:txBody>
          <a:bodyPr/>
          <a:lstStyle/>
          <a:p>
            <a:r>
              <a:rPr lang="en-US" dirty="0"/>
              <a:t>Child Sub-index</a:t>
            </a:r>
          </a:p>
        </p:txBody>
      </p:sp>
      <p:pic>
        <p:nvPicPr>
          <p:cNvPr id="3" name="Content Placeholder 2">
            <a:extLst>
              <a:ext uri="{FF2B5EF4-FFF2-40B4-BE49-F238E27FC236}">
                <a16:creationId xmlns:a16="http://schemas.microsoft.com/office/drawing/2014/main" id="{EC7D1154-736B-4394-AF4D-E503B370D49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41006" y="3158153"/>
            <a:ext cx="4134427" cy="2562583"/>
          </a:xfrm>
        </p:spPr>
      </p:pic>
    </p:spTree>
    <p:extLst>
      <p:ext uri="{BB962C8B-B14F-4D97-AF65-F5344CB8AC3E}">
        <p14:creationId xmlns:p14="http://schemas.microsoft.com/office/powerpoint/2010/main" val="3803108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3851</TotalTime>
  <Words>421</Words>
  <Application>Microsoft Office PowerPoint</Application>
  <PresentationFormat>Widescreen</PresentationFormat>
  <Paragraphs>42</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Corbel</vt:lpstr>
      <vt:lpstr>Wingdings</vt:lpstr>
      <vt:lpstr>Banded</vt:lpstr>
      <vt:lpstr>United Way Presentation</vt:lpstr>
      <vt:lpstr>Objective</vt:lpstr>
      <vt:lpstr>Methods</vt:lpstr>
      <vt:lpstr>methods</vt:lpstr>
      <vt:lpstr>Results: Barplots</vt:lpstr>
      <vt:lpstr>Results: Box-Plots</vt:lpstr>
      <vt:lpstr>Results: Histogram Plot</vt:lpstr>
      <vt:lpstr>Results: Histogram Plot</vt:lpstr>
      <vt:lpstr>Results: SUB-indices</vt:lpstr>
      <vt:lpstr>Results: SUB-indices</vt:lpstr>
      <vt:lpstr>Future Exploration</vt:lpstr>
      <vt:lpstr>CONTACT TO HELP WITH research</vt:lpstr>
      <vt:lpstr>Future Exploration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United Way Presenation</dc:title>
  <dc:creator>mylane3@outlook.com</dc:creator>
  <cp:lastModifiedBy>my shadow</cp:lastModifiedBy>
  <cp:revision>15</cp:revision>
  <dcterms:created xsi:type="dcterms:W3CDTF">2018-01-25T17:36:48Z</dcterms:created>
  <dcterms:modified xsi:type="dcterms:W3CDTF">2018-01-30T02:13:46Z</dcterms:modified>
</cp:coreProperties>
</file>