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Lst>
  <p:notesMasterIdLst>
    <p:notesMasterId r:id="rId11"/>
  </p:notesMasterIdLst>
  <p:handoutMasterIdLst>
    <p:handoutMasterId r:id="rId12"/>
  </p:handoutMasterIdLst>
  <p:sldIdLst>
    <p:sldId id="778" r:id="rId7"/>
    <p:sldId id="784" r:id="rId8"/>
    <p:sldId id="782" r:id="rId9"/>
    <p:sldId id="785" r:id="rId1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86455" autoAdjust="0"/>
  </p:normalViewPr>
  <p:slideViewPr>
    <p:cSldViewPr snapToGrid="0">
      <p:cViewPr varScale="1">
        <p:scale>
          <a:sx n="69" d="100"/>
          <a:sy n="69" d="100"/>
        </p:scale>
        <p:origin x="762" y="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8669"/>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0056F32C-2241-48E6-8388-F77F68CEAFB8}"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4788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5102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slide has animations **</a:t>
            </a:r>
          </a:p>
          <a:p>
            <a:endParaRPr lang="en-US" dirty="0" smtClean="0"/>
          </a:p>
          <a:p>
            <a:r>
              <a:rPr lang="en-US" dirty="0" smtClean="0"/>
              <a:t>To facilitate the issuance of tokens</a:t>
            </a:r>
            <a:r>
              <a:rPr lang="en-US" baseline="0" dirty="0" smtClean="0"/>
              <a:t> for multiple resources, a different approach is required.</a:t>
            </a:r>
          </a:p>
          <a:p>
            <a:endParaRPr lang="en-US" baseline="0" dirty="0" smtClean="0"/>
          </a:p>
          <a:p>
            <a:r>
              <a:rPr lang="en-US" baseline="0" dirty="0" smtClean="0"/>
              <a:t>Instead of requesting an access token from the Authorization Endpoint, an authorization code is requested. The Resource Id for which a token is desired in included in the call to the Authorization Endpoint. The Authorization Endpoint will ensure the user is logged in, and will present the Common Consent dialog that lists the permissions requested by the application.</a:t>
            </a:r>
          </a:p>
          <a:p>
            <a:endParaRPr lang="en-US" baseline="0" dirty="0" smtClean="0"/>
          </a:p>
          <a:p>
            <a:r>
              <a:rPr lang="en-US" baseline="0" dirty="0" smtClean="0"/>
              <a:t>The authorization code is redeemed at the new Token Endpoint, which returns an access token and a refresh token. The token is issued for the resource identified in the authorization code request.</a:t>
            </a:r>
          </a:p>
          <a:p>
            <a:endParaRPr lang="en-US" baseline="0" dirty="0" smtClean="0"/>
          </a:p>
          <a:p>
            <a:r>
              <a:rPr lang="en-US" baseline="0" dirty="0" smtClean="0"/>
              <a:t>The access token is used to access the resource. The access token represents the user’s permissions to the resource. The application permission is granted during common consent.</a:t>
            </a:r>
            <a:endParaRPr lang="en-US" dirty="0"/>
          </a:p>
        </p:txBody>
      </p:sp>
      <p:sp>
        <p:nvSpPr>
          <p:cNvPr id="4" name="Date Placeholder 3"/>
          <p:cNvSpPr>
            <a:spLocks noGrp="1"/>
          </p:cNvSpPr>
          <p:nvPr>
            <p:ph type="dt" idx="10"/>
          </p:nvPr>
        </p:nvSpPr>
        <p:spPr/>
        <p:txBody>
          <a:bodyPr/>
          <a:lstStyle/>
          <a:p>
            <a:fld id="{CB5694A4-E5F5-4266-9443-10864A972286}"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73085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01915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12396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0656887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7393937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0700660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755508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148242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365201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2392388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596217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95388077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99253087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238313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751778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072774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811513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87873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89199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690227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333268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104345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58857683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11584007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27470131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650397873"/>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64215358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23410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4284739499"/>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169957501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01666"/>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64043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2572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3474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449869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0492788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427676806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130719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image" Target="../media/image4.png"/><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image" Target="../media/image3.png"/><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9" r:id="rId21"/>
    <p:sldLayoutId id="2147484185"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 id="2147484146"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4091052787"/>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858" y="3287178"/>
            <a:ext cx="10237787" cy="997196"/>
          </a:xfrm>
        </p:spPr>
        <p:txBody>
          <a:bodyPr/>
          <a:lstStyle/>
          <a:p>
            <a:r>
              <a:rPr lang="en-US" dirty="0" smtClean="0"/>
              <a:t>Getting Started with Office 365 Authentication and Authorization</a:t>
            </a:r>
            <a:endParaRPr lang="en-US" dirty="0"/>
          </a:p>
        </p:txBody>
      </p:sp>
    </p:spTree>
    <p:extLst>
      <p:ext uri="{BB962C8B-B14F-4D97-AF65-F5344CB8AC3E}">
        <p14:creationId xmlns:p14="http://schemas.microsoft.com/office/powerpoint/2010/main" val="23040039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 </a:t>
            </a:r>
            <a:r>
              <a:rPr lang="en-US" dirty="0" err="1" smtClean="0"/>
              <a:t>auth</a:t>
            </a:r>
            <a:r>
              <a:rPr lang="en-US" dirty="0" smtClean="0"/>
              <a:t> flow for Office 365</a:t>
            </a:r>
          </a:p>
          <a:p>
            <a:pPr lvl="1"/>
            <a:r>
              <a:rPr lang="en-US" dirty="0" smtClean="0"/>
              <a:t>Azure AD Graph, Exchange, SharePoint</a:t>
            </a:r>
          </a:p>
          <a:p>
            <a:pPr lvl="1"/>
            <a:r>
              <a:rPr lang="en-US" dirty="0" smtClean="0"/>
              <a:t>Device apps and web sites</a:t>
            </a:r>
          </a:p>
          <a:p>
            <a:pPr lvl="1"/>
            <a:r>
              <a:rPr lang="en-US" dirty="0" smtClean="0"/>
              <a:t>Admin and end-user consent</a:t>
            </a:r>
          </a:p>
          <a:p>
            <a:r>
              <a:rPr lang="en-US" dirty="0" smtClean="0"/>
              <a:t>Secure protocol</a:t>
            </a:r>
          </a:p>
          <a:p>
            <a:pPr lvl="1"/>
            <a:r>
              <a:rPr lang="en-US" dirty="0" err="1" smtClean="0"/>
              <a:t>OAuth</a:t>
            </a:r>
            <a:r>
              <a:rPr lang="en-US" dirty="0" smtClean="0"/>
              <a:t> 2.0</a:t>
            </a:r>
          </a:p>
          <a:p>
            <a:pPr lvl="1"/>
            <a:r>
              <a:rPr lang="en-US" dirty="0" smtClean="0"/>
              <a:t>No capturing user credentials</a:t>
            </a:r>
          </a:p>
          <a:p>
            <a:pPr lvl="1"/>
            <a:r>
              <a:rPr lang="en-US" dirty="0" smtClean="0"/>
              <a:t>Fine-grained access scopes</a:t>
            </a:r>
          </a:p>
          <a:p>
            <a:pPr lvl="1"/>
            <a:r>
              <a:rPr lang="en-US" dirty="0" smtClean="0"/>
              <a:t>Long-term </a:t>
            </a:r>
            <a:r>
              <a:rPr lang="en-US" dirty="0" smtClean="0"/>
              <a:t>access through refresh tokens</a:t>
            </a:r>
          </a:p>
        </p:txBody>
      </p:sp>
      <p:sp>
        <p:nvSpPr>
          <p:cNvPr id="2" name="Title 1"/>
          <p:cNvSpPr>
            <a:spLocks noGrp="1"/>
          </p:cNvSpPr>
          <p:nvPr>
            <p:ph type="title"/>
          </p:nvPr>
        </p:nvSpPr>
        <p:spPr/>
        <p:txBody>
          <a:bodyPr/>
          <a:lstStyle/>
          <a:p>
            <a:r>
              <a:rPr lang="en-US" sz="4704" dirty="0"/>
              <a:t>Azure AD OAuth in </a:t>
            </a:r>
            <a:r>
              <a:rPr lang="en-US" sz="4704" dirty="0" smtClean="0"/>
              <a:t>Office 365</a:t>
            </a:r>
            <a:endParaRPr lang="en-US" sz="4704" dirty="0"/>
          </a:p>
        </p:txBody>
      </p:sp>
      <p:pic>
        <p:nvPicPr>
          <p:cNvPr id="4" name="Picture 11"/>
          <p:cNvPicPr>
            <a:picLocks noChangeAspect="1"/>
          </p:cNvPicPr>
          <p:nvPr/>
        </p:nvPicPr>
        <p:blipFill rotWithShape="1">
          <a:blip r:embed="rId3"/>
          <a:srcRect l="38956" r="1088" b="17214"/>
          <a:stretch/>
        </p:blipFill>
        <p:spPr>
          <a:xfrm>
            <a:off x="7961477" y="1245607"/>
            <a:ext cx="3924985" cy="4911481"/>
          </a:xfrm>
          <a:prstGeom prst="rect">
            <a:avLst/>
          </a:prstGeom>
          <a:ln w="3175">
            <a:solidFill>
              <a:schemeClr val="tx1"/>
            </a:solidFill>
          </a:ln>
        </p:spPr>
      </p:pic>
    </p:spTree>
    <p:extLst>
      <p:ext uri="{BB962C8B-B14F-4D97-AF65-F5344CB8AC3E}">
        <p14:creationId xmlns:p14="http://schemas.microsoft.com/office/powerpoint/2010/main" val="201242897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Basics and Authentication Flow</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924954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312" dirty="0"/>
              <a:t>Authentication to Office 365 APIs using Resource Id</a:t>
            </a:r>
          </a:p>
        </p:txBody>
      </p:sp>
      <p:sp>
        <p:nvSpPr>
          <p:cNvPr id="2" name="Rectangle 1"/>
          <p:cNvSpPr/>
          <p:nvPr/>
        </p:nvSpPr>
        <p:spPr bwMode="auto">
          <a:xfrm>
            <a:off x="1015994" y="1935348"/>
            <a:ext cx="448096" cy="4242816"/>
          </a:xfrm>
          <a:prstGeom prst="rect">
            <a:avLst/>
          </a:prstGeom>
          <a:solidFill>
            <a:schemeClr val="tx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7" name="Rectangle 6"/>
          <p:cNvSpPr/>
          <p:nvPr/>
        </p:nvSpPr>
        <p:spPr bwMode="auto">
          <a:xfrm>
            <a:off x="4202452" y="1935348"/>
            <a:ext cx="448096" cy="4242816"/>
          </a:xfrm>
          <a:prstGeom prst="rect">
            <a:avLst/>
          </a:prstGeom>
          <a:solidFill>
            <a:schemeClr val="accent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8" name="Rectangle 7"/>
          <p:cNvSpPr/>
          <p:nvPr/>
        </p:nvSpPr>
        <p:spPr bwMode="auto">
          <a:xfrm>
            <a:off x="7388910" y="1935348"/>
            <a:ext cx="448096" cy="4242816"/>
          </a:xfrm>
          <a:prstGeom prst="rect">
            <a:avLst/>
          </a:prstGeom>
          <a:solidFill>
            <a:schemeClr val="accent3"/>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9" name="Rectangle 8"/>
          <p:cNvSpPr/>
          <p:nvPr/>
        </p:nvSpPr>
        <p:spPr bwMode="auto">
          <a:xfrm>
            <a:off x="10575369" y="1935348"/>
            <a:ext cx="448096" cy="4238949"/>
          </a:xfrm>
          <a:prstGeom prst="rect">
            <a:avLst/>
          </a:prstGeom>
          <a:solidFill>
            <a:schemeClr val="accent4"/>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0" name="TextBox 9"/>
          <p:cNvSpPr txBox="1"/>
          <p:nvPr/>
        </p:nvSpPr>
        <p:spPr>
          <a:xfrm>
            <a:off x="418533" y="1467079"/>
            <a:ext cx="1906226" cy="47962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Native Application</a:t>
            </a:r>
          </a:p>
        </p:txBody>
      </p:sp>
      <p:sp>
        <p:nvSpPr>
          <p:cNvPr id="11" name="TextBox 10"/>
          <p:cNvSpPr txBox="1"/>
          <p:nvPr/>
        </p:nvSpPr>
        <p:spPr>
          <a:xfrm>
            <a:off x="3331155" y="1188521"/>
            <a:ext cx="2341541" cy="74507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Azure AD Authorization</a:t>
            </a:r>
          </a:p>
          <a:p>
            <a:pPr algn="ctr">
              <a:lnSpc>
                <a:spcPct val="90000"/>
              </a:lnSpc>
              <a:spcAft>
                <a:spcPts val="588"/>
              </a:spcAft>
            </a:pPr>
            <a:r>
              <a:rPr lang="en-US" sz="1372" b="1" dirty="0">
                <a:solidFill>
                  <a:schemeClr val="bg2"/>
                </a:solidFill>
              </a:rPr>
              <a:t>Endpoint	</a:t>
            </a:r>
          </a:p>
        </p:txBody>
      </p:sp>
      <p:sp>
        <p:nvSpPr>
          <p:cNvPr id="12" name="TextBox 11"/>
          <p:cNvSpPr txBox="1"/>
          <p:nvPr/>
        </p:nvSpPr>
        <p:spPr>
          <a:xfrm>
            <a:off x="6864704" y="1188521"/>
            <a:ext cx="1689353" cy="74507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Azure AD Token</a:t>
            </a:r>
          </a:p>
          <a:p>
            <a:pPr algn="ctr">
              <a:lnSpc>
                <a:spcPct val="90000"/>
              </a:lnSpc>
              <a:spcAft>
                <a:spcPts val="588"/>
              </a:spcAft>
            </a:pPr>
            <a:r>
              <a:rPr lang="en-US" sz="1372" b="1" dirty="0">
                <a:solidFill>
                  <a:schemeClr val="bg2"/>
                </a:solidFill>
              </a:rPr>
              <a:t>Endpoint	</a:t>
            </a:r>
          </a:p>
        </p:txBody>
      </p:sp>
      <p:sp>
        <p:nvSpPr>
          <p:cNvPr id="13" name="TextBox 12"/>
          <p:cNvSpPr txBox="1"/>
          <p:nvPr/>
        </p:nvSpPr>
        <p:spPr>
          <a:xfrm>
            <a:off x="9925107" y="1467079"/>
            <a:ext cx="1548145" cy="479620"/>
          </a:xfrm>
          <a:prstGeom prst="rect">
            <a:avLst/>
          </a:prstGeom>
          <a:noFill/>
        </p:spPr>
        <p:txBody>
          <a:bodyPr wrap="none" lIns="179238" tIns="143391" rIns="179238" bIns="143391" rtlCol="0">
            <a:spAutoFit/>
          </a:bodyPr>
          <a:lstStyle/>
          <a:p>
            <a:pPr algn="ctr">
              <a:lnSpc>
                <a:spcPct val="90000"/>
              </a:lnSpc>
              <a:spcAft>
                <a:spcPts val="588"/>
              </a:spcAft>
            </a:pPr>
            <a:r>
              <a:rPr lang="en-US" sz="1372" b="1" dirty="0">
                <a:solidFill>
                  <a:schemeClr val="bg2"/>
                </a:solidFill>
              </a:rPr>
              <a:t>Office 365 API</a:t>
            </a:r>
          </a:p>
        </p:txBody>
      </p:sp>
      <p:cxnSp>
        <p:nvCxnSpPr>
          <p:cNvPr id="14" name="Straight Arrow Connector 13"/>
          <p:cNvCxnSpPr/>
          <p:nvPr/>
        </p:nvCxnSpPr>
        <p:spPr>
          <a:xfrm>
            <a:off x="1464090" y="2383443"/>
            <a:ext cx="273836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64090" y="2756856"/>
            <a:ext cx="273836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64090" y="3130270"/>
            <a:ext cx="209111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55203" y="2756857"/>
            <a:ext cx="0" cy="373413"/>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73410" y="2010031"/>
            <a:ext cx="2305343"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Request authorization code</a:t>
            </a:r>
          </a:p>
        </p:txBody>
      </p:sp>
      <p:sp>
        <p:nvSpPr>
          <p:cNvPr id="21" name="TextBox 20"/>
          <p:cNvSpPr txBox="1"/>
          <p:nvPr/>
        </p:nvSpPr>
        <p:spPr>
          <a:xfrm>
            <a:off x="2089409" y="2379068"/>
            <a:ext cx="2298555"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Sign-in via browser pop-up</a:t>
            </a:r>
          </a:p>
        </p:txBody>
      </p:sp>
      <p:sp>
        <p:nvSpPr>
          <p:cNvPr id="22" name="TextBox 21"/>
          <p:cNvSpPr txBox="1"/>
          <p:nvPr/>
        </p:nvSpPr>
        <p:spPr>
          <a:xfrm>
            <a:off x="1451114" y="2760605"/>
            <a:ext cx="2216231"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authorization code</a:t>
            </a:r>
          </a:p>
        </p:txBody>
      </p:sp>
      <p:cxnSp>
        <p:nvCxnSpPr>
          <p:cNvPr id="24" name="Straight Arrow Connector 23"/>
          <p:cNvCxnSpPr/>
          <p:nvPr/>
        </p:nvCxnSpPr>
        <p:spPr>
          <a:xfrm>
            <a:off x="1469561" y="3802413"/>
            <a:ext cx="5919350"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51114" y="4250509"/>
            <a:ext cx="591935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71646" y="3443673"/>
            <a:ext cx="5769893"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Redeem authorization code and acquire access token for Office 365 resource</a:t>
            </a:r>
          </a:p>
        </p:txBody>
      </p:sp>
      <p:sp>
        <p:nvSpPr>
          <p:cNvPr id="27" name="TextBox 26"/>
          <p:cNvSpPr txBox="1"/>
          <p:nvPr/>
        </p:nvSpPr>
        <p:spPr>
          <a:xfrm>
            <a:off x="1384465" y="4264426"/>
            <a:ext cx="3057515"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access token and refresh token</a:t>
            </a:r>
          </a:p>
        </p:txBody>
      </p:sp>
      <p:cxnSp>
        <p:nvCxnSpPr>
          <p:cNvPr id="32" name="Straight Arrow Connector 31"/>
          <p:cNvCxnSpPr/>
          <p:nvPr/>
        </p:nvCxnSpPr>
        <p:spPr>
          <a:xfrm>
            <a:off x="1486969" y="5266578"/>
            <a:ext cx="908293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92430" y="5370748"/>
            <a:ext cx="1916532"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Return Http Response</a:t>
            </a:r>
          </a:p>
        </p:txBody>
      </p:sp>
      <p:sp>
        <p:nvSpPr>
          <p:cNvPr id="34" name="TextBox 33"/>
          <p:cNvSpPr txBox="1"/>
          <p:nvPr/>
        </p:nvSpPr>
        <p:spPr>
          <a:xfrm>
            <a:off x="1400116" y="4882869"/>
            <a:ext cx="3301911" cy="452472"/>
          </a:xfrm>
          <a:prstGeom prst="rect">
            <a:avLst/>
          </a:prstGeom>
          <a:noFill/>
        </p:spPr>
        <p:txBody>
          <a:bodyPr wrap="none" lIns="179238" tIns="143391" rIns="179238" bIns="143391" rtlCol="0">
            <a:spAutoFit/>
          </a:bodyPr>
          <a:lstStyle/>
          <a:p>
            <a:pPr>
              <a:lnSpc>
                <a:spcPct val="90000"/>
              </a:lnSpc>
              <a:spcAft>
                <a:spcPts val="588"/>
              </a:spcAft>
            </a:pPr>
            <a:r>
              <a:rPr lang="en-US" sz="1176" b="1" dirty="0">
                <a:solidFill>
                  <a:schemeClr val="bg2"/>
                </a:solidFill>
              </a:rPr>
              <a:t>Call Office 365 API using the access token</a:t>
            </a:r>
          </a:p>
        </p:txBody>
      </p:sp>
      <p:cxnSp>
        <p:nvCxnSpPr>
          <p:cNvPr id="35" name="Straight Arrow Connector 34"/>
          <p:cNvCxnSpPr/>
          <p:nvPr/>
        </p:nvCxnSpPr>
        <p:spPr>
          <a:xfrm>
            <a:off x="1473769" y="5722547"/>
            <a:ext cx="908293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869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P spid="27" grpId="0"/>
      <p:bldP spid="33" grpId="0"/>
      <p:bldP spid="34" grpId="0"/>
    </p:bld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purl.org/dc/dcmitype/"/>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c7dd7a47-5eb0-4219-9c75-8258c822be9e"/>
    <ds:schemaRef ds:uri="http://schemas.microsoft.com/sharepoint/v3"/>
  </ds:schemaRefs>
</ds:datastoreItem>
</file>

<file path=customXml/itemProps3.xml><?xml version="1.0" encoding="utf-8"?>
<ds:datastoreItem xmlns:ds="http://schemas.openxmlformats.org/officeDocument/2006/customXml" ds:itemID="{32078E1A-D2E2-4564-A309-CC02D4FE5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707</Words>
  <Application>Microsoft Office PowerPoint</Application>
  <PresentationFormat>Custom</PresentationFormat>
  <Paragraphs>53</Paragraphs>
  <Slides>4</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vt:i4>
      </vt:variant>
    </vt:vector>
  </HeadingPairs>
  <TitlesOfParts>
    <vt:vector size="14" baseType="lpstr">
      <vt:lpstr>Arial</vt:lpstr>
      <vt:lpstr>Calibri</vt:lpstr>
      <vt:lpstr>Consolas</vt:lpstr>
      <vt:lpstr>Segoe Semibold</vt:lpstr>
      <vt:lpstr>Segoe UI</vt:lpstr>
      <vt:lpstr>Segoe UI Light</vt:lpstr>
      <vt:lpstr>Wingdings</vt:lpstr>
      <vt:lpstr>5-30055_Office Template 2012 - 16x9 - White Background</vt:lpstr>
      <vt:lpstr>5-30055_Office Template 2012 - 16x9 - Colored Accent Slides</vt:lpstr>
      <vt:lpstr>2_TEE14 Speaker PPT Template</vt:lpstr>
      <vt:lpstr>Getting Started with Office 365 Authentication and Authorization</vt:lpstr>
      <vt:lpstr>Azure AD OAuth in Office 365</vt:lpstr>
      <vt:lpstr>OAuth Basics and Authentication Flow</vt:lpstr>
      <vt:lpstr>Authentication to Office 365 APIs using Resource Id</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2014-09-03T01:10:32Z</dcterms:created>
  <dcterms:modified xsi:type="dcterms:W3CDTF">2015-03-13T16:30:47Z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