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11"/>
  </p:notesMasterIdLst>
  <p:handoutMasterIdLst>
    <p:handoutMasterId r:id="rId12"/>
  </p:handoutMasterIdLst>
  <p:sldIdLst>
    <p:sldId id="891" r:id="rId7"/>
    <p:sldId id="892" r:id="rId8"/>
    <p:sldId id="893" r:id="rId9"/>
    <p:sldId id="894" r:id="rId1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42AC"/>
    <a:srgbClr val="68217A"/>
    <a:srgbClr val="EB3C00"/>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9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3/25/2015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30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5557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104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8512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42561176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31769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324005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065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80502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9500551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346648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374692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252378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214332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38962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802912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224493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760744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12220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976490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8998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80712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96652812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628375104"/>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8273283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27165694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412960090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0220535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66963436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613308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822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21981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0751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42167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814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31275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24503880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4290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270557050"/>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Office Applications such as Microsoft Outlook</a:t>
            </a:r>
          </a:p>
          <a:p>
            <a:pPr lvl="1"/>
            <a:r>
              <a:rPr lang="en-US" dirty="0" smtClean="0"/>
              <a:t>Works in Office Web Applications such as OWA</a:t>
            </a:r>
          </a:p>
          <a:p>
            <a:pPr lvl="1"/>
            <a:r>
              <a:rPr lang="en-US" dirty="0" smtClean="0"/>
              <a:t>Works in </a:t>
            </a:r>
            <a:r>
              <a:rPr lang="en-US" dirty="0"/>
              <a:t>mobile Office </a:t>
            </a:r>
            <a:r>
              <a:rPr lang="en-US" dirty="0" smtClean="0"/>
              <a:t>clients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230098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a:t>
            </a:r>
            <a:endParaRPr lang="en-US" i="1" dirty="0" smtClean="0">
              <a:solidFill>
                <a:schemeClr val="tx2">
                  <a:lumMod val="50000"/>
                </a:schemeClr>
              </a:solidFill>
            </a:endParaRPr>
          </a:p>
          <a:p>
            <a:pPr lvl="1"/>
            <a:r>
              <a:rPr lang="en-US" dirty="0" smtClean="0"/>
              <a:t>Content App</a:t>
            </a:r>
          </a:p>
          <a:p>
            <a:pPr lvl="1"/>
            <a:r>
              <a:rPr lang="en-US" dirty="0" smtClean="0"/>
              <a:t>Mail App </a:t>
            </a:r>
            <a:r>
              <a:rPr lang="en-US" i="1" dirty="0" smtClean="0">
                <a:solidFill>
                  <a:schemeClr val="tx2">
                    <a:lumMod val="50000"/>
                  </a:schemeClr>
                </a:solidFill>
              </a:rPr>
              <a:t>(supported </a:t>
            </a:r>
            <a:r>
              <a:rPr lang="en-US" i="1" dirty="0">
                <a:solidFill>
                  <a:schemeClr val="tx2">
                    <a:lumMod val="50000"/>
                  </a:schemeClr>
                </a:solidFill>
              </a:rPr>
              <a:t>by </a:t>
            </a:r>
            <a:r>
              <a:rPr lang="en-US" i="1" dirty="0" smtClean="0">
                <a:solidFill>
                  <a:schemeClr val="tx2">
                    <a:lumMod val="50000"/>
                  </a:schemeClr>
                </a:solidFill>
              </a:rPr>
              <a:t>Outlook and OWA)</a:t>
            </a:r>
          </a:p>
          <a:p>
            <a:pPr lvl="1"/>
            <a:r>
              <a:rPr lang="en-US" dirty="0"/>
              <a:t>Mail </a:t>
            </a:r>
            <a:r>
              <a:rPr lang="en-US" dirty="0" smtClean="0"/>
              <a:t>Compose App </a:t>
            </a:r>
            <a:r>
              <a:rPr lang="en-US" i="1" dirty="0" smtClean="0">
                <a:solidFill>
                  <a:schemeClr val="tx2">
                    <a:lumMod val="50000"/>
                  </a:schemeClr>
                </a:solidFill>
              </a:rPr>
              <a:t>(</a:t>
            </a:r>
            <a:r>
              <a:rPr lang="en-US" i="1" dirty="0">
                <a:solidFill>
                  <a:schemeClr val="tx2">
                    <a:lumMod val="50000"/>
                  </a:schemeClr>
                </a:solidFill>
              </a:rPr>
              <a:t>supported by Outlook and OWA)</a:t>
            </a:r>
          </a:p>
          <a:p>
            <a:pPr lvl="1"/>
            <a:endParaRPr lang="en-US" i="1" dirty="0" smtClean="0">
              <a:solidFill>
                <a:schemeClr val="tx2">
                  <a:lumMod val="50000"/>
                </a:schemeClr>
              </a:solidFill>
            </a:endParaRP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1" name="Group 10"/>
          <p:cNvGrpSpPr/>
          <p:nvPr/>
        </p:nvGrpSpPr>
        <p:grpSpPr>
          <a:xfrm>
            <a:off x="3342829" y="3980698"/>
            <a:ext cx="2481144" cy="2070759"/>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Excel Application</a:t>
              </a:r>
              <a:endParaRPr lang="en-US" sz="1200" b="1" kern="0" dirty="0">
                <a:solidFill>
                  <a:schemeClr val="tx1">
                    <a:lumMod val="50000"/>
                    <a:lumOff val="50000"/>
                  </a:schemeClr>
                </a:solidFill>
              </a:endParaRPr>
            </a:p>
          </p:txBody>
        </p:sp>
      </p:grpSp>
      <p:grpSp>
        <p:nvGrpSpPr>
          <p:cNvPr id="12" name="Group 11"/>
          <p:cNvGrpSpPr/>
          <p:nvPr/>
        </p:nvGrpSpPr>
        <p:grpSpPr>
          <a:xfrm>
            <a:off x="483954" y="3980698"/>
            <a:ext cx="2481144" cy="2070759"/>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latin typeface="Segoe UI"/>
                </a:rPr>
                <a:t>Word Application</a:t>
              </a:r>
              <a:endParaRPr lang="en-US" sz="1200" b="1" kern="0" dirty="0">
                <a:solidFill>
                  <a:schemeClr val="tx1">
                    <a:lumMod val="50000"/>
                    <a:lumOff val="50000"/>
                  </a:schemeClr>
                </a:solidFill>
                <a:latin typeface="Segoe UI"/>
              </a:endParaRPr>
            </a:p>
          </p:txBody>
        </p:sp>
      </p:grpSp>
      <p:sp>
        <p:nvSpPr>
          <p:cNvPr id="13" name="Rectangle 12"/>
          <p:cNvSpPr/>
          <p:nvPr/>
        </p:nvSpPr>
        <p:spPr>
          <a:xfrm>
            <a:off x="560757" y="4478962"/>
            <a:ext cx="1612100" cy="149245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kern="0" spc="-67" dirty="0" smtClean="0">
                <a:solidFill>
                  <a:schemeClr val="tx2"/>
                </a:solidFill>
                <a:latin typeface="Segoe UI Light"/>
                <a:ea typeface="Segoe UI" pitchFamily="34" charset="0"/>
                <a:cs typeface="Segoe UI" pitchFamily="34" charset="0"/>
              </a:rPr>
              <a:t>Document</a:t>
            </a:r>
            <a:endParaRPr lang="en-US"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6217382" y="3980698"/>
            <a:ext cx="2481144" cy="2070759"/>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Outlook Application</a:t>
              </a:r>
              <a:endParaRPr lang="en-US" sz="1200" b="1" kern="0" dirty="0">
                <a:solidFill>
                  <a:schemeClr val="tx1">
                    <a:lumMod val="50000"/>
                    <a:lumOff val="50000"/>
                  </a:schemeClr>
                </a:solidFill>
              </a:endParaRPr>
            </a:p>
          </p:txBody>
        </p:sp>
      </p:grpSp>
      <p:sp>
        <p:nvSpPr>
          <p:cNvPr id="15" name="Rectangle 14"/>
          <p:cNvSpPr/>
          <p:nvPr/>
        </p:nvSpPr>
        <p:spPr>
          <a:xfrm>
            <a:off x="3452405" y="4478962"/>
            <a:ext cx="2247673"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kern="0" spc="-67" dirty="0" smtClean="0">
                <a:solidFill>
                  <a:schemeClr val="tx2"/>
                </a:solidFill>
                <a:latin typeface="Segoe UI Light"/>
                <a:ea typeface="Segoe UI" pitchFamily="34" charset="0"/>
                <a:cs typeface="Segoe UI" pitchFamily="34" charset="0"/>
              </a:rPr>
              <a:t>Document</a:t>
            </a:r>
            <a:endParaRPr lang="en-US"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6334118" y="4478962"/>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Inbox</a:t>
            </a:r>
            <a:endParaRPr lang="en-US" sz="12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7455866" y="4478962"/>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Selected Message</a:t>
            </a:r>
            <a:endParaRPr lang="en-US" sz="12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2248476" y="4410680"/>
            <a:ext cx="708090" cy="16484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Task Pane App</a:t>
            </a:r>
            <a:endParaRPr lang="en-US" sz="1200" kern="0" spc="-67" dirty="0">
              <a:latin typeface="Segoe UI Light"/>
              <a:ea typeface="Segoe UI" pitchFamily="34" charset="0"/>
              <a:cs typeface="Segoe UI" pitchFamily="34" charset="0"/>
            </a:endParaRPr>
          </a:p>
        </p:txBody>
      </p:sp>
      <p:sp>
        <p:nvSpPr>
          <p:cNvPr id="19" name="Rectangle 18"/>
          <p:cNvSpPr/>
          <p:nvPr/>
        </p:nvSpPr>
        <p:spPr>
          <a:xfrm>
            <a:off x="4810539" y="5364852"/>
            <a:ext cx="796940" cy="5338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Content </a:t>
            </a:r>
            <a:br>
              <a:rPr lang="en-US" sz="1200" kern="0" spc="-67" dirty="0" smtClean="0">
                <a:latin typeface="Segoe UI Light"/>
                <a:ea typeface="Segoe UI" pitchFamily="34" charset="0"/>
                <a:cs typeface="Segoe UI" pitchFamily="34" charset="0"/>
              </a:rPr>
            </a:br>
            <a:r>
              <a:rPr lang="en-US" sz="1200" kern="0" spc="-67" dirty="0" smtClean="0">
                <a:latin typeface="Segoe UI Light"/>
                <a:ea typeface="Segoe UI" pitchFamily="34" charset="0"/>
                <a:cs typeface="Segoe UI" pitchFamily="34" charset="0"/>
              </a:rPr>
              <a:t>App</a:t>
            </a:r>
            <a:endParaRPr lang="en-US" sz="1200" kern="0" spc="-67" dirty="0">
              <a:latin typeface="Segoe UI Light"/>
              <a:ea typeface="Segoe UI" pitchFamily="34" charset="0"/>
              <a:cs typeface="Segoe UI" pitchFamily="34" charset="0"/>
            </a:endParaRPr>
          </a:p>
        </p:txBody>
      </p:sp>
      <p:sp>
        <p:nvSpPr>
          <p:cNvPr id="20" name="Rectangle 19"/>
          <p:cNvSpPr/>
          <p:nvPr/>
        </p:nvSpPr>
        <p:spPr>
          <a:xfrm>
            <a:off x="7551816" y="4898277"/>
            <a:ext cx="934683" cy="3592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Mail App</a:t>
            </a:r>
            <a:endParaRPr lang="en-US" sz="1200" kern="0" spc="-67" dirty="0">
              <a:latin typeface="Segoe UI Light"/>
              <a:ea typeface="Segoe UI" pitchFamily="34" charset="0"/>
              <a:cs typeface="Segoe UI" pitchFamily="34" charset="0"/>
            </a:endParaRPr>
          </a:p>
        </p:txBody>
      </p:sp>
      <p:cxnSp>
        <p:nvCxnSpPr>
          <p:cNvPr id="21" name="Straight Connector 20"/>
          <p:cNvCxnSpPr/>
          <p:nvPr/>
        </p:nvCxnSpPr>
        <p:spPr>
          <a:xfrm>
            <a:off x="632328" y="4609695"/>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328" y="4745464"/>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2328" y="4886539"/>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2328" y="5044714"/>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32328" y="5364852"/>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328" y="5531577"/>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2328" y="5689753"/>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328" y="5830828"/>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0276" y="474546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0276" y="4886539"/>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70276" y="504471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70276" y="517296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70276" y="5308789"/>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70276" y="5450840"/>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68263" y="5589160"/>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68263" y="5737135"/>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6942" y="473183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16830" y="486105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6830" y="499349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425489" y="512689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16830" y="527650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416829" y="540893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25489" y="554234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25488" y="567612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406942" y="580890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51816" y="545248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51816" y="557553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51816" y="5707965"/>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1816" y="583969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51684" y="4686508"/>
            <a:ext cx="659796" cy="92333"/>
          </a:xfrm>
          <a:prstGeom prst="rect">
            <a:avLst/>
          </a:prstGeom>
          <a:noFill/>
        </p:spPr>
        <p:txBody>
          <a:bodyPr wrap="none" lIns="0" tIns="0" rIns="0" bIns="0" rtlCol="0">
            <a:spAutoFit/>
          </a:bodyPr>
          <a:lstStyle/>
          <a:p>
            <a:r>
              <a:rPr lang="en-US" sz="600" spc="-70" dirty="0" smtClean="0"/>
              <a:t>Reply </a:t>
            </a:r>
            <a:r>
              <a:rPr lang="fi-FI" sz="600" spc="-70" dirty="0" smtClean="0"/>
              <a:t>| </a:t>
            </a:r>
            <a:r>
              <a:rPr lang="en-US" sz="600" spc="-70" dirty="0"/>
              <a:t> </a:t>
            </a:r>
            <a:r>
              <a:rPr lang="en-US" sz="600" spc="-70" dirty="0" smtClean="0"/>
              <a:t>Reply All </a:t>
            </a:r>
            <a:r>
              <a:rPr lang="fi-FI" sz="600" spc="-70" dirty="0" smtClean="0"/>
              <a:t>| </a:t>
            </a:r>
            <a:r>
              <a:rPr lang="en-US" sz="600" spc="-70" dirty="0" smtClean="0"/>
              <a:t> Forward</a:t>
            </a:r>
          </a:p>
        </p:txBody>
      </p:sp>
      <p:sp>
        <p:nvSpPr>
          <p:cNvPr id="51" name="Rectangle 50"/>
          <p:cNvSpPr/>
          <p:nvPr/>
        </p:nvSpPr>
        <p:spPr>
          <a:xfrm>
            <a:off x="7551816" y="4813885"/>
            <a:ext cx="934683" cy="84392"/>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200" kern="0" spc="-67" dirty="0">
              <a:latin typeface="Segoe UI Light"/>
              <a:ea typeface="Segoe UI" pitchFamily="34" charset="0"/>
              <a:cs typeface="Segoe UI" pitchFamily="34" charset="0"/>
            </a:endParaRPr>
          </a:p>
        </p:txBody>
      </p:sp>
      <p:sp>
        <p:nvSpPr>
          <p:cNvPr id="52" name="Rectangle 51"/>
          <p:cNvSpPr/>
          <p:nvPr/>
        </p:nvSpPr>
        <p:spPr>
          <a:xfrm>
            <a:off x="7551816" y="4813885"/>
            <a:ext cx="229397" cy="84392"/>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500" kern="0" spc="-67" dirty="0" smtClean="0">
                <a:latin typeface="Segoe UI Light"/>
                <a:ea typeface="Segoe UI" pitchFamily="34" charset="0"/>
                <a:cs typeface="Segoe UI" pitchFamily="34" charset="0"/>
              </a:rPr>
              <a:t>app</a:t>
            </a:r>
            <a:endParaRPr lang="en-US" sz="500" kern="0" spc="-67" dirty="0">
              <a:latin typeface="Segoe UI Light"/>
              <a:ea typeface="Segoe UI" pitchFamily="34" charset="0"/>
              <a:cs typeface="Segoe UI" pitchFamily="34" charset="0"/>
            </a:endParaRPr>
          </a:p>
        </p:txBody>
      </p:sp>
      <p:sp>
        <p:nvSpPr>
          <p:cNvPr id="53" name="TextBox 52"/>
          <p:cNvSpPr txBox="1"/>
          <p:nvPr/>
        </p:nvSpPr>
        <p:spPr>
          <a:xfrm>
            <a:off x="7551684" y="5315261"/>
            <a:ext cx="381195" cy="92333"/>
          </a:xfrm>
          <a:prstGeom prst="rect">
            <a:avLst/>
          </a:prstGeom>
          <a:noFill/>
        </p:spPr>
        <p:txBody>
          <a:bodyPr wrap="none" lIns="0" tIns="0" rIns="0" bIns="0" rtlCol="0">
            <a:spAutoFit/>
          </a:bodyPr>
          <a:lstStyle/>
          <a:p>
            <a:r>
              <a:rPr lang="en-US" sz="6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493342" y="3999540"/>
            <a:ext cx="378398" cy="396060"/>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375004" y="3989314"/>
            <a:ext cx="386518" cy="404838"/>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73940" y="3927230"/>
            <a:ext cx="503096" cy="545215"/>
          </a:xfrm>
          <a:prstGeom prst="rect">
            <a:avLst/>
          </a:prstGeom>
        </p:spPr>
      </p:pic>
      <p:grpSp>
        <p:nvGrpSpPr>
          <p:cNvPr id="63" name="Group 62"/>
          <p:cNvGrpSpPr/>
          <p:nvPr/>
        </p:nvGrpSpPr>
        <p:grpSpPr>
          <a:xfrm>
            <a:off x="9218491" y="3980699"/>
            <a:ext cx="2481144" cy="2070759"/>
            <a:chOff x="8415338" y="3969071"/>
            <a:chExt cx="3516163" cy="2594233"/>
          </a:xfrm>
        </p:grpSpPr>
        <p:sp>
          <p:nvSpPr>
            <p:cNvPr id="64" name="Rectangle 6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rgbClr val="1B1B1B"/>
                </a:solidFill>
                <a:latin typeface="Segoe UI"/>
              </a:endParaRPr>
            </a:p>
          </p:txBody>
        </p:sp>
        <p:sp>
          <p:nvSpPr>
            <p:cNvPr id="65" name="Rectangle 64"/>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Outlook Application</a:t>
              </a:r>
              <a:endParaRPr lang="en-US" sz="1200" b="1" kern="0" dirty="0">
                <a:solidFill>
                  <a:schemeClr val="tx1">
                    <a:lumMod val="50000"/>
                    <a:lumOff val="50000"/>
                  </a:schemeClr>
                </a:solidFill>
              </a:endParaRPr>
            </a:p>
          </p:txBody>
        </p:sp>
      </p:grpSp>
      <p:grpSp>
        <p:nvGrpSpPr>
          <p:cNvPr id="2" name="Group 1"/>
          <p:cNvGrpSpPr/>
          <p:nvPr/>
        </p:nvGrpSpPr>
        <p:grpSpPr>
          <a:xfrm>
            <a:off x="9335227" y="4478963"/>
            <a:ext cx="592395" cy="1492454"/>
            <a:chOff x="9698640" y="4619640"/>
            <a:chExt cx="1024345" cy="1492454"/>
          </a:xfrm>
        </p:grpSpPr>
        <p:sp>
          <p:nvSpPr>
            <p:cNvPr id="66" name="Rectangle 65"/>
            <p:cNvSpPr/>
            <p:nvPr/>
          </p:nvSpPr>
          <p:spPr>
            <a:xfrm>
              <a:off x="9698640" y="4619640"/>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Inbox</a:t>
              </a:r>
              <a:endParaRPr lang="en-US" sz="1200" kern="0" spc="-67" dirty="0">
                <a:solidFill>
                  <a:schemeClr val="tx2"/>
                </a:solidFill>
                <a:latin typeface="Segoe UI Light"/>
                <a:ea typeface="Segoe UI" pitchFamily="34" charset="0"/>
                <a:cs typeface="Segoe UI" pitchFamily="34" charset="0"/>
              </a:endParaRPr>
            </a:p>
          </p:txBody>
        </p:sp>
        <p:cxnSp>
          <p:nvCxnSpPr>
            <p:cNvPr id="69" name="Straight Connector 68"/>
            <p:cNvCxnSpPr/>
            <p:nvPr/>
          </p:nvCxnSpPr>
          <p:spPr>
            <a:xfrm>
              <a:off x="9771464" y="487251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1352" y="50017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81352" y="51341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90011" y="52675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781352" y="541718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1351" y="554961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790011" y="568302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0010" y="58168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771464" y="594958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980452" y="4478962"/>
            <a:ext cx="879810" cy="1492454"/>
            <a:chOff x="10820388" y="4619640"/>
            <a:chExt cx="1114816" cy="1492454"/>
          </a:xfrm>
        </p:grpSpPr>
        <p:sp>
          <p:nvSpPr>
            <p:cNvPr id="67" name="Rectangle 66"/>
            <p:cNvSpPr/>
            <p:nvPr/>
          </p:nvSpPr>
          <p:spPr>
            <a:xfrm>
              <a:off x="10820388" y="4619640"/>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New Message</a:t>
              </a:r>
              <a:endParaRPr lang="en-US" sz="1200" kern="0" spc="-67" dirty="0">
                <a:solidFill>
                  <a:schemeClr val="tx2"/>
                </a:solidFill>
                <a:latin typeface="Segoe UI Light"/>
                <a:ea typeface="Segoe UI" pitchFamily="34" charset="0"/>
                <a:cs typeface="Segoe UI" pitchFamily="34" charset="0"/>
              </a:endParaRPr>
            </a:p>
          </p:txBody>
        </p:sp>
        <p:cxnSp>
          <p:nvCxnSpPr>
            <p:cNvPr id="78" name="Straight Connector 77"/>
            <p:cNvCxnSpPr/>
            <p:nvPr/>
          </p:nvCxnSpPr>
          <p:spPr>
            <a:xfrm>
              <a:off x="10916338" y="559316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916338" y="571620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916338" y="584864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916338" y="59803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916207" y="4827186"/>
              <a:ext cx="739350" cy="184666"/>
            </a:xfrm>
            <a:prstGeom prst="rect">
              <a:avLst/>
            </a:prstGeom>
            <a:noFill/>
          </p:spPr>
          <p:txBody>
            <a:bodyPr wrap="none" lIns="0" tIns="0" rIns="0" bIns="0" rtlCol="0">
              <a:spAutoFit/>
            </a:bodyPr>
            <a:lstStyle/>
            <a:p>
              <a:r>
                <a:rPr lang="en-US" sz="600" spc="-70" dirty="0" smtClean="0"/>
                <a:t>To:  xxx@yyy.com</a:t>
              </a:r>
            </a:p>
            <a:p>
              <a:r>
                <a:rPr lang="en-US" sz="600" spc="-70" dirty="0" smtClean="0"/>
                <a:t>Subject: Top secret stuff</a:t>
              </a:r>
            </a:p>
          </p:txBody>
        </p:sp>
        <p:sp>
          <p:nvSpPr>
            <p:cNvPr id="85" name="TextBox 84"/>
            <p:cNvSpPr txBox="1"/>
            <p:nvPr/>
          </p:nvSpPr>
          <p:spPr>
            <a:xfrm>
              <a:off x="10916206" y="5455939"/>
              <a:ext cx="381195" cy="92333"/>
            </a:xfrm>
            <a:prstGeom prst="rect">
              <a:avLst/>
            </a:prstGeom>
            <a:noFill/>
          </p:spPr>
          <p:txBody>
            <a:bodyPr wrap="none" lIns="0" tIns="0" rIns="0" bIns="0" rtlCol="0">
              <a:spAutoFit/>
            </a:bodyPr>
            <a:lstStyle/>
            <a:p>
              <a:r>
                <a:rPr lang="en-US" sz="600" spc="-70" dirty="0" smtClean="0"/>
                <a:t>Message Body</a:t>
              </a:r>
            </a:p>
          </p:txBody>
        </p:sp>
      </p:gr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175049" y="3927231"/>
            <a:ext cx="503096" cy="545215"/>
          </a:xfrm>
          <a:prstGeom prst="rect">
            <a:avLst/>
          </a:prstGeom>
        </p:spPr>
      </p:pic>
      <p:sp>
        <p:nvSpPr>
          <p:cNvPr id="87" name="Rectangle 86"/>
          <p:cNvSpPr/>
          <p:nvPr/>
        </p:nvSpPr>
        <p:spPr>
          <a:xfrm>
            <a:off x="10975083" y="4394153"/>
            <a:ext cx="708090" cy="16573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Mail Compose</a:t>
            </a:r>
          </a:p>
          <a:p>
            <a:pPr algn="ctr" defTabSz="761183">
              <a:spcBef>
                <a:spcPct val="20000"/>
              </a:spcBef>
            </a:pPr>
            <a:r>
              <a:rPr lang="en-US" sz="1200" kern="0" spc="-67" dirty="0" smtClean="0">
                <a:latin typeface="Segoe UI Light"/>
                <a:ea typeface="Segoe UI" pitchFamily="34" charset="0"/>
                <a:cs typeface="Segoe UI" pitchFamily="34" charset="0"/>
              </a:rPr>
              <a:t>App</a:t>
            </a:r>
            <a:endParaRPr lang="en-US" sz="1200" kern="0" spc="-67" dirty="0">
              <a:latin typeface="Segoe UI Light"/>
              <a:ea typeface="Segoe UI" pitchFamily="34" charset="0"/>
              <a:cs typeface="Segoe UI" pitchFamily="34" charset="0"/>
            </a:endParaRPr>
          </a:p>
        </p:txBody>
      </p:sp>
      <p:sp>
        <p:nvSpPr>
          <p:cNvPr id="6" name="Freeform 5"/>
          <p:cNvSpPr/>
          <p:nvPr/>
        </p:nvSpPr>
        <p:spPr bwMode="auto">
          <a:xfrm>
            <a:off x="10351479" y="4766310"/>
            <a:ext cx="879231" cy="351692"/>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rgbClr val="C00000"/>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532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a:t>
            </a:r>
            <a:r>
              <a:rPr lang="en-US" sz="1999" dirty="0" smtClean="0"/>
              <a:t>Mail items such as messages and events</a:t>
            </a:r>
            <a:endParaRPr lang="en-US" sz="1999" dirty="0"/>
          </a:p>
          <a:p>
            <a:pPr lvl="1"/>
            <a:endParaRPr lang="en-US" sz="1999" dirty="0"/>
          </a:p>
          <a:p>
            <a:r>
              <a:rPr lang="en-US" sz="3599" dirty="0"/>
              <a:t>WEF </a:t>
            </a:r>
            <a:r>
              <a:rPr lang="en-US" sz="3599" dirty="0" smtClean="0"/>
              <a:t>provides secure runtime environment for Apps</a:t>
            </a:r>
            <a:endParaRPr lang="en-US" sz="3599" b="1" dirty="0">
              <a:solidFill>
                <a:schemeClr val="bg2">
                  <a:lumMod val="75000"/>
                </a:schemeClr>
              </a:solidFill>
            </a:endParaRPr>
          </a:p>
          <a:p>
            <a:pPr lvl="1"/>
            <a:r>
              <a:rPr lang="en-US" sz="2000" dirty="0" smtClean="0"/>
              <a:t>Access </a:t>
            </a:r>
            <a:r>
              <a:rPr lang="en-US" sz="2000" dirty="0"/>
              <a:t>to the host application's UI frame is managed.</a:t>
            </a:r>
          </a:p>
          <a:p>
            <a:pPr lvl="1"/>
            <a:r>
              <a:rPr lang="en-US" sz="2000" dirty="0"/>
              <a:t>Only indirect access to the host application's UI thread is allowed.</a:t>
            </a:r>
          </a:p>
          <a:p>
            <a:pPr lvl="1"/>
            <a:r>
              <a:rPr lang="en-US" sz="2000" dirty="0"/>
              <a:t>Modal interactions are not allowed.</a:t>
            </a:r>
          </a:p>
          <a:p>
            <a:pPr lvl="1"/>
            <a:endParaRPr lang="en-US" sz="1999" dirty="0"/>
          </a:p>
        </p:txBody>
      </p:sp>
    </p:spTree>
    <p:extLst>
      <p:ext uri="{BB962C8B-B14F-4D97-AF65-F5344CB8AC3E}">
        <p14:creationId xmlns:p14="http://schemas.microsoft.com/office/powerpoint/2010/main" val="252283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2064127" y="3583742"/>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418820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1146</Words>
  <Application>Microsoft Office PowerPoint</Application>
  <PresentationFormat>Custom</PresentationFormat>
  <Paragraphs>92</Paragraphs>
  <Slides>4</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2_TEE14 Speaker PPT Template</vt:lpstr>
      <vt:lpstr>What is an App for Office?</vt:lpstr>
      <vt:lpstr>Designing Apps for Office - Shapes</vt:lpstr>
      <vt:lpstr>App for Office Runtime Environment</vt:lpstr>
      <vt:lpstr>Anatomy of an App for Office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2015-03-25T17:15:47Z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