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Lst>
  <p:notesMasterIdLst>
    <p:notesMasterId r:id="rId11"/>
  </p:notesMasterIdLst>
  <p:handoutMasterIdLst>
    <p:handoutMasterId r:id="rId12"/>
  </p:handoutMasterIdLst>
  <p:sldIdLst>
    <p:sldId id="868" r:id="rId7"/>
    <p:sldId id="869" r:id="rId8"/>
    <p:sldId id="870" r:id="rId9"/>
    <p:sldId id="871" r:id="rId1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58" d="100"/>
          <a:sy n="58" d="100"/>
        </p:scale>
        <p:origin x="1182"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9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3/25/2015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3/25/2015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mail app is created with one or more activation rules. These rules are defined in the app manifest using XML.</a:t>
            </a:r>
            <a:r>
              <a:rPr lang="en-US" baseline="0" dirty="0" smtClean="0"/>
              <a:t> These activation rules are run for each installed mail app whenever the user select a new mail item that is a mail message, and event or an appointment. </a:t>
            </a:r>
            <a:r>
              <a:rPr lang="en-US" dirty="0" smtClean="0"/>
              <a:t>If the conditions for an activation rule are met, then the mail app is activated and becomes available to start by the user.</a:t>
            </a:r>
          </a:p>
          <a:p>
            <a:endParaRPr lang="en-US" dirty="0" smtClean="0"/>
          </a:p>
          <a:p>
            <a:r>
              <a:rPr lang="en-US" dirty="0" smtClean="0"/>
              <a:t>A</a:t>
            </a:r>
            <a:r>
              <a:rPr lang="en-US" baseline="0" dirty="0" smtClean="0"/>
              <a:t> simple mail app can be based on a single activation rule. However, a mail app can contain </a:t>
            </a:r>
            <a:r>
              <a:rPr lang="en-US" dirty="0" smtClean="0"/>
              <a:t>multiple rules that can be combined for complex activation needs. When you add m</a:t>
            </a:r>
            <a:r>
              <a:rPr lang="en-US" baseline="0" dirty="0" smtClean="0"/>
              <a:t>ore than one activation rule, you must decide whether to </a:t>
            </a:r>
            <a:r>
              <a:rPr lang="en-US" dirty="0" smtClean="0"/>
              <a:t>AND the rules together or to OR the rules</a:t>
            </a:r>
            <a:r>
              <a:rPr lang="en-US" baseline="0" dirty="0" smtClean="0"/>
              <a:t> together. </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Activation rules can be based on known entities such as address and phone numbers. For more specific scenarios,</a:t>
            </a:r>
            <a:r>
              <a:rPr lang="en-US" baseline="0" dirty="0" smtClean="0"/>
              <a:t> activation </a:t>
            </a:r>
            <a:r>
              <a:rPr lang="en-US" dirty="0" smtClean="0"/>
              <a:t>rules can also be defined using custom regular expressions.</a:t>
            </a:r>
          </a:p>
          <a:p>
            <a:pPr lvl="0"/>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85BCF2C-AA67-48B1-AD72-80C5E220758E}" type="datetime1">
              <a:rPr lang="en-US" smtClean="0"/>
              <a:t>3/25/2015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98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different types of activation rules. </a:t>
            </a:r>
          </a:p>
          <a:p>
            <a:endParaRPr lang="en-US" baseline="0" dirty="0" smtClean="0"/>
          </a:p>
          <a:p>
            <a:r>
              <a:rPr lang="en-US" sz="2400" dirty="0" smtClean="0"/>
              <a:t>The </a:t>
            </a:r>
            <a:r>
              <a:rPr lang="en-US" sz="2400" b="1" dirty="0" err="1" smtClean="0"/>
              <a:t>ItemIs</a:t>
            </a:r>
            <a:r>
              <a:rPr lang="en-US" sz="2400" dirty="0" smtClean="0"/>
              <a:t> rule</a:t>
            </a:r>
            <a:r>
              <a:rPr lang="en-US" sz="2400" baseline="0" dirty="0" smtClean="0"/>
              <a:t> </a:t>
            </a:r>
            <a:r>
              <a:rPr lang="en-US" sz="2000" dirty="0" smtClean="0"/>
              <a:t>checks to see whether the item type is a</a:t>
            </a:r>
            <a:r>
              <a:rPr lang="en-US" sz="2000" baseline="0" dirty="0" smtClean="0"/>
              <a:t> message or an </a:t>
            </a:r>
            <a:r>
              <a:rPr lang="en-US" sz="2000" dirty="0" smtClean="0"/>
              <a:t>appointment.</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endParaRPr lang="en-US" sz="2400" dirty="0" smtClean="0"/>
          </a:p>
          <a:p>
            <a:r>
              <a:rPr lang="en-US" sz="2400" dirty="0" smtClean="0"/>
              <a:t>The </a:t>
            </a:r>
            <a:r>
              <a:rPr lang="en-US" sz="2400" b="1" dirty="0" err="1" smtClean="0"/>
              <a:t>ItemHasKnownEntity</a:t>
            </a:r>
            <a:r>
              <a:rPr lang="en-US" sz="2400" dirty="0" smtClean="0"/>
              <a:t> rule</a:t>
            </a:r>
            <a:r>
              <a:rPr lang="en-US" sz="2400" baseline="0" dirty="0" smtClean="0"/>
              <a:t> </a:t>
            </a:r>
            <a:r>
              <a:rPr lang="en-US" sz="2000" dirty="0" smtClean="0"/>
              <a:t>checks to see if the item has a specific type of known entity </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endParaRPr lang="en-US" sz="2400" dirty="0" smtClean="0"/>
          </a:p>
          <a:p>
            <a:r>
              <a:rPr lang="en-US" sz="2400" dirty="0" smtClean="0"/>
              <a:t>The </a:t>
            </a:r>
            <a:r>
              <a:rPr lang="en-US" sz="2400" b="1" dirty="0" err="1" smtClean="0"/>
              <a:t>ItemHasRegularExpressionMatch</a:t>
            </a:r>
            <a:r>
              <a:rPr lang="en-US" sz="2400" dirty="0" smtClean="0"/>
              <a:t> rule checks to see if an item has content that matches</a:t>
            </a:r>
            <a:r>
              <a:rPr lang="en-US" sz="2400" baseline="0" dirty="0" smtClean="0"/>
              <a:t> </a:t>
            </a:r>
            <a:r>
              <a:rPr lang="en-US" sz="2000" dirty="0" smtClean="0"/>
              <a:t>custom regular expression.</a:t>
            </a:r>
          </a:p>
          <a:p>
            <a:endParaRPr lang="en-US" sz="2400" dirty="0" smtClean="0"/>
          </a:p>
          <a:p>
            <a:r>
              <a:rPr lang="en-US" sz="2400" dirty="0" smtClean="0"/>
              <a:t>The </a:t>
            </a:r>
            <a:r>
              <a:rPr lang="en-US" sz="2400" b="1" dirty="0" err="1" smtClean="0"/>
              <a:t>RuleCollection</a:t>
            </a:r>
            <a:r>
              <a:rPr lang="en-US" sz="2400" dirty="0" smtClean="0"/>
              <a:t> rule combines two or more inner rules </a:t>
            </a:r>
            <a:r>
              <a:rPr lang="en-US" sz="2000" dirty="0" smtClean="0"/>
              <a:t>using either the AND operator or the OR</a:t>
            </a:r>
            <a:r>
              <a:rPr lang="en-US" sz="2000" baseline="0" dirty="0" smtClean="0"/>
              <a:t> operator. When using the AND operator, all inner rules must be met for activation to occur. When using the OR operator, only one inner rule must be met for activation to occur.</a:t>
            </a:r>
            <a:endParaRPr lang="en-US" sz="200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C4C0152-C767-4F4A-A84E-F34607155542}" type="datetime1">
              <a:rPr lang="en-US" smtClean="0"/>
              <a:t>3/25/2015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199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Outlook 2013 is aware of several specific well-known types of entities which are listed in the table on the slide above.</a:t>
            </a:r>
            <a:r>
              <a:rPr lang="en-US" sz="2400" baseline="0" dirty="0" smtClean="0"/>
              <a:t> When you create an activation rule based on one of these entities, Outlook will </a:t>
            </a:r>
            <a:r>
              <a:rPr lang="en-US" sz="2400" dirty="0" smtClean="0"/>
              <a:t>parse and scan the current item </a:t>
            </a:r>
            <a:r>
              <a:rPr lang="en-US" sz="2000" dirty="0" smtClean="0"/>
              <a:t>for the presence of content that matches that type</a:t>
            </a:r>
            <a:r>
              <a:rPr lang="en-US" sz="2000" baseline="0" dirty="0" smtClean="0"/>
              <a:t> </a:t>
            </a:r>
            <a:r>
              <a:rPr lang="en-US" sz="2000" dirty="0" smtClean="0"/>
              <a:t>of entity.</a:t>
            </a:r>
          </a:p>
          <a:p>
            <a:endParaRPr lang="en-US" sz="2000" dirty="0" smtClean="0"/>
          </a:p>
          <a:p>
            <a:r>
              <a:rPr lang="en-US" sz="2000" dirty="0" smtClean="0"/>
              <a:t>To create an activation rule based on a well-known entity with XML inside the app manifest,</a:t>
            </a:r>
            <a:r>
              <a:rPr lang="en-US" sz="2000" baseline="0" dirty="0" smtClean="0"/>
              <a:t> you use the </a:t>
            </a:r>
            <a:r>
              <a:rPr lang="en-US" sz="2000" b="1" dirty="0" err="1" smtClean="0"/>
              <a:t>ItemHasKnownEntity</a:t>
            </a:r>
            <a:r>
              <a:rPr lang="en-US" sz="2000" dirty="0" smtClean="0"/>
              <a:t> rule</a:t>
            </a:r>
          </a:p>
          <a:p>
            <a:endParaRPr lang="en-US" sz="200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000" dirty="0" smtClean="0"/>
          </a:p>
          <a:p>
            <a:r>
              <a:rPr lang="en-US" sz="2000" dirty="0" smtClean="0"/>
              <a:t>When you are writing JavaScript code for the mail app,</a:t>
            </a:r>
            <a:r>
              <a:rPr lang="en-US" sz="2000" baseline="0" dirty="0" smtClean="0"/>
              <a:t> you will need to retrieve the entity value which can be done using </a:t>
            </a:r>
            <a:r>
              <a:rPr lang="en-US" sz="2000" dirty="0" smtClean="0"/>
              <a:t>the API functions </a:t>
            </a:r>
            <a:r>
              <a:rPr lang="en-US" sz="2000" b="1" dirty="0" err="1" smtClean="0"/>
              <a:t>getEntities</a:t>
            </a:r>
            <a:r>
              <a:rPr lang="en-US" sz="2000" dirty="0" smtClean="0"/>
              <a:t> or </a:t>
            </a:r>
            <a:r>
              <a:rPr lang="en-US" sz="2000" b="1" dirty="0" err="1" smtClean="0"/>
              <a:t>getEntitiesByType</a:t>
            </a:r>
            <a:r>
              <a:rPr lang="en-US" sz="20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27E14BA-F5CB-4FDA-977E-0AE0D03BD4E1}" type="datetime1">
              <a:rPr lang="en-US" smtClean="0"/>
              <a:t>3/25/2015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4687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42561176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31769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1324005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3065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80502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9500551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346648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3746921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2252378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214332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93896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802912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224493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760744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12220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97649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389986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80712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96652812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628375104"/>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18273283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27165694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412960090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00220535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66963436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613308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78226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21981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0751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42167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8140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131275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24503880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4290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6"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3270557050"/>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Rule-based Activation</a:t>
            </a:r>
            <a:endParaRPr lang="en-US" dirty="0"/>
          </a:p>
        </p:txBody>
      </p:sp>
      <p:sp>
        <p:nvSpPr>
          <p:cNvPr id="5" name="Content Placeholder 4"/>
          <p:cNvSpPr>
            <a:spLocks noGrp="1"/>
          </p:cNvSpPr>
          <p:nvPr>
            <p:ph type="body" sz="quarter" idx="10"/>
          </p:nvPr>
        </p:nvSpPr>
        <p:spPr/>
        <p:txBody>
          <a:bodyPr/>
          <a:lstStyle/>
          <a:p>
            <a:r>
              <a:rPr lang="en-US" dirty="0" smtClean="0"/>
              <a:t>Mail Apps </a:t>
            </a:r>
            <a:r>
              <a:rPr lang="en-US" dirty="0"/>
              <a:t>activate based on rules</a:t>
            </a:r>
          </a:p>
          <a:p>
            <a:pPr lvl="1"/>
            <a:r>
              <a:rPr lang="en-US" dirty="0"/>
              <a:t>Rules are defined in the manifest</a:t>
            </a:r>
          </a:p>
          <a:p>
            <a:pPr lvl="1"/>
            <a:r>
              <a:rPr lang="en-US" dirty="0"/>
              <a:t>Rules are applied to the selected item in the Explorer or Inspector</a:t>
            </a:r>
          </a:p>
          <a:p>
            <a:pPr lvl="1"/>
            <a:r>
              <a:rPr lang="en-US" dirty="0"/>
              <a:t>If conditions are met, the </a:t>
            </a:r>
            <a:r>
              <a:rPr lang="en-US" dirty="0" smtClean="0"/>
              <a:t>App </a:t>
            </a:r>
            <a:r>
              <a:rPr lang="en-US" dirty="0"/>
              <a:t>will be </a:t>
            </a:r>
            <a:r>
              <a:rPr lang="en-US" dirty="0" smtClean="0"/>
              <a:t>activated and available for use</a:t>
            </a:r>
            <a:endParaRPr lang="en-US" dirty="0"/>
          </a:p>
          <a:p>
            <a:endParaRPr lang="en-US" dirty="0"/>
          </a:p>
          <a:p>
            <a:r>
              <a:rPr lang="en-US" dirty="0"/>
              <a:t>About rules</a:t>
            </a:r>
          </a:p>
          <a:p>
            <a:pPr lvl="1"/>
            <a:r>
              <a:rPr lang="en-US" dirty="0"/>
              <a:t>Multiple rules can be combined for complex activation needs</a:t>
            </a:r>
          </a:p>
          <a:p>
            <a:pPr lvl="1"/>
            <a:r>
              <a:rPr lang="en-US" dirty="0"/>
              <a:t>Apply logical AND or </a:t>
            </a:r>
            <a:r>
              <a:rPr lang="en-US" dirty="0" err="1"/>
              <a:t>OR</a:t>
            </a:r>
            <a:r>
              <a:rPr lang="en-US" dirty="0"/>
              <a:t> operators</a:t>
            </a:r>
          </a:p>
          <a:p>
            <a:pPr lvl="1"/>
            <a:r>
              <a:rPr lang="en-US" dirty="0" smtClean="0"/>
              <a:t>Rules can access known entities such as phone numbers</a:t>
            </a:r>
          </a:p>
          <a:p>
            <a:pPr lvl="1"/>
            <a:r>
              <a:rPr lang="en-US" dirty="0" smtClean="0"/>
              <a:t>Rules </a:t>
            </a:r>
            <a:r>
              <a:rPr lang="en-US" dirty="0"/>
              <a:t>can be defined using regular expressions</a:t>
            </a:r>
          </a:p>
          <a:p>
            <a:endParaRPr lang="en-US" dirty="0"/>
          </a:p>
        </p:txBody>
      </p:sp>
    </p:spTree>
    <p:extLst>
      <p:ext uri="{BB962C8B-B14F-4D97-AF65-F5344CB8AC3E}">
        <p14:creationId xmlns:p14="http://schemas.microsoft.com/office/powerpoint/2010/main" val="185221525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Activation Rule Types</a:t>
            </a:r>
            <a:endParaRPr lang="en-US" dirty="0"/>
          </a:p>
        </p:txBody>
      </p:sp>
      <p:sp>
        <p:nvSpPr>
          <p:cNvPr id="5" name="Content Placeholder 4"/>
          <p:cNvSpPr>
            <a:spLocks noGrp="1"/>
          </p:cNvSpPr>
          <p:nvPr>
            <p:ph type="body" sz="quarter" idx="10"/>
          </p:nvPr>
        </p:nvSpPr>
        <p:spPr/>
        <p:txBody>
          <a:bodyPr/>
          <a:lstStyle/>
          <a:p>
            <a:r>
              <a:rPr lang="en-US" sz="2400" dirty="0" err="1" smtClean="0"/>
              <a:t>ItemIs</a:t>
            </a:r>
            <a:endParaRPr lang="en-US" sz="2400" dirty="0" smtClean="0"/>
          </a:p>
          <a:p>
            <a:pPr lvl="1"/>
            <a:r>
              <a:rPr lang="en-US" sz="2000" dirty="0" smtClean="0"/>
              <a:t>A rule that checks the item type (appointment or message)</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r>
              <a:rPr lang="en-US" sz="2400" dirty="0" err="1" smtClean="0"/>
              <a:t>ItemHasKnownEntity</a:t>
            </a:r>
            <a:endParaRPr lang="en-US" sz="2400" dirty="0" smtClean="0"/>
          </a:p>
          <a:p>
            <a:pPr lvl="1"/>
            <a:r>
              <a:rPr lang="en-US" sz="2000" dirty="0" smtClean="0"/>
              <a:t>A rule to check if the item has a specific type of known entity </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r>
              <a:rPr lang="en-US" sz="2400" dirty="0" err="1" smtClean="0"/>
              <a:t>ItemHasRegularExpressionMatch</a:t>
            </a:r>
            <a:endParaRPr lang="en-US" sz="2400" dirty="0" smtClean="0"/>
          </a:p>
          <a:p>
            <a:pPr lvl="1"/>
            <a:r>
              <a:rPr lang="en-US" sz="2000" dirty="0" smtClean="0"/>
              <a:t>Defines a rule using a custom regular expression to match the contents of an item</a:t>
            </a:r>
          </a:p>
          <a:p>
            <a:endParaRPr lang="en-US" sz="2400" dirty="0" smtClean="0"/>
          </a:p>
          <a:p>
            <a:r>
              <a:rPr lang="en-US" sz="2400" dirty="0" err="1" smtClean="0"/>
              <a:t>RuleCollection</a:t>
            </a:r>
            <a:endParaRPr lang="en-US" sz="2400" dirty="0" smtClean="0"/>
          </a:p>
          <a:p>
            <a:pPr lvl="1"/>
            <a:r>
              <a:rPr lang="en-US" sz="2000" dirty="0" smtClean="0"/>
              <a:t>Defines a rule composed of multiple rules (combined using AND or OR)</a:t>
            </a:r>
            <a:endParaRPr lang="en-US" sz="2000" dirty="0"/>
          </a:p>
        </p:txBody>
      </p:sp>
    </p:spTree>
    <p:extLst>
      <p:ext uri="{BB962C8B-B14F-4D97-AF65-F5344CB8AC3E}">
        <p14:creationId xmlns:p14="http://schemas.microsoft.com/office/powerpoint/2010/main" val="222432256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Well-known Entity Examples</a:t>
            </a:r>
            <a:endParaRPr lang="en-US" dirty="0"/>
          </a:p>
        </p:txBody>
      </p:sp>
      <p:sp>
        <p:nvSpPr>
          <p:cNvPr id="4" name="Content Placeholder 3"/>
          <p:cNvSpPr>
            <a:spLocks noGrp="1"/>
          </p:cNvSpPr>
          <p:nvPr>
            <p:ph type="body" sz="quarter" idx="10"/>
          </p:nvPr>
        </p:nvSpPr>
        <p:spPr/>
        <p:txBody>
          <a:bodyPr/>
          <a:lstStyle/>
          <a:p>
            <a:r>
              <a:rPr lang="en-US" sz="2400" dirty="0" smtClean="0"/>
              <a:t>Outlook is aware of specific types of entities</a:t>
            </a:r>
          </a:p>
          <a:p>
            <a:pPr lvl="1"/>
            <a:r>
              <a:rPr lang="en-US" sz="2000" dirty="0" smtClean="0"/>
              <a:t>Items are parsed and scanned for common types of entities </a:t>
            </a:r>
          </a:p>
          <a:p>
            <a:pPr lvl="1"/>
            <a:r>
              <a:rPr lang="en-US" sz="2000" dirty="0" smtClean="0"/>
              <a:t>Use </a:t>
            </a:r>
            <a:r>
              <a:rPr lang="en-US" sz="2000" dirty="0" err="1" smtClean="0"/>
              <a:t>ItemHasKnownEntity</a:t>
            </a:r>
            <a:r>
              <a:rPr lang="en-US" sz="2000" dirty="0" smtClean="0"/>
              <a:t> rules to based activation rules on entities</a:t>
            </a:r>
          </a:p>
          <a:p>
            <a:pPr lvl="1"/>
            <a:r>
              <a:rPr lang="en-US" sz="2000" dirty="0" smtClean="0"/>
              <a:t>Within app use API functions </a:t>
            </a:r>
            <a:r>
              <a:rPr lang="en-US" sz="2000" dirty="0" err="1" smtClean="0"/>
              <a:t>getEntities</a:t>
            </a:r>
            <a:r>
              <a:rPr lang="en-US" sz="2000" dirty="0" smtClean="0"/>
              <a:t> or </a:t>
            </a:r>
            <a:r>
              <a:rPr lang="en-US" sz="2000" dirty="0" err="1" smtClean="0"/>
              <a:t>getEntitiesByType</a:t>
            </a:r>
            <a:endParaRPr lang="en-US" sz="2000" dirty="0" smtClean="0"/>
          </a:p>
        </p:txBody>
      </p:sp>
      <p:graphicFrame>
        <p:nvGraphicFramePr>
          <p:cNvPr id="3" name="Table 2"/>
          <p:cNvGraphicFramePr>
            <a:graphicFrameLocks noGrp="1"/>
          </p:cNvGraphicFramePr>
          <p:nvPr>
            <p:extLst/>
          </p:nvPr>
        </p:nvGraphicFramePr>
        <p:xfrm>
          <a:off x="1644673" y="2970331"/>
          <a:ext cx="7131466" cy="3361598"/>
        </p:xfrm>
        <a:graphic>
          <a:graphicData uri="http://schemas.openxmlformats.org/drawingml/2006/table">
            <a:tbl>
              <a:tblPr firstRow="1" bandRow="1">
                <a:tableStyleId>{72833802-FEF1-4C79-8D5D-14CF1EAF98D9}</a:tableStyleId>
              </a:tblPr>
              <a:tblGrid>
                <a:gridCol w="2315268"/>
                <a:gridCol w="4816198"/>
              </a:tblGrid>
              <a:tr h="295386">
                <a:tc>
                  <a:txBody>
                    <a:bodyPr/>
                    <a:lstStyle/>
                    <a:p>
                      <a:r>
                        <a:rPr lang="en-US" sz="1400" b="1" dirty="0" smtClean="0"/>
                        <a:t>Entity type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sz="1400" b="1" dirty="0" smtClean="0"/>
                        <a:t>Recognition</a:t>
                      </a:r>
                      <a:r>
                        <a:rPr lang="en-US" sz="1400" b="1" baseline="0" dirty="0" smtClean="0"/>
                        <a:t> condition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428309">
                <a:tc>
                  <a:txBody>
                    <a:bodyPr/>
                    <a:lstStyle/>
                    <a:p>
                      <a:r>
                        <a:rPr lang="en-US" sz="1200" dirty="0" smtClean="0">
                          <a:solidFill>
                            <a:srgbClr val="595959"/>
                          </a:solidFill>
                        </a:rPr>
                        <a:t>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 States street addresses</a:t>
                      </a:r>
                    </a:p>
                    <a:p>
                      <a:r>
                        <a:rPr lang="en-US" sz="1100" dirty="0" smtClean="0">
                          <a:solidFill>
                            <a:srgbClr val="C00000"/>
                          </a:solidFill>
                        </a:rPr>
                        <a:t>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EmailAddress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Any SMTP email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MeetingSuggestion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reference to an event or meeting</a:t>
                      </a:r>
                      <a:endParaRPr lang="en-US" sz="1200" baseline="0" dirty="0" smtClean="0">
                        <a:solidFill>
                          <a:schemeClr val="tx1">
                            <a:lumMod val="75000"/>
                            <a:lumOff val="25000"/>
                          </a:schemeClr>
                        </a:solidFill>
                      </a:endParaRPr>
                    </a:p>
                    <a:p>
                      <a:r>
                        <a:rPr lang="en-US" sz="1100" baseline="0" dirty="0" smtClean="0">
                          <a:solidFill>
                            <a:srgbClr val="C00000"/>
                          </a:solidFill>
                        </a:rPr>
                        <a:t>Let’s meet next Tuesday for lunch.</a:t>
                      </a:r>
                      <a:endParaRPr lang="en-US" sz="1100"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Contact</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personal name related to other entities</a:t>
                      </a:r>
                      <a:endParaRPr lang="en-US" sz="1200" baseline="0" dirty="0" smtClean="0">
                        <a:solidFill>
                          <a:srgbClr val="595959"/>
                        </a:solidFill>
                      </a:endParaRPr>
                    </a:p>
                    <a:p>
                      <a:r>
                        <a:rPr lang="en-US" sz="1100" baseline="0" dirty="0" smtClean="0">
                          <a:solidFill>
                            <a:srgbClr val="C00000"/>
                          </a:solidFill>
                        </a:rPr>
                        <a:t>Steve Ballmer, Microsoft, 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PhoneNumber</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a:t>
                      </a:r>
                      <a:r>
                        <a:rPr lang="en-US" sz="1200" baseline="0" dirty="0" smtClean="0">
                          <a:solidFill>
                            <a:srgbClr val="595959"/>
                          </a:solidFill>
                        </a:rPr>
                        <a:t> States telephone numbers</a:t>
                      </a:r>
                    </a:p>
                    <a:p>
                      <a:r>
                        <a:rPr lang="en-US" sz="1100" baseline="0" dirty="0" smtClean="0">
                          <a:solidFill>
                            <a:srgbClr val="C00000"/>
                          </a:solidFill>
                        </a:rPr>
                        <a:t>(507) 555-1212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TaskSuggestion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Actionable sentences in an email</a:t>
                      </a:r>
                    </a:p>
                    <a:p>
                      <a:r>
                        <a:rPr lang="en-US" sz="1100" dirty="0" smtClean="0">
                          <a:solidFill>
                            <a:srgbClr val="C00000"/>
                          </a:solidFill>
                        </a:rPr>
                        <a:t>Please install</a:t>
                      </a:r>
                      <a:r>
                        <a:rPr lang="en-US" sz="1100" baseline="0" dirty="0" smtClean="0">
                          <a:solidFill>
                            <a:srgbClr val="C00000"/>
                          </a:solidFill>
                        </a:rPr>
                        <a:t> Office 2013 on my computer.</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Url</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file name or web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434609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Creating Rules that Trigger Activation</a:t>
            </a:r>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307894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openxmlformats.org/package/2006/metadata/core-properties"/>
    <ds:schemaRef ds:uri="5fad15d0-477e-40da-a20d-40d4ca777cbd"/>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1069</Words>
  <Application>Microsoft Office PowerPoint</Application>
  <PresentationFormat>Custom</PresentationFormat>
  <Paragraphs>96</Paragraphs>
  <Slides>4</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vt:i4>
      </vt:variant>
    </vt:vector>
  </HeadingPairs>
  <TitlesOfParts>
    <vt:vector size="14" baseType="lpstr">
      <vt:lpstr>Arial</vt:lpstr>
      <vt:lpstr>Calibri</vt:lpstr>
      <vt:lpstr>Consolas</vt:lpstr>
      <vt:lpstr>Lucida Console</vt:lpstr>
      <vt:lpstr>Segoe UI</vt:lpstr>
      <vt:lpstr>Segoe UI Light</vt:lpstr>
      <vt:lpstr>Wingdings</vt:lpstr>
      <vt:lpstr>5-30055_Office Template 2012 - 16x9 - White Background</vt:lpstr>
      <vt:lpstr>5-30055_Office Template 2012 - 16x9 - Colored Accent Slides</vt:lpstr>
      <vt:lpstr>2_TEE14 Speaker PPT Template</vt:lpstr>
      <vt:lpstr>Rule-based Activation</vt:lpstr>
      <vt:lpstr>Activation Rule Types</vt:lpstr>
      <vt:lpstr>Well-known Entity Examples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2015-03-25T18:04:25Z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