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3" r:id="rId6"/>
  </p:sldMasterIdLst>
  <p:notesMasterIdLst>
    <p:notesMasterId r:id="rId15"/>
  </p:notesMasterIdLst>
  <p:handoutMasterIdLst>
    <p:handoutMasterId r:id="rId16"/>
  </p:handoutMasterIdLst>
  <p:sldIdLst>
    <p:sldId id="925" r:id="rId7"/>
    <p:sldId id="862" r:id="rId8"/>
    <p:sldId id="898" r:id="rId9"/>
    <p:sldId id="867" r:id="rId10"/>
    <p:sldId id="924" r:id="rId11"/>
    <p:sldId id="911" r:id="rId12"/>
    <p:sldId id="874" r:id="rId13"/>
    <p:sldId id="875"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58" d="100"/>
          <a:sy n="58" d="100"/>
        </p:scale>
        <p:origin x="1182"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4/2/2015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4/2/2015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4/2/2015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64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175391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4/2/2015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736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4/2/2015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39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7</a:t>
            </a:fld>
            <a:endParaRPr lang="en-US"/>
          </a:p>
        </p:txBody>
      </p:sp>
    </p:spTree>
    <p:extLst>
      <p:ext uri="{BB962C8B-B14F-4D97-AF65-F5344CB8AC3E}">
        <p14:creationId xmlns:p14="http://schemas.microsoft.com/office/powerpoint/2010/main" val="81621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522433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2557175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88156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068597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7323758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81901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704560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41519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46703689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85866409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423821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367873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6482434"/>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037168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453269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3692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878274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55882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42309"/>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69852796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06864537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85530223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3381089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4061758647"/>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66541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357473524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129283869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01708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7264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077244"/>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78193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679617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672168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49647716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024876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330258357"/>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 id="2147484171" r:id="rId18"/>
    <p:sldLayoutId id="2147484172" r:id="rId19"/>
    <p:sldLayoutId id="2147484173" r:id="rId20"/>
    <p:sldLayoutId id="2147484174" r:id="rId21"/>
    <p:sldLayoutId id="2147484175" r:id="rId22"/>
    <p:sldLayoutId id="2147484176" r:id="rId23"/>
    <p:sldLayoutId id="2147484177" r:id="rId24"/>
    <p:sldLayoutId id="2147484178" r:id="rId25"/>
    <p:sldLayoutId id="2147484179" r:id="rId26"/>
    <p:sldLayoutId id="2147484180" r:id="rId27"/>
    <p:sldLayoutId id="2147484181" r:id="rId28"/>
    <p:sldLayoutId id="2147484182" r:id="rId29"/>
    <p:sldLayoutId id="2147484183" r:id="rId30"/>
    <p:sldLayoutId id="2147484184" r:id="rId31"/>
    <p:sldLayoutId id="2147484185" r:id="rId32"/>
    <p:sldLayoutId id="2147484186" r:id="rId33"/>
    <p:sldLayoutId id="2147484187"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Developing Apps for </a:t>
            </a:r>
            <a:r>
              <a:rPr lang="en-US" sz="8000" dirty="0" smtClean="0"/>
              <a:t>Office</a:t>
            </a:r>
            <a:endParaRPr lang="en-US" sz="8000" dirty="0"/>
          </a:p>
        </p:txBody>
      </p:sp>
    </p:spTree>
    <p:extLst>
      <p:ext uri="{BB962C8B-B14F-4D97-AF65-F5344CB8AC3E}">
        <p14:creationId xmlns:p14="http://schemas.microsoft.com/office/powerpoint/2010/main" val="399139867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319550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00" i="1" dirty="0" smtClean="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grpSp>
        <p:nvGrpSpPr>
          <p:cNvPr id="10" name="Group 9"/>
          <p:cNvGrpSpPr/>
          <p:nvPr/>
        </p:nvGrpSpPr>
        <p:grpSpPr>
          <a:xfrm>
            <a:off x="1234228" y="3485833"/>
            <a:ext cx="9594435" cy="2442792"/>
            <a:chOff x="1163890" y="3052077"/>
            <a:chExt cx="9594435" cy="2442792"/>
          </a:xfrm>
        </p:grpSpPr>
        <p:grpSp>
          <p:nvGrpSpPr>
            <p:cNvPr id="11" name="Group 10"/>
            <p:cNvGrpSpPr/>
            <p:nvPr/>
          </p:nvGrpSpPr>
          <p:grpSpPr>
            <a:xfrm>
              <a:off x="4502991" y="3113564"/>
              <a:ext cx="2897920" cy="2381305"/>
              <a:chOff x="8415338" y="3969071"/>
              <a:chExt cx="3516163" cy="2594233"/>
            </a:xfrm>
          </p:grpSpPr>
          <p:sp>
            <p:nvSpPr>
              <p:cNvPr id="61" name="Rectangle 6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2" name="Rectangle 61"/>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Excel Application</a:t>
                </a:r>
                <a:endParaRPr lang="en-US" sz="1400" b="1" kern="0" dirty="0">
                  <a:solidFill>
                    <a:schemeClr val="tx1">
                      <a:lumMod val="50000"/>
                      <a:lumOff val="50000"/>
                    </a:schemeClr>
                  </a:solidFill>
                </a:endParaRPr>
              </a:p>
            </p:txBody>
          </p:sp>
        </p:grpSp>
        <p:grpSp>
          <p:nvGrpSpPr>
            <p:cNvPr id="12" name="Group 11"/>
            <p:cNvGrpSpPr/>
            <p:nvPr/>
          </p:nvGrpSpPr>
          <p:grpSpPr>
            <a:xfrm>
              <a:off x="1163890" y="3113564"/>
              <a:ext cx="2897920" cy="2381305"/>
              <a:chOff x="8415338" y="3969071"/>
              <a:chExt cx="3516163" cy="2594233"/>
            </a:xfrm>
          </p:grpSpPr>
          <p:sp>
            <p:nvSpPr>
              <p:cNvPr id="59" name="Rectangle 58"/>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a:solidFill>
                    <a:srgbClr val="1B1B1B"/>
                  </a:solidFill>
                  <a:latin typeface="Segoe UI"/>
                </a:endParaRPr>
              </a:p>
            </p:txBody>
          </p:sp>
          <p:sp>
            <p:nvSpPr>
              <p:cNvPr id="60" name="Rectangle 59"/>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latin typeface="Segoe UI"/>
                  </a:rPr>
                  <a:t>Word Application</a:t>
                </a:r>
                <a:endParaRPr lang="en-US" sz="1400" b="1" kern="0" dirty="0">
                  <a:solidFill>
                    <a:schemeClr val="tx1">
                      <a:lumMod val="50000"/>
                      <a:lumOff val="50000"/>
                    </a:schemeClr>
                  </a:solidFill>
                  <a:latin typeface="Segoe UI"/>
                </a:endParaRPr>
              </a:p>
            </p:txBody>
          </p:sp>
        </p:grpSp>
        <p:sp>
          <p:nvSpPr>
            <p:cNvPr id="13" name="Rectangle 12"/>
            <p:cNvSpPr/>
            <p:nvPr/>
          </p:nvSpPr>
          <p:spPr>
            <a:xfrm>
              <a:off x="1253594" y="3686551"/>
              <a:ext cx="1882896" cy="1716274"/>
            </a:xfrm>
            <a:prstGeom prst="rect">
              <a:avLst/>
            </a:prstGeom>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grpSp>
          <p:nvGrpSpPr>
            <p:cNvPr id="14" name="Group 13"/>
            <p:cNvGrpSpPr/>
            <p:nvPr/>
          </p:nvGrpSpPr>
          <p:grpSpPr>
            <a:xfrm>
              <a:off x="7860405" y="3113563"/>
              <a:ext cx="2897920" cy="2381305"/>
              <a:chOff x="8415338" y="3969071"/>
              <a:chExt cx="3516163" cy="2594233"/>
            </a:xfrm>
          </p:grpSpPr>
          <p:sp>
            <p:nvSpPr>
              <p:cNvPr id="57" name="Rectangle 56"/>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1183"/>
                <a:endParaRPr lang="en-US" sz="1500" kern="0" dirty="0">
                  <a:solidFill>
                    <a:srgbClr val="1B1B1B"/>
                  </a:solidFill>
                  <a:latin typeface="Segoe UI"/>
                </a:endParaRPr>
              </a:p>
            </p:txBody>
          </p:sp>
          <p:sp>
            <p:nvSpPr>
              <p:cNvPr id="58" name="Rectangle 57"/>
              <p:cNvSpPr/>
              <p:nvPr/>
            </p:nvSpPr>
            <p:spPr>
              <a:xfrm>
                <a:off x="8415338" y="3969071"/>
                <a:ext cx="3516163"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1183"/>
                <a:r>
                  <a:rPr lang="en-US" sz="1400" b="1" kern="0" dirty="0" smtClean="0">
                    <a:solidFill>
                      <a:schemeClr val="tx1">
                        <a:lumMod val="50000"/>
                        <a:lumOff val="50000"/>
                      </a:schemeClr>
                    </a:solidFill>
                  </a:rPr>
                  <a:t>Outlook Application</a:t>
                </a:r>
                <a:endParaRPr lang="en-US" sz="1400" b="1" kern="0" dirty="0">
                  <a:solidFill>
                    <a:schemeClr val="tx1">
                      <a:lumMod val="50000"/>
                      <a:lumOff val="50000"/>
                    </a:schemeClr>
                  </a:solidFill>
                </a:endParaRPr>
              </a:p>
            </p:txBody>
          </p:sp>
        </p:grpSp>
        <p:sp>
          <p:nvSpPr>
            <p:cNvPr id="15" name="Rectangle 14"/>
            <p:cNvSpPr/>
            <p:nvPr/>
          </p:nvSpPr>
          <p:spPr>
            <a:xfrm>
              <a:off x="4630974" y="3686551"/>
              <a:ext cx="2625231"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2000" kern="0" spc="-67" dirty="0" smtClean="0">
                  <a:solidFill>
                    <a:schemeClr val="tx2"/>
                  </a:solidFill>
                  <a:latin typeface="Segoe UI Light"/>
                  <a:ea typeface="Segoe UI" pitchFamily="34" charset="0"/>
                  <a:cs typeface="Segoe UI" pitchFamily="34" charset="0"/>
                </a:rPr>
                <a:t>Document</a:t>
              </a:r>
              <a:endParaRPr lang="en-US" sz="2000" kern="0" spc="-67" dirty="0">
                <a:solidFill>
                  <a:schemeClr val="tx2"/>
                </a:solidFill>
                <a:latin typeface="Segoe UI Light"/>
                <a:ea typeface="Segoe UI" pitchFamily="34" charset="0"/>
                <a:cs typeface="Segoe UI" pitchFamily="34" charset="0"/>
              </a:endParaRPr>
            </a:p>
          </p:txBody>
        </p:sp>
        <p:sp>
          <p:nvSpPr>
            <p:cNvPr id="16" name="Rectangle 15"/>
            <p:cNvSpPr/>
            <p:nvPr/>
          </p:nvSpPr>
          <p:spPr>
            <a:xfrm>
              <a:off x="7996750" y="3686551"/>
              <a:ext cx="1196412"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400" kern="0" spc="-67" dirty="0" smtClean="0">
                  <a:solidFill>
                    <a:schemeClr val="tx2"/>
                  </a:solidFill>
                  <a:latin typeface="Segoe UI Light"/>
                  <a:ea typeface="Segoe UI" pitchFamily="34" charset="0"/>
                  <a:cs typeface="Segoe UI" pitchFamily="34" charset="0"/>
                </a:rPr>
                <a:t>Inbox</a:t>
              </a:r>
              <a:endParaRPr lang="en-US" sz="1400" kern="0" spc="-67" dirty="0">
                <a:solidFill>
                  <a:schemeClr val="tx2"/>
                </a:solidFill>
                <a:latin typeface="Segoe UI Light"/>
                <a:ea typeface="Segoe UI" pitchFamily="34" charset="0"/>
                <a:cs typeface="Segoe UI" pitchFamily="34" charset="0"/>
              </a:endParaRPr>
            </a:p>
          </p:txBody>
        </p:sp>
        <p:sp>
          <p:nvSpPr>
            <p:cNvPr id="17" name="Rectangle 16"/>
            <p:cNvSpPr/>
            <p:nvPr/>
          </p:nvSpPr>
          <p:spPr>
            <a:xfrm>
              <a:off x="9306926" y="3686551"/>
              <a:ext cx="1302080" cy="1716274"/>
            </a:xfrm>
            <a:prstGeom prst="rect">
              <a:avLst/>
            </a:prstGeom>
            <a:ln w="19050">
              <a:solidFill>
                <a:srgbClr val="4D4D4D">
                  <a:lumMod val="40000"/>
                  <a:lumOff val="60000"/>
                </a:srgbClr>
              </a:solidFill>
            </a:ln>
          </p:spPr>
          <p:txBody>
            <a:bodyPr vert="horz" lIns="0" tIns="0" rIns="0" bIns="0" rtlCol="0" anchor="t">
              <a:noAutofit/>
            </a:bodyPr>
            <a:lstStyle/>
            <a:p>
              <a:pPr algn="ctr" defTabSz="761183">
                <a:spcBef>
                  <a:spcPct val="20000"/>
                </a:spcBef>
              </a:pPr>
              <a:r>
                <a:rPr lang="en-US" sz="1400" kern="0" spc="-67" dirty="0" smtClean="0">
                  <a:solidFill>
                    <a:schemeClr val="tx2"/>
                  </a:solidFill>
                  <a:latin typeface="Segoe UI Light"/>
                  <a:ea typeface="Segoe UI" pitchFamily="34" charset="0"/>
                  <a:cs typeface="Segoe UI" pitchFamily="34" charset="0"/>
                </a:rPr>
                <a:t>Selected Message</a:t>
              </a:r>
              <a:endParaRPr lang="en-US" sz="1400" kern="0" spc="-67" dirty="0">
                <a:solidFill>
                  <a:schemeClr val="tx2"/>
                </a:solidFill>
                <a:latin typeface="Segoe UI Light"/>
                <a:ea typeface="Segoe UI" pitchFamily="34" charset="0"/>
                <a:cs typeface="Segoe UI" pitchFamily="34" charset="0"/>
              </a:endParaRPr>
            </a:p>
          </p:txBody>
        </p:sp>
        <p:sp>
          <p:nvSpPr>
            <p:cNvPr id="18" name="Rectangle 17"/>
            <p:cNvSpPr/>
            <p:nvPr/>
          </p:nvSpPr>
          <p:spPr>
            <a:xfrm>
              <a:off x="3245742" y="3599166"/>
              <a:ext cx="827033" cy="18957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Task Pane App</a:t>
              </a:r>
              <a:endParaRPr lang="en-US" sz="1400" kern="0" spc="-67" dirty="0">
                <a:latin typeface="Segoe UI Light"/>
                <a:ea typeface="Segoe UI" pitchFamily="34" charset="0"/>
                <a:cs typeface="Segoe UI" pitchFamily="34" charset="0"/>
              </a:endParaRPr>
            </a:p>
          </p:txBody>
        </p:sp>
        <p:sp>
          <p:nvSpPr>
            <p:cNvPr id="19" name="Rectangle 18"/>
            <p:cNvSpPr/>
            <p:nvPr/>
          </p:nvSpPr>
          <p:spPr>
            <a:xfrm>
              <a:off x="6217244" y="4705295"/>
              <a:ext cx="930808" cy="6139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Content </a:t>
              </a:r>
              <a:br>
                <a:rPr lang="en-US" sz="1400" kern="0" spc="-67" dirty="0" smtClean="0">
                  <a:latin typeface="Segoe UI Light"/>
                  <a:ea typeface="Segoe UI" pitchFamily="34" charset="0"/>
                  <a:cs typeface="Segoe UI" pitchFamily="34" charset="0"/>
                </a:rPr>
              </a:br>
              <a:r>
                <a:rPr lang="en-US" sz="1400" kern="0" spc="-67" dirty="0" smtClean="0">
                  <a:latin typeface="Segoe UI Light"/>
                  <a:ea typeface="Segoe UI" pitchFamily="34" charset="0"/>
                  <a:cs typeface="Segoe UI" pitchFamily="34" charset="0"/>
                </a:rPr>
                <a:t>App</a:t>
              </a:r>
              <a:endParaRPr lang="en-US" sz="1400" kern="0" spc="-67" dirty="0">
                <a:latin typeface="Segoe UI Light"/>
                <a:ea typeface="Segoe UI" pitchFamily="34" charset="0"/>
                <a:cs typeface="Segoe UI" pitchFamily="34" charset="0"/>
              </a:endParaRPr>
            </a:p>
          </p:txBody>
        </p:sp>
        <p:sp>
          <p:nvSpPr>
            <p:cNvPr id="20" name="Rectangle 19"/>
            <p:cNvSpPr/>
            <p:nvPr/>
          </p:nvSpPr>
          <p:spPr>
            <a:xfrm>
              <a:off x="9418994" y="4168749"/>
              <a:ext cx="1091689" cy="4130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1400" kern="0" spc="-67" dirty="0" smtClean="0">
                  <a:latin typeface="Segoe UI Light"/>
                  <a:ea typeface="Segoe UI" pitchFamily="34" charset="0"/>
                  <a:cs typeface="Segoe UI" pitchFamily="34" charset="0"/>
                </a:rPr>
                <a:t>Mail App</a:t>
              </a:r>
              <a:endParaRPr lang="en-US" sz="1400" kern="0" spc="-67" dirty="0">
                <a:latin typeface="Segoe UI Light"/>
                <a:ea typeface="Segoe UI" pitchFamily="34" charset="0"/>
                <a:cs typeface="Segoe UI" pitchFamily="34" charset="0"/>
              </a:endParaRPr>
            </a:p>
          </p:txBody>
        </p:sp>
        <p:cxnSp>
          <p:nvCxnSpPr>
            <p:cNvPr id="21" name="Straight Connector 20"/>
            <p:cNvCxnSpPr/>
            <p:nvPr/>
          </p:nvCxnSpPr>
          <p:spPr>
            <a:xfrm>
              <a:off x="1337187" y="3836890"/>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37187" y="3993019"/>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37187" y="415525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37187" y="4337147"/>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337187" y="4705295"/>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337187" y="4897024"/>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37187" y="5078921"/>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37187" y="5241153"/>
              <a:ext cx="1651819"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768645" y="3993019"/>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768645" y="415525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68645" y="4337147"/>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68645" y="4484631"/>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68645" y="4640825"/>
              <a:ext cx="2379407" cy="0"/>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68645" y="480417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766293" y="4963243"/>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66293" y="5133409"/>
              <a:ext cx="1337187" cy="13627"/>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81807" y="397734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3356" y="4125950"/>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093356" y="4278243"/>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103469" y="4431657"/>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93355" y="4603696"/>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93354" y="4755989"/>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03469" y="4909403"/>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03468" y="5063246"/>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81806" y="5215947"/>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418994" y="4806075"/>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418994" y="4947568"/>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418994" y="509986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418994" y="5251344"/>
              <a:ext cx="1003199" cy="156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418839" y="3925222"/>
              <a:ext cx="807272" cy="107722"/>
            </a:xfrm>
            <a:prstGeom prst="rect">
              <a:avLst/>
            </a:prstGeom>
            <a:noFill/>
          </p:spPr>
          <p:txBody>
            <a:bodyPr wrap="none" lIns="0" tIns="0" rIns="0" bIns="0" rtlCol="0">
              <a:spAutoFit/>
            </a:bodyPr>
            <a:lstStyle/>
            <a:p>
              <a:r>
                <a:rPr lang="en-US" sz="700" spc="-70" dirty="0" smtClean="0"/>
                <a:t>Reply </a:t>
              </a:r>
              <a:r>
                <a:rPr lang="fi-FI" sz="700" spc="-70" dirty="0" smtClean="0"/>
                <a:t>| </a:t>
              </a:r>
              <a:r>
                <a:rPr lang="en-US" sz="700" spc="-70" dirty="0"/>
                <a:t> </a:t>
              </a:r>
              <a:r>
                <a:rPr lang="en-US" sz="700" spc="-70" dirty="0" smtClean="0"/>
                <a:t>Reply All </a:t>
              </a:r>
              <a:r>
                <a:rPr lang="fi-FI" sz="700" spc="-70" dirty="0" smtClean="0"/>
                <a:t>| </a:t>
              </a:r>
              <a:r>
                <a:rPr lang="en-US" sz="700" spc="-70" dirty="0" smtClean="0"/>
                <a:t> Forward</a:t>
              </a:r>
            </a:p>
          </p:txBody>
        </p:sp>
        <p:sp>
          <p:nvSpPr>
            <p:cNvPr id="51" name="Rectangle 50"/>
            <p:cNvSpPr/>
            <p:nvPr/>
          </p:nvSpPr>
          <p:spPr>
            <a:xfrm>
              <a:off x="9418994" y="4071701"/>
              <a:ext cx="1091689" cy="97048"/>
            </a:xfrm>
            <a:prstGeom prst="rect">
              <a:avLst/>
            </a:prstGeom>
            <a:solidFill>
              <a:schemeClr val="bg2"/>
            </a:solidFill>
            <a:ln w="19050">
              <a:solidFill>
                <a:schemeClr val="bg2"/>
              </a:solidFill>
            </a:ln>
          </p:spPr>
          <p:txBody>
            <a:bodyPr vert="horz" lIns="0" tIns="0" rIns="0" bIns="0" rtlCol="0" anchor="ctr">
              <a:noAutofit/>
            </a:bodyPr>
            <a:lstStyle/>
            <a:p>
              <a:pPr algn="ctr" defTabSz="761183">
                <a:spcBef>
                  <a:spcPct val="20000"/>
                </a:spcBef>
              </a:pPr>
              <a:endParaRPr lang="en-US" sz="1400" kern="0" spc="-67" dirty="0">
                <a:latin typeface="Segoe UI Light"/>
                <a:ea typeface="Segoe UI" pitchFamily="34" charset="0"/>
                <a:cs typeface="Segoe UI" pitchFamily="34" charset="0"/>
              </a:endParaRPr>
            </a:p>
          </p:txBody>
        </p:sp>
        <p:sp>
          <p:nvSpPr>
            <p:cNvPr id="52" name="Rectangle 51"/>
            <p:cNvSpPr/>
            <p:nvPr/>
          </p:nvSpPr>
          <p:spPr>
            <a:xfrm>
              <a:off x="9418994" y="4071701"/>
              <a:ext cx="267931" cy="97048"/>
            </a:xfrm>
            <a:prstGeom prst="rect">
              <a:avLst/>
            </a:prstGeom>
            <a:solidFill>
              <a:schemeClr val="bg1"/>
            </a:solidFill>
            <a:ln w="19050">
              <a:solidFill>
                <a:srgbClr val="4D4D4D">
                  <a:lumMod val="40000"/>
                  <a:lumOff val="60000"/>
                </a:srgbClr>
              </a:solidFill>
            </a:ln>
          </p:spPr>
          <p:txBody>
            <a:bodyPr vert="horz" lIns="0" tIns="0" rIns="0" bIns="0" rtlCol="0" anchor="ctr">
              <a:noAutofit/>
            </a:bodyPr>
            <a:lstStyle/>
            <a:p>
              <a:pPr algn="ctr" defTabSz="761183">
                <a:spcBef>
                  <a:spcPct val="20000"/>
                </a:spcBef>
              </a:pPr>
              <a:r>
                <a:rPr lang="en-US" sz="600" kern="0" spc="-67" dirty="0" smtClean="0">
                  <a:latin typeface="Segoe UI Light"/>
                  <a:ea typeface="Segoe UI" pitchFamily="34" charset="0"/>
                  <a:cs typeface="Segoe UI" pitchFamily="34" charset="0"/>
                </a:rPr>
                <a:t>app</a:t>
              </a:r>
              <a:endParaRPr lang="en-US" sz="600" kern="0" spc="-67" dirty="0">
                <a:latin typeface="Segoe UI Light"/>
                <a:ea typeface="Segoe UI" pitchFamily="34" charset="0"/>
                <a:cs typeface="Segoe UI" pitchFamily="34" charset="0"/>
              </a:endParaRPr>
            </a:p>
          </p:txBody>
        </p:sp>
        <p:sp>
          <p:nvSpPr>
            <p:cNvPr id="53" name="TextBox 52"/>
            <p:cNvSpPr txBox="1"/>
            <p:nvPr/>
          </p:nvSpPr>
          <p:spPr>
            <a:xfrm>
              <a:off x="9418839" y="4648267"/>
              <a:ext cx="464551" cy="107722"/>
            </a:xfrm>
            <a:prstGeom prst="rect">
              <a:avLst/>
            </a:prstGeom>
            <a:noFill/>
          </p:spPr>
          <p:txBody>
            <a:bodyPr wrap="none" lIns="0" tIns="0" rIns="0" bIns="0" rtlCol="0">
              <a:spAutoFit/>
            </a:bodyPr>
            <a:lstStyle/>
            <a:p>
              <a:r>
                <a:rPr lang="en-US" sz="700" spc="-70" dirty="0" smtClean="0"/>
                <a:t>Message Body</a:t>
              </a:r>
            </a:p>
          </p:txBody>
        </p:sp>
        <p:pic>
          <p:nvPicPr>
            <p:cNvPr id="54" name="Picture 5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1174855" y="3135231"/>
              <a:ext cx="441960" cy="455456"/>
            </a:xfrm>
            <a:prstGeom prst="rect">
              <a:avLst/>
            </a:prstGeom>
          </p:spPr>
        </p:pic>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4540571" y="3123472"/>
              <a:ext cx="451444" cy="465551"/>
            </a:xfrm>
            <a:prstGeom prst="rect">
              <a:avLst/>
            </a:prstGeom>
          </p:spPr>
        </p:pic>
        <p:pic>
          <p:nvPicPr>
            <p:cNvPr id="56" name="Picture 5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7809665" y="3052077"/>
              <a:ext cx="587605" cy="626979"/>
            </a:xfrm>
            <a:prstGeom prst="rect">
              <a:avLst/>
            </a:prstGeom>
          </p:spPr>
        </p:pic>
      </p:grpSp>
    </p:spTree>
    <p:extLst>
      <p:ext uri="{BB962C8B-B14F-4D97-AF65-F5344CB8AC3E}">
        <p14:creationId xmlns:p14="http://schemas.microsoft.com/office/powerpoint/2010/main" val="1053195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587555" y="1927983"/>
            <a:ext cx="6057841" cy="1566315"/>
          </a:xfrm>
          <a:prstGeom prst="rect">
            <a:avLst/>
          </a:prstGeom>
        </p:spPr>
      </p:pic>
      <p:pic>
        <p:nvPicPr>
          <p:cNvPr id="6" name="Picture 5"/>
          <p:cNvPicPr>
            <a:picLocks noChangeAspect="1"/>
          </p:cNvPicPr>
          <p:nvPr/>
        </p:nvPicPr>
        <p:blipFill>
          <a:blip r:embed="rId4"/>
          <a:stretch>
            <a:fillRect/>
          </a:stretch>
        </p:blipFill>
        <p:spPr>
          <a:xfrm>
            <a:off x="1669178" y="4050034"/>
            <a:ext cx="3422035" cy="2160251"/>
          </a:xfrm>
          <a:prstGeom prst="rect">
            <a:avLst/>
          </a:prstGeom>
        </p:spPr>
      </p:pic>
    </p:spTree>
    <p:extLst>
      <p:ext uri="{BB962C8B-B14F-4D97-AF65-F5344CB8AC3E}">
        <p14:creationId xmlns:p14="http://schemas.microsoft.com/office/powerpoint/2010/main" val="349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00" dirty="0"/>
              <a:t>Familiar User Experience</a:t>
            </a:r>
          </a:p>
          <a:p>
            <a:pPr lvl="1"/>
            <a:r>
              <a:rPr lang="en-US" dirty="0"/>
              <a:t>Leverages familiar </a:t>
            </a:r>
            <a:r>
              <a:rPr lang="en-US" dirty="0" smtClean="0"/>
              <a:t>Office </a:t>
            </a:r>
            <a:r>
              <a:rPr lang="en-US" dirty="0"/>
              <a:t>UI paradigm</a:t>
            </a:r>
          </a:p>
          <a:p>
            <a:r>
              <a:rPr lang="en-US" sz="3600" dirty="0" smtClean="0"/>
              <a:t>Reference </a:t>
            </a:r>
            <a:r>
              <a:rPr lang="en-US" sz="3600" dirty="0"/>
              <a:t>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786656" y="3491435"/>
            <a:ext cx="6454667" cy="320937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7911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Developing Apps for Word</a:t>
            </a:r>
            <a:endParaRPr lang="en-US" sz="8000" dirty="0"/>
          </a:p>
        </p:txBody>
      </p:sp>
    </p:spTree>
    <p:extLst>
      <p:ext uri="{BB962C8B-B14F-4D97-AF65-F5344CB8AC3E}">
        <p14:creationId xmlns:p14="http://schemas.microsoft.com/office/powerpoint/2010/main" val="9045298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196" indent="-514196">
              <a:lnSpc>
                <a:spcPct val="150000"/>
              </a:lnSpc>
              <a:buFont typeface="+mj-lt"/>
              <a:buAutoNum type="arabicPeriod"/>
            </a:pPr>
            <a:r>
              <a:rPr lang="en-US" dirty="0" smtClean="0"/>
              <a:t>Create new App for Office project</a:t>
            </a:r>
          </a:p>
          <a:p>
            <a:pPr marL="514196" indent="-514196">
              <a:lnSpc>
                <a:spcPct val="150000"/>
              </a:lnSpc>
              <a:buFont typeface="+mj-lt"/>
              <a:buAutoNum type="arabicPeriod"/>
            </a:pPr>
            <a:r>
              <a:rPr lang="en-US" dirty="0" smtClean="0"/>
              <a:t>Create/design user interface for Web page</a:t>
            </a:r>
          </a:p>
          <a:p>
            <a:pPr marL="514196" indent="-514196">
              <a:lnSpc>
                <a:spcPct val="150000"/>
              </a:lnSpc>
              <a:buFont typeface="+mj-lt"/>
              <a:buAutoNum type="arabicPeriod"/>
            </a:pPr>
            <a:r>
              <a:rPr lang="en-US" dirty="0" smtClean="0"/>
              <a:t>Enhance Web page with CSS and JavaScript</a:t>
            </a:r>
          </a:p>
          <a:p>
            <a:pPr marL="514196" indent="-514196">
              <a:lnSpc>
                <a:spcPct val="150000"/>
              </a:lnSpc>
              <a:buFont typeface="+mj-lt"/>
              <a:buAutoNum type="arabicPeriod"/>
            </a:pPr>
            <a:r>
              <a:rPr lang="en-US" dirty="0" smtClean="0"/>
              <a:t>Set project properties in manifest</a:t>
            </a:r>
          </a:p>
          <a:p>
            <a:pPr marL="514196" indent="-514196">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21622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app shape and (2) which Office application are to be supported</a:t>
            </a:r>
            <a:endParaRPr lang="en-US" sz="1999" dirty="0"/>
          </a:p>
        </p:txBody>
      </p:sp>
      <p:grpSp>
        <p:nvGrpSpPr>
          <p:cNvPr id="10" name="Group 9"/>
          <p:cNvGrpSpPr/>
          <p:nvPr/>
        </p:nvGrpSpPr>
        <p:grpSpPr>
          <a:xfrm>
            <a:off x="151605" y="2672859"/>
            <a:ext cx="11884025" cy="4031033"/>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15254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www.w3.org/XML/1998/namespace"/>
    <ds:schemaRef ds:uri="http://schemas.microsoft.com/office/infopath/2007/PartnerControls"/>
    <ds:schemaRef ds:uri="http://schemas.openxmlformats.org/package/2006/metadata/core-properties"/>
    <ds:schemaRef ds:uri="5fad15d0-477e-40da-a20d-40d4ca777c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1279</Words>
  <Application>Microsoft Office PowerPoint</Application>
  <PresentationFormat>Custom</PresentationFormat>
  <Paragraphs>87</Paragraphs>
  <Slides>8</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2_TEE14 Speaker PPT Template</vt:lpstr>
      <vt:lpstr>Developing Apps for Office</vt:lpstr>
      <vt:lpstr>What is an App for Office?</vt:lpstr>
      <vt:lpstr>Designing Apps for Office - Shapes</vt:lpstr>
      <vt:lpstr>Adding a App for Office using the Insertion UI</vt:lpstr>
      <vt:lpstr>Task Pane App User Experience </vt:lpstr>
      <vt:lpstr>Developing Apps for Word</vt:lpstr>
      <vt:lpstr>Visual Studio Experience</vt:lpstr>
      <vt:lpstr>Create New App for Office Project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2015-04-02T16:01:46Z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