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Public Sans Bold" charset="1" panose="00000000000000000000"/>
      <p:regular r:id="rId12"/>
    </p:embeddedFont>
    <p:embeddedFont>
      <p:font typeface="Playfair Display" charset="1" panose="00000500000000000000"/>
      <p:regular r:id="rId13"/>
    </p:embeddedFont>
    <p:embeddedFont>
      <p:font typeface="Public Sans" charset="1" panose="00000000000000000000"/>
      <p:regular r:id="rId14"/>
    </p:embeddedFont>
    <p:embeddedFont>
      <p:font typeface="Public Sans Italics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82" y="4747842"/>
            <a:ext cx="16230600" cy="540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0"/>
              </a:lnSpc>
              <a:spcBef>
                <a:spcPct val="0"/>
              </a:spcBef>
            </a:pPr>
            <a:r>
              <a:rPr lang="en-US" b="true" sz="3114" spc="706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 CASE STUDY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82" y="2816862"/>
            <a:ext cx="18138731" cy="1554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51"/>
              </a:lnSpc>
            </a:pPr>
            <a:r>
              <a:rPr lang="en-US" sz="12473" spc="62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KinD and Terraform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6882" y="9284160"/>
            <a:ext cx="7862435" cy="487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9"/>
              </a:lnSpc>
            </a:pPr>
            <a:r>
              <a:rPr lang="en-US" sz="26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Ivan Bratanov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857250"/>
            <a:ext cx="16230600" cy="648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AGENDA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153949" y="2935187"/>
            <a:ext cx="10123270" cy="5018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6890" indent="-388445" lvl="1">
              <a:lnSpc>
                <a:spcPts val="6728"/>
              </a:lnSpc>
              <a:buFont typeface="Arial"/>
              <a:buChar char="•"/>
            </a:pPr>
            <a:r>
              <a:rPr lang="en-US" sz="3598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DevOps and Security</a:t>
            </a:r>
          </a:p>
          <a:p>
            <a:pPr algn="l" marL="776890" indent="-388445" lvl="1">
              <a:lnSpc>
                <a:spcPts val="6728"/>
              </a:lnSpc>
              <a:buFont typeface="Arial"/>
              <a:buChar char="•"/>
            </a:pPr>
            <a:r>
              <a:rPr lang="en-US" sz="3598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Project Overview and Approach</a:t>
            </a:r>
          </a:p>
          <a:p>
            <a:pPr algn="l" marL="1553780" indent="-517927" lvl="2">
              <a:lnSpc>
                <a:spcPts val="6728"/>
              </a:lnSpc>
              <a:buFont typeface="Arial"/>
              <a:buChar char="⚬"/>
            </a:pPr>
            <a:r>
              <a:rPr lang="en-US" sz="3598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app itself</a:t>
            </a:r>
          </a:p>
          <a:p>
            <a:pPr algn="l" marL="1553780" indent="-517927" lvl="2">
              <a:lnSpc>
                <a:spcPts val="6728"/>
              </a:lnSpc>
              <a:buFont typeface="Arial"/>
              <a:buChar char="⚬"/>
            </a:pPr>
            <a:r>
              <a:rPr lang="en-US" sz="3598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Docker + Kubernetes</a:t>
            </a:r>
          </a:p>
          <a:p>
            <a:pPr algn="l" marL="1553780" indent="-517927" lvl="2">
              <a:lnSpc>
                <a:spcPts val="6728"/>
              </a:lnSpc>
              <a:buFont typeface="Arial"/>
              <a:buChar char="⚬"/>
            </a:pPr>
            <a:r>
              <a:rPr lang="en-US" sz="3598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Terraform</a:t>
            </a:r>
          </a:p>
          <a:p>
            <a:pPr algn="l" marL="776890" indent="-388445" lvl="1">
              <a:lnSpc>
                <a:spcPts val="6728"/>
              </a:lnSpc>
              <a:buFont typeface="Arial"/>
              <a:buChar char="•"/>
            </a:pPr>
            <a:r>
              <a:rPr lang="en-US" sz="3598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Live Demo and Code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2587996">
            <a:off x="11441708" y="3509962"/>
            <a:ext cx="4084874" cy="4114800"/>
          </a:xfrm>
          <a:custGeom>
            <a:avLst/>
            <a:gdLst/>
            <a:ahLst/>
            <a:cxnLst/>
            <a:rect r="r" b="b" t="t" l="l"/>
            <a:pathLst>
              <a:path h="4114800" w="4084874">
                <a:moveTo>
                  <a:pt x="0" y="0"/>
                </a:moveTo>
                <a:lnTo>
                  <a:pt x="4084874" y="0"/>
                </a:lnTo>
                <a:lnTo>
                  <a:pt x="408487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35503" y="1760761"/>
            <a:ext cx="3932171" cy="3932171"/>
          </a:xfrm>
          <a:custGeom>
            <a:avLst/>
            <a:gdLst/>
            <a:ahLst/>
            <a:cxnLst/>
            <a:rect r="r" b="b" t="t" l="l"/>
            <a:pathLst>
              <a:path h="3932171" w="3932171">
                <a:moveTo>
                  <a:pt x="0" y="0"/>
                </a:moveTo>
                <a:lnTo>
                  <a:pt x="3932171" y="0"/>
                </a:lnTo>
                <a:lnTo>
                  <a:pt x="3932171" y="3932171"/>
                </a:lnTo>
                <a:lnTo>
                  <a:pt x="0" y="39321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47577" y="2311464"/>
            <a:ext cx="2664977" cy="3072825"/>
          </a:xfrm>
          <a:custGeom>
            <a:avLst/>
            <a:gdLst/>
            <a:ahLst/>
            <a:cxnLst/>
            <a:rect r="r" b="b" t="t" l="l"/>
            <a:pathLst>
              <a:path h="3072825" w="2664977">
                <a:moveTo>
                  <a:pt x="0" y="0"/>
                </a:moveTo>
                <a:lnTo>
                  <a:pt x="2664977" y="0"/>
                </a:lnTo>
                <a:lnTo>
                  <a:pt x="2664977" y="3072825"/>
                </a:lnTo>
                <a:lnTo>
                  <a:pt x="0" y="30728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DEVOPS AND SECURITY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06871" y="5277906"/>
            <a:ext cx="5435615" cy="5543042"/>
            <a:chOff x="0" y="0"/>
            <a:chExt cx="7247487" cy="739072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85725"/>
              <a:ext cx="7223880" cy="5011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38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621834"/>
              <a:ext cx="7247487" cy="61948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4518" indent="-302259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Optimized development → Fast application delivery!</a:t>
              </a:r>
            </a:p>
            <a:p>
              <a:pPr algn="l">
                <a:lnSpc>
                  <a:spcPts val="3919"/>
                </a:lnSpc>
              </a:pPr>
            </a:p>
            <a:p>
              <a:pPr algn="l" marL="604518" indent="-302259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CI-CD</a:t>
              </a:r>
              <a:r>
                <a:rPr lang="en-US" b="true" sz="2799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 pipeline:</a:t>
              </a:r>
            </a:p>
            <a:p>
              <a:pPr algn="l" marL="1079499" indent="-359833" lvl="2">
                <a:lnSpc>
                  <a:spcPts val="3499"/>
                </a:lnSpc>
                <a:buFont typeface="Arial"/>
                <a:buChar char="⚬"/>
              </a:pPr>
              <a:r>
                <a:rPr lang="en-US" sz="24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developer makes a change</a:t>
              </a:r>
            </a:p>
            <a:p>
              <a:pPr algn="l" marL="1079499" indent="-359833" lvl="2">
                <a:lnSpc>
                  <a:spcPts val="3499"/>
                </a:lnSpc>
                <a:buFont typeface="Arial"/>
                <a:buChar char="⚬"/>
              </a:pPr>
              <a:r>
                <a:rPr lang="en-US" sz="24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Automated tests,</a:t>
              </a:r>
            </a:p>
            <a:p>
              <a:pPr algn="l" marL="1079499" indent="-359833" lvl="2">
                <a:lnSpc>
                  <a:spcPts val="3499"/>
                </a:lnSpc>
                <a:buFont typeface="Arial"/>
                <a:buChar char="⚬"/>
              </a:pPr>
              <a:r>
                <a:rPr lang="en-US" sz="24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Deployment to test env</a:t>
              </a:r>
            </a:p>
            <a:p>
              <a:pPr algn="l" marL="1079499" indent="-359833" lvl="2">
                <a:lnSpc>
                  <a:spcPts val="3499"/>
                </a:lnSpc>
                <a:buFont typeface="Arial"/>
                <a:buChar char="⚬"/>
              </a:pPr>
              <a:r>
                <a:rPr lang="en-US" sz="24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More automated tests</a:t>
              </a:r>
            </a:p>
            <a:p>
              <a:pPr algn="l" marL="1079499" indent="-359833" lvl="2">
                <a:lnSpc>
                  <a:spcPts val="3499"/>
                </a:lnSpc>
                <a:buFont typeface="Arial"/>
                <a:buChar char="⚬"/>
              </a:pPr>
              <a:r>
                <a:rPr lang="en-US" sz="24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deploy to production</a:t>
              </a:r>
            </a:p>
            <a:p>
              <a:pPr algn="l">
                <a:lnSpc>
                  <a:spcPts val="3919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6994483"/>
              <a:ext cx="7247487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852028" y="5277906"/>
            <a:ext cx="4970363" cy="5110131"/>
            <a:chOff x="0" y="0"/>
            <a:chExt cx="6627150" cy="6813508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85725"/>
              <a:ext cx="6605564" cy="5011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38"/>
                </a:lnSpc>
              </a:pP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621834"/>
              <a:ext cx="6627150" cy="56176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4518" indent="-302259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Infrastructure as code</a:t>
              </a:r>
            </a:p>
            <a:p>
              <a:pPr algn="l" marL="1079499" indent="-359833" lvl="2">
                <a:lnSpc>
                  <a:spcPts val="3499"/>
                </a:lnSpc>
                <a:buFont typeface="Arial"/>
                <a:buChar char="⚬"/>
              </a:pPr>
              <a:r>
                <a:rPr lang="en-US" sz="24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Declare </a:t>
              </a:r>
              <a:r>
                <a:rPr lang="en-US" b="true" sz="2499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what</a:t>
              </a:r>
              <a:r>
                <a:rPr lang="en-US" sz="24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not </a:t>
              </a:r>
              <a:r>
                <a:rPr lang="en-US" sz="2499" i="true">
                  <a:solidFill>
                    <a:srgbClr val="2B2C30"/>
                  </a:solidFill>
                  <a:latin typeface="Public Sans Italics"/>
                  <a:ea typeface="Public Sans Italics"/>
                  <a:cs typeface="Public Sans Italics"/>
                  <a:sym typeface="Public Sans Italics"/>
                </a:rPr>
                <a:t>how</a:t>
              </a:r>
            </a:p>
            <a:p>
              <a:pPr algn="l">
                <a:lnSpc>
                  <a:spcPts val="3919"/>
                </a:lnSpc>
              </a:pPr>
            </a:p>
            <a:p>
              <a:pPr algn="l" marL="604518" indent="-302259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Everything is a config file</a:t>
              </a:r>
            </a:p>
            <a:p>
              <a:pPr algn="l" marL="1079499" indent="-359833" lvl="2">
                <a:lnSpc>
                  <a:spcPts val="3499"/>
                </a:lnSpc>
                <a:buFont typeface="Arial"/>
                <a:buChar char="⚬"/>
              </a:pPr>
              <a:r>
                <a:rPr lang="en-US" sz="24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ressources, modules, etc</a:t>
              </a:r>
            </a:p>
            <a:p>
              <a:pPr algn="l" marL="1079499" indent="-359833" lvl="2">
                <a:lnSpc>
                  <a:spcPts val="3499"/>
                </a:lnSpc>
                <a:buFont typeface="Arial"/>
                <a:buChar char="⚬"/>
              </a:pPr>
              <a:r>
                <a:rPr lang="en-US" sz="24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reusability</a:t>
              </a:r>
            </a:p>
            <a:p>
              <a:pPr algn="l">
                <a:lnSpc>
                  <a:spcPts val="3499"/>
                </a:lnSpc>
              </a:pPr>
            </a:p>
            <a:p>
              <a:pPr algn="l" marL="604518" indent="-302259" lvl="1">
                <a:lnSpc>
                  <a:spcPts val="3919"/>
                </a:lnSpc>
                <a:buFont typeface="Arial"/>
                <a:buChar char="•"/>
              </a:pPr>
              <a:r>
                <a:rPr lang="en-US" b="true" sz="2799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Single source of truth &amp; consistency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6417268"/>
              <a:ext cx="6627150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689165" y="2002820"/>
            <a:ext cx="4970363" cy="3690112"/>
            <a:chOff x="0" y="0"/>
            <a:chExt cx="6627150" cy="4920149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85725"/>
              <a:ext cx="6605564" cy="5011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38"/>
                </a:lnSpc>
              </a:pP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336084"/>
              <a:ext cx="6627150" cy="4010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199"/>
                </a:lnSpc>
              </a:pPr>
              <a:r>
                <a:rPr lang="en-US" sz="18000" b="true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CIA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4523909"/>
              <a:ext cx="6627150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853445" y="4854771"/>
            <a:ext cx="4641804" cy="5644079"/>
            <a:chOff x="0" y="0"/>
            <a:chExt cx="6189072" cy="7525438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76200"/>
              <a:ext cx="6168913" cy="4719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64"/>
                </a:lnSpc>
              </a:pP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576321"/>
              <a:ext cx="6189072" cy="64130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64557" indent="-282279" lvl="1">
                <a:lnSpc>
                  <a:spcPts val="3660"/>
                </a:lnSpc>
                <a:buFont typeface="Arial"/>
                <a:buChar char="•"/>
              </a:pPr>
              <a:r>
                <a:rPr lang="en-US" b="true" sz="2614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Confidentiality</a:t>
              </a:r>
            </a:p>
            <a:p>
              <a:pPr algn="l" marL="1008140" indent="-336047" lvl="2">
                <a:lnSpc>
                  <a:spcPts val="3268"/>
                </a:lnSpc>
                <a:buFont typeface="Arial"/>
                <a:buChar char="⚬"/>
              </a:pPr>
              <a:r>
                <a:rPr lang="en-US" sz="2334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access control and namespaces</a:t>
              </a:r>
            </a:p>
            <a:p>
              <a:pPr algn="l">
                <a:lnSpc>
                  <a:spcPts val="3660"/>
                </a:lnSpc>
              </a:pPr>
            </a:p>
            <a:p>
              <a:pPr algn="l" marL="564557" indent="-282279" lvl="1">
                <a:lnSpc>
                  <a:spcPts val="3660"/>
                </a:lnSpc>
                <a:buFont typeface="Arial"/>
                <a:buChar char="•"/>
              </a:pPr>
              <a:r>
                <a:rPr lang="en-US" b="true" sz="2614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Integrity</a:t>
              </a:r>
            </a:p>
            <a:p>
              <a:pPr algn="l" marL="1008140" indent="-336047" lvl="2">
                <a:lnSpc>
                  <a:spcPts val="3268"/>
                </a:lnSpc>
                <a:buFont typeface="Arial"/>
                <a:buChar char="⚬"/>
              </a:pPr>
              <a:r>
                <a:rPr lang="en-US" sz="2334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health checks</a:t>
              </a:r>
            </a:p>
            <a:p>
              <a:pPr algn="l" marL="1008140" indent="-336047" lvl="2">
                <a:lnSpc>
                  <a:spcPts val="3268"/>
                </a:lnSpc>
                <a:buFont typeface="Arial"/>
                <a:buChar char="⚬"/>
              </a:pPr>
              <a:r>
                <a:rPr lang="en-US" sz="2334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automated tests</a:t>
              </a:r>
            </a:p>
            <a:p>
              <a:pPr algn="l">
                <a:lnSpc>
                  <a:spcPts val="3268"/>
                </a:lnSpc>
              </a:pPr>
            </a:p>
            <a:p>
              <a:pPr algn="l" marL="564557" indent="-282279" lvl="1">
                <a:lnSpc>
                  <a:spcPts val="3660"/>
                </a:lnSpc>
                <a:buFont typeface="Arial"/>
                <a:buChar char="•"/>
              </a:pPr>
              <a:r>
                <a:rPr lang="en-US" b="true" sz="2614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Availability</a:t>
              </a:r>
            </a:p>
            <a:p>
              <a:pPr algn="l" marL="1129114" indent="-376371" lvl="2">
                <a:lnSpc>
                  <a:spcPts val="3660"/>
                </a:lnSpc>
                <a:buFont typeface="Arial"/>
                <a:buChar char="⚬"/>
              </a:pPr>
              <a:r>
                <a:rPr lang="en-US" sz="2614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redundancy, load balancing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7143347"/>
              <a:ext cx="6189072" cy="3820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53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PROJECT OVERVIEW AND APPROACH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120294" y="2049925"/>
            <a:ext cx="786633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Kubernetes application manifest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20294" y="2726200"/>
            <a:ext cx="10584491" cy="1489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Creates application namespaces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Defines pods/containers with resource limits, health checks, and env vars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Sets up networking 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Configures external access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20294" y="4364275"/>
            <a:ext cx="786633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Terraform + KinD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120294" y="4821476"/>
            <a:ext cx="10060487" cy="2975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Orchestration, Resource provisioning, Workflow coordination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KinD -&gt; lightweight Kubernetes clusters using Docker containers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Sets up a “skelleton”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Nginx for ingress </a:t>
            </a:r>
          </a:p>
          <a:p>
            <a:pPr algn="l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routes external traffic to the appropriate services inside the cluster</a:t>
            </a:r>
          </a:p>
          <a:p>
            <a:pPr algn="l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load balancing by distributing incoming requests across multiple replicas</a:t>
            </a:r>
          </a:p>
          <a:p>
            <a:pPr algn="l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single controlled entry point that can implement security policies</a:t>
            </a:r>
          </a:p>
          <a:p>
            <a:pPr algn="l">
              <a:lnSpc>
                <a:spcPts val="294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8120294" y="7519860"/>
            <a:ext cx="786633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Java + Spring Boot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20294" y="8030448"/>
            <a:ext cx="7866332" cy="186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Common in Enterprise applications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Makes life easier:</a:t>
            </a:r>
          </a:p>
          <a:p>
            <a:pPr algn="l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Spring Security</a:t>
            </a:r>
          </a:p>
          <a:p>
            <a:pPr algn="l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JWT, Sessions, etc</a:t>
            </a:r>
          </a:p>
          <a:p>
            <a:pPr algn="l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Battle tested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-4273045" y="3604753"/>
            <a:ext cx="10250988" cy="1025098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4704" lIns="54704" bIns="54704" rIns="54704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3226426" y="5666474"/>
            <a:ext cx="8157749" cy="815774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4704" lIns="54704" bIns="54704" rIns="54704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-2131331" y="8131209"/>
            <a:ext cx="5967560" cy="596756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4704" lIns="54704" bIns="54704" rIns="54704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-637370" y="6538210"/>
            <a:ext cx="4918368" cy="76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b="true" sz="39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Infrastructure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-1327440" y="8793162"/>
            <a:ext cx="6298508" cy="76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b="true" sz="39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App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-498894" y="4502483"/>
            <a:ext cx="4641417" cy="76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b="true" sz="39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Deployment</a:t>
            </a:r>
          </a:p>
        </p:txBody>
      </p:sp>
      <p:sp>
        <p:nvSpPr>
          <p:cNvPr name="AutoShape 22" id="22"/>
          <p:cNvSpPr/>
          <p:nvPr/>
        </p:nvSpPr>
        <p:spPr>
          <a:xfrm flipV="true">
            <a:off x="3778920" y="4664408"/>
            <a:ext cx="4126321" cy="2253068"/>
          </a:xfrm>
          <a:prstGeom prst="line">
            <a:avLst/>
          </a:prstGeom>
          <a:ln cap="rnd" w="28575">
            <a:solidFill>
              <a:srgbClr val="58595B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flipV="true">
            <a:off x="3144563" y="7810372"/>
            <a:ext cx="4760678" cy="1275620"/>
          </a:xfrm>
          <a:prstGeom prst="line">
            <a:avLst/>
          </a:prstGeom>
          <a:ln cap="rnd" w="28575">
            <a:solidFill>
              <a:srgbClr val="58595B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flipV="true">
            <a:off x="3952532" y="2340438"/>
            <a:ext cx="3952709" cy="2282098"/>
          </a:xfrm>
          <a:prstGeom prst="line">
            <a:avLst/>
          </a:prstGeom>
          <a:ln cap="rnd" w="28575">
            <a:solidFill>
              <a:srgbClr val="58595B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-7086597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43398" y="2901342"/>
            <a:ext cx="5308060" cy="6356958"/>
          </a:xfrm>
          <a:custGeom>
            <a:avLst/>
            <a:gdLst/>
            <a:ahLst/>
            <a:cxnLst/>
            <a:rect r="r" b="b" t="t" l="l"/>
            <a:pathLst>
              <a:path h="6356958" w="5308060">
                <a:moveTo>
                  <a:pt x="0" y="0"/>
                </a:moveTo>
                <a:lnTo>
                  <a:pt x="5308060" y="0"/>
                </a:lnTo>
                <a:lnTo>
                  <a:pt x="5308060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5859" y="1145180"/>
            <a:ext cx="13977983" cy="61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0"/>
              </a:lnSpc>
              <a:spcBef>
                <a:spcPct val="0"/>
              </a:spcBef>
            </a:pPr>
            <a:r>
              <a:rPr lang="en-US" b="true" sz="3514" spc="797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COMMON SECURITY VULNERABILITIES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813434" y="2446699"/>
            <a:ext cx="10646378" cy="8540308"/>
            <a:chOff x="0" y="0"/>
            <a:chExt cx="14195170" cy="1138707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76200"/>
              <a:ext cx="14106056" cy="104815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79102" indent="-239551" lvl="1">
                <a:lnSpc>
                  <a:spcPts val="3328"/>
                </a:lnSpc>
                <a:buFont typeface="Arial"/>
                <a:buChar char="•"/>
              </a:pPr>
              <a:r>
                <a:rPr lang="en-US" sz="221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Privilege escalation</a:t>
              </a:r>
            </a:p>
            <a:p>
              <a:pPr algn="l" marL="958205" indent="-319402" lvl="2">
                <a:lnSpc>
                  <a:spcPts val="3328"/>
                </a:lnSpc>
                <a:buFont typeface="Arial"/>
                <a:buChar char="⚬"/>
              </a:pPr>
              <a:r>
                <a:rPr lang="en-US" sz="221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Non-root containers</a:t>
              </a:r>
            </a:p>
            <a:p>
              <a:pPr algn="l">
                <a:lnSpc>
                  <a:spcPts val="3328"/>
                </a:lnSpc>
              </a:pPr>
            </a:p>
            <a:p>
              <a:pPr algn="l" marL="479102" indent="-239551" lvl="1">
                <a:lnSpc>
                  <a:spcPts val="3328"/>
                </a:lnSpc>
                <a:buFont typeface="Arial"/>
                <a:buChar char="•"/>
              </a:pPr>
              <a:r>
                <a:rPr lang="en-US" sz="221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DDoS and Resource exhaustion</a:t>
              </a:r>
            </a:p>
            <a:p>
              <a:pPr algn="l" marL="958205" indent="-319402" lvl="2">
                <a:lnSpc>
                  <a:spcPts val="3328"/>
                </a:lnSpc>
                <a:buFont typeface="Arial"/>
                <a:buChar char="⚬"/>
              </a:pPr>
              <a:r>
                <a:rPr lang="en-US" sz="221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Resource limits</a:t>
              </a:r>
            </a:p>
            <a:p>
              <a:pPr algn="l" marL="958205" indent="-319402" lvl="2">
                <a:lnSpc>
                  <a:spcPts val="3328"/>
                </a:lnSpc>
                <a:buFont typeface="Arial"/>
                <a:buChar char="⚬"/>
              </a:pPr>
              <a:r>
                <a:rPr lang="en-US" sz="221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Network segmentation (namespaces)</a:t>
              </a:r>
            </a:p>
            <a:p>
              <a:pPr algn="l">
                <a:lnSpc>
                  <a:spcPts val="3328"/>
                </a:lnSpc>
              </a:pPr>
            </a:p>
            <a:p>
              <a:pPr algn="l" marL="479102" indent="-239551" lvl="1">
                <a:lnSpc>
                  <a:spcPts val="3328"/>
                </a:lnSpc>
                <a:buFont typeface="Arial"/>
                <a:buChar char="•"/>
              </a:pPr>
              <a:r>
                <a:rPr lang="en-US" sz="221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Injection attacks (if user login is added)</a:t>
              </a:r>
            </a:p>
            <a:p>
              <a:pPr algn="l" marL="958205" indent="-319402" lvl="2">
                <a:lnSpc>
                  <a:spcPts val="3328"/>
                </a:lnSpc>
                <a:buFont typeface="Arial"/>
                <a:buChar char="⚬"/>
              </a:pPr>
              <a:r>
                <a:rPr lang="en-US" sz="221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Spring Security</a:t>
              </a:r>
            </a:p>
            <a:p>
              <a:pPr algn="l">
                <a:lnSpc>
                  <a:spcPts val="3328"/>
                </a:lnSpc>
              </a:pPr>
            </a:p>
            <a:p>
              <a:pPr algn="l" marL="479102" indent="-239551" lvl="1">
                <a:lnSpc>
                  <a:spcPts val="3328"/>
                </a:lnSpc>
                <a:buFont typeface="Arial"/>
                <a:buChar char="•"/>
              </a:pPr>
              <a:r>
                <a:rPr lang="en-US" sz="221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Network Attacks</a:t>
              </a:r>
            </a:p>
            <a:p>
              <a:pPr algn="l" marL="958205" indent="-319402" lvl="2">
                <a:lnSpc>
                  <a:spcPts val="3328"/>
                </a:lnSpc>
                <a:buFont typeface="Arial"/>
                <a:buChar char="⚬"/>
              </a:pPr>
              <a:r>
                <a:rPr lang="en-US" sz="221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Ingress controller (single entry point)</a:t>
              </a:r>
            </a:p>
            <a:p>
              <a:pPr algn="l" marL="958205" indent="-319402" lvl="2">
                <a:lnSpc>
                  <a:spcPts val="3328"/>
                </a:lnSpc>
                <a:buFont typeface="Arial"/>
                <a:buChar char="⚬"/>
              </a:pPr>
              <a:r>
                <a:rPr lang="en-US" sz="221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TLS/HTTPS, network policies (not implemented</a:t>
              </a:r>
            </a:p>
            <a:p>
              <a:pPr algn="l">
                <a:lnSpc>
                  <a:spcPts val="3328"/>
                </a:lnSpc>
              </a:pPr>
            </a:p>
            <a:p>
              <a:pPr algn="l" marL="479102" indent="-239551" lvl="1">
                <a:lnSpc>
                  <a:spcPts val="3328"/>
                </a:lnSpc>
                <a:buFont typeface="Arial"/>
                <a:buChar char="•"/>
              </a:pPr>
              <a:r>
                <a:rPr lang="en-US" sz="221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Broken Access Control (not mitigated)</a:t>
              </a:r>
            </a:p>
            <a:p>
              <a:pPr algn="l" marL="958205" indent="-319402" lvl="2">
                <a:lnSpc>
                  <a:spcPts val="3328"/>
                </a:lnSpc>
                <a:buFont typeface="Arial"/>
                <a:buChar char="⚬"/>
              </a:pPr>
              <a:r>
                <a:rPr lang="en-US" sz="221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RBAC </a:t>
              </a:r>
            </a:p>
            <a:p>
              <a:pPr algn="l" marL="958205" indent="-319402" lvl="2">
                <a:lnSpc>
                  <a:spcPts val="3328"/>
                </a:lnSpc>
                <a:buFont typeface="Arial"/>
                <a:buChar char="⚬"/>
              </a:pPr>
              <a:r>
                <a:rPr lang="en-US" sz="221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session management, principle of least privilege</a:t>
              </a:r>
            </a:p>
            <a:p>
              <a:pPr algn="l">
                <a:lnSpc>
                  <a:spcPts val="3328"/>
                </a:lnSpc>
              </a:pPr>
            </a:p>
            <a:p>
              <a:pPr algn="l">
                <a:lnSpc>
                  <a:spcPts val="3328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0881691"/>
              <a:ext cx="14195170" cy="5053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06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50974" y="2630336"/>
            <a:ext cx="16408332" cy="1786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67"/>
              </a:lnSpc>
            </a:pPr>
            <a:r>
              <a:rPr lang="en-US" sz="14359" spc="7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YAY live demo!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DAGh-447CtM</dc:identifier>
  <dcterms:modified xsi:type="dcterms:W3CDTF">2011-08-01T06:04:30Z</dcterms:modified>
  <cp:revision>1</cp:revision>
  <dc:title>Kopie von Cream Neutral Minimalist New Business Pitch Deck Presentation</dc:title>
</cp:coreProperties>
</file>