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5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976"/>
            <a:ext cx="18288000" cy="6324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3656" y="1643011"/>
            <a:ext cx="1379905" cy="3785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807" y="1078881"/>
            <a:ext cx="16373475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807" y="1091190"/>
            <a:ext cx="1584833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734" y="3429749"/>
            <a:ext cx="7380605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1139" y="2686544"/>
            <a:ext cx="15196185" cy="1502591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74320" marR="5080" indent="-262255">
              <a:lnSpc>
                <a:spcPts val="13130"/>
              </a:lnSpc>
              <a:spcBef>
                <a:spcPts val="345"/>
              </a:spcBef>
            </a:pPr>
            <a:r>
              <a:rPr sz="6600" spc="-65" smtClean="0">
                <a:solidFill>
                  <a:srgbClr val="0070C0"/>
                </a:solidFill>
                <a:latin typeface="Times New Roman"/>
                <a:cs typeface="Times New Roman"/>
              </a:rPr>
              <a:t>Bank</a:t>
            </a:r>
            <a:r>
              <a:rPr sz="6600" spc="-405" smtClean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6600" spc="135" dirty="0">
                <a:solidFill>
                  <a:srgbClr val="0070C0"/>
                </a:solidFill>
                <a:latin typeface="Times New Roman"/>
                <a:cs typeface="Times New Roman"/>
              </a:rPr>
              <a:t>Database </a:t>
            </a:r>
            <a:r>
              <a:rPr sz="6600" spc="105" dirty="0">
                <a:solidFill>
                  <a:srgbClr val="0070C0"/>
                </a:solidFill>
                <a:latin typeface="Times New Roman"/>
                <a:cs typeface="Times New Roman"/>
              </a:rPr>
              <a:t>Management</a:t>
            </a:r>
            <a:r>
              <a:rPr sz="6600" spc="-6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6600" spc="145" dirty="0">
                <a:solidFill>
                  <a:srgbClr val="0070C0"/>
                </a:solidFill>
                <a:latin typeface="Times New Roman"/>
                <a:cs typeface="Times New Roman"/>
              </a:rPr>
              <a:t>with</a:t>
            </a:r>
            <a:r>
              <a:rPr sz="6600" spc="-6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6600" spc="-735" dirty="0">
                <a:solidFill>
                  <a:srgbClr val="0070C0"/>
                </a:solidFill>
                <a:latin typeface="Times New Roman"/>
                <a:cs typeface="Times New Roman"/>
              </a:rPr>
              <a:t>MySQL</a:t>
            </a:r>
            <a:endParaRPr sz="660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7778750" y="6597650"/>
            <a:ext cx="8153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Copperplate Gothic Light" pitchFamily="34" charset="0"/>
              </a:rPr>
              <a:t> CREAYED BY</a:t>
            </a:r>
          </a:p>
          <a:p>
            <a:endParaRPr lang="en-US" sz="2800" dirty="0" smtClean="0">
              <a:solidFill>
                <a:srgbClr val="002060"/>
              </a:solidFill>
              <a:latin typeface="Copperplate Gothic Light" pitchFamily="34" charset="0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Copperplate Gothic Light" pitchFamily="34" charset="0"/>
              </a:rPr>
              <a:t>              	1.BRATATI  BHATTACHARIYA</a:t>
            </a:r>
          </a:p>
          <a:p>
            <a:endParaRPr lang="en-US" sz="2800" dirty="0" smtClean="0">
              <a:solidFill>
                <a:srgbClr val="002060"/>
              </a:solidFill>
              <a:latin typeface="Copperplate Gothic Light" pitchFamily="34" charset="0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Copperplate Gothic Light" pitchFamily="34" charset="0"/>
              </a:rPr>
              <a:t>	</a:t>
            </a:r>
            <a:r>
              <a:rPr lang="en-US" sz="2800" dirty="0">
                <a:solidFill>
                  <a:srgbClr val="002060"/>
                </a:solidFill>
                <a:latin typeface="Copperplate Gothic Light" pitchFamily="34" charset="0"/>
              </a:rPr>
              <a:t>	</a:t>
            </a:r>
            <a:r>
              <a:rPr lang="en-US" sz="2800" dirty="0" smtClean="0">
                <a:solidFill>
                  <a:srgbClr val="002060"/>
                </a:solidFill>
                <a:latin typeface="Copperplate Gothic Light" pitchFamily="34" charset="0"/>
              </a:rPr>
              <a:t>2. SAYAN GOSWAMI</a:t>
            </a:r>
            <a:endParaRPr lang="en-US" sz="2800" dirty="0">
              <a:solidFill>
                <a:srgbClr val="002060"/>
              </a:solidFill>
              <a:latin typeface="Copperplate Gothic Light" pitchFamily="34" charset="0"/>
            </a:endParaRPr>
          </a:p>
        </p:txBody>
      </p:sp>
      <p:pic>
        <p:nvPicPr>
          <p:cNvPr id="6" name="Picture 5" descr="bank-icon-logo-design-vector.jpg"/>
          <p:cNvPicPr>
            <a:picLocks noChangeAspect="1"/>
          </p:cNvPicPr>
          <p:nvPr/>
        </p:nvPicPr>
        <p:blipFill>
          <a:blip r:embed="rId2">
            <a:lum/>
          </a:blip>
          <a:stretch>
            <a:fillRect/>
          </a:stretch>
        </p:blipFill>
        <p:spPr>
          <a:xfrm>
            <a:off x="1758950" y="5149850"/>
            <a:ext cx="3429000" cy="29718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9d290535c8a5fd55f67631c7e454f1.jpg"/>
          <p:cNvPicPr>
            <a:picLocks noChangeAspect="1"/>
          </p:cNvPicPr>
          <p:nvPr/>
        </p:nvPicPr>
        <p:blipFill>
          <a:blip r:embed="rId2">
            <a:lum contrast="10000"/>
          </a:blip>
          <a:stretch>
            <a:fillRect/>
          </a:stretch>
        </p:blipFill>
        <p:spPr>
          <a:xfrm>
            <a:off x="0" y="0"/>
            <a:ext cx="18300700" cy="10299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8950" y="118745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latin typeface="MS PGothic" pitchFamily="34" charset="-128"/>
                <a:ea typeface="MS PGothic" pitchFamily="34" charset="-128"/>
              </a:rPr>
              <a:t> </a:t>
            </a:r>
            <a:r>
              <a:rPr lang="en-US" sz="8000" dirty="0" smtClean="0">
                <a:solidFill>
                  <a:srgbClr val="0070C0"/>
                </a:solidFill>
                <a:latin typeface="Arial Rounded MT Bold" pitchFamily="34" charset="0"/>
                <a:ea typeface="MS PGothic" pitchFamily="34" charset="-128"/>
              </a:rPr>
              <a:t>THANK YOU</a:t>
            </a:r>
            <a:endParaRPr lang="en-US" sz="8000" dirty="0">
              <a:solidFill>
                <a:srgbClr val="0070C0"/>
              </a:solidFill>
              <a:latin typeface="Arial Rounded MT Bold" pitchFamily="34" charset="0"/>
              <a:ea typeface="MS PGothic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807" y="1078881"/>
            <a:ext cx="1637347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spc="-13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31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presentation,</a:t>
            </a:r>
            <a:r>
              <a:rPr sz="31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30" dirty="0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r>
              <a:rPr sz="31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05" dirty="0">
                <a:solidFill>
                  <a:srgbClr val="332C2C"/>
                </a:solidFill>
                <a:latin typeface="Verdana"/>
                <a:cs typeface="Verdana"/>
              </a:rPr>
              <a:t>how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250" i="1" spc="-10" dirty="0">
                <a:solidFill>
                  <a:srgbClr val="332C2C"/>
                </a:solidFill>
                <a:latin typeface="Verdana"/>
                <a:cs typeface="Verdana"/>
              </a:rPr>
              <a:t>optimize</a:t>
            </a:r>
            <a:r>
              <a:rPr sz="3250" i="1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bank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database</a:t>
            </a:r>
            <a:r>
              <a:rPr sz="31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5" dirty="0">
                <a:solidFill>
                  <a:srgbClr val="332C2C"/>
                </a:solidFill>
                <a:latin typeface="Verdana"/>
                <a:cs typeface="Verdana"/>
              </a:rPr>
              <a:t>management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807" y="1529340"/>
            <a:ext cx="15031085" cy="9436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2421255" algn="l"/>
              </a:tabLst>
            </a:pP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484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105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cover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best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5" dirty="0">
                <a:solidFill>
                  <a:srgbClr val="332C2C"/>
                </a:solidFill>
                <a:latin typeface="Verdana"/>
                <a:cs typeface="Verdana"/>
              </a:rPr>
              <a:t>practices,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performance</a:t>
            </a:r>
            <a:r>
              <a:rPr sz="31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tuning,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security measures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ensure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efﬁcient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secure</a:t>
            </a:r>
            <a:r>
              <a:rPr sz="31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35" dirty="0">
                <a:solidFill>
                  <a:srgbClr val="332C2C"/>
                </a:solidFill>
                <a:latin typeface="Verdana"/>
                <a:cs typeface="Verdana"/>
              </a:rPr>
              <a:t>management.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7584" y="4794580"/>
            <a:ext cx="1310906" cy="27588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34" y="3429749"/>
            <a:ext cx="7388859" cy="12934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0"/>
              </a:spcBef>
            </a:pP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well-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structured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database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design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is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crucial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efﬁcient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retrieval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storage.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discuss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importance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2159" y="4706099"/>
            <a:ext cx="214439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proper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12734" y="4695329"/>
            <a:ext cx="4280535" cy="885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50" i="1" spc="-35" dirty="0">
                <a:solidFill>
                  <a:srgbClr val="332C2C"/>
                </a:solidFill>
                <a:latin typeface="Verdana"/>
                <a:cs typeface="Verdana"/>
              </a:rPr>
              <a:t>normalized</a:t>
            </a:r>
            <a:r>
              <a:rPr sz="2850" i="1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tables,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types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each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ﬁeld.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007" rIns="0" bIns="0" rtlCol="0">
            <a:spAutoFit/>
          </a:bodyPr>
          <a:lstStyle/>
          <a:p>
            <a:pPr marL="730250">
              <a:lnSpc>
                <a:spcPct val="100000"/>
              </a:lnSpc>
              <a:spcBef>
                <a:spcPts val="100"/>
              </a:spcBef>
            </a:pPr>
            <a:r>
              <a:rPr spc="75" dirty="0">
                <a:latin typeface="Times New Roman"/>
                <a:cs typeface="Times New Roman"/>
              </a:rPr>
              <a:t>Database</a:t>
            </a:r>
            <a:r>
              <a:rPr spc="-3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483" rIns="0" bIns="0" rtlCol="0">
            <a:spAutoFit/>
          </a:bodyPr>
          <a:lstStyle/>
          <a:p>
            <a:pPr marL="8760460">
              <a:lnSpc>
                <a:spcPct val="100000"/>
              </a:lnSpc>
              <a:spcBef>
                <a:spcPts val="100"/>
              </a:spcBef>
            </a:pPr>
            <a:r>
              <a:rPr spc="60" dirty="0">
                <a:latin typeface="Times New Roman"/>
                <a:cs typeface="Times New Roman"/>
              </a:rPr>
              <a:t>Query</a:t>
            </a:r>
            <a:r>
              <a:rPr spc="-360" dirty="0">
                <a:latin typeface="Times New Roman"/>
                <a:cs typeface="Times New Roman"/>
              </a:rPr>
              <a:t> </a:t>
            </a:r>
            <a:r>
              <a:rPr spc="65" dirty="0">
                <a:latin typeface="Times New Roman"/>
                <a:cs typeface="Times New Roman"/>
              </a:rPr>
              <a:t>Optimization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8125" y="3508590"/>
            <a:ext cx="2092617" cy="3420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329" y="3420110"/>
            <a:ext cx="7346950" cy="2150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  <a:tabLst>
                <a:tab pos="4281170" algn="l"/>
              </a:tabLst>
            </a:pP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Optimizing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essential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improving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database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performance.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will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delve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query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optimization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techniques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index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usage,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query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caching,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avoiding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unnecessary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joins.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3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5"/>
                  </a:lnTo>
                  <a:lnTo>
                    <a:pt x="276336" y="65674"/>
                  </a:lnTo>
                  <a:lnTo>
                    <a:pt x="318906" y="79150"/>
                  </a:lnTo>
                  <a:lnTo>
                    <a:pt x="361033" y="93412"/>
                  </a:lnTo>
                  <a:lnTo>
                    <a:pt x="402722" y="108450"/>
                  </a:lnTo>
                  <a:lnTo>
                    <a:pt x="443981" y="124254"/>
                  </a:lnTo>
                  <a:lnTo>
                    <a:pt x="484813" y="140814"/>
                  </a:lnTo>
                  <a:lnTo>
                    <a:pt x="525226" y="158120"/>
                  </a:lnTo>
                  <a:lnTo>
                    <a:pt x="565224" y="176162"/>
                  </a:lnTo>
                  <a:lnTo>
                    <a:pt x="604813" y="194930"/>
                  </a:lnTo>
                  <a:lnTo>
                    <a:pt x="643999" y="214414"/>
                  </a:lnTo>
                  <a:lnTo>
                    <a:pt x="682788" y="234603"/>
                  </a:lnTo>
                  <a:lnTo>
                    <a:pt x="721185" y="255487"/>
                  </a:lnTo>
                  <a:lnTo>
                    <a:pt x="759197" y="277057"/>
                  </a:lnTo>
                  <a:lnTo>
                    <a:pt x="796827" y="299303"/>
                  </a:lnTo>
                  <a:lnTo>
                    <a:pt x="834084" y="322214"/>
                  </a:lnTo>
                  <a:lnTo>
                    <a:pt x="870971" y="345780"/>
                  </a:lnTo>
                  <a:lnTo>
                    <a:pt x="907495" y="369991"/>
                  </a:lnTo>
                  <a:lnTo>
                    <a:pt x="943661" y="394837"/>
                  </a:lnTo>
                  <a:lnTo>
                    <a:pt x="979476" y="420308"/>
                  </a:lnTo>
                  <a:lnTo>
                    <a:pt x="1014944" y="446394"/>
                  </a:lnTo>
                  <a:lnTo>
                    <a:pt x="1050071" y="473085"/>
                  </a:lnTo>
                  <a:lnTo>
                    <a:pt x="1084864" y="500371"/>
                  </a:lnTo>
                  <a:lnTo>
                    <a:pt x="1119327" y="528241"/>
                  </a:lnTo>
                  <a:lnTo>
                    <a:pt x="1153467" y="556686"/>
                  </a:lnTo>
                  <a:lnTo>
                    <a:pt x="1187289" y="585695"/>
                  </a:lnTo>
                  <a:lnTo>
                    <a:pt x="1220799" y="615259"/>
                  </a:lnTo>
                  <a:lnTo>
                    <a:pt x="1254002" y="645367"/>
                  </a:lnTo>
                  <a:lnTo>
                    <a:pt x="1286904" y="676009"/>
                  </a:lnTo>
                  <a:lnTo>
                    <a:pt x="1319511" y="707176"/>
                  </a:lnTo>
                  <a:lnTo>
                    <a:pt x="1351829" y="738856"/>
                  </a:lnTo>
                  <a:lnTo>
                    <a:pt x="1383863" y="771041"/>
                  </a:lnTo>
                  <a:lnTo>
                    <a:pt x="1415618" y="803719"/>
                  </a:lnTo>
                  <a:lnTo>
                    <a:pt x="1447102" y="836882"/>
                  </a:lnTo>
                  <a:lnTo>
                    <a:pt x="1478318" y="870518"/>
                  </a:lnTo>
                  <a:lnTo>
                    <a:pt x="1509273" y="904618"/>
                  </a:lnTo>
                  <a:lnTo>
                    <a:pt x="1539973" y="939171"/>
                  </a:lnTo>
                  <a:lnTo>
                    <a:pt x="1570423" y="974168"/>
                  </a:lnTo>
                  <a:lnTo>
                    <a:pt x="1600629" y="1009598"/>
                  </a:lnTo>
                  <a:lnTo>
                    <a:pt x="1630596" y="1045452"/>
                  </a:lnTo>
                  <a:lnTo>
                    <a:pt x="1660331" y="1081719"/>
                  </a:lnTo>
                  <a:lnTo>
                    <a:pt x="1689839" y="1118389"/>
                  </a:lnTo>
                  <a:lnTo>
                    <a:pt x="1719125" y="1155453"/>
                  </a:lnTo>
                  <a:lnTo>
                    <a:pt x="1748196" y="1192899"/>
                  </a:lnTo>
                  <a:lnTo>
                    <a:pt x="1777057" y="1230719"/>
                  </a:lnTo>
                  <a:lnTo>
                    <a:pt x="1805713" y="1268901"/>
                  </a:lnTo>
                  <a:lnTo>
                    <a:pt x="1834170" y="1307436"/>
                  </a:lnTo>
                  <a:lnTo>
                    <a:pt x="1862435" y="1346314"/>
                  </a:lnTo>
                  <a:lnTo>
                    <a:pt x="1890512" y="1385524"/>
                  </a:lnTo>
                  <a:lnTo>
                    <a:pt x="1918408" y="1425057"/>
                  </a:lnTo>
                  <a:lnTo>
                    <a:pt x="1946127" y="1464903"/>
                  </a:lnTo>
                  <a:lnTo>
                    <a:pt x="1973677" y="1505051"/>
                  </a:lnTo>
                  <a:lnTo>
                    <a:pt x="2001061" y="1545491"/>
                  </a:lnTo>
                  <a:lnTo>
                    <a:pt x="2028287" y="1586213"/>
                  </a:lnTo>
                  <a:lnTo>
                    <a:pt x="2055360" y="1627208"/>
                  </a:lnTo>
                  <a:lnTo>
                    <a:pt x="2082285" y="1668465"/>
                  </a:lnTo>
                  <a:lnTo>
                    <a:pt x="2109068" y="1709973"/>
                  </a:lnTo>
                  <a:lnTo>
                    <a:pt x="2135714" y="1751724"/>
                  </a:lnTo>
                  <a:lnTo>
                    <a:pt x="2162231" y="1793707"/>
                  </a:lnTo>
                  <a:lnTo>
                    <a:pt x="2188622" y="1835911"/>
                  </a:lnTo>
                  <a:lnTo>
                    <a:pt x="2214894" y="1878327"/>
                  </a:lnTo>
                  <a:lnTo>
                    <a:pt x="2241053" y="1920944"/>
                  </a:lnTo>
                  <a:lnTo>
                    <a:pt x="2267103" y="1963753"/>
                  </a:lnTo>
                  <a:lnTo>
                    <a:pt x="2293052" y="2006744"/>
                  </a:lnTo>
                  <a:lnTo>
                    <a:pt x="2318904" y="2049906"/>
                  </a:lnTo>
                  <a:lnTo>
                    <a:pt x="2344665" y="2093229"/>
                  </a:lnTo>
                  <a:lnTo>
                    <a:pt x="2370341" y="2136703"/>
                  </a:lnTo>
                  <a:lnTo>
                    <a:pt x="2395938" y="2180318"/>
                  </a:lnTo>
                  <a:lnTo>
                    <a:pt x="2421461" y="2224065"/>
                  </a:lnTo>
                  <a:lnTo>
                    <a:pt x="2446916" y="2267932"/>
                  </a:lnTo>
                  <a:lnTo>
                    <a:pt x="2472308" y="2311911"/>
                  </a:lnTo>
                  <a:lnTo>
                    <a:pt x="2497643" y="2355990"/>
                  </a:lnTo>
                  <a:lnTo>
                    <a:pt x="2522928" y="2400159"/>
                  </a:lnTo>
                  <a:lnTo>
                    <a:pt x="2548167" y="2444410"/>
                  </a:lnTo>
                  <a:lnTo>
                    <a:pt x="2573366" y="2488731"/>
                  </a:lnTo>
                  <a:lnTo>
                    <a:pt x="2598532" y="2533112"/>
                  </a:lnTo>
                  <a:lnTo>
                    <a:pt x="2623668" y="2577544"/>
                  </a:lnTo>
                  <a:lnTo>
                    <a:pt x="2648783" y="2622016"/>
                  </a:lnTo>
                  <a:lnTo>
                    <a:pt x="2673880" y="2666519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30"/>
                  </a:lnTo>
                  <a:lnTo>
                    <a:pt x="2799309" y="2889133"/>
                  </a:lnTo>
                  <a:lnTo>
                    <a:pt x="2824423" y="2933605"/>
                  </a:lnTo>
                  <a:lnTo>
                    <a:pt x="2849560" y="2978037"/>
                  </a:lnTo>
                  <a:lnTo>
                    <a:pt x="2874725" y="3022419"/>
                  </a:lnTo>
                  <a:lnTo>
                    <a:pt x="2899924" y="3066740"/>
                  </a:lnTo>
                  <a:lnTo>
                    <a:pt x="2925164" y="3110991"/>
                  </a:lnTo>
                  <a:lnTo>
                    <a:pt x="2950448" y="3155161"/>
                  </a:lnTo>
                  <a:lnTo>
                    <a:pt x="2975784" y="3199241"/>
                  </a:lnTo>
                  <a:lnTo>
                    <a:pt x="3001176" y="3243219"/>
                  </a:lnTo>
                  <a:lnTo>
                    <a:pt x="3026631" y="3287087"/>
                  </a:lnTo>
                  <a:lnTo>
                    <a:pt x="3052154" y="3330834"/>
                  </a:lnTo>
                  <a:lnTo>
                    <a:pt x="3077750" y="3374449"/>
                  </a:lnTo>
                  <a:lnTo>
                    <a:pt x="3103427" y="3417924"/>
                  </a:lnTo>
                  <a:lnTo>
                    <a:pt x="3129188" y="3461247"/>
                  </a:lnTo>
                  <a:lnTo>
                    <a:pt x="3155040" y="3504409"/>
                  </a:lnTo>
                  <a:lnTo>
                    <a:pt x="3180989" y="3547400"/>
                  </a:lnTo>
                  <a:lnTo>
                    <a:pt x="3207040" y="3590209"/>
                  </a:lnTo>
                  <a:lnTo>
                    <a:pt x="3233198" y="3632827"/>
                  </a:lnTo>
                  <a:lnTo>
                    <a:pt x="3259470" y="3675243"/>
                  </a:lnTo>
                  <a:lnTo>
                    <a:pt x="3285862" y="3717447"/>
                  </a:lnTo>
                  <a:lnTo>
                    <a:pt x="3312378" y="3759430"/>
                  </a:lnTo>
                  <a:lnTo>
                    <a:pt x="3339025" y="3801181"/>
                  </a:lnTo>
                  <a:lnTo>
                    <a:pt x="3365808" y="3842689"/>
                  </a:lnTo>
                  <a:lnTo>
                    <a:pt x="3392733" y="3883946"/>
                  </a:lnTo>
                  <a:lnTo>
                    <a:pt x="3419806" y="3924941"/>
                  </a:lnTo>
                  <a:lnTo>
                    <a:pt x="3447032" y="3965663"/>
                  </a:lnTo>
                  <a:lnTo>
                    <a:pt x="3474417" y="4006104"/>
                  </a:lnTo>
                  <a:lnTo>
                    <a:pt x="3501966" y="4046252"/>
                  </a:lnTo>
                  <a:lnTo>
                    <a:pt x="3529686" y="4086097"/>
                  </a:lnTo>
                  <a:lnTo>
                    <a:pt x="3557581" y="4125630"/>
                  </a:lnTo>
                  <a:lnTo>
                    <a:pt x="3585659" y="4164841"/>
                  </a:lnTo>
                  <a:lnTo>
                    <a:pt x="3613924" y="4203719"/>
                  </a:lnTo>
                  <a:lnTo>
                    <a:pt x="3642381" y="4242254"/>
                  </a:lnTo>
                  <a:lnTo>
                    <a:pt x="3671038" y="4280436"/>
                  </a:lnTo>
                  <a:lnTo>
                    <a:pt x="3699898" y="4318256"/>
                  </a:lnTo>
                  <a:lnTo>
                    <a:pt x="3728969" y="4355702"/>
                  </a:lnTo>
                  <a:lnTo>
                    <a:pt x="3758256" y="4392766"/>
                  </a:lnTo>
                  <a:lnTo>
                    <a:pt x="3787763" y="4429436"/>
                  </a:lnTo>
                  <a:lnTo>
                    <a:pt x="3817498" y="4465703"/>
                  </a:lnTo>
                  <a:lnTo>
                    <a:pt x="3847466" y="4501557"/>
                  </a:lnTo>
                  <a:lnTo>
                    <a:pt x="3877672" y="4536987"/>
                  </a:lnTo>
                  <a:lnTo>
                    <a:pt x="3908122" y="4571984"/>
                  </a:lnTo>
                  <a:lnTo>
                    <a:pt x="3938822" y="4606537"/>
                  </a:lnTo>
                  <a:lnTo>
                    <a:pt x="3969778" y="4640637"/>
                  </a:lnTo>
                  <a:lnTo>
                    <a:pt x="4000994" y="4674273"/>
                  </a:lnTo>
                  <a:lnTo>
                    <a:pt x="4032478" y="4707436"/>
                  </a:lnTo>
                  <a:lnTo>
                    <a:pt x="4064233" y="4740114"/>
                  </a:lnTo>
                  <a:lnTo>
                    <a:pt x="4096267" y="4772299"/>
                  </a:lnTo>
                  <a:lnTo>
                    <a:pt x="4128585" y="4803979"/>
                  </a:lnTo>
                  <a:lnTo>
                    <a:pt x="4161192" y="4835146"/>
                  </a:lnTo>
                  <a:lnTo>
                    <a:pt x="4194095" y="4865788"/>
                  </a:lnTo>
                  <a:lnTo>
                    <a:pt x="4227298" y="4895896"/>
                  </a:lnTo>
                  <a:lnTo>
                    <a:pt x="4260808" y="4925460"/>
                  </a:lnTo>
                  <a:lnTo>
                    <a:pt x="4294630" y="4954469"/>
                  </a:lnTo>
                  <a:lnTo>
                    <a:pt x="4328770" y="4982914"/>
                  </a:lnTo>
                  <a:lnTo>
                    <a:pt x="4363234" y="5010784"/>
                  </a:lnTo>
                  <a:lnTo>
                    <a:pt x="4398027" y="5038069"/>
                  </a:lnTo>
                  <a:lnTo>
                    <a:pt x="4433154" y="5064760"/>
                  </a:lnTo>
                  <a:lnTo>
                    <a:pt x="4468623" y="5090846"/>
                  </a:lnTo>
                  <a:lnTo>
                    <a:pt x="4504437" y="5116317"/>
                  </a:lnTo>
                  <a:lnTo>
                    <a:pt x="4540604" y="5141163"/>
                  </a:lnTo>
                  <a:lnTo>
                    <a:pt x="4577128" y="5165374"/>
                  </a:lnTo>
                  <a:lnTo>
                    <a:pt x="4614015" y="5188940"/>
                  </a:lnTo>
                  <a:lnTo>
                    <a:pt x="4651272" y="5211851"/>
                  </a:lnTo>
                  <a:lnTo>
                    <a:pt x="4688903" y="5234096"/>
                  </a:lnTo>
                  <a:lnTo>
                    <a:pt x="4726914" y="5255666"/>
                  </a:lnTo>
                  <a:lnTo>
                    <a:pt x="4765312" y="5276551"/>
                  </a:lnTo>
                  <a:lnTo>
                    <a:pt x="4804101" y="5296740"/>
                  </a:lnTo>
                  <a:lnTo>
                    <a:pt x="4843287" y="5316223"/>
                  </a:lnTo>
                  <a:lnTo>
                    <a:pt x="4882877" y="5334991"/>
                  </a:lnTo>
                  <a:lnTo>
                    <a:pt x="4922875" y="5353033"/>
                  </a:lnTo>
                  <a:lnTo>
                    <a:pt x="4963287" y="5370339"/>
                  </a:lnTo>
                  <a:lnTo>
                    <a:pt x="5004120" y="5386899"/>
                  </a:lnTo>
                  <a:lnTo>
                    <a:pt x="5045379" y="5402704"/>
                  </a:lnTo>
                  <a:lnTo>
                    <a:pt x="5087068" y="5417742"/>
                  </a:lnTo>
                  <a:lnTo>
                    <a:pt x="5129195" y="5432003"/>
                  </a:lnTo>
                  <a:lnTo>
                    <a:pt x="5171765" y="5445479"/>
                  </a:lnTo>
                  <a:lnTo>
                    <a:pt x="5176420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483" rIns="0" bIns="0" rtlCol="0">
            <a:spAutoFit/>
          </a:bodyPr>
          <a:lstStyle/>
          <a:p>
            <a:pPr marL="876109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Indexing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80" dirty="0">
                <a:latin typeface="Times New Roman"/>
                <a:cs typeface="Times New Roman"/>
              </a:rPr>
              <a:t>Strategies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00610" y="3508590"/>
            <a:ext cx="1310944" cy="27588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278" y="3420110"/>
            <a:ext cx="7116445" cy="2150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  <a:tabLst>
                <a:tab pos="4182110" algn="l"/>
              </a:tabLst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Effective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use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signiﬁcantly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enhance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query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performance.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will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explore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strategies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creating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maintaining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indexes,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including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covering, composite,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unique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indexes.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5425" y="1190497"/>
            <a:ext cx="2582926" cy="3929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4613275" algn="l"/>
              </a:tabLst>
            </a:pPr>
            <a:r>
              <a:rPr sz="3150" spc="40" dirty="0">
                <a:latin typeface="Verdana"/>
                <a:cs typeface="Verdana"/>
              </a:rPr>
              <a:t>Ensuring</a:t>
            </a:r>
            <a:r>
              <a:rPr sz="3150" dirty="0">
                <a:latin typeface="Verdana"/>
                <a:cs typeface="Verdana"/>
              </a:rPr>
              <a:t>	</a:t>
            </a:r>
            <a:r>
              <a:rPr sz="3150" spc="-75" dirty="0">
                <a:latin typeface="Verdana"/>
                <a:cs typeface="Verdana"/>
              </a:rPr>
              <a:t>is</a:t>
            </a:r>
            <a:r>
              <a:rPr sz="3150" spc="-260" dirty="0">
                <a:latin typeface="Verdana"/>
                <a:cs typeface="Verdana"/>
              </a:rPr>
              <a:t> </a:t>
            </a:r>
            <a:r>
              <a:rPr sz="3150" spc="45" dirty="0">
                <a:latin typeface="Verdana"/>
                <a:cs typeface="Verdana"/>
              </a:rPr>
              <a:t>paramount</a:t>
            </a:r>
            <a:r>
              <a:rPr sz="3150" spc="-260" dirty="0">
                <a:latin typeface="Verdana"/>
                <a:cs typeface="Verdana"/>
              </a:rPr>
              <a:t> </a:t>
            </a:r>
            <a:r>
              <a:rPr sz="3150" spc="55" dirty="0">
                <a:latin typeface="Verdana"/>
                <a:cs typeface="Verdana"/>
              </a:rPr>
              <a:t>in</a:t>
            </a:r>
            <a:r>
              <a:rPr sz="3150" spc="-260" dirty="0">
                <a:latin typeface="Verdana"/>
                <a:cs typeface="Verdana"/>
              </a:rPr>
              <a:t> </a:t>
            </a:r>
            <a:r>
              <a:rPr sz="3150" spc="60" dirty="0">
                <a:latin typeface="Verdana"/>
                <a:cs typeface="Verdana"/>
              </a:rPr>
              <a:t>bank</a:t>
            </a:r>
            <a:r>
              <a:rPr sz="3150" spc="-26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database</a:t>
            </a:r>
            <a:r>
              <a:rPr sz="3150" spc="-260" dirty="0">
                <a:latin typeface="Verdana"/>
                <a:cs typeface="Verdana"/>
              </a:rPr>
              <a:t> </a:t>
            </a:r>
            <a:r>
              <a:rPr sz="3150" spc="45" dirty="0">
                <a:latin typeface="Verdana"/>
                <a:cs typeface="Verdana"/>
              </a:rPr>
              <a:t>management.</a:t>
            </a:r>
            <a:r>
              <a:rPr sz="3150" spc="-260" dirty="0">
                <a:latin typeface="Verdana"/>
                <a:cs typeface="Verdana"/>
              </a:rPr>
              <a:t> </a:t>
            </a:r>
            <a:r>
              <a:rPr sz="3150" spc="105" dirty="0">
                <a:latin typeface="Verdana"/>
                <a:cs typeface="Verdana"/>
              </a:rPr>
              <a:t>We</a:t>
            </a:r>
            <a:r>
              <a:rPr sz="3150" spc="-260" dirty="0">
                <a:latin typeface="Verdana"/>
                <a:cs typeface="Verdana"/>
              </a:rPr>
              <a:t> </a:t>
            </a:r>
            <a:r>
              <a:rPr sz="3150" spc="-20" dirty="0">
                <a:latin typeface="Verdana"/>
                <a:cs typeface="Verdana"/>
              </a:rPr>
              <a:t>will </a:t>
            </a:r>
            <a:r>
              <a:rPr sz="3150" dirty="0">
                <a:latin typeface="Verdana"/>
                <a:cs typeface="Verdana"/>
              </a:rPr>
              <a:t>discuss</a:t>
            </a:r>
            <a:r>
              <a:rPr sz="3150" spc="-25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best</a:t>
            </a:r>
            <a:r>
              <a:rPr sz="3150" spc="-25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practices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-50" dirty="0">
                <a:latin typeface="Verdana"/>
                <a:cs typeface="Verdana"/>
              </a:rPr>
              <a:t>for</a:t>
            </a:r>
            <a:r>
              <a:rPr sz="3150" spc="-250" dirty="0">
                <a:latin typeface="Verdana"/>
                <a:cs typeface="Verdana"/>
              </a:rPr>
              <a:t> </a:t>
            </a:r>
            <a:r>
              <a:rPr sz="3150" spc="90" dirty="0">
                <a:latin typeface="Verdana"/>
                <a:cs typeface="Verdana"/>
              </a:rPr>
              <a:t>implementing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encryption,</a:t>
            </a:r>
            <a:r>
              <a:rPr sz="3150" spc="-250" dirty="0">
                <a:latin typeface="Verdana"/>
                <a:cs typeface="Verdana"/>
              </a:rPr>
              <a:t> </a:t>
            </a:r>
            <a:r>
              <a:rPr sz="3150" spc="-20" dirty="0">
                <a:latin typeface="Verdana"/>
                <a:cs typeface="Verdana"/>
              </a:rPr>
              <a:t>access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-40" dirty="0">
                <a:latin typeface="Verdana"/>
                <a:cs typeface="Verdana"/>
              </a:rPr>
              <a:t>control,</a:t>
            </a:r>
            <a:r>
              <a:rPr sz="3150" spc="-250" dirty="0">
                <a:latin typeface="Verdana"/>
                <a:cs typeface="Verdana"/>
              </a:rPr>
              <a:t> </a:t>
            </a:r>
            <a:r>
              <a:rPr sz="3150" spc="80" dirty="0">
                <a:latin typeface="Verdana"/>
                <a:cs typeface="Verdana"/>
              </a:rPr>
              <a:t>and</a:t>
            </a:r>
            <a:r>
              <a:rPr sz="3150" spc="-250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regular </a:t>
            </a:r>
            <a:r>
              <a:rPr sz="3150" spc="-30" dirty="0">
                <a:latin typeface="Verdana"/>
                <a:cs typeface="Verdana"/>
              </a:rPr>
              <a:t>security</a:t>
            </a:r>
            <a:r>
              <a:rPr sz="3150" spc="-229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audits</a:t>
            </a:r>
            <a:r>
              <a:rPr sz="3150" spc="-22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to</a:t>
            </a:r>
            <a:r>
              <a:rPr sz="3150" spc="-22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safeguard</a:t>
            </a:r>
            <a:r>
              <a:rPr sz="3150" spc="-225" dirty="0">
                <a:latin typeface="Verdana"/>
                <a:cs typeface="Verdana"/>
              </a:rPr>
              <a:t> </a:t>
            </a:r>
            <a:r>
              <a:rPr sz="3150" spc="-40" dirty="0">
                <a:latin typeface="Verdana"/>
                <a:cs typeface="Verdana"/>
              </a:rPr>
              <a:t>sensitive</a:t>
            </a:r>
            <a:r>
              <a:rPr sz="3150" spc="-225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information.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4740" y="3518230"/>
            <a:ext cx="3648938" cy="3438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47" y="3429749"/>
            <a:ext cx="7279640" cy="215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44160" algn="l"/>
              </a:tabLst>
            </a:pP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robust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strategy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499"/>
              </a:lnSpc>
              <a:spcBef>
                <a:spcPts val="25"/>
              </a:spcBef>
            </a:pP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essential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protect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against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loss.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We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will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cover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techniques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regular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backups,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point-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in-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recovery,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disaster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recovery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planning.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007" rIns="0" bIns="0" rtlCol="0">
            <a:spAutoFit/>
          </a:bodyPr>
          <a:lstStyle/>
          <a:p>
            <a:pPr marL="730885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Backup</a:t>
            </a:r>
            <a:r>
              <a:rPr spc="-204" dirty="0"/>
              <a:t> </a:t>
            </a:r>
            <a:r>
              <a:rPr spc="-85" dirty="0"/>
              <a:t>and</a:t>
            </a:r>
            <a:r>
              <a:rPr spc="-215" dirty="0"/>
              <a:t> </a:t>
            </a:r>
            <a:r>
              <a:rPr spc="-145" dirty="0"/>
              <a:t>Recovery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4358" y="3516439"/>
            <a:ext cx="4301388" cy="34559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84315" algn="l"/>
              </a:tabLst>
            </a:pPr>
            <a:r>
              <a:rPr spc="-10" dirty="0"/>
              <a:t>Continuous</a:t>
            </a:r>
            <a:r>
              <a:rPr dirty="0"/>
              <a:t>	</a:t>
            </a:r>
            <a:r>
              <a:rPr spc="-25" dirty="0"/>
              <a:t>is</a:t>
            </a:r>
          </a:p>
          <a:p>
            <a:pPr marL="12700" marR="5080">
              <a:lnSpc>
                <a:spcPct val="101099"/>
              </a:lnSpc>
              <a:spcBef>
                <a:spcPts val="40"/>
              </a:spcBef>
            </a:pPr>
            <a:r>
              <a:rPr dirty="0"/>
              <a:t>crucial</a:t>
            </a:r>
            <a:r>
              <a:rPr spc="-60" dirty="0"/>
              <a:t> </a:t>
            </a:r>
            <a:r>
              <a:rPr spc="-35" dirty="0"/>
              <a:t>for</a:t>
            </a:r>
            <a:r>
              <a:rPr spc="-55" dirty="0"/>
              <a:t> </a:t>
            </a:r>
            <a:r>
              <a:rPr dirty="0"/>
              <a:t>identifying</a:t>
            </a:r>
            <a:r>
              <a:rPr spc="-60" dirty="0"/>
              <a:t> </a:t>
            </a:r>
            <a:r>
              <a:rPr dirty="0"/>
              <a:t>bottlenecks</a:t>
            </a:r>
            <a:r>
              <a:rPr spc="-55" dirty="0"/>
              <a:t> </a:t>
            </a:r>
            <a:r>
              <a:rPr spc="50" dirty="0"/>
              <a:t>and </a:t>
            </a:r>
            <a:r>
              <a:rPr spc="60" dirty="0"/>
              <a:t>optimizing</a:t>
            </a:r>
            <a:r>
              <a:rPr spc="-210" dirty="0"/>
              <a:t> </a:t>
            </a:r>
            <a:r>
              <a:rPr spc="-20" dirty="0"/>
              <a:t>resource</a:t>
            </a:r>
            <a:r>
              <a:rPr spc="-204" dirty="0"/>
              <a:t> </a:t>
            </a:r>
            <a:r>
              <a:rPr spc="-30" dirty="0"/>
              <a:t>utilization.</a:t>
            </a:r>
            <a:r>
              <a:rPr spc="-204" dirty="0"/>
              <a:t> </a:t>
            </a:r>
            <a:r>
              <a:rPr spc="90" dirty="0"/>
              <a:t>We</a:t>
            </a:r>
            <a:r>
              <a:rPr spc="-204" dirty="0"/>
              <a:t> </a:t>
            </a:r>
            <a:r>
              <a:rPr spc="-20" dirty="0"/>
              <a:t>will </a:t>
            </a:r>
            <a:r>
              <a:rPr spc="-25" dirty="0"/>
              <a:t>explore</a:t>
            </a:r>
            <a:r>
              <a:rPr spc="-120" dirty="0"/>
              <a:t> </a:t>
            </a:r>
            <a:r>
              <a:rPr spc="-20" dirty="0"/>
              <a:t>tools</a:t>
            </a:r>
            <a:r>
              <a:rPr spc="-120" dirty="0"/>
              <a:t> </a:t>
            </a:r>
            <a:r>
              <a:rPr spc="75" dirty="0"/>
              <a:t>and</a:t>
            </a:r>
            <a:r>
              <a:rPr spc="-114" dirty="0"/>
              <a:t> </a:t>
            </a:r>
            <a:r>
              <a:rPr dirty="0"/>
              <a:t>techniques</a:t>
            </a:r>
            <a:r>
              <a:rPr spc="-120" dirty="0"/>
              <a:t> </a:t>
            </a:r>
            <a:r>
              <a:rPr spc="-25" dirty="0"/>
              <a:t>for </a:t>
            </a:r>
            <a:r>
              <a:rPr spc="55" dirty="0"/>
              <a:t>monitoring</a:t>
            </a:r>
            <a:r>
              <a:rPr spc="-125" dirty="0"/>
              <a:t> </a:t>
            </a:r>
            <a:r>
              <a:rPr dirty="0"/>
              <a:t>database</a:t>
            </a:r>
            <a:r>
              <a:rPr spc="-125" dirty="0"/>
              <a:t> </a:t>
            </a:r>
            <a:r>
              <a:rPr dirty="0"/>
              <a:t>performance</a:t>
            </a:r>
            <a:r>
              <a:rPr spc="-120" dirty="0"/>
              <a:t> </a:t>
            </a:r>
            <a:r>
              <a:rPr spc="50" dirty="0"/>
              <a:t>in</a:t>
            </a:r>
            <a:r>
              <a:rPr spc="-125" dirty="0"/>
              <a:t> </a:t>
            </a:r>
            <a:r>
              <a:rPr spc="-20" dirty="0"/>
              <a:t>real- </a:t>
            </a:r>
            <a:r>
              <a:rPr spc="-10" dirty="0"/>
              <a:t>time.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007" rIns="0" bIns="0" rtlCol="0">
            <a:spAutoFit/>
          </a:bodyPr>
          <a:lstStyle/>
          <a:p>
            <a:pPr marL="730885">
              <a:lnSpc>
                <a:spcPct val="100000"/>
              </a:lnSpc>
              <a:spcBef>
                <a:spcPts val="100"/>
              </a:spcBef>
            </a:pPr>
            <a:r>
              <a:rPr sz="5850" spc="-160" dirty="0"/>
              <a:t>Performance</a:t>
            </a:r>
            <a:r>
              <a:rPr sz="5850" spc="-90" dirty="0"/>
              <a:t> </a:t>
            </a:r>
            <a:r>
              <a:rPr sz="5850" spc="-45" dirty="0"/>
              <a:t>Monitoring</a:t>
            </a:r>
            <a:endParaRPr sz="58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9834" y="3944518"/>
              <a:ext cx="1207363" cy="33124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15236" y="3414852"/>
            <a:ext cx="7221220" cy="34270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  <a:tabLst>
                <a:tab pos="2211705" algn="l"/>
              </a:tabLst>
            </a:pP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Optimizing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bank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database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management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essential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ensuring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efﬁcient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operations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security.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By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implementing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best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practices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database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design,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query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optimization,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security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measures,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banks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enhance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performance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protect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sensitive information.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1098" rIns="0" bIns="0" rtlCol="0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82</Words>
  <Application>Microsoft Office PowerPoint</Application>
  <PresentationFormat>Custom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Bank Database Management with MySQL</vt:lpstr>
      <vt:lpstr>Slide 2</vt:lpstr>
      <vt:lpstr>Database Design</vt:lpstr>
      <vt:lpstr>Query Optimization</vt:lpstr>
      <vt:lpstr>Indexing Strategies</vt:lpstr>
      <vt:lpstr>Ensuring is paramount in bank database management. We will discuss best practices for implementing encryption, access control, and regular security audits to safeguard sensitive information.</vt:lpstr>
      <vt:lpstr>Backup and Recovery</vt:lpstr>
      <vt:lpstr>Performance Monitoring</vt:lpstr>
      <vt:lpstr>Conclusion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Database Management with MySQL</dc:title>
  <dc:creator>SAYAN</dc:creator>
  <cp:lastModifiedBy>SAYAN</cp:lastModifiedBy>
  <cp:revision>3</cp:revision>
  <dcterms:created xsi:type="dcterms:W3CDTF">2024-03-23T18:57:20Z</dcterms:created>
  <dcterms:modified xsi:type="dcterms:W3CDTF">2024-03-23T19:29:43Z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2024-03-23T00:00:00Z</vt:filetime>
  </property>
  <property fmtid="{D5CDD505-2E9C-101B-9397-08002B2CF9AE}" pid="5" name="Producer">
    <vt:lpwstr>GPL Ghostscript 10.02.0</vt:lpwstr>
  </property>
</Properties>
</file>