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8" d="100"/>
          <a:sy n="78" d="100"/>
        </p:scale>
        <p:origin x="67"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3/14/2025</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1026605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3/14/2025</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2611261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3/14/2025</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276314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3/14/2025</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36959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3/14/2025</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1386483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3/14/2025</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951612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3/14/2025</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3218465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3/14/2025</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1878715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3/14/2025</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3973088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3/14/2025</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401045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3/14/2025</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882818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3/14/2025</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‹Nº›</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04741557"/>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hyperlink" Target="https://www.anaconda.com/downloa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CEC7A2BB-E03E-436B-ABA5-3EBC8FB406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A6DC0849-A033-4B02-97FE-B41AD9A866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3ADCA7D-864A-49AD-B820-102F220EA7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957E947-1347-4EB3-89EB-DF85D94E26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8B5FAB9-675C-4906-A39C-BCFD689294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C524971-DA3C-4B74-A99D-95CECD50C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BDB683-BC6A-4522-82A5-C7457201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41560A9-0B55-472F-8261-6951E27C52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874A14-7926-47E8-947C-904C98B0E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E5598F-2EAC-49C0-B77B-95438A8EDD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C8993AC-196C-48AC-BCE3-3E71814D9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17F3CA-CF3E-4CD8-B001-2BDF09D767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37402-E5C4-470B-955F-F3A8867765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315EAA5-98ED-4276-880E-4E3789CEAA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7F94794-653E-45B6-811B-8081788A0E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82DE38F-FC85-4274-8C84-8E75162E6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4AF14C3-798E-4C02-A6B4-165D003D72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3D4C15-2F93-446B-AF2D-82072EC01A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09026E7-4EC6-47AE-A989-318A5CA6BA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6DEDA5A-47AA-4ED0-897C-C0B1873B6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061821F-242E-4E40-B305-9048634C0F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0734AE8-EEDD-4DCB-9723-087DC2EC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DB511B-1563-4336-AFBB-D561A7C0B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5CEC4A9-4067-4D92-A28E-EE8152717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B783B25-A3A3-45C4-B04C-A116442505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31178CD-3DE0-4C42-811C-7BC881FBF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926C508-8BE5-4ACF-A219-09B5D995B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B58DEC2-3409-477A-84B4-A5D297FB01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E3E226-6EDA-4FC4-B670-9590DD5CE7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BC874A8-EE7F-4F92-AAEA-40B18D939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3D647B-0C43-4C02-9BD2-A01859FD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6DE01B-DD35-4B52-A72E-57E60E2263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1509132B-BB07-55C4-1782-DBF935DF4DAB}"/>
              </a:ext>
            </a:extLst>
          </p:cNvPr>
          <p:cNvSpPr>
            <a:spLocks noGrp="1"/>
          </p:cNvSpPr>
          <p:nvPr>
            <p:ph type="ctrTitle"/>
          </p:nvPr>
        </p:nvSpPr>
        <p:spPr>
          <a:xfrm>
            <a:off x="684225" y="746840"/>
            <a:ext cx="5402454" cy="3424484"/>
          </a:xfrm>
        </p:spPr>
        <p:txBody>
          <a:bodyPr>
            <a:normAutofit/>
          </a:bodyPr>
          <a:lstStyle/>
          <a:p>
            <a:pPr>
              <a:lnSpc>
                <a:spcPct val="90000"/>
              </a:lnSpc>
            </a:pPr>
            <a:r>
              <a:rPr lang="en-GB" sz="4600" dirty="0"/>
              <a:t>Natural Language Processing tools applied to review articles</a:t>
            </a:r>
          </a:p>
        </p:txBody>
      </p:sp>
      <p:sp>
        <p:nvSpPr>
          <p:cNvPr id="3" name="Subtítulo 2">
            <a:extLst>
              <a:ext uri="{FF2B5EF4-FFF2-40B4-BE49-F238E27FC236}">
                <a16:creationId xmlns:a16="http://schemas.microsoft.com/office/drawing/2014/main" id="{8874F3F0-10FE-EE8A-E961-D622527BAA2C}"/>
              </a:ext>
            </a:extLst>
          </p:cNvPr>
          <p:cNvSpPr>
            <a:spLocks noGrp="1"/>
          </p:cNvSpPr>
          <p:nvPr>
            <p:ph type="subTitle" idx="1"/>
          </p:nvPr>
        </p:nvSpPr>
        <p:spPr>
          <a:xfrm>
            <a:off x="684225" y="4343041"/>
            <a:ext cx="5185297" cy="1392595"/>
          </a:xfrm>
        </p:spPr>
        <p:txBody>
          <a:bodyPr>
            <a:normAutofit/>
          </a:bodyPr>
          <a:lstStyle/>
          <a:p>
            <a:r>
              <a:rPr lang="en-GB" dirty="0"/>
              <a:t>Braulio Reyes Suárez</a:t>
            </a:r>
          </a:p>
        </p:txBody>
      </p:sp>
      <p:sp>
        <p:nvSpPr>
          <p:cNvPr id="44" name="Right Triangle 43">
            <a:extLst>
              <a:ext uri="{FF2B5EF4-FFF2-40B4-BE49-F238E27FC236}">
                <a16:creationId xmlns:a16="http://schemas.microsoft.com/office/drawing/2014/main" id="{218D3B53-4071-48E8-9CB1-4566DAF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260044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BF904AE0-FCAE-B96F-747C-DE84798136BF}"/>
              </a:ext>
            </a:extLst>
          </p:cNvPr>
          <p:cNvPicPr>
            <a:picLocks noChangeAspect="1"/>
          </p:cNvPicPr>
          <p:nvPr/>
        </p:nvPicPr>
        <p:blipFill>
          <a:blip r:embed="rId2"/>
          <a:srcRect l="21073" r="25602" b="2"/>
          <a:stretch/>
        </p:blipFill>
        <p:spPr>
          <a:xfrm>
            <a:off x="6062050" y="-1554"/>
            <a:ext cx="6120571" cy="685799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2321861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26F04-207A-E80E-9B56-8866850155A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627AEDB-77F4-EAF9-EB9F-115232087E64}"/>
              </a:ext>
            </a:extLst>
          </p:cNvPr>
          <p:cNvSpPr>
            <a:spLocks noGrp="1"/>
          </p:cNvSpPr>
          <p:nvPr>
            <p:ph type="title"/>
          </p:nvPr>
        </p:nvSpPr>
        <p:spPr>
          <a:xfrm>
            <a:off x="574348" y="-665104"/>
            <a:ext cx="10325000" cy="1442463"/>
          </a:xfrm>
        </p:spPr>
        <p:txBody>
          <a:bodyPr/>
          <a:lstStyle/>
          <a:p>
            <a:r>
              <a:rPr lang="en-GB" dirty="0"/>
              <a:t>Using Google </a:t>
            </a:r>
            <a:r>
              <a:rPr lang="en-GB" dirty="0" err="1"/>
              <a:t>Colab</a:t>
            </a:r>
            <a:endParaRPr lang="en-GB" dirty="0"/>
          </a:p>
        </p:txBody>
      </p:sp>
      <p:sp>
        <p:nvSpPr>
          <p:cNvPr id="3" name="Marcador de contenido 2">
            <a:extLst>
              <a:ext uri="{FF2B5EF4-FFF2-40B4-BE49-F238E27FC236}">
                <a16:creationId xmlns:a16="http://schemas.microsoft.com/office/drawing/2014/main" id="{963CA85C-9290-7F80-9585-13228BEDE720}"/>
              </a:ext>
            </a:extLst>
          </p:cNvPr>
          <p:cNvSpPr>
            <a:spLocks noGrp="1"/>
          </p:cNvSpPr>
          <p:nvPr>
            <p:ph idx="1"/>
          </p:nvPr>
        </p:nvSpPr>
        <p:spPr>
          <a:xfrm>
            <a:off x="574348" y="949076"/>
            <a:ext cx="10325000" cy="1088869"/>
          </a:xfrm>
        </p:spPr>
        <p:txBody>
          <a:bodyPr/>
          <a:lstStyle/>
          <a:p>
            <a:r>
              <a:rPr lang="en-GB" dirty="0"/>
              <a:t>In cell #2, introduce the </a:t>
            </a:r>
            <a:r>
              <a:rPr lang="en-GB" b="1" dirty="0"/>
              <a:t>file name </a:t>
            </a:r>
            <a:r>
              <a:rPr lang="en-GB" dirty="0"/>
              <a:t>(the path we copied in the last slide)</a:t>
            </a:r>
            <a:r>
              <a:rPr lang="en-GB" b="1" dirty="0"/>
              <a:t>, number of records </a:t>
            </a:r>
            <a:r>
              <a:rPr lang="en-GB" dirty="0"/>
              <a:t>and </a:t>
            </a:r>
            <a:r>
              <a:rPr lang="en-GB" b="1" dirty="0"/>
              <a:t>threshold.</a:t>
            </a:r>
            <a:r>
              <a:rPr lang="en-GB" dirty="0"/>
              <a:t>  </a:t>
            </a:r>
          </a:p>
        </p:txBody>
      </p:sp>
      <p:pic>
        <p:nvPicPr>
          <p:cNvPr id="5" name="Imagen 4">
            <a:extLst>
              <a:ext uri="{FF2B5EF4-FFF2-40B4-BE49-F238E27FC236}">
                <a16:creationId xmlns:a16="http://schemas.microsoft.com/office/drawing/2014/main" id="{B7EFDA9C-635F-3571-6D23-B851B31271A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46199" y="1866238"/>
            <a:ext cx="8381297" cy="4643047"/>
          </a:xfrm>
          <a:prstGeom prst="rect">
            <a:avLst/>
          </a:prstGeom>
        </p:spPr>
      </p:pic>
      <p:cxnSp>
        <p:nvCxnSpPr>
          <p:cNvPr id="9" name="Conector recto de flecha 8">
            <a:extLst>
              <a:ext uri="{FF2B5EF4-FFF2-40B4-BE49-F238E27FC236}">
                <a16:creationId xmlns:a16="http://schemas.microsoft.com/office/drawing/2014/main" id="{6FA67EA2-E94B-C42C-983A-B4FC712ECC54}"/>
              </a:ext>
            </a:extLst>
          </p:cNvPr>
          <p:cNvCxnSpPr/>
          <p:nvPr/>
        </p:nvCxnSpPr>
        <p:spPr>
          <a:xfrm flipH="1">
            <a:off x="3441290" y="4316361"/>
            <a:ext cx="462116" cy="39329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490F6A90-96D8-F916-54E4-07C2A16DDCDC}"/>
              </a:ext>
            </a:extLst>
          </p:cNvPr>
          <p:cNvCxnSpPr/>
          <p:nvPr/>
        </p:nvCxnSpPr>
        <p:spPr>
          <a:xfrm flipH="1">
            <a:off x="2787445" y="5334000"/>
            <a:ext cx="462116" cy="39329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18D991C7-838C-8C81-8177-A8C6C4ABAA64}"/>
              </a:ext>
            </a:extLst>
          </p:cNvPr>
          <p:cNvCxnSpPr>
            <a:cxnSpLocks/>
          </p:cNvCxnSpPr>
          <p:nvPr/>
        </p:nvCxnSpPr>
        <p:spPr>
          <a:xfrm>
            <a:off x="1887794" y="4820056"/>
            <a:ext cx="462116" cy="39329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410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3D3DA-53F3-DC1D-4C5C-A211D947F7B3}"/>
            </a:ext>
          </a:extLst>
        </p:cNvPr>
        <p:cNvGrpSpPr/>
        <p:nvPr/>
      </p:nvGrpSpPr>
      <p:grpSpPr>
        <a:xfrm>
          <a:off x="0" y="0"/>
          <a:ext cx="0" cy="0"/>
          <a:chOff x="0" y="0"/>
          <a:chExt cx="0" cy="0"/>
        </a:xfrm>
      </p:grpSpPr>
      <p:pic>
        <p:nvPicPr>
          <p:cNvPr id="6" name="Imagen 5">
            <a:extLst>
              <a:ext uri="{FF2B5EF4-FFF2-40B4-BE49-F238E27FC236}">
                <a16:creationId xmlns:a16="http://schemas.microsoft.com/office/drawing/2014/main" id="{25C22977-056D-BDC8-CEDA-7ED6BF23A69B}"/>
              </a:ext>
            </a:extLst>
          </p:cNvPr>
          <p:cNvPicPr>
            <a:picLocks noChangeAspect="1"/>
          </p:cNvPicPr>
          <p:nvPr/>
        </p:nvPicPr>
        <p:blipFill>
          <a:blip r:embed="rId2"/>
          <a:stretch>
            <a:fillRect/>
          </a:stretch>
        </p:blipFill>
        <p:spPr>
          <a:xfrm>
            <a:off x="2118852" y="2034805"/>
            <a:ext cx="5753903" cy="4563112"/>
          </a:xfrm>
          <a:prstGeom prst="rect">
            <a:avLst/>
          </a:prstGeom>
        </p:spPr>
      </p:pic>
      <p:sp>
        <p:nvSpPr>
          <p:cNvPr id="2" name="Título 1">
            <a:extLst>
              <a:ext uri="{FF2B5EF4-FFF2-40B4-BE49-F238E27FC236}">
                <a16:creationId xmlns:a16="http://schemas.microsoft.com/office/drawing/2014/main" id="{D0860340-8B50-2CCA-48EC-2B32E8CCCE8E}"/>
              </a:ext>
            </a:extLst>
          </p:cNvPr>
          <p:cNvSpPr>
            <a:spLocks noGrp="1"/>
          </p:cNvSpPr>
          <p:nvPr>
            <p:ph type="title"/>
          </p:nvPr>
        </p:nvSpPr>
        <p:spPr>
          <a:xfrm>
            <a:off x="574348" y="-665104"/>
            <a:ext cx="10325000" cy="1442463"/>
          </a:xfrm>
        </p:spPr>
        <p:txBody>
          <a:bodyPr/>
          <a:lstStyle/>
          <a:p>
            <a:r>
              <a:rPr lang="en-GB" dirty="0"/>
              <a:t>Using Google </a:t>
            </a:r>
            <a:r>
              <a:rPr lang="en-GB" dirty="0" err="1"/>
              <a:t>Colab</a:t>
            </a:r>
            <a:endParaRPr lang="en-GB" dirty="0"/>
          </a:p>
        </p:txBody>
      </p:sp>
      <p:sp>
        <p:nvSpPr>
          <p:cNvPr id="3" name="Marcador de contenido 2">
            <a:extLst>
              <a:ext uri="{FF2B5EF4-FFF2-40B4-BE49-F238E27FC236}">
                <a16:creationId xmlns:a16="http://schemas.microsoft.com/office/drawing/2014/main" id="{97B1C0A8-27EF-5591-AFF9-5AA8FD3C506E}"/>
              </a:ext>
            </a:extLst>
          </p:cNvPr>
          <p:cNvSpPr>
            <a:spLocks noGrp="1"/>
          </p:cNvSpPr>
          <p:nvPr>
            <p:ph idx="1"/>
          </p:nvPr>
        </p:nvSpPr>
        <p:spPr>
          <a:xfrm>
            <a:off x="574348" y="949076"/>
            <a:ext cx="10325000" cy="1088869"/>
          </a:xfrm>
        </p:spPr>
        <p:txBody>
          <a:bodyPr/>
          <a:lstStyle/>
          <a:p>
            <a:r>
              <a:rPr lang="en-GB" dirty="0"/>
              <a:t>Run the cell by clicking on the play button at the left or by clicking </a:t>
            </a:r>
            <a:r>
              <a:rPr lang="en-GB" dirty="0" err="1"/>
              <a:t>Ctrl+Enter</a:t>
            </a:r>
            <a:endParaRPr lang="en-GB" dirty="0"/>
          </a:p>
        </p:txBody>
      </p:sp>
      <p:sp>
        <p:nvSpPr>
          <p:cNvPr id="7" name="Elipse 6">
            <a:extLst>
              <a:ext uri="{FF2B5EF4-FFF2-40B4-BE49-F238E27FC236}">
                <a16:creationId xmlns:a16="http://schemas.microsoft.com/office/drawing/2014/main" id="{8CDCB4AD-E62E-D9CF-BC08-C53096A2C351}"/>
              </a:ext>
            </a:extLst>
          </p:cNvPr>
          <p:cNvSpPr/>
          <p:nvPr/>
        </p:nvSpPr>
        <p:spPr>
          <a:xfrm>
            <a:off x="2118852" y="3123674"/>
            <a:ext cx="693174" cy="530099"/>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71793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F6757-FB93-8EF9-ABB2-F6FEBBCC9637}"/>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697AB007-9F7D-097E-2DDA-768D70D555A7}"/>
              </a:ext>
            </a:extLst>
          </p:cNvPr>
          <p:cNvPicPr>
            <a:picLocks noChangeAspect="1"/>
          </p:cNvPicPr>
          <p:nvPr/>
        </p:nvPicPr>
        <p:blipFill>
          <a:blip r:embed="rId2"/>
          <a:stretch>
            <a:fillRect/>
          </a:stretch>
        </p:blipFill>
        <p:spPr>
          <a:xfrm>
            <a:off x="1996887" y="1627679"/>
            <a:ext cx="7668224" cy="4766367"/>
          </a:xfrm>
          <a:prstGeom prst="rect">
            <a:avLst/>
          </a:prstGeom>
        </p:spPr>
      </p:pic>
      <p:sp>
        <p:nvSpPr>
          <p:cNvPr id="2" name="Título 1">
            <a:extLst>
              <a:ext uri="{FF2B5EF4-FFF2-40B4-BE49-F238E27FC236}">
                <a16:creationId xmlns:a16="http://schemas.microsoft.com/office/drawing/2014/main" id="{319B722F-B1B5-D735-A6C2-A8CAC348BCB4}"/>
              </a:ext>
            </a:extLst>
          </p:cNvPr>
          <p:cNvSpPr>
            <a:spLocks noGrp="1"/>
          </p:cNvSpPr>
          <p:nvPr>
            <p:ph type="title"/>
          </p:nvPr>
        </p:nvSpPr>
        <p:spPr>
          <a:xfrm>
            <a:off x="574348" y="-665104"/>
            <a:ext cx="10325000" cy="1442463"/>
          </a:xfrm>
        </p:spPr>
        <p:txBody>
          <a:bodyPr/>
          <a:lstStyle/>
          <a:p>
            <a:r>
              <a:rPr lang="en-GB" dirty="0"/>
              <a:t>Using Google </a:t>
            </a:r>
            <a:r>
              <a:rPr lang="en-GB" dirty="0" err="1"/>
              <a:t>Colab</a:t>
            </a:r>
            <a:endParaRPr lang="en-GB" dirty="0"/>
          </a:p>
        </p:txBody>
      </p:sp>
      <p:sp>
        <p:nvSpPr>
          <p:cNvPr id="3" name="Marcador de contenido 2">
            <a:extLst>
              <a:ext uri="{FF2B5EF4-FFF2-40B4-BE49-F238E27FC236}">
                <a16:creationId xmlns:a16="http://schemas.microsoft.com/office/drawing/2014/main" id="{3E7FCA50-3569-AEB2-AD98-3326A89C1F9D}"/>
              </a:ext>
            </a:extLst>
          </p:cNvPr>
          <p:cNvSpPr>
            <a:spLocks noGrp="1"/>
          </p:cNvSpPr>
          <p:nvPr>
            <p:ph idx="1"/>
          </p:nvPr>
        </p:nvSpPr>
        <p:spPr>
          <a:xfrm>
            <a:off x="574348" y="949076"/>
            <a:ext cx="10325000" cy="1088869"/>
          </a:xfrm>
        </p:spPr>
        <p:txBody>
          <a:bodyPr/>
          <a:lstStyle/>
          <a:p>
            <a:r>
              <a:rPr lang="en-GB" dirty="0"/>
              <a:t>Run the rest of the cells by clicking on play or by </a:t>
            </a:r>
            <a:r>
              <a:rPr lang="en-GB" dirty="0" err="1"/>
              <a:t>ctrl+enter</a:t>
            </a:r>
            <a:r>
              <a:rPr lang="en-GB" dirty="0"/>
              <a:t>. At the end you should obtain the frequency list.</a:t>
            </a:r>
          </a:p>
        </p:txBody>
      </p:sp>
      <p:sp>
        <p:nvSpPr>
          <p:cNvPr id="7" name="Elipse 6">
            <a:extLst>
              <a:ext uri="{FF2B5EF4-FFF2-40B4-BE49-F238E27FC236}">
                <a16:creationId xmlns:a16="http://schemas.microsoft.com/office/drawing/2014/main" id="{F2C1DAA4-877B-741C-0F96-F26EFAFD8ECF}"/>
              </a:ext>
            </a:extLst>
          </p:cNvPr>
          <p:cNvSpPr/>
          <p:nvPr/>
        </p:nvSpPr>
        <p:spPr>
          <a:xfrm>
            <a:off x="1852542" y="4161715"/>
            <a:ext cx="2276168" cy="2022775"/>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6978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78FF4-CFD6-6C18-DAC6-E63727FADEBE}"/>
            </a:ext>
          </a:extLst>
        </p:cNvPr>
        <p:cNvGrpSpPr/>
        <p:nvPr/>
      </p:nvGrpSpPr>
      <p:grpSpPr>
        <a:xfrm>
          <a:off x="0" y="0"/>
          <a:ext cx="0" cy="0"/>
          <a:chOff x="0" y="0"/>
          <a:chExt cx="0" cy="0"/>
        </a:xfrm>
      </p:grpSpPr>
      <p:pic>
        <p:nvPicPr>
          <p:cNvPr id="6" name="Imagen 5">
            <a:extLst>
              <a:ext uri="{FF2B5EF4-FFF2-40B4-BE49-F238E27FC236}">
                <a16:creationId xmlns:a16="http://schemas.microsoft.com/office/drawing/2014/main" id="{8E318797-6450-0C91-72B9-22DDF12A2030}"/>
              </a:ext>
            </a:extLst>
          </p:cNvPr>
          <p:cNvPicPr>
            <a:picLocks noChangeAspect="1"/>
          </p:cNvPicPr>
          <p:nvPr/>
        </p:nvPicPr>
        <p:blipFill>
          <a:blip r:embed="rId2"/>
          <a:stretch>
            <a:fillRect/>
          </a:stretch>
        </p:blipFill>
        <p:spPr>
          <a:xfrm>
            <a:off x="0" y="2101115"/>
            <a:ext cx="12192000" cy="4083375"/>
          </a:xfrm>
          <a:prstGeom prst="rect">
            <a:avLst/>
          </a:prstGeom>
        </p:spPr>
      </p:pic>
      <p:sp>
        <p:nvSpPr>
          <p:cNvPr id="2" name="Título 1">
            <a:extLst>
              <a:ext uri="{FF2B5EF4-FFF2-40B4-BE49-F238E27FC236}">
                <a16:creationId xmlns:a16="http://schemas.microsoft.com/office/drawing/2014/main" id="{2D8BE6AC-CA7E-D136-9F43-97C498EBA1B8}"/>
              </a:ext>
            </a:extLst>
          </p:cNvPr>
          <p:cNvSpPr>
            <a:spLocks noGrp="1"/>
          </p:cNvSpPr>
          <p:nvPr>
            <p:ph type="title"/>
          </p:nvPr>
        </p:nvSpPr>
        <p:spPr>
          <a:xfrm>
            <a:off x="574348" y="-665104"/>
            <a:ext cx="10325000" cy="1442463"/>
          </a:xfrm>
        </p:spPr>
        <p:txBody>
          <a:bodyPr/>
          <a:lstStyle/>
          <a:p>
            <a:r>
              <a:rPr lang="en-GB" dirty="0"/>
              <a:t>Using Google </a:t>
            </a:r>
            <a:r>
              <a:rPr lang="en-GB" dirty="0" err="1"/>
              <a:t>Colab</a:t>
            </a:r>
            <a:endParaRPr lang="en-GB" dirty="0"/>
          </a:p>
        </p:txBody>
      </p:sp>
      <p:sp>
        <p:nvSpPr>
          <p:cNvPr id="3" name="Marcador de contenido 2">
            <a:extLst>
              <a:ext uri="{FF2B5EF4-FFF2-40B4-BE49-F238E27FC236}">
                <a16:creationId xmlns:a16="http://schemas.microsoft.com/office/drawing/2014/main" id="{BC978A7A-7EA2-BC20-14CD-09E4526757F6}"/>
              </a:ext>
            </a:extLst>
          </p:cNvPr>
          <p:cNvSpPr>
            <a:spLocks noGrp="1"/>
          </p:cNvSpPr>
          <p:nvPr>
            <p:ph idx="1"/>
          </p:nvPr>
        </p:nvSpPr>
        <p:spPr>
          <a:xfrm>
            <a:off x="574348" y="949076"/>
            <a:ext cx="10325000" cy="1088869"/>
          </a:xfrm>
        </p:spPr>
        <p:txBody>
          <a:bodyPr/>
          <a:lstStyle/>
          <a:p>
            <a:r>
              <a:rPr lang="en-GB" dirty="0"/>
              <a:t>Some seconds after running the last cell, you should see a new document on the left. This is the same list but as an excel file. You can download it by clicking on it. </a:t>
            </a:r>
          </a:p>
        </p:txBody>
      </p:sp>
      <p:sp>
        <p:nvSpPr>
          <p:cNvPr id="7" name="Elipse 6">
            <a:extLst>
              <a:ext uri="{FF2B5EF4-FFF2-40B4-BE49-F238E27FC236}">
                <a16:creationId xmlns:a16="http://schemas.microsoft.com/office/drawing/2014/main" id="{5191DE83-EFFF-214B-C4AF-57D58B86EB25}"/>
              </a:ext>
            </a:extLst>
          </p:cNvPr>
          <p:cNvSpPr/>
          <p:nvPr/>
        </p:nvSpPr>
        <p:spPr>
          <a:xfrm>
            <a:off x="220386" y="3001297"/>
            <a:ext cx="1106968" cy="855406"/>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02607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073601-C28F-A1FD-3565-324E9ED0F82A}"/>
              </a:ext>
            </a:extLst>
          </p:cNvPr>
          <p:cNvSpPr>
            <a:spLocks noGrp="1"/>
          </p:cNvSpPr>
          <p:nvPr>
            <p:ph type="title"/>
          </p:nvPr>
        </p:nvSpPr>
        <p:spPr/>
        <p:txBody>
          <a:bodyPr/>
          <a:lstStyle/>
          <a:p>
            <a:r>
              <a:rPr lang="en-GB" dirty="0"/>
              <a:t>Requirements</a:t>
            </a:r>
          </a:p>
        </p:txBody>
      </p:sp>
      <p:sp>
        <p:nvSpPr>
          <p:cNvPr id="3" name="Marcador de contenido 2">
            <a:extLst>
              <a:ext uri="{FF2B5EF4-FFF2-40B4-BE49-F238E27FC236}">
                <a16:creationId xmlns:a16="http://schemas.microsoft.com/office/drawing/2014/main" id="{2F15C76F-36DD-11A6-2F14-DC5EFBFD3F56}"/>
              </a:ext>
            </a:extLst>
          </p:cNvPr>
          <p:cNvSpPr>
            <a:spLocks noGrp="1"/>
          </p:cNvSpPr>
          <p:nvPr>
            <p:ph idx="1"/>
          </p:nvPr>
        </p:nvSpPr>
        <p:spPr/>
        <p:txBody>
          <a:bodyPr/>
          <a:lstStyle/>
          <a:p>
            <a:r>
              <a:rPr lang="en-GB" dirty="0"/>
              <a:t>If you want, you can install python in your computer through </a:t>
            </a:r>
            <a:r>
              <a:rPr lang="en-GB" dirty="0">
                <a:hlinkClick r:id="rId2"/>
              </a:rPr>
              <a:t>anaconda</a:t>
            </a:r>
            <a:endParaRPr lang="en-GB" dirty="0"/>
          </a:p>
          <a:p>
            <a:pPr lvl="1"/>
            <a:r>
              <a:rPr lang="en-GB" dirty="0"/>
              <a:t>free and open-source, </a:t>
            </a:r>
          </a:p>
          <a:p>
            <a:pPr lvl="1"/>
            <a:r>
              <a:rPr lang="en-GB" dirty="0"/>
              <a:t>requires registration to download, </a:t>
            </a:r>
          </a:p>
          <a:p>
            <a:pPr lvl="1"/>
            <a:r>
              <a:rPr lang="en-GB" dirty="0"/>
              <a:t>requires installation.</a:t>
            </a:r>
          </a:p>
          <a:p>
            <a:endParaRPr lang="en-GB" dirty="0"/>
          </a:p>
          <a:p>
            <a:r>
              <a:rPr lang="en-GB" dirty="0"/>
              <a:t>If not, you can use </a:t>
            </a:r>
            <a:r>
              <a:rPr lang="en-GB" dirty="0">
                <a:hlinkClick r:id="rId3"/>
              </a:rPr>
              <a:t>Google </a:t>
            </a:r>
            <a:r>
              <a:rPr lang="en-GB" dirty="0" err="1">
                <a:hlinkClick r:id="rId3"/>
              </a:rPr>
              <a:t>Colab</a:t>
            </a:r>
            <a:r>
              <a:rPr lang="en-GB" dirty="0"/>
              <a:t>. </a:t>
            </a:r>
          </a:p>
          <a:p>
            <a:pPr lvl="1"/>
            <a:r>
              <a:rPr lang="en-GB" dirty="0"/>
              <a:t>free, </a:t>
            </a:r>
          </a:p>
          <a:p>
            <a:pPr lvl="1"/>
            <a:r>
              <a:rPr lang="en-GB" dirty="0"/>
              <a:t>requires a google account, </a:t>
            </a:r>
          </a:p>
          <a:p>
            <a:pPr lvl="1"/>
            <a:r>
              <a:rPr lang="en-GB" dirty="0"/>
              <a:t>no installation</a:t>
            </a:r>
          </a:p>
        </p:txBody>
      </p:sp>
    </p:spTree>
    <p:extLst>
      <p:ext uri="{BB962C8B-B14F-4D97-AF65-F5344CB8AC3E}">
        <p14:creationId xmlns:p14="http://schemas.microsoft.com/office/powerpoint/2010/main" val="1173026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54C8C6-6A45-44F8-5304-94262DF50F23}"/>
              </a:ext>
            </a:extLst>
          </p:cNvPr>
          <p:cNvSpPr>
            <a:spLocks noGrp="1"/>
          </p:cNvSpPr>
          <p:nvPr>
            <p:ph type="title"/>
          </p:nvPr>
        </p:nvSpPr>
        <p:spPr>
          <a:xfrm>
            <a:off x="574348" y="-665104"/>
            <a:ext cx="10325000" cy="1442463"/>
          </a:xfrm>
        </p:spPr>
        <p:txBody>
          <a:bodyPr/>
          <a:lstStyle/>
          <a:p>
            <a:r>
              <a:rPr lang="en-GB" dirty="0"/>
              <a:t>Using Google </a:t>
            </a:r>
            <a:r>
              <a:rPr lang="en-GB" dirty="0" err="1"/>
              <a:t>Colab</a:t>
            </a:r>
            <a:endParaRPr lang="en-GB" dirty="0"/>
          </a:p>
        </p:txBody>
      </p:sp>
      <p:sp>
        <p:nvSpPr>
          <p:cNvPr id="3" name="Marcador de contenido 2">
            <a:extLst>
              <a:ext uri="{FF2B5EF4-FFF2-40B4-BE49-F238E27FC236}">
                <a16:creationId xmlns:a16="http://schemas.microsoft.com/office/drawing/2014/main" id="{8C1F55EB-C11C-4D69-1E71-E5CD9D677970}"/>
              </a:ext>
            </a:extLst>
          </p:cNvPr>
          <p:cNvSpPr>
            <a:spLocks noGrp="1"/>
          </p:cNvSpPr>
          <p:nvPr>
            <p:ph idx="1"/>
          </p:nvPr>
        </p:nvSpPr>
        <p:spPr>
          <a:xfrm>
            <a:off x="574348" y="949076"/>
            <a:ext cx="10325000" cy="1088869"/>
          </a:xfrm>
        </p:spPr>
        <p:txBody>
          <a:bodyPr/>
          <a:lstStyle/>
          <a:p>
            <a:r>
              <a:rPr lang="en-GB" dirty="0"/>
              <a:t>As it is the easiest way to work, I will focus on using Google </a:t>
            </a:r>
            <a:r>
              <a:rPr lang="en-GB" dirty="0" err="1"/>
              <a:t>Colab</a:t>
            </a:r>
            <a:r>
              <a:rPr lang="en-GB" dirty="0"/>
              <a:t> to run the codes that I wrote. First of all we need to go to the main page that should look like this.</a:t>
            </a:r>
          </a:p>
        </p:txBody>
      </p:sp>
      <p:pic>
        <p:nvPicPr>
          <p:cNvPr id="5" name="Imagen 4">
            <a:extLst>
              <a:ext uri="{FF2B5EF4-FFF2-40B4-BE49-F238E27FC236}">
                <a16:creationId xmlns:a16="http://schemas.microsoft.com/office/drawing/2014/main" id="{57A52DE2-F330-433E-B334-977AB4CEB6B5}"/>
              </a:ext>
            </a:extLst>
          </p:cNvPr>
          <p:cNvPicPr>
            <a:picLocks noChangeAspect="1"/>
          </p:cNvPicPr>
          <p:nvPr/>
        </p:nvPicPr>
        <p:blipFill>
          <a:blip r:embed="rId2"/>
          <a:stretch>
            <a:fillRect/>
          </a:stretch>
        </p:blipFill>
        <p:spPr>
          <a:xfrm>
            <a:off x="1449421" y="1855623"/>
            <a:ext cx="8404698" cy="4417516"/>
          </a:xfrm>
          <a:prstGeom prst="rect">
            <a:avLst/>
          </a:prstGeom>
        </p:spPr>
      </p:pic>
    </p:spTree>
    <p:extLst>
      <p:ext uri="{BB962C8B-B14F-4D97-AF65-F5344CB8AC3E}">
        <p14:creationId xmlns:p14="http://schemas.microsoft.com/office/powerpoint/2010/main" val="2827604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488319-2FAE-CA08-0F4E-CDC0FD4A870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F4BF2B1-CF53-4685-CE27-8056C993658E}"/>
              </a:ext>
            </a:extLst>
          </p:cNvPr>
          <p:cNvSpPr>
            <a:spLocks noGrp="1"/>
          </p:cNvSpPr>
          <p:nvPr>
            <p:ph type="title"/>
          </p:nvPr>
        </p:nvSpPr>
        <p:spPr>
          <a:xfrm>
            <a:off x="574348" y="-665104"/>
            <a:ext cx="10325000" cy="1442463"/>
          </a:xfrm>
        </p:spPr>
        <p:txBody>
          <a:bodyPr/>
          <a:lstStyle/>
          <a:p>
            <a:r>
              <a:rPr lang="en-GB" dirty="0"/>
              <a:t>Using Google </a:t>
            </a:r>
            <a:r>
              <a:rPr lang="en-GB" dirty="0" err="1"/>
              <a:t>Colab</a:t>
            </a:r>
            <a:endParaRPr lang="en-GB" dirty="0"/>
          </a:p>
        </p:txBody>
      </p:sp>
      <p:sp>
        <p:nvSpPr>
          <p:cNvPr id="3" name="Marcador de contenido 2">
            <a:extLst>
              <a:ext uri="{FF2B5EF4-FFF2-40B4-BE49-F238E27FC236}">
                <a16:creationId xmlns:a16="http://schemas.microsoft.com/office/drawing/2014/main" id="{4E191C95-2D71-27DB-5C4A-057279ECB280}"/>
              </a:ext>
            </a:extLst>
          </p:cNvPr>
          <p:cNvSpPr>
            <a:spLocks noGrp="1"/>
          </p:cNvSpPr>
          <p:nvPr>
            <p:ph idx="1"/>
          </p:nvPr>
        </p:nvSpPr>
        <p:spPr>
          <a:xfrm>
            <a:off x="574348" y="949076"/>
            <a:ext cx="10325000" cy="1088869"/>
          </a:xfrm>
        </p:spPr>
        <p:txBody>
          <a:bodyPr/>
          <a:lstStyle/>
          <a:p>
            <a:r>
              <a:rPr lang="en-GB" dirty="0"/>
              <a:t>We exit that window by clicking elsewhere and go to the file tab</a:t>
            </a:r>
          </a:p>
        </p:txBody>
      </p:sp>
      <p:pic>
        <p:nvPicPr>
          <p:cNvPr id="5" name="Imagen 4">
            <a:extLst>
              <a:ext uri="{FF2B5EF4-FFF2-40B4-BE49-F238E27FC236}">
                <a16:creationId xmlns:a16="http://schemas.microsoft.com/office/drawing/2014/main" id="{2AD19884-4E92-7136-626F-36170132706E}"/>
              </a:ext>
            </a:extLst>
          </p:cNvPr>
          <p:cNvPicPr>
            <a:picLocks noChangeAspect="1"/>
          </p:cNvPicPr>
          <p:nvPr/>
        </p:nvPicPr>
        <p:blipFill>
          <a:blip r:embed="rId2"/>
          <a:stretch>
            <a:fillRect/>
          </a:stretch>
        </p:blipFill>
        <p:spPr>
          <a:xfrm>
            <a:off x="1449421" y="1855623"/>
            <a:ext cx="8404698" cy="4417516"/>
          </a:xfrm>
          <a:prstGeom prst="rect">
            <a:avLst/>
          </a:prstGeom>
        </p:spPr>
      </p:pic>
      <p:sp>
        <p:nvSpPr>
          <p:cNvPr id="4" name="Elipse 3">
            <a:extLst>
              <a:ext uri="{FF2B5EF4-FFF2-40B4-BE49-F238E27FC236}">
                <a16:creationId xmlns:a16="http://schemas.microsoft.com/office/drawing/2014/main" id="{0604B078-9514-4A4D-43CD-921E962317EB}"/>
              </a:ext>
            </a:extLst>
          </p:cNvPr>
          <p:cNvSpPr/>
          <p:nvPr/>
        </p:nvSpPr>
        <p:spPr>
          <a:xfrm>
            <a:off x="1449421" y="1855623"/>
            <a:ext cx="739302" cy="614326"/>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13510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9E20F-EB8B-7EAF-50E1-B8A59A93A69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EB42CEA-87F2-D265-F4F2-481BE52E4AA2}"/>
              </a:ext>
            </a:extLst>
          </p:cNvPr>
          <p:cNvSpPr>
            <a:spLocks noGrp="1"/>
          </p:cNvSpPr>
          <p:nvPr>
            <p:ph type="title"/>
          </p:nvPr>
        </p:nvSpPr>
        <p:spPr>
          <a:xfrm>
            <a:off x="574348" y="-665104"/>
            <a:ext cx="10325000" cy="1442463"/>
          </a:xfrm>
        </p:spPr>
        <p:txBody>
          <a:bodyPr/>
          <a:lstStyle/>
          <a:p>
            <a:r>
              <a:rPr lang="en-GB" dirty="0"/>
              <a:t>Using Google </a:t>
            </a:r>
            <a:r>
              <a:rPr lang="en-GB" dirty="0" err="1"/>
              <a:t>Colab</a:t>
            </a:r>
            <a:endParaRPr lang="en-GB" dirty="0"/>
          </a:p>
        </p:txBody>
      </p:sp>
      <p:sp>
        <p:nvSpPr>
          <p:cNvPr id="3" name="Marcador de contenido 2">
            <a:extLst>
              <a:ext uri="{FF2B5EF4-FFF2-40B4-BE49-F238E27FC236}">
                <a16:creationId xmlns:a16="http://schemas.microsoft.com/office/drawing/2014/main" id="{0C513881-3349-2AD6-E714-51EA36E22D39}"/>
              </a:ext>
            </a:extLst>
          </p:cNvPr>
          <p:cNvSpPr>
            <a:spLocks noGrp="1"/>
          </p:cNvSpPr>
          <p:nvPr>
            <p:ph idx="1"/>
          </p:nvPr>
        </p:nvSpPr>
        <p:spPr>
          <a:xfrm>
            <a:off x="574348" y="949076"/>
            <a:ext cx="10325000" cy="1088869"/>
          </a:xfrm>
        </p:spPr>
        <p:txBody>
          <a:bodyPr/>
          <a:lstStyle/>
          <a:p>
            <a:r>
              <a:rPr lang="en-GB" dirty="0"/>
              <a:t>We select “Upload Notebook”</a:t>
            </a:r>
          </a:p>
        </p:txBody>
      </p:sp>
      <p:pic>
        <p:nvPicPr>
          <p:cNvPr id="7" name="Imagen 6">
            <a:extLst>
              <a:ext uri="{FF2B5EF4-FFF2-40B4-BE49-F238E27FC236}">
                <a16:creationId xmlns:a16="http://schemas.microsoft.com/office/drawing/2014/main" id="{7CD23299-9420-F826-DE4E-9484921983AA}"/>
              </a:ext>
            </a:extLst>
          </p:cNvPr>
          <p:cNvPicPr>
            <a:picLocks noChangeAspect="1"/>
          </p:cNvPicPr>
          <p:nvPr/>
        </p:nvPicPr>
        <p:blipFill>
          <a:blip r:embed="rId2"/>
          <a:stretch>
            <a:fillRect/>
          </a:stretch>
        </p:blipFill>
        <p:spPr>
          <a:xfrm>
            <a:off x="3298377" y="1702341"/>
            <a:ext cx="3823695" cy="4380610"/>
          </a:xfrm>
          <a:prstGeom prst="rect">
            <a:avLst/>
          </a:prstGeom>
        </p:spPr>
      </p:pic>
      <p:sp>
        <p:nvSpPr>
          <p:cNvPr id="4" name="Elipse 3">
            <a:extLst>
              <a:ext uri="{FF2B5EF4-FFF2-40B4-BE49-F238E27FC236}">
                <a16:creationId xmlns:a16="http://schemas.microsoft.com/office/drawing/2014/main" id="{F9E77AB8-071B-9BE0-19D9-0E7BCDB576DB}"/>
              </a:ext>
            </a:extLst>
          </p:cNvPr>
          <p:cNvSpPr/>
          <p:nvPr/>
        </p:nvSpPr>
        <p:spPr>
          <a:xfrm>
            <a:off x="3677055" y="2687253"/>
            <a:ext cx="1595336" cy="614326"/>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71965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865A0E-01CD-EBF0-702F-7F3B0B91943D}"/>
            </a:ext>
          </a:extLst>
        </p:cNvPr>
        <p:cNvGrpSpPr/>
        <p:nvPr/>
      </p:nvGrpSpPr>
      <p:grpSpPr>
        <a:xfrm>
          <a:off x="0" y="0"/>
          <a:ext cx="0" cy="0"/>
          <a:chOff x="0" y="0"/>
          <a:chExt cx="0" cy="0"/>
        </a:xfrm>
      </p:grpSpPr>
      <p:pic>
        <p:nvPicPr>
          <p:cNvPr id="6" name="Imagen 5">
            <a:extLst>
              <a:ext uri="{FF2B5EF4-FFF2-40B4-BE49-F238E27FC236}">
                <a16:creationId xmlns:a16="http://schemas.microsoft.com/office/drawing/2014/main" id="{646433FE-2353-9585-3EE8-6CBF1D36ADC2}"/>
              </a:ext>
            </a:extLst>
          </p:cNvPr>
          <p:cNvPicPr>
            <a:picLocks noChangeAspect="1"/>
          </p:cNvPicPr>
          <p:nvPr/>
        </p:nvPicPr>
        <p:blipFill>
          <a:blip r:embed="rId2"/>
          <a:stretch>
            <a:fillRect/>
          </a:stretch>
        </p:blipFill>
        <p:spPr>
          <a:xfrm>
            <a:off x="2336744" y="1493510"/>
            <a:ext cx="6800208" cy="5038773"/>
          </a:xfrm>
          <a:prstGeom prst="rect">
            <a:avLst/>
          </a:prstGeom>
        </p:spPr>
      </p:pic>
      <p:sp>
        <p:nvSpPr>
          <p:cNvPr id="2" name="Título 1">
            <a:extLst>
              <a:ext uri="{FF2B5EF4-FFF2-40B4-BE49-F238E27FC236}">
                <a16:creationId xmlns:a16="http://schemas.microsoft.com/office/drawing/2014/main" id="{016E95E7-4FFF-CC54-0D24-9CB72FF6FD46}"/>
              </a:ext>
            </a:extLst>
          </p:cNvPr>
          <p:cNvSpPr>
            <a:spLocks noGrp="1"/>
          </p:cNvSpPr>
          <p:nvPr>
            <p:ph type="title"/>
          </p:nvPr>
        </p:nvSpPr>
        <p:spPr>
          <a:xfrm>
            <a:off x="574348" y="-665104"/>
            <a:ext cx="10325000" cy="1442463"/>
          </a:xfrm>
        </p:spPr>
        <p:txBody>
          <a:bodyPr/>
          <a:lstStyle/>
          <a:p>
            <a:r>
              <a:rPr lang="en-GB" dirty="0"/>
              <a:t>Using Google </a:t>
            </a:r>
            <a:r>
              <a:rPr lang="en-GB" dirty="0" err="1"/>
              <a:t>Colab</a:t>
            </a:r>
            <a:endParaRPr lang="en-GB" dirty="0"/>
          </a:p>
        </p:txBody>
      </p:sp>
      <p:sp>
        <p:nvSpPr>
          <p:cNvPr id="3" name="Marcador de contenido 2">
            <a:extLst>
              <a:ext uri="{FF2B5EF4-FFF2-40B4-BE49-F238E27FC236}">
                <a16:creationId xmlns:a16="http://schemas.microsoft.com/office/drawing/2014/main" id="{6EEAA77B-8CC1-4535-5CED-D46F2C9FB920}"/>
              </a:ext>
            </a:extLst>
          </p:cNvPr>
          <p:cNvSpPr>
            <a:spLocks noGrp="1"/>
          </p:cNvSpPr>
          <p:nvPr>
            <p:ph idx="1"/>
          </p:nvPr>
        </p:nvSpPr>
        <p:spPr>
          <a:xfrm>
            <a:off x="574348" y="949076"/>
            <a:ext cx="10325000" cy="1088869"/>
          </a:xfrm>
        </p:spPr>
        <p:txBody>
          <a:bodyPr/>
          <a:lstStyle/>
          <a:p>
            <a:r>
              <a:rPr lang="en-GB" dirty="0"/>
              <a:t>Click on “Browse” or drag a file</a:t>
            </a:r>
          </a:p>
        </p:txBody>
      </p:sp>
      <p:sp>
        <p:nvSpPr>
          <p:cNvPr id="4" name="Elipse 3">
            <a:extLst>
              <a:ext uri="{FF2B5EF4-FFF2-40B4-BE49-F238E27FC236}">
                <a16:creationId xmlns:a16="http://schemas.microsoft.com/office/drawing/2014/main" id="{ED4FBFE1-3107-80E7-238E-AC292D15E085}"/>
              </a:ext>
            </a:extLst>
          </p:cNvPr>
          <p:cNvSpPr/>
          <p:nvPr/>
        </p:nvSpPr>
        <p:spPr>
          <a:xfrm>
            <a:off x="5418306" y="3668275"/>
            <a:ext cx="1595336" cy="689716"/>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4752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9C6E0F-58AB-1BE9-4348-C99812EE6485}"/>
            </a:ext>
          </a:extLst>
        </p:cNvPr>
        <p:cNvGrpSpPr/>
        <p:nvPr/>
      </p:nvGrpSpPr>
      <p:grpSpPr>
        <a:xfrm>
          <a:off x="0" y="0"/>
          <a:ext cx="0" cy="0"/>
          <a:chOff x="0" y="0"/>
          <a:chExt cx="0" cy="0"/>
        </a:xfrm>
      </p:grpSpPr>
      <p:pic>
        <p:nvPicPr>
          <p:cNvPr id="7" name="Imagen 6">
            <a:extLst>
              <a:ext uri="{FF2B5EF4-FFF2-40B4-BE49-F238E27FC236}">
                <a16:creationId xmlns:a16="http://schemas.microsoft.com/office/drawing/2014/main" id="{3427AE50-D37A-E92E-04A6-D9610F8F9CF8}"/>
              </a:ext>
            </a:extLst>
          </p:cNvPr>
          <p:cNvPicPr>
            <a:picLocks noChangeAspect="1"/>
          </p:cNvPicPr>
          <p:nvPr/>
        </p:nvPicPr>
        <p:blipFill>
          <a:blip r:embed="rId2"/>
          <a:stretch>
            <a:fillRect/>
          </a:stretch>
        </p:blipFill>
        <p:spPr>
          <a:xfrm>
            <a:off x="1761718" y="1700678"/>
            <a:ext cx="7950259" cy="4624910"/>
          </a:xfrm>
          <a:prstGeom prst="rect">
            <a:avLst/>
          </a:prstGeom>
        </p:spPr>
      </p:pic>
      <p:sp>
        <p:nvSpPr>
          <p:cNvPr id="2" name="Título 1">
            <a:extLst>
              <a:ext uri="{FF2B5EF4-FFF2-40B4-BE49-F238E27FC236}">
                <a16:creationId xmlns:a16="http://schemas.microsoft.com/office/drawing/2014/main" id="{E1C9A90D-CFB1-1742-11D6-DB7C877ACA03}"/>
              </a:ext>
            </a:extLst>
          </p:cNvPr>
          <p:cNvSpPr>
            <a:spLocks noGrp="1"/>
          </p:cNvSpPr>
          <p:nvPr>
            <p:ph type="title"/>
          </p:nvPr>
        </p:nvSpPr>
        <p:spPr>
          <a:xfrm>
            <a:off x="574348" y="-665104"/>
            <a:ext cx="10325000" cy="1442463"/>
          </a:xfrm>
        </p:spPr>
        <p:txBody>
          <a:bodyPr/>
          <a:lstStyle/>
          <a:p>
            <a:r>
              <a:rPr lang="en-GB" dirty="0"/>
              <a:t>Using Google </a:t>
            </a:r>
            <a:r>
              <a:rPr lang="en-GB" dirty="0" err="1"/>
              <a:t>Colab</a:t>
            </a:r>
            <a:endParaRPr lang="en-GB" dirty="0"/>
          </a:p>
        </p:txBody>
      </p:sp>
      <p:sp>
        <p:nvSpPr>
          <p:cNvPr id="3" name="Marcador de contenido 2">
            <a:extLst>
              <a:ext uri="{FF2B5EF4-FFF2-40B4-BE49-F238E27FC236}">
                <a16:creationId xmlns:a16="http://schemas.microsoft.com/office/drawing/2014/main" id="{0936A481-44F8-2C89-21C9-8CF087750071}"/>
              </a:ext>
            </a:extLst>
          </p:cNvPr>
          <p:cNvSpPr>
            <a:spLocks noGrp="1"/>
          </p:cNvSpPr>
          <p:nvPr>
            <p:ph idx="1"/>
          </p:nvPr>
        </p:nvSpPr>
        <p:spPr>
          <a:xfrm>
            <a:off x="574348" y="949076"/>
            <a:ext cx="10325000" cy="1088869"/>
          </a:xfrm>
        </p:spPr>
        <p:txBody>
          <a:bodyPr/>
          <a:lstStyle/>
          <a:p>
            <a:r>
              <a:rPr lang="en-GB" dirty="0"/>
              <a:t>Select first the file named “</a:t>
            </a:r>
            <a:r>
              <a:rPr lang="en-GB" dirty="0" err="1"/>
              <a:t>word_analysis</a:t>
            </a:r>
            <a:r>
              <a:rPr lang="en-GB" dirty="0"/>
              <a:t> </a:t>
            </a:r>
            <a:r>
              <a:rPr lang="en-GB" dirty="0" err="1"/>
              <a:t>compat</a:t>
            </a:r>
            <a:r>
              <a:rPr lang="en-GB" dirty="0"/>
              <a:t> </a:t>
            </a:r>
            <a:r>
              <a:rPr lang="en-GB" dirty="0" err="1"/>
              <a:t>online.ipnyb</a:t>
            </a:r>
            <a:r>
              <a:rPr lang="en-GB" dirty="0"/>
              <a:t>”, which should display the following. If you’re running the file online, do not use cell #1. </a:t>
            </a:r>
          </a:p>
        </p:txBody>
      </p:sp>
    </p:spTree>
    <p:extLst>
      <p:ext uri="{BB962C8B-B14F-4D97-AF65-F5344CB8AC3E}">
        <p14:creationId xmlns:p14="http://schemas.microsoft.com/office/powerpoint/2010/main" val="1039382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BB02D-3B80-994F-2B3A-0AE9D79F772A}"/>
            </a:ext>
          </a:extLst>
        </p:cNvPr>
        <p:cNvGrpSpPr/>
        <p:nvPr/>
      </p:nvGrpSpPr>
      <p:grpSpPr>
        <a:xfrm>
          <a:off x="0" y="0"/>
          <a:ext cx="0" cy="0"/>
          <a:chOff x="0" y="0"/>
          <a:chExt cx="0" cy="0"/>
        </a:xfrm>
      </p:grpSpPr>
      <p:pic>
        <p:nvPicPr>
          <p:cNvPr id="7" name="Imagen 6">
            <a:extLst>
              <a:ext uri="{FF2B5EF4-FFF2-40B4-BE49-F238E27FC236}">
                <a16:creationId xmlns:a16="http://schemas.microsoft.com/office/drawing/2014/main" id="{2FE08D2E-3948-BC14-02B8-5B6180AC2106}"/>
              </a:ext>
            </a:extLst>
          </p:cNvPr>
          <p:cNvPicPr>
            <a:picLocks noChangeAspect="1"/>
          </p:cNvPicPr>
          <p:nvPr/>
        </p:nvPicPr>
        <p:blipFill>
          <a:blip r:embed="rId2"/>
          <a:srcRect t="6596"/>
          <a:stretch/>
        </p:blipFill>
        <p:spPr>
          <a:xfrm>
            <a:off x="2726544" y="1995950"/>
            <a:ext cx="6475720" cy="4842385"/>
          </a:xfrm>
          <a:prstGeom prst="rect">
            <a:avLst/>
          </a:prstGeom>
        </p:spPr>
      </p:pic>
      <p:sp>
        <p:nvSpPr>
          <p:cNvPr id="2" name="Título 1">
            <a:extLst>
              <a:ext uri="{FF2B5EF4-FFF2-40B4-BE49-F238E27FC236}">
                <a16:creationId xmlns:a16="http://schemas.microsoft.com/office/drawing/2014/main" id="{D76F0AA1-24EF-5B27-C20C-C161C2079BAF}"/>
              </a:ext>
            </a:extLst>
          </p:cNvPr>
          <p:cNvSpPr>
            <a:spLocks noGrp="1"/>
          </p:cNvSpPr>
          <p:nvPr>
            <p:ph type="title"/>
          </p:nvPr>
        </p:nvSpPr>
        <p:spPr>
          <a:xfrm>
            <a:off x="574348" y="-665104"/>
            <a:ext cx="10325000" cy="1442463"/>
          </a:xfrm>
        </p:spPr>
        <p:txBody>
          <a:bodyPr/>
          <a:lstStyle/>
          <a:p>
            <a:r>
              <a:rPr lang="en-GB" dirty="0"/>
              <a:t>Using Google </a:t>
            </a:r>
            <a:r>
              <a:rPr lang="en-GB" dirty="0" err="1"/>
              <a:t>Colab</a:t>
            </a:r>
            <a:endParaRPr lang="en-GB" dirty="0"/>
          </a:p>
        </p:txBody>
      </p:sp>
      <p:sp>
        <p:nvSpPr>
          <p:cNvPr id="3" name="Marcador de contenido 2">
            <a:extLst>
              <a:ext uri="{FF2B5EF4-FFF2-40B4-BE49-F238E27FC236}">
                <a16:creationId xmlns:a16="http://schemas.microsoft.com/office/drawing/2014/main" id="{8450DB76-5826-E239-DA8A-CA7B89840A02}"/>
              </a:ext>
            </a:extLst>
          </p:cNvPr>
          <p:cNvSpPr>
            <a:spLocks noGrp="1"/>
          </p:cNvSpPr>
          <p:nvPr>
            <p:ph idx="1"/>
          </p:nvPr>
        </p:nvSpPr>
        <p:spPr>
          <a:xfrm>
            <a:off x="574348" y="949076"/>
            <a:ext cx="10325000" cy="1088869"/>
          </a:xfrm>
        </p:spPr>
        <p:txBody>
          <a:bodyPr/>
          <a:lstStyle/>
          <a:p>
            <a:r>
              <a:rPr lang="en-GB" dirty="0"/>
              <a:t>Upload the text file you want to use by clicking in the folder icon at the left and then the “upload to session storage button” in the tab that opens. For this example, please use the joint file “WoS2.txt”</a:t>
            </a:r>
          </a:p>
        </p:txBody>
      </p:sp>
      <p:sp>
        <p:nvSpPr>
          <p:cNvPr id="6" name="Elipse 5">
            <a:extLst>
              <a:ext uri="{FF2B5EF4-FFF2-40B4-BE49-F238E27FC236}">
                <a16:creationId xmlns:a16="http://schemas.microsoft.com/office/drawing/2014/main" id="{248474FC-2BC0-13C3-75C0-D69BD154650B}"/>
              </a:ext>
            </a:extLst>
          </p:cNvPr>
          <p:cNvSpPr/>
          <p:nvPr/>
        </p:nvSpPr>
        <p:spPr>
          <a:xfrm>
            <a:off x="2448964" y="3716058"/>
            <a:ext cx="913669" cy="530099"/>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Elipse 7">
            <a:extLst>
              <a:ext uri="{FF2B5EF4-FFF2-40B4-BE49-F238E27FC236}">
                <a16:creationId xmlns:a16="http://schemas.microsoft.com/office/drawing/2014/main" id="{679833D9-0864-4B06-ABE7-093DF0DD4E05}"/>
              </a:ext>
            </a:extLst>
          </p:cNvPr>
          <p:cNvSpPr/>
          <p:nvPr/>
        </p:nvSpPr>
        <p:spPr>
          <a:xfrm>
            <a:off x="2905798" y="2721197"/>
            <a:ext cx="623983" cy="530099"/>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35612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E0E57-219F-43C3-C743-DDB15341E47C}"/>
            </a:ext>
          </a:extLst>
        </p:cNvPr>
        <p:cNvGrpSpPr/>
        <p:nvPr/>
      </p:nvGrpSpPr>
      <p:grpSpPr>
        <a:xfrm>
          <a:off x="0" y="0"/>
          <a:ext cx="0" cy="0"/>
          <a:chOff x="0" y="0"/>
          <a:chExt cx="0" cy="0"/>
        </a:xfrm>
      </p:grpSpPr>
      <p:pic>
        <p:nvPicPr>
          <p:cNvPr id="10" name="Imagen 9">
            <a:extLst>
              <a:ext uri="{FF2B5EF4-FFF2-40B4-BE49-F238E27FC236}">
                <a16:creationId xmlns:a16="http://schemas.microsoft.com/office/drawing/2014/main" id="{C5D5DE5C-088B-0654-20C3-7B32F110DE01}"/>
              </a:ext>
            </a:extLst>
          </p:cNvPr>
          <p:cNvPicPr>
            <a:picLocks noChangeAspect="1"/>
          </p:cNvPicPr>
          <p:nvPr/>
        </p:nvPicPr>
        <p:blipFill>
          <a:blip r:embed="rId2"/>
          <a:srcRect t="18611"/>
          <a:stretch/>
        </p:blipFill>
        <p:spPr>
          <a:xfrm>
            <a:off x="6321233" y="1721928"/>
            <a:ext cx="4229690" cy="4225622"/>
          </a:xfrm>
          <a:prstGeom prst="rect">
            <a:avLst/>
          </a:prstGeom>
        </p:spPr>
      </p:pic>
      <p:pic>
        <p:nvPicPr>
          <p:cNvPr id="5" name="Imagen 4">
            <a:extLst>
              <a:ext uri="{FF2B5EF4-FFF2-40B4-BE49-F238E27FC236}">
                <a16:creationId xmlns:a16="http://schemas.microsoft.com/office/drawing/2014/main" id="{C300ED58-37B3-A130-938F-9EFEF4D687A4}"/>
              </a:ext>
            </a:extLst>
          </p:cNvPr>
          <p:cNvPicPr>
            <a:picLocks noChangeAspect="1"/>
          </p:cNvPicPr>
          <p:nvPr/>
        </p:nvPicPr>
        <p:blipFill>
          <a:blip r:embed="rId3"/>
          <a:stretch>
            <a:fillRect/>
          </a:stretch>
        </p:blipFill>
        <p:spPr>
          <a:xfrm>
            <a:off x="1021970" y="2315687"/>
            <a:ext cx="4391638" cy="2800741"/>
          </a:xfrm>
          <a:prstGeom prst="rect">
            <a:avLst/>
          </a:prstGeom>
        </p:spPr>
      </p:pic>
      <p:sp>
        <p:nvSpPr>
          <p:cNvPr id="2" name="Título 1">
            <a:extLst>
              <a:ext uri="{FF2B5EF4-FFF2-40B4-BE49-F238E27FC236}">
                <a16:creationId xmlns:a16="http://schemas.microsoft.com/office/drawing/2014/main" id="{4A4E8C60-A418-6DF9-6EF4-BF51FE4D9A51}"/>
              </a:ext>
            </a:extLst>
          </p:cNvPr>
          <p:cNvSpPr>
            <a:spLocks noGrp="1"/>
          </p:cNvSpPr>
          <p:nvPr>
            <p:ph type="title"/>
          </p:nvPr>
        </p:nvSpPr>
        <p:spPr>
          <a:xfrm>
            <a:off x="574348" y="-665104"/>
            <a:ext cx="10325000" cy="1442463"/>
          </a:xfrm>
        </p:spPr>
        <p:txBody>
          <a:bodyPr/>
          <a:lstStyle/>
          <a:p>
            <a:r>
              <a:rPr lang="en-GB" dirty="0"/>
              <a:t>Using Google </a:t>
            </a:r>
            <a:r>
              <a:rPr lang="en-GB" dirty="0" err="1"/>
              <a:t>Colab</a:t>
            </a:r>
            <a:endParaRPr lang="en-GB" dirty="0"/>
          </a:p>
        </p:txBody>
      </p:sp>
      <p:sp>
        <p:nvSpPr>
          <p:cNvPr id="3" name="Marcador de contenido 2">
            <a:extLst>
              <a:ext uri="{FF2B5EF4-FFF2-40B4-BE49-F238E27FC236}">
                <a16:creationId xmlns:a16="http://schemas.microsoft.com/office/drawing/2014/main" id="{0ABAE5FC-A1EF-6EF1-0EFB-CDCCBEFD6FC6}"/>
              </a:ext>
            </a:extLst>
          </p:cNvPr>
          <p:cNvSpPr>
            <a:spLocks noGrp="1"/>
          </p:cNvSpPr>
          <p:nvPr>
            <p:ph idx="1"/>
          </p:nvPr>
        </p:nvSpPr>
        <p:spPr>
          <a:xfrm>
            <a:off x="574348" y="949076"/>
            <a:ext cx="10325000" cy="1088869"/>
          </a:xfrm>
        </p:spPr>
        <p:txBody>
          <a:bodyPr/>
          <a:lstStyle/>
          <a:p>
            <a:r>
              <a:rPr lang="en-GB" dirty="0"/>
              <a:t>Once its uploaded, copy the path by clicking on the three dots and then “copy path”. </a:t>
            </a:r>
          </a:p>
        </p:txBody>
      </p:sp>
      <p:sp>
        <p:nvSpPr>
          <p:cNvPr id="6" name="Elipse 5">
            <a:extLst>
              <a:ext uri="{FF2B5EF4-FFF2-40B4-BE49-F238E27FC236}">
                <a16:creationId xmlns:a16="http://schemas.microsoft.com/office/drawing/2014/main" id="{48AD4CA4-BDCC-C9F1-97A5-37D106143546}"/>
              </a:ext>
            </a:extLst>
          </p:cNvPr>
          <p:cNvSpPr/>
          <p:nvPr/>
        </p:nvSpPr>
        <p:spPr>
          <a:xfrm>
            <a:off x="7728886" y="4728780"/>
            <a:ext cx="1306959" cy="530099"/>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Elipse 7">
            <a:extLst>
              <a:ext uri="{FF2B5EF4-FFF2-40B4-BE49-F238E27FC236}">
                <a16:creationId xmlns:a16="http://schemas.microsoft.com/office/drawing/2014/main" id="{6BFD669C-32B3-EB1F-4F64-46EA1E53DDEF}"/>
              </a:ext>
            </a:extLst>
          </p:cNvPr>
          <p:cNvSpPr/>
          <p:nvPr/>
        </p:nvSpPr>
        <p:spPr>
          <a:xfrm>
            <a:off x="4477635" y="3971951"/>
            <a:ext cx="623983" cy="530099"/>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00924605"/>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0</TotalTime>
  <Words>364</Words>
  <Application>Microsoft Office PowerPoint</Application>
  <PresentationFormat>Panorámica</PresentationFormat>
  <Paragraphs>34</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Grandview</vt:lpstr>
      <vt:lpstr>Wingdings</vt:lpstr>
      <vt:lpstr>CosineVTI</vt:lpstr>
      <vt:lpstr>Natural Language Processing tools applied to review articles</vt:lpstr>
      <vt:lpstr>Requirements</vt:lpstr>
      <vt:lpstr>Using Google Colab</vt:lpstr>
      <vt:lpstr>Using Google Colab</vt:lpstr>
      <vt:lpstr>Using Google Colab</vt:lpstr>
      <vt:lpstr>Using Google Colab</vt:lpstr>
      <vt:lpstr>Using Google Colab</vt:lpstr>
      <vt:lpstr>Using Google Colab</vt:lpstr>
      <vt:lpstr>Using Google Colab</vt:lpstr>
      <vt:lpstr>Using Google Colab</vt:lpstr>
      <vt:lpstr>Using Google Colab</vt:lpstr>
      <vt:lpstr>Using Google Colab</vt:lpstr>
      <vt:lpstr>Using Google Colab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Braulio Reyes Suárez</dc:creator>
  <cp:lastModifiedBy>Braulio Reyes Suárez</cp:lastModifiedBy>
  <cp:revision>6</cp:revision>
  <dcterms:created xsi:type="dcterms:W3CDTF">2025-03-14T14:52:38Z</dcterms:created>
  <dcterms:modified xsi:type="dcterms:W3CDTF">2025-03-14T15:26:11Z</dcterms:modified>
</cp:coreProperties>
</file>