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7" r:id="rId17"/>
    <p:sldId id="291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575-03A1-41E5-8DAB-28FF6A18294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AEDF-1BAD-42DB-B90D-152F1AC3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826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1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58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4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8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028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5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44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1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2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5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4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81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91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90A-C4EE-3F92-C6E0-1E29CF72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2B0-4C7C-17DD-4DB5-EC92EAB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1331-9D9D-3C23-4CFC-2F0C799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2AAD-B26D-96C6-AC19-EE3B65B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B08-61BE-1D26-1FB1-123986B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194-3D16-D0B3-0B94-D39E29B9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C938-05B3-4E2E-E755-203DF269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8381-BF49-B58B-22E0-8B44495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716-909A-A319-3D34-53F1403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0082-1D5C-861C-7651-FA9C29C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86C0-1209-FBE7-BCBC-5B2AB89E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4414-88E8-FD27-A2F1-9A554D19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80C-3427-B311-6111-72A549B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6402-AB81-A9FC-68FA-83F4D13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0659-EEE5-C57C-A3D8-111D6FE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D7FE-5566-6364-31BE-774D3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B4F-D2AB-73F1-9AEF-D0532C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0F-B763-C45C-EE2D-6D32DC42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0B-ACAA-4ADC-A6E3-91B24A4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972B-7F60-EDB3-6E2C-C7E2801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0E8-E011-DC92-8992-038604BB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12E-FE21-760E-ABDE-D08330E1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0BCF-ABF9-559E-DDFC-2A1FAA6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7F7F-9378-EF0B-3E52-28344488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F4DB-A5E9-42C9-39CE-12A2A19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073-A3F0-09EF-1D4F-BBF9949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C4B8-4848-2835-8801-5619E20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9E16-914D-B034-FEAB-975F9573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4BE0-DF18-53D6-F65E-79F30DB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9DF1-FF43-6308-7097-613900D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E226-E3D4-E971-47E6-1C75D68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BC8-ACD9-648B-43C5-2D886BE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7F0A-D3C3-B7F0-9FB5-F38EF9E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D2B-94B5-92E1-8BF6-8872030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89D8-A0BF-0D47-6D92-447DF61F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ABB2-B859-13B9-C01B-17FCBF37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D1903-B0D1-325C-9D79-4FF1C7F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32CB-177D-307D-E160-D52BE92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0111-9826-0A30-00BB-B1D9121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52B-6069-BD55-4E5B-022D415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6D59-2D9C-7E95-0883-BFA0DE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E7CD-831B-857D-A840-9DC3C5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596E-ABE9-0187-B9CF-00BE98E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70B0-9D43-3CA9-1354-99A8FDE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294-8BE5-C010-9AF5-A9D5F09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AF5D-22E1-2ECD-E3BC-7A2F0A7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8C0-3446-5A82-8694-11C109C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8C9-1371-A590-DB19-9628A3C0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4501-E940-0EB7-4173-9485858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721-E6A1-EFC4-9C8B-47B1E95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082-619E-1A92-0FB0-61187B3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1CFB-CA59-8268-54A9-3825FF3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EFE-932E-DA97-3F33-6FA3273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186A-151B-169B-B844-AE83A372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C29B-3AF9-E086-A19E-7BDB142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A92E-C46A-8FD1-DD2A-03441AB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092D-51EB-1E9B-71AB-8C0872F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9458-AA27-60F3-C9A3-BB40E1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77AF-D380-511D-9723-384A80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1468-265C-5C2B-BAD8-469970F8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D6-BC6F-287E-991C-787D0700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501-2A04-4213-AF2C-9D22AC1421F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AD-CED4-1B90-8CA5-328B67B7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85A-C553-9B6F-09BB-5223FF95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5861.28586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publication/222465749_A_Family_of_Embedded_Runge-Kutta_Formula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00175415_Beitrag_zur_Naherungsweisen_Integration_totaler_Differentialgleichungen" TargetMode="External"/><Relationship Id="rId11" Type="http://schemas.openxmlformats.org/officeDocument/2006/relationships/hyperlink" Target="https://www.researchgate.net/publication/330092401_Nonlinear_Differential_Equation_Solvers_via_Adaptive_Picard-Chebyshev_Iteration_Applications_in_Astrodynamics" TargetMode="External"/><Relationship Id="rId5" Type="http://schemas.openxmlformats.org/officeDocument/2006/relationships/hyperlink" Target="https://www.researchgate.net/publication/230873346_Uber_die_numerische_Auflosung_von_Differentialgleichungen" TargetMode="External"/><Relationship Id="rId10" Type="http://schemas.openxmlformats.org/officeDocument/2006/relationships/hyperlink" Target="https://www.researchgate.net/publication/338609111_Satellite_Closest_Approach_Calculation_Through_Chebyshev_Proxy_Polynomials" TargetMode="External"/><Relationship Id="rId4" Type="http://schemas.openxmlformats.org/officeDocument/2006/relationships/hyperlink" Target="https://www.researchgate.net/publication/23888776_Collision_frequency_of_artificial_satellites_-_The_creation_of_a_debris_belt" TargetMode="External"/><Relationship Id="rId9" Type="http://schemas.openxmlformats.org/officeDocument/2006/relationships/hyperlink" Target="https://en.wikipedia.org/wiki/Linear_multistep_metho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9B7-F645-FDBE-91D4-8F29E291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28" y="868361"/>
            <a:ext cx="10724225" cy="2647195"/>
          </a:xfrm>
        </p:spPr>
        <p:txBody>
          <a:bodyPr>
            <a:normAutofit/>
          </a:bodyPr>
          <a:lstStyle/>
          <a:p>
            <a:r>
              <a:rPr lang="en-US" sz="3600" b="1" kern="1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the Performance of Satellite Propagators for Autonomous Space-Situational-Awareness Satellites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082C-16B9-EBA8-FECA-BB8718B8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25071D-0D12-FB59-804A-C6CFBDCBFD1D}"/>
              </a:ext>
            </a:extLst>
          </p:cNvPr>
          <p:cNvSpPr txBox="1">
            <a:spLocks/>
          </p:cNvSpPr>
          <p:nvPr/>
        </p:nvSpPr>
        <p:spPr>
          <a:xfrm rot="10800000" flipV="1">
            <a:off x="3979974" y="3158240"/>
            <a:ext cx="3820357" cy="8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Phase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24-2-R-13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890C5-5166-9E0F-6E3C-F2EF8430BC93}"/>
              </a:ext>
            </a:extLst>
          </p:cNvPr>
          <p:cNvSpPr txBox="1">
            <a:spLocks/>
          </p:cNvSpPr>
          <p:nvPr/>
        </p:nvSpPr>
        <p:spPr>
          <a:xfrm>
            <a:off x="2974019" y="4758431"/>
            <a:ext cx="6056051" cy="1142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Mahran Abed Ellatif 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 Abed Alkarem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Elad Denenberg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Dormand-Prince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step size method, Balances accuracy and efficiency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varied solution behavior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32186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0951-7812-5126-FD48-F5796F8F405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3DEE7-DC2D-518E-8352-520EE343658D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E5058-84C8-FC4B-0A7B-5D2BDC87A440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459D-5CE4-4CB7-B6DE-2B6002D120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692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accuracy with variable step size for efficiency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high-precision applications where stringent accuracy is required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0560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FD13F-06A3-DFC4-817A-258B9B217797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C772-ABA0-7591-3D95-08DEDC53B89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3556B-31EA-BCC5-B21E-C7D7568512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FE876-623C-4479-A8BF-D87C1B2A705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8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using explicit methods and corrects using implicit methods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non-stiff problem over long time intervals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7814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4B84B-6EC1-DDB2-1532-486B2680A4F2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5AF50-C656-14B9-E5C6-3A3A6F5B7DC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DD9F-E03A-4336-DFD2-7910F0493414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0B5A-FDFB-4457-AB9E-80E3D87F60F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0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29E25EB-042A-293A-A59B-65640139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5" y="2137862"/>
                <a:ext cx="9801482" cy="393059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Modified Picard-Chebyshev Iteration-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MPCI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Picard iteration and Chebyshev polynomials for high accuracy</a:t>
                </a: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Points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O(N)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suited for environments requiring high precision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small step size and time because its polynomial at a specific points the algorithm supposed to give better results than linear ODE’s 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29E25EB-042A-293A-A59B-65640139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5" y="2137862"/>
                <a:ext cx="9801482" cy="3930594"/>
              </a:xfrm>
              <a:blipFill>
                <a:blip r:embed="rId3"/>
                <a:stretch>
                  <a:fillRect l="-1430" t="-3416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527758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85F85-A436-10A7-99A0-D8D7B671CF0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3E2B1-BCF4-47E6-46AC-1695BC852B6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EB9A8-771A-7987-54B8-908622316E27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85ECB-B499-4451-9867-D6DEA9734755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63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Testing Setup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1907428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tested each algorithm using real satellite TLE data for initial conditions and the general motion of equation with only gravity.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six random satellites (5 Low Earth Orbit and 1 High Elliptical Orbit)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Simulations were run over 30-second time span ,and each algorithm’s results were compared to the SGP4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With step size of 0.1 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Key metric included position and velocity differences, as well as execution time for each algorithm.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65418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425A8-51FD-CDF0-E3B7-1B7DDA090A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66311-95AD-35C6-EEDA-CEAF7CFC99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0CEA4-9E7A-86CD-D349-7EE80AD09FF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8095C-54D5-4A6F-A927-F1B73A86B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45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Overview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evaluated the accuracy of each algorithm by comparing their results to the SGP4 model.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was also a critical factor in assessing their practicality for real-time applications.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trade-offs between computational efficiency and accuracy across different algorithms.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563072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A9EC6-4928-CB54-6BD9-E48D06673D4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8B0CF-9114-A39E-E04A-FB0E9D32D07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FC17D4-D304-4AAC-AE4B-A337B49F025B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772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636927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28D594E7-C65F-4272-AC7B-8FB213D4BB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5" y="186517"/>
            <a:ext cx="8195769" cy="548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E251C3-21B1-4A7F-9A9E-5AF48CF84598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07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Average algorithm Comparison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21746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pic>
        <p:nvPicPr>
          <p:cNvPr id="10" name="תמונה 15">
            <a:extLst>
              <a:ext uri="{FF2B5EF4-FFF2-40B4-BE49-F238E27FC236}">
                <a16:creationId xmlns:a16="http://schemas.microsoft.com/office/drawing/2014/main" id="{BDDF5B94-CE05-3B05-4DF0-6CEDDBA6A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92" y="1941564"/>
            <a:ext cx="5524548" cy="3665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15EDDF-0313-ACD2-E3F2-B85DD30215B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62FE8-9442-97AE-2F1F-137B27704202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3771A-5859-4A45-B2EC-D780E10B7AD1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12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Results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21746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RK4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showed the smallest average position difference, balancing accuracy and speed.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accuracy, but with increased computational cost.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in terms of computation, but less accurate for satellite state propagation.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Offered high accuracy with good computational performance.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Provided high precision, but with longer execution times, requiring optimization.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F2C5B-C3F8-4F75-B2FB-EE2B60F054B4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66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444943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balanced algorithms, with RK4 offering the best trade-off between accuracy and efficiency.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efficient, is less suitable for high-precision satellite positioning.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strong precision but requires optimization for real-time use.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good accuracy and performance.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85290-0BAC-12ED-0838-26B2427404E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9B2F-B69E-419A-B3BC-2ED44366BBE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717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35531BCD-D9D9-F0D1-D5C9-08F62BA6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33CA8C1-491A-0260-7CAA-996EA58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space debris problem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autonomous navigation and collision avoidance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state propagation algorithms</a:t>
            </a: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0CB5-55FE-E84C-FE0B-CBBFA0FA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8"/>
          <a:stretch/>
        </p:blipFill>
        <p:spPr>
          <a:xfrm>
            <a:off x="6570459" y="950688"/>
            <a:ext cx="4892018" cy="4123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9F407-8B9D-82FC-56AD-4BA49582939F}"/>
              </a:ext>
            </a:extLst>
          </p:cNvPr>
          <p:cNvSpPr txBox="1"/>
          <p:nvPr/>
        </p:nvSpPr>
        <p:spPr>
          <a:xfrm>
            <a:off x="7368301" y="434451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Active\Old Satellites, Space debris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EDA7-03D1-6372-E52A-C4FA946CB9EA}"/>
              </a:ext>
            </a:extLst>
          </p:cNvPr>
          <p:cNvSpPr txBox="1"/>
          <p:nvPr/>
        </p:nvSpPr>
        <p:spPr>
          <a:xfrm>
            <a:off x="6861428" y="5113907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satellites[orange]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satellites[Blue]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debris[Grey]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EE166-2D54-29D5-B358-3EA9EACE14CE}"/>
              </a:ext>
            </a:extLst>
          </p:cNvPr>
          <p:cNvSpPr txBox="1"/>
          <p:nvPr/>
        </p:nvSpPr>
        <p:spPr>
          <a:xfrm>
            <a:off x="8980439" y="5165009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bodies[purple]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Uncategorized[pink]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0EAB2-8FF0-E6B7-86BB-45CF2674A6A0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8F3E2-6F98-C3A7-1095-C00429AAD7D5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F918A0-E8A7-9753-445D-9AEFCBD815A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1EEF-EE30-F71D-07AD-C7CC03E9EB1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BC928-9D31-061B-0C57-850F994ADDA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62CB-7450-D97C-EFBF-D74F0C58E43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70CC4-18BE-6CA0-DE2B-E1768DE2907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49D78-0465-5E1B-5BA9-3481E8B752CF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E3524C-8E29-77C5-2A3E-0D5AA164740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CC8CD-463E-85C0-3E8C-DDC6F522C86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E437C-242D-5E0E-E1F0-B8588581860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12E58-0FEC-0BB5-6393-8498FD39A9D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515BA-5237-14F2-1C61-EDB3F71B79E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893DB1-61CE-1C88-8696-E50A2F8827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5585E-32E9-E8EA-0290-4FB12DF83298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FB410-CFC5-A3A6-7E82-5EDF755748A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226AA-71C3-22A4-FAC0-D867C2AFD99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5895-DDEE-6B8B-C781-39BF7E4F875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D4FA-A443-DA99-74B8-AA638D3829E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5615A-9F2A-F227-3771-A0545BE1823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06B8-2BEE-9CD9-B4C9-A22F80B50A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2110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involve implementing the top-performing algorithms in real CubeSat environments to test their effectiveness under actual operating conditions.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experimentation will focus on improving precision and efficiency across all algorithms.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Step-size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h-max/min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D54AF-390B-B120-C221-106F3261E02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0ED207AF-0767-44CD-AED6-CB79173509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39"/>
          <a:stretch/>
        </p:blipFill>
        <p:spPr bwMode="auto">
          <a:xfrm>
            <a:off x="4046340" y="3804388"/>
            <a:ext cx="6319031" cy="1594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E39DCC-C0C1-4626-AC85-70342971C533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337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63" y="174981"/>
            <a:ext cx="31284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821079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75" y="1814136"/>
            <a:ext cx="9801482" cy="39305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900" u="sng" dirty="0"/>
              <a:t>Kessler, D. J., &amp; </a:t>
            </a:r>
            <a:r>
              <a:rPr lang="en-US" sz="900" u="sng" dirty="0" err="1"/>
              <a:t>Cour</a:t>
            </a:r>
            <a:r>
              <a:rPr lang="en-US" sz="900" u="sng" dirty="0"/>
              <a:t>-Palais, B. G. (1978). Collision frequency of artificial satellites: The creation of a debris belt. 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4"/>
              </a:rPr>
              <a:t>https://www.researchgate.net/publication/23888776_Collision_frequency_of_artificial_satellites_-_The_creation_of_a_debris_belt</a:t>
            </a:r>
            <a:endParaRPr lang="en-US" sz="900" u="sng" dirty="0"/>
          </a:p>
          <a:p>
            <a:pPr lvl="0"/>
            <a:r>
              <a:rPr lang="en-US" sz="900" u="sng" dirty="0"/>
              <a:t>Runge, C. (1895). </a:t>
            </a:r>
            <a:r>
              <a:rPr lang="en-US" sz="900" u="sng" dirty="0" err="1"/>
              <a:t>Über</a:t>
            </a:r>
            <a:r>
              <a:rPr lang="en-US" sz="900" u="sng" dirty="0"/>
              <a:t> die </a:t>
            </a:r>
            <a:r>
              <a:rPr lang="en-US" sz="900" u="sng" dirty="0" err="1"/>
              <a:t>numerische</a:t>
            </a:r>
            <a:r>
              <a:rPr lang="en-US" sz="900" u="sng" dirty="0"/>
              <a:t> </a:t>
            </a:r>
            <a:r>
              <a:rPr lang="en-US" sz="900" u="sng" dirty="0" err="1"/>
              <a:t>Auflösung</a:t>
            </a:r>
            <a:r>
              <a:rPr lang="en-US" sz="900" u="sng" dirty="0"/>
              <a:t> von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Mathematische</a:t>
            </a:r>
            <a:r>
              <a:rPr lang="en-US" sz="900" u="sng" dirty="0"/>
              <a:t> </a:t>
            </a:r>
            <a:r>
              <a:rPr lang="en-US" sz="900" u="sng" dirty="0" err="1"/>
              <a:t>Annalen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5"/>
              </a:rPr>
              <a:t>https://www.researchgate.net/publication/230873346_Uber_die_numerische_Auflosung_von_Differentialgleichungen</a:t>
            </a:r>
            <a:endParaRPr lang="en-US" sz="900" dirty="0"/>
          </a:p>
          <a:p>
            <a:pPr lvl="0"/>
            <a:r>
              <a:rPr lang="en-US" sz="900" u="sng" dirty="0" err="1"/>
              <a:t>Kutta</a:t>
            </a:r>
            <a:r>
              <a:rPr lang="en-US" sz="900" u="sng" dirty="0"/>
              <a:t>, W. (1901). </a:t>
            </a:r>
            <a:r>
              <a:rPr lang="en-US" sz="900" u="sng" dirty="0" err="1"/>
              <a:t>Beitrag</a:t>
            </a:r>
            <a:r>
              <a:rPr lang="en-US" sz="900" u="sng" dirty="0"/>
              <a:t> </a:t>
            </a:r>
            <a:r>
              <a:rPr lang="en-US" sz="900" u="sng" dirty="0" err="1"/>
              <a:t>zur</a:t>
            </a:r>
            <a:r>
              <a:rPr lang="en-US" sz="900" u="sng" dirty="0"/>
              <a:t> </a:t>
            </a:r>
            <a:r>
              <a:rPr lang="en-US" sz="900" u="sng" dirty="0" err="1"/>
              <a:t>näherungsweisen</a:t>
            </a:r>
            <a:r>
              <a:rPr lang="en-US" sz="900" u="sng" dirty="0"/>
              <a:t> Integration </a:t>
            </a:r>
            <a:r>
              <a:rPr lang="en-US" sz="900" u="sng" dirty="0" err="1"/>
              <a:t>totaler</a:t>
            </a:r>
            <a:r>
              <a:rPr lang="en-US" sz="900" u="sng" dirty="0"/>
              <a:t>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Zeitschrift</a:t>
            </a:r>
            <a:r>
              <a:rPr lang="en-US" sz="900" u="sng" dirty="0"/>
              <a:t> </a:t>
            </a:r>
            <a:r>
              <a:rPr lang="en-US" sz="900" u="sng" dirty="0" err="1"/>
              <a:t>für</a:t>
            </a:r>
            <a:r>
              <a:rPr lang="en-US" sz="900" u="sng" dirty="0"/>
              <a:t> </a:t>
            </a:r>
            <a:r>
              <a:rPr lang="en-US" sz="900" u="sng" dirty="0" err="1"/>
              <a:t>Mathematik</a:t>
            </a:r>
            <a:r>
              <a:rPr lang="en-US" sz="900" u="sng" dirty="0"/>
              <a:t> und </a:t>
            </a:r>
            <a:r>
              <a:rPr lang="en-US" sz="900" u="sng" dirty="0" err="1"/>
              <a:t>Physik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6"/>
              </a:rPr>
              <a:t>https://www.researchgate.net/publication/200175415_Beitrag_zur_Naherungsweisen_Integration_totaler_Differentialgleichungen</a:t>
            </a:r>
            <a:endParaRPr lang="en-US" sz="900" u="sng" dirty="0"/>
          </a:p>
          <a:p>
            <a:pPr lvl="0"/>
            <a:r>
              <a:rPr lang="en-US" sz="900" u="sng" dirty="0" err="1"/>
              <a:t>Dormand</a:t>
            </a:r>
            <a:r>
              <a:rPr lang="en-US" sz="900" u="sng" dirty="0"/>
              <a:t>, J. R., &amp; Prince, P. J. (1980). A family of embedded Runge-</a:t>
            </a:r>
            <a:r>
              <a:rPr lang="en-US" sz="900" u="sng" dirty="0" err="1"/>
              <a:t>Kutta</a:t>
            </a:r>
            <a:r>
              <a:rPr lang="en-US" sz="900" u="sng" dirty="0"/>
              <a:t> formulae. Journal of Computational and Applied Mathematics.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7"/>
              </a:rPr>
              <a:t>https://www.researchgate.net/publication/222465749_A_Family_of_Embedded_Runge-Kutta_Formulae</a:t>
            </a:r>
            <a:endParaRPr lang="en-US" sz="900" u="sng" dirty="0"/>
          </a:p>
          <a:p>
            <a:pPr lvl="0"/>
            <a:r>
              <a:rPr lang="en-US" sz="900" u="sng" dirty="0"/>
              <a:t>Verner, J. L. (1988). A family of explicit Runge-</a:t>
            </a:r>
            <a:r>
              <a:rPr lang="en-US" sz="900" u="sng" dirty="0" err="1"/>
              <a:t>Kutta</a:t>
            </a:r>
            <a:r>
              <a:rPr lang="en-US" sz="900" u="sng" dirty="0"/>
              <a:t> methods for the numerical solution of ordinary differential equations </a:t>
            </a:r>
            <a:r>
              <a:rPr lang="en-US" sz="900" i="1" u="sng" dirty="0"/>
              <a:t>ACM Transactions on Mathematical Software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8"/>
              </a:rPr>
              <a:t>https://dl.acm.org/doi/10.1145/285861.285863</a:t>
            </a:r>
            <a:endParaRPr lang="en-US" sz="900" dirty="0"/>
          </a:p>
          <a:p>
            <a:pPr lvl="0"/>
            <a:r>
              <a:rPr lang="en-US" sz="900" u="sng" dirty="0"/>
              <a:t>Linear multistep method (Adam-</a:t>
            </a:r>
            <a:r>
              <a:rPr lang="en-US" sz="900" u="sng" dirty="0" err="1"/>
              <a:t>bushforth</a:t>
            </a:r>
            <a:r>
              <a:rPr lang="en-US" sz="900" u="sng" dirty="0"/>
              <a:t>-</a:t>
            </a:r>
            <a:r>
              <a:rPr lang="en-US" sz="900" u="sng" dirty="0" err="1"/>
              <a:t>multon</a:t>
            </a:r>
            <a:r>
              <a:rPr lang="en-US" sz="900" u="sng" dirty="0"/>
              <a:t> Formulas)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9"/>
              </a:rPr>
              <a:t>https://en.wikipedia.org/wiki/Linear_multistep_method</a:t>
            </a:r>
            <a:endParaRPr lang="en-US" sz="900" u="sng" dirty="0"/>
          </a:p>
          <a:p>
            <a:r>
              <a:rPr lang="en-US" sz="900" dirty="0"/>
              <a:t> </a:t>
            </a:r>
            <a:r>
              <a:rPr lang="en-US" sz="900" dirty="0" err="1"/>
              <a:t>Denenberg</a:t>
            </a:r>
            <a:r>
              <a:rPr lang="en-US" sz="900" dirty="0"/>
              <a:t>, </a:t>
            </a:r>
            <a:r>
              <a:rPr lang="en-US" sz="900" dirty="0" err="1"/>
              <a:t>Elad</a:t>
            </a:r>
            <a:r>
              <a:rPr lang="en-US" sz="900" dirty="0"/>
              <a:t>. "Satellite closest approach calculation through Chebyshev Proxy Polynomials.“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>
                <a:hlinkClick r:id="rId10"/>
              </a:rPr>
              <a:t>https://www.researchgate.net/publication/338609111_Satellite_Closest_Approach_Calculation_Through_Chebyshev_Proxy_Polynomials</a:t>
            </a:r>
            <a:endParaRPr lang="en-US" sz="900" dirty="0"/>
          </a:p>
          <a:p>
            <a:pPr lvl="0"/>
            <a:r>
              <a:rPr lang="en-US" sz="900" u="sng" dirty="0"/>
              <a:t>Woodland, R. A., &amp; </a:t>
            </a:r>
            <a:r>
              <a:rPr lang="en-US" sz="900" u="sng" dirty="0" err="1"/>
              <a:t>Junkins</a:t>
            </a:r>
            <a:r>
              <a:rPr lang="en-US" sz="900" u="sng" dirty="0"/>
              <a:t>, J. L. (2007). Modified Picard-Chebyshev Iteration Methods for Solving Differential Equations. Journal of Computational Physics.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11"/>
              </a:rPr>
              <a:t>https://www.researchgate.net/publication/330092401_Nonlinear_Differential_Equation_Solvers_via_Adaptive_Picard-Chebyshev_Iteration_Applications_in_Astrodynamics</a:t>
            </a:r>
            <a:endParaRPr lang="en-US" sz="900" dirty="0"/>
          </a:p>
          <a:p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800" dirty="0"/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718BEF-094C-A914-C339-00F3E1D14BA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CCD10-6E72-CDEA-BADC-7F740EAC6EF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D120C4C7-8B3E-413C-BAFE-9E8F974B11D4}"/>
              </a:ext>
            </a:extLst>
          </p:cNvPr>
          <p:cNvSpPr txBox="1">
            <a:spLocks/>
          </p:cNvSpPr>
          <p:nvPr/>
        </p:nvSpPr>
        <p:spPr>
          <a:xfrm>
            <a:off x="594054" y="1391431"/>
            <a:ext cx="1379492" cy="30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sz="1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3D8E-7922-4332-B5F7-70B50D159E9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B71BC4-1527-A075-4306-2EE0DE59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33" y="332618"/>
            <a:ext cx="7251327" cy="5312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39" name="Rectangle: Rounded Corners 46">
            <a:extLst>
              <a:ext uri="{FF2B5EF4-FFF2-40B4-BE49-F238E27FC236}">
                <a16:creationId xmlns:a16="http://schemas.microsoft.com/office/drawing/2014/main" id="{E61725CA-9996-41C1-928E-90FB51FDC24D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: Rounded Corners 47">
            <a:extLst>
              <a:ext uri="{FF2B5EF4-FFF2-40B4-BE49-F238E27FC236}">
                <a16:creationId xmlns:a16="http://schemas.microsoft.com/office/drawing/2014/main" id="{23293F5A-35D9-45BB-A0EF-12D025F44BA7}"/>
              </a:ext>
            </a:extLst>
          </p:cNvPr>
          <p:cNvSpPr/>
          <p:nvPr/>
        </p:nvSpPr>
        <p:spPr>
          <a:xfrm>
            <a:off x="956509" y="5922492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9D1C4A26-3636-4E6E-8120-26754494B8B1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2FE5C-14B0-4977-B6DD-86CB33595C21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43" name="Oval 53">
            <a:extLst>
              <a:ext uri="{FF2B5EF4-FFF2-40B4-BE49-F238E27FC236}">
                <a16:creationId xmlns:a16="http://schemas.microsoft.com/office/drawing/2014/main" id="{74639D72-12EB-405C-8266-84BC8F9401C0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44" name="Oval 55">
            <a:extLst>
              <a:ext uri="{FF2B5EF4-FFF2-40B4-BE49-F238E27FC236}">
                <a16:creationId xmlns:a16="http://schemas.microsoft.com/office/drawing/2014/main" id="{3F0041D5-48BA-4E34-9867-EE4667FE516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45" name="Oval 56">
            <a:extLst>
              <a:ext uri="{FF2B5EF4-FFF2-40B4-BE49-F238E27FC236}">
                <a16:creationId xmlns:a16="http://schemas.microsoft.com/office/drawing/2014/main" id="{663A7169-3088-4589-9E29-A0D28DFC438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6" name="Oval 59">
            <a:extLst>
              <a:ext uri="{FF2B5EF4-FFF2-40B4-BE49-F238E27FC236}">
                <a16:creationId xmlns:a16="http://schemas.microsoft.com/office/drawing/2014/main" id="{7244B289-3FAD-49BC-B4A8-1C3E78ABDFCF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7" name="Oval 60">
            <a:extLst>
              <a:ext uri="{FF2B5EF4-FFF2-40B4-BE49-F238E27FC236}">
                <a16:creationId xmlns:a16="http://schemas.microsoft.com/office/drawing/2014/main" id="{27F8D9DD-703B-4B8F-9343-D63D20C0CA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8" name="Oval 61">
            <a:extLst>
              <a:ext uri="{FF2B5EF4-FFF2-40B4-BE49-F238E27FC236}">
                <a16:creationId xmlns:a16="http://schemas.microsoft.com/office/drawing/2014/main" id="{226BD74B-9A5B-4C6D-8DAA-EE52F7D407C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4768E6-80C6-4BDE-9C52-B32C2CDB796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0" name="Oval 69">
            <a:extLst>
              <a:ext uri="{FF2B5EF4-FFF2-40B4-BE49-F238E27FC236}">
                <a16:creationId xmlns:a16="http://schemas.microsoft.com/office/drawing/2014/main" id="{7196CE38-C4F2-4B81-9702-EFB93837083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1" name="Oval 71">
            <a:extLst>
              <a:ext uri="{FF2B5EF4-FFF2-40B4-BE49-F238E27FC236}">
                <a16:creationId xmlns:a16="http://schemas.microsoft.com/office/drawing/2014/main" id="{A3318278-E2D5-4085-9B9D-F50B1A3A4A3B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A47CFB42-A64F-44E8-ABE8-C5F008AD426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FDD104-D32C-4CF3-A897-D50C9B383E7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E77A6-5E46-452F-AA23-40AF187F2820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14CD9-B662-405E-B09F-50958BB7BBA8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4D15DA-3F12-4199-B42C-B43E428FE1F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02D195-DDD3-4A5D-A311-8F22E0FA35C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E825F-1701-4F0F-8F91-4E35C9D00A2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F55B46-15E5-4D37-80EA-7284C611208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5334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Environment and Collision Risks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satellite population and debris.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satellites need precise algorithms for collision avoidance.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B79BF-C535-4515-8407-9F0808909BFF}"/>
              </a:ext>
            </a:extLst>
          </p:cNvPr>
          <p:cNvSpPr txBox="1"/>
          <p:nvPr/>
        </p:nvSpPr>
        <p:spPr>
          <a:xfrm>
            <a:off x="7868357" y="5432559"/>
            <a:ext cx="325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LEMUR2[green] – COSMOS[red]</a:t>
            </a:r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E6E0E-2AEF-C2B1-AB4E-E44BA7B3B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2503" y="1104729"/>
            <a:ext cx="4267522" cy="4267522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E8CC-2468-6E76-03DD-173425702D4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7A46D-EC91-D077-7E7E-FBECB926544B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3D566-D02A-1E93-8688-0856FE6825C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EB9C-4ADE-6084-4FA8-AF626E7D00E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8A0A9-686F-72F3-ABB8-2B25E327F13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80D2-8C21-E230-66E9-7E6305F8B705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FD3E8-9653-418C-8D09-79CED01BCAA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280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473787" cy="309401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Algorithms for State Propagation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RK4,RK8,ODE45,ODE78,ODE113 and MPCI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of motion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SGP4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General Perturbations Satellite Orbit Model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86054-5583-6054-F9D6-415389B63722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54B56-5D8A-2FB8-7846-9D37C68C7F6C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F86B72-9409-7DAE-D16E-D244DF65B6B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5807-30C1-B8B8-0670-25325A69296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F425F-3B64-3691-C2DE-E97FB8FF6A4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964-0186-63F3-8D21-C1498747F91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76C1D5-B662-C65E-3137-E79D0606C26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C58CC9-AFCD-01CA-C3CD-35560BDB278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E53B8-6613-11F2-CD50-8C5735EC5E0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DCEE2-D484-235B-E549-1E31FE6A3F3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8B16A-A609-99C0-DB06-B70CC36105E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1A21A-C013-1407-BCB2-7231BFAE8A1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AAB8A5-3B86-881C-5AD1-136A0E39FBC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B204AD-DAC0-848F-D734-435BFC76C2D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827F1-D873-722E-5305-9E344638C4F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5C1D-2523-9B07-5DB3-7E229BD37A4A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25CA-D7AE-BAD3-13EC-BAAA58501F6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2FB9-4AF7-A809-FAFC-158C02E868C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F1E6E-AB37-CA0E-9D35-1EC71275076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7F0D-4F67-E666-30C2-0E0227DAB0F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235BE12-92D8-4A1D-ACFB-AC255E4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55" y="1832435"/>
            <a:ext cx="2917590" cy="1522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62698F-E587-471C-B7EE-77CE742C6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939" y="3997809"/>
            <a:ext cx="3999506" cy="10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53BD-F12B-4388-82B7-640F2D0E07D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40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848610" cy="309401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of six algorithms for state propagation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testing with real satellite data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algorithm for autonomous satellite navigation</a:t>
            </a: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65A8C-D662-5A28-E3F8-98472383B4E0}"/>
              </a:ext>
            </a:extLst>
          </p:cNvPr>
          <p:cNvSpPr/>
          <p:nvPr/>
        </p:nvSpPr>
        <p:spPr>
          <a:xfrm>
            <a:off x="956509" y="5920484"/>
            <a:ext cx="8604741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0ED4A-9845-4FF9-4312-2C29E2CE7CD9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5C4D2-1E5B-F47E-3689-FFDF269B937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B2C14-FFF2-211A-4B7F-3760201DF39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5759DC-AADF-A5CA-34E4-E44F42FA18B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883E7-59E4-F651-F79C-1435788F2B47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DF32D2-A1A0-5FB1-17FE-3743B2FF9EB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D47305-3F12-2AAC-BD3A-6572ACF17B0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8B477-0E40-0DB4-5664-DFC597AF92D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13425B-F732-73B0-C3C0-13345E32CA6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7B9FD-ABC5-15B3-48CB-8873776E404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057A0F-E8CC-7C20-34E7-5CF0B1372EF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3CFDB8-694C-0BBC-F9C3-3FEEE93C628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24E38-41CC-2F3D-67D7-C9C77B3BD9B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0CD773-12F9-8C6A-DF0F-B84ED7BC4B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3DC83-8A1E-39FE-17D6-17131F36C02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07-D3A0-D81D-ED47-4635D30457E3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D5F4DB-FBD7-7A8B-19B8-A1FB5DB6DB5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53E7F-4905-31F0-0F36-8E83FC23D50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882C8-B86D-8D2F-2AA9-35647788B8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39FFF-ACC7-40B0-91E9-8CCECE5AB06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00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Algorithms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848610" cy="3094019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-Prince Method-ODE45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Modified Picard-Chebyshev Iteration-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MPCI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AE609C3-4656-982B-5413-B4291EEF99C3}"/>
              </a:ext>
            </a:extLst>
          </p:cNvPr>
          <p:cNvSpPr/>
          <p:nvPr/>
        </p:nvSpPr>
        <p:spPr>
          <a:xfrm>
            <a:off x="956509" y="5920484"/>
            <a:ext cx="8613619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0ACC38-43C9-3EAB-7951-692DFF4DE653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490526-6AEE-FFCF-CF0E-9C72EA508C8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E61447-F592-4611-7626-A5143480628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4ABD0C-24F6-E1F6-EB48-30216AAC019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1AAB3A-96AA-AC07-D257-35B3CE508B5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0BE59B-CC52-512C-0B07-34E3535D64F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F37991-7583-3889-BF06-943FA6BBC7B0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B6AC94-2D6E-4077-169D-D3E2291F0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F1301-B446-9461-801A-87AAB4A9F0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A7322E-2686-292B-D0F1-8C70A921FF8A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C9ADB-726B-0E2C-2957-AB3A91D336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22161FD-9641-A48D-2AE1-E7061BBB378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6467FF-52F7-FAA4-B1D9-7B38A55816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02C5B-42C1-A9CB-8FD2-2E0FA32A181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80BBD5-3DFC-D117-A599-4AA65BEA887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5F62E7-7D09-5AAD-A821-DF186BDBEB7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2356F2-D5FA-EA4A-99C4-26C1EAAE3B1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51883D-433F-B5AC-0392-E13052CB851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94AE0-C5DD-D8A5-C802-E4B01622E2E1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D2D75-53F7-4009-9202-375C8F3FA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11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for ODE’s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accuracy and computational efficiency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for-time Application with moderate accuracy requirements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83E85-8ACB-9693-6B9F-1FAB5862833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EC769-AFE5-7B28-1489-E3FC41BAED2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3E6CC4-8AA3-C940-19D0-AE1420349C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5EB2-A0F1-4C43-A7BC-41E274F0C92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3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accuracy with higher computational cost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precise but less time-constrained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24580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0434-2ECE-AC4C-EDDA-0905F65CD1C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BB4B-8220-4DFB-8957-62863B59476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2BAF-5598-A64D-B220-D5EF443D64B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243-208D-43C1-9C6D-816C83C6F9D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26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1574</Words>
  <Application>Microsoft Office PowerPoint</Application>
  <PresentationFormat>מסך רחב</PresentationFormat>
  <Paragraphs>568</Paragraphs>
  <Slides>21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Yu Gothic Light</vt:lpstr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Examining the Performance of Satellite Propagators for Autonomous Space-Situational-Awareness Satellites </vt:lpstr>
      <vt:lpstr>Introduction </vt:lpstr>
      <vt:lpstr>מצגת של PowerPoint‏</vt:lpstr>
      <vt:lpstr>Background</vt:lpstr>
      <vt:lpstr>Background &amp; Related Work</vt:lpstr>
      <vt:lpstr>Objectives of the Study</vt:lpstr>
      <vt:lpstr>Selected Algorithms</vt:lpstr>
      <vt:lpstr>Algorithms Analysis</vt:lpstr>
      <vt:lpstr>Algorithms Analysis</vt:lpstr>
      <vt:lpstr>Algorithms Analysis</vt:lpstr>
      <vt:lpstr>Algorithms Analysis</vt:lpstr>
      <vt:lpstr>Algorithms Analysis</vt:lpstr>
      <vt:lpstr>Algorithms Analysis</vt:lpstr>
      <vt:lpstr>Preliminary Testing Setup</vt:lpstr>
      <vt:lpstr>Results Overview</vt:lpstr>
      <vt:lpstr>מצגת של PowerPoint‏</vt:lpstr>
      <vt:lpstr>Results Average algorithm Comparison</vt:lpstr>
      <vt:lpstr>Algorithms Results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Performance of Satellite Propagators for Autonomous Space-Situational-Awareness Satellites </dc:title>
  <dc:creator>mhran abd alltef</dc:creator>
  <cp:lastModifiedBy>win10</cp:lastModifiedBy>
  <cp:revision>119</cp:revision>
  <dcterms:created xsi:type="dcterms:W3CDTF">2024-09-05T08:11:34Z</dcterms:created>
  <dcterms:modified xsi:type="dcterms:W3CDTF">2024-09-20T14:20:11Z</dcterms:modified>
</cp:coreProperties>
</file>