
<file path=[Content_Types].xml><?xml version="1.0" encoding="utf-8"?>
<Types xmlns="http://schemas.openxmlformats.org/package/2006/content-types">
  <Default Extension="gif" ContentType="image/gif"/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3"/>
  </p:notesMasterIdLst>
  <p:sldIdLst>
    <p:sldId id="256" r:id="rId2"/>
    <p:sldId id="257" r:id="rId3"/>
    <p:sldId id="298" r:id="rId4"/>
    <p:sldId id="278" r:id="rId5"/>
    <p:sldId id="279" r:id="rId6"/>
    <p:sldId id="280" r:id="rId7"/>
    <p:sldId id="281" r:id="rId8"/>
    <p:sldId id="282" r:id="rId9"/>
    <p:sldId id="283" r:id="rId10"/>
    <p:sldId id="284" r:id="rId11"/>
    <p:sldId id="285" r:id="rId12"/>
    <p:sldId id="286" r:id="rId13"/>
    <p:sldId id="288" r:id="rId14"/>
    <p:sldId id="289" r:id="rId15"/>
    <p:sldId id="290" r:id="rId16"/>
    <p:sldId id="297" r:id="rId17"/>
    <p:sldId id="291" r:id="rId18"/>
    <p:sldId id="293" r:id="rId19"/>
    <p:sldId id="294" r:id="rId20"/>
    <p:sldId id="295" r:id="rId21"/>
    <p:sldId id="296" r:id="rId2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710" autoAdjust="0"/>
    <p:restoredTop sz="94620" autoAdjust="0"/>
  </p:normalViewPr>
  <p:slideViewPr>
    <p:cSldViewPr snapToGrid="0">
      <p:cViewPr>
        <p:scale>
          <a:sx n="120" d="100"/>
          <a:sy n="120" d="100"/>
        </p:scale>
        <p:origin x="192" y="8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9782C575-03A1-41E5-8DAB-28FF6A18294E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6480AEDF-1BAD-42DB-B90D-152F1AC398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545838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7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8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826089940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13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88262008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14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914139692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828580757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242642851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393588949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854028515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33753663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111447260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21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55106551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5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430324103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6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688514840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7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141444787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8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91994348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9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1650811435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10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48065971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11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2991914738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IL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E978E9D-6441-4D31-B084-A8B8B6888730}" type="slidenum">
              <a:rPr lang="en-IL" smtClean="0"/>
              <a:t>12</a:t>
            </a:fld>
            <a:endParaRPr lang="en-IL"/>
          </a:p>
        </p:txBody>
      </p:sp>
    </p:spTree>
    <p:extLst>
      <p:ext uri="{BB962C8B-B14F-4D97-AF65-F5344CB8AC3E}">
        <p14:creationId xmlns:p14="http://schemas.microsoft.com/office/powerpoint/2010/main" val="332708468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138690A-C4EE-3F92-C6E0-1E29CF72900D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8B202B0-4C7C-17DD-4DB5-EC92EAB82B30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A091331-9D9D-3C23-4CFC-2F0C799CB17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6722AAD-B26D-96C6-AC19-EE3B65B159F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669AB08-61BE-1D26-1FB1-123986BD2BE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01310836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A43194-3D16-D0B3-0B94-D39E29B9854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4419C938-05B3-4E2E-E755-203DF2698F5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6A8381-BF49-B58B-22E0-8B44495AB2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FE3D716-909A-A319-3D34-53F14036ECD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7B0082-1D5C-861C-7651-FA9C29CBB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332382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F9D86C0-1209-FBE7-BCBC-5B2AB89EC158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9034414-88E8-FD27-A2F1-9A554D19B82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13D80C-3427-B311-6111-72A549B4E7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34546402-AB81-A9FC-68FA-83F4D13BB69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3970659-EEE5-C57C-A3D8-111D6FE8C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4752171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A7ED7FE-5566-6364-31BE-774D36D97E9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5DFB4F-D2AB-73F1-9AEF-D0532CAF9DD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52E8060F-B763-C45C-EE2D-6D32DC420C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95890B-ACAA-4ADC-A6E3-91B24A4C8E7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B94972B-7F60-EDB3-6E2C-C7E2801DD33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688171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12CA0E8-E011-DC92-8992-038604BBB13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510512E-FE21-760E-ABDE-D08330E1C60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1C70BCF-ABF9-559E-DDFC-2A1FAA619D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7D6F7F7F-9378-EF0B-3E52-28344488BBB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7B2F4DB-A5E9-42C9-39CE-12A2A19FFB1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5806954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1ED6073-A3F0-09EF-1D4F-BBF9949AE0C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6D0C4B8-4848-2835-8801-5619E201F6D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21139E16-914D-B034-FEAB-975F9573E05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FB44BE0-DF18-53D6-F65E-79F30DB4AC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4489DF1-FF43-6308-7097-613900D2051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DE2E226-E3D4-E971-47E6-1C75D6811D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962841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3972BC8-ACD9-648B-43C5-2D886BE35E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98C7F0A-D3C3-B7F0-9FB5-F38EF9EBE65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8BE5AD2B-94B5-92E1-8BF6-8872030002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D1789D8-A0BF-0D47-6D92-447DF61FEF6C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357EABB2-B859-13B9-C01B-17FCBF3788CD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F3D1903-B0D1-325C-9D79-4FF1C7FD46C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8DB532CB-177D-307D-E160-D52BE927D0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65EE0111-9826-0A30-00BB-B1D9121E0F0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4730964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04A052B-6069-BD55-4E5B-022D415CD64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9D76D59-2D9C-7E95-0883-BFA0DE9739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D7CE7CD-831B-857D-A840-9DC3C521BF3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9FA596E-ABE9-0187-B9CF-00BE98E2509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3556662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9170B0-9D43-3CA9-1354-99A8FDE7471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72742294-8BE5-C010-9AF5-A9D5F09BD3C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3A9DAF5D-22E1-2ECD-E3BC-7A2F0A7484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166648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BAC28C0-3446-5A82-8694-11C109CB8F2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4E8F8C9-1371-A590-DB19-9628A3C0CB5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6E6F4501-E940-0EB7-4173-94858583BE2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5475721-E6A1-EFC4-9C8B-47B1E955BE0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06A4F082-619E-1A92-0FB0-61187B38A5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4C841CFB-CA59-8268-54A9-3825FF3E13C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2089755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5B8DEFE-932E-DA97-3F33-6FA327368D5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30E0186A-151B-169B-B844-AE83A37217C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0BDC29B-3AF9-E086-A19E-7BDB1420AFB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382A92E-C46A-8FD1-DD2A-03441ABC317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1BA092D-51EB-1E9B-71AB-8C0872F31DF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8BF9458-AA27-60F3-C9A3-BB40E11B29E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497129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6477AF-D380-511D-9723-384A8089BC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0AB1468-265C-5C2B-BAD8-469970F88BC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FC60DD6-BC6F-287E-991C-787D0700B350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59CE501-2A04-4213-AF2C-9D22AC1421F1}" type="datetimeFigureOut">
              <a:rPr lang="en-US" smtClean="0"/>
              <a:t>9/9/2024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A398EAD-CED4-1B90-8CA5-328B67B7083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DF1185A-C553-9B6F-09BB-5223FF95084A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8CB116-0826-476D-A55D-FA3EBBB97BAB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651577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.png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8.png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9.png"/></Relationships>
</file>

<file path=ppt/slides/_rels/slide21.xml.rels><?xml version="1.0" encoding="UTF-8" standalone="yes"?>
<Relationships xmlns="http://schemas.openxmlformats.org/package/2006/relationships"><Relationship Id="rId8" Type="http://schemas.openxmlformats.org/officeDocument/2006/relationships/hyperlink" Target="https://dl.acm.org/doi/10.1145/285861.285863" TargetMode="External"/><Relationship Id="rId3" Type="http://schemas.openxmlformats.org/officeDocument/2006/relationships/image" Target="../media/image1.png"/><Relationship Id="rId7" Type="http://schemas.openxmlformats.org/officeDocument/2006/relationships/hyperlink" Target="https://www.researchgate.net/publication/222465749_A_Family_of_Embedded_Runge-Kutta_Formulae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2.xml"/><Relationship Id="rId6" Type="http://schemas.openxmlformats.org/officeDocument/2006/relationships/hyperlink" Target="https://www.researchgate.net/publication/200175415_Beitrag_zur_Naherungsweisen_Integration_totaler_Differentialgleichungen" TargetMode="External"/><Relationship Id="rId11" Type="http://schemas.openxmlformats.org/officeDocument/2006/relationships/hyperlink" Target="https://www.researchgate.net/publication/330092401_Nonlinear_Differential_Equation_Solvers_via_Adaptive_Picard-Chebyshev_Iteration_Applications_in_Astrodynamics" TargetMode="External"/><Relationship Id="rId5" Type="http://schemas.openxmlformats.org/officeDocument/2006/relationships/hyperlink" Target="https://www.researchgate.net/publication/230873346_Uber_die_numerische_Auflosung_von_Differentialgleichungen" TargetMode="External"/><Relationship Id="rId10" Type="http://schemas.openxmlformats.org/officeDocument/2006/relationships/hyperlink" Target="https://www.researchgate.net/publication/338609111_Satellite_Closest_Approach_Calculation_Through_Chebyshev_Proxy_Polynomials" TargetMode="External"/><Relationship Id="rId4" Type="http://schemas.openxmlformats.org/officeDocument/2006/relationships/hyperlink" Target="https://www.researchgate.net/publication/23888776_Collision_frequency_of_artificial_satellites_-_The_creation_of_a_debris_belt" TargetMode="External"/><Relationship Id="rId9" Type="http://schemas.openxmlformats.org/officeDocument/2006/relationships/hyperlink" Target="https://en.wikipedia.org/wiki/Linear_multistep_method" TargetMode="Externa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4.gif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6.png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9B59B7-F645-FDBE-91D4-8F29E29109F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426128" y="868361"/>
            <a:ext cx="10724225" cy="2647195"/>
          </a:xfrm>
        </p:spPr>
        <p:txBody>
          <a:bodyPr>
            <a:normAutofit/>
          </a:bodyPr>
          <a:lstStyle/>
          <a:p>
            <a:r>
              <a:rPr lang="en-US" sz="3600" b="1" kern="100" cap="small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Examining the Performance of Satellite Propagators for Autonomous Space-Situational-Awareness Satellites</a:t>
            </a:r>
            <a:br>
              <a:rPr lang="en-US" sz="3600" kern="1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</a:b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230E082C-16B9-EBA8-FECA-BB8718B8978C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6" name="Title 1">
            <a:extLst>
              <a:ext uri="{FF2B5EF4-FFF2-40B4-BE49-F238E27FC236}">
                <a16:creationId xmlns:a16="http://schemas.microsoft.com/office/drawing/2014/main" id="{D025071D-0D12-FB59-804A-C6CFBDCBFD1D}"/>
              </a:ext>
            </a:extLst>
          </p:cNvPr>
          <p:cNvSpPr txBox="1">
            <a:spLocks/>
          </p:cNvSpPr>
          <p:nvPr/>
        </p:nvSpPr>
        <p:spPr>
          <a:xfrm rot="10800000" flipV="1">
            <a:off x="3979974" y="3158240"/>
            <a:ext cx="3820357" cy="887597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Capstone Project Phase A</a:t>
            </a:r>
          </a:p>
          <a:p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24-2-R-13</a:t>
            </a:r>
          </a:p>
        </p:txBody>
      </p:sp>
      <p:sp>
        <p:nvSpPr>
          <p:cNvPr id="7" name="Title 1">
            <a:extLst>
              <a:ext uri="{FF2B5EF4-FFF2-40B4-BE49-F238E27FC236}">
                <a16:creationId xmlns:a16="http://schemas.microsoft.com/office/drawing/2014/main" id="{1D0890C5-5166-9E0F-6E3C-F2EF8430BC93}"/>
              </a:ext>
            </a:extLst>
          </p:cNvPr>
          <p:cNvSpPr txBox="1">
            <a:spLocks/>
          </p:cNvSpPr>
          <p:nvPr/>
        </p:nvSpPr>
        <p:spPr>
          <a:xfrm>
            <a:off x="2974019" y="4758431"/>
            <a:ext cx="6056051" cy="1142431"/>
          </a:xfrm>
          <a:prstGeom prst="rect">
            <a:avLst/>
          </a:prstGeom>
        </p:spPr>
        <p:txBody>
          <a:bodyPr vert="horz" lIns="91440" tIns="45720" rIns="91440" bIns="45720" rtlCol="0" anchor="b">
            <a:normAutofit/>
          </a:bodyPr>
          <a:lstStyle>
            <a:lvl1pPr algn="ctr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60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Mahran Abed Ellatif 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Shadi Abed Alkarem</a:t>
            </a:r>
          </a:p>
          <a:p>
            <a:r>
              <a:rPr lang="en-US" sz="1800" b="1" i="1" kern="100" cap="small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Supervisor: </a:t>
            </a:r>
            <a:r>
              <a:rPr lang="en-US" sz="1800" b="1" i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Elad Denenberg</a:t>
            </a:r>
            <a:endParaRPr lang="en-US" sz="1800" b="1" i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78645517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Dormand-Prince Method-ODE45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Adaptive step size method, Balances accuracy and efficiency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Useful for varied solution behavior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32186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83050951-7812-5126-FD48-F5796F8F405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7A3DEE7-DC2D-518E-8352-520EE343658D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139E5058-84C8-FC4B-0A7B-5D2BDC87A440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2BE7459D-5CE4-4CB7-B6DE-2B6002D120E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16921328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Provides high accuracy with variable step size for efficiency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high-precision applications where stringent accuracy is required 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0560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538FD13F-06A3-DFC4-817A-258B9B217797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BE95C772-ABA0-7591-3D95-08DEDC53B89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CAE3556B-31EA-BCC5-B21E-C7D7568512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BAFE876-623C-4479-A8BF-D87C1B2A705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4873249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460175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sz="32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sz="32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</a:t>
            </a:r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Predicts using explicit methods and corrects using implicit methods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Efficient for non-stiff problem over long time intervals</a:t>
            </a: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12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12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478144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C174B84B-6EC1-DDB2-1532-486B2680A4F2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67C5AF50-C656-14B9-E5C6-3A3A6F5B7DC6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F064DD9F-E03A-4336-DFD2-7910F0493414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6AD0B5A-FDFB-4457-AB9E-80E3D87F60F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6609216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29E25EB-042A-293A-A59B-6564013926F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589285" y="2137862"/>
                <a:ext cx="9801482" cy="3930594"/>
              </a:xfrm>
            </p:spPr>
            <p:txBody>
              <a:bodyPr>
                <a:normAutofit/>
              </a:bodyPr>
              <a:lstStyle/>
              <a:p>
                <a:pPr algn="l" rtl="0"/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Arial" panose="020B0604020202020204" pitchFamily="34" charset="0"/>
                  </a:rPr>
                  <a:t>Modified Picard-Chebyshev Iteration-</a:t>
                </a:r>
                <a:r>
                  <a:rPr lang="en-US" sz="3200" dirty="0">
                    <a:effectLst/>
                    <a:latin typeface="Times New Roman" panose="02020603050405020304" pitchFamily="18" charset="0"/>
                    <a:ea typeface="Calibri" panose="020F0502020204030204" pitchFamily="34" charset="0"/>
                    <a:cs typeface="Times New Roman" panose="02020603050405020304" pitchFamily="18" charset="0"/>
                  </a:rPr>
                  <a:t>MPCI</a:t>
                </a:r>
                <a:endParaRPr lang="en-US" sz="32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Combines Picard iteration and Chebyshev polynomials for high accuracy</a:t>
                </a: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Key Points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Time Complexity O</a:t>
                </a:r>
                <a14:m>
                  <m:oMath xmlns:m="http://schemas.openxmlformats.org/officeDocument/2006/math">
                    <m:r>
                      <a:rPr lang="en-US" b="0" i="0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(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𝐼</m:t>
                    </m:r>
                    <m:r>
                      <a:rPr lang="en-US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⋅</m:t>
                    </m:r>
                    <m:sSup>
                      <m:sSupPr>
                        <m:ctrlPr>
                          <a:rPr lang="en-US" i="1">
                            <a:effectLst/>
                            <a:latin typeface="Cambria Math" panose="02040503050406030204" pitchFamily="18" charset="0"/>
                            <a:cs typeface="Times New Roman" panose="02020603050405020304" pitchFamily="18" charset="0"/>
                          </a:rPr>
                        </m:ctrlPr>
                      </m:sSupPr>
                      <m:e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𝑁</m:t>
                        </m:r>
                      </m:e>
                      <m:sup>
                        <m:r>
                          <a:rPr lang="en-US" i="1">
                            <a:effectLst/>
                            <a:latin typeface="Cambria Math" panose="02040503050406030204" pitchFamily="18" charset="0"/>
                            <a:ea typeface="Calibri" panose="020F0502020204030204" pitchFamily="34" charset="0"/>
                            <a:cs typeface="Times New Roman" panose="02020603050405020304" pitchFamily="18" charset="0"/>
                          </a:rPr>
                          <m:t>2</m:t>
                        </m:r>
                      </m:sup>
                    </m:sSup>
                    <m:r>
                      <a:rPr lang="en-US" b="0" i="1" smtClean="0">
                        <a:effectLst/>
                        <a:latin typeface="Cambria Math" panose="02040503050406030204" pitchFamily="18" charset="0"/>
                        <a:ea typeface="Calibri" panose="020F0502020204030204" pitchFamily="34" charset="0"/>
                        <a:cs typeface="Times New Roman" panose="02020603050405020304" pitchFamily="18" charset="0"/>
                      </a:rPr>
                      <m:t>)</m:t>
                    </m:r>
                  </m:oMath>
                </a14:m>
                <a:endParaRPr lang="en-US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Space Complexity O(N)</a:t>
                </a:r>
              </a:p>
              <a:p>
                <a:pPr lvl="1"/>
                <a:r>
                  <a:rPr lang="en-US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Best suited for environments requiring high precision </a:t>
                </a:r>
                <a:endParaRPr lang="en-US" sz="1600" dirty="0">
                  <a:latin typeface="Times New Roman" panose="02020603050405020304" pitchFamily="18" charset="0"/>
                  <a:cs typeface="Times New Roman" panose="02020603050405020304" pitchFamily="18" charset="0"/>
                </a:endParaRPr>
              </a:p>
              <a:p>
                <a:r>
                  <a:rPr lang="en-US" sz="32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Note :</a:t>
                </a:r>
                <a:r>
                  <a:rPr lang="en-US" sz="2000" dirty="0">
                    <a:latin typeface="Times New Roman" panose="02020603050405020304" pitchFamily="18" charset="0"/>
                    <a:cs typeface="Times New Roman" panose="02020603050405020304" pitchFamily="18" charset="0"/>
                  </a:rPr>
                  <a:t>With the small step size and time because its polynomial at a specific points the algorithm supposed to give better results than linear ODE’s </a:t>
                </a:r>
              </a:p>
            </p:txBody>
          </p:sp>
        </mc:Choice>
        <mc:Fallback xmlns="">
          <p:sp>
            <p:nvSpPr>
              <p:cNvPr id="3" name="מציין מיקום תוכן 2">
                <a:extLst>
                  <a:ext uri="{FF2B5EF4-FFF2-40B4-BE49-F238E27FC236}">
                    <a16:creationId xmlns:a16="http://schemas.microsoft.com/office/drawing/2014/main" id="{329E25EB-042A-293A-A59B-6564013926F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589285" y="2137862"/>
                <a:ext cx="9801482" cy="3930594"/>
              </a:xfrm>
              <a:blipFill>
                <a:blip r:embed="rId3"/>
                <a:stretch>
                  <a:fillRect l="-1430" t="-3416" r="-622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4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13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13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527758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75E85F85-A436-10A7-99A0-D8D7B671CF01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EA53E2B1-BCF4-47E6-46AC-1695BC852B6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B7EB9A8-771A-7987-54B8-908622316E27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BA85ECB-B499-4451-9867-D6DEA9734755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4632664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Preliminary Testing Setup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1907428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tested each algorithm using real satellite TLE data for initial conditions and the general motion of equation with only gravity.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With six random satellites (5 Low Earth Orbit and 1 High Elliptical Orbit)</a:t>
            </a:r>
            <a:endParaRPr lang="en-US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Arial" panose="020B0604020202020204" pitchFamily="34" charset="0"/>
            </a:endParaRP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Simulations were run over 30-second time span ,and each algorithm’s results were compared to the SGP4 Model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With step size of 0.1 </a:t>
            </a:r>
          </a:p>
          <a:p>
            <a:pPr algn="l" rtl="0"/>
            <a:r>
              <a:rPr lang="en-US" dirty="0">
                <a:latin typeface="Times New Roman" panose="02020603050405020304" pitchFamily="18" charset="0"/>
                <a:cs typeface="Arial" panose="020B0604020202020204" pitchFamily="34" charset="0"/>
              </a:rPr>
              <a:t>Key metric included position and velocity differences, as well as execution time for each algorithm.</a:t>
            </a: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14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7" y="5922990"/>
            <a:ext cx="465418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6F8425A8-51FD-CDF0-E3B7-1B7DDA090AD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4E066311-95AD-35C6-EEDA-CEAF7CFC992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22F0CEA4-9E7A-86CD-D349-7EE80AD09FFC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C8F8095C-54D5-4A6F-A927-F1B73A86B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0459746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Overview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We evaluated the accuracy of each algorithm by comparing their results to the SGP4 model.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Execution time was also a critical factor in assessing their practicality for real-time applications.</a:t>
            </a:r>
            <a:endParaRPr lang="en-US" sz="4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results revealed trade-offs between computational efficiency and accuracy across different algorithms.</a:t>
            </a:r>
          </a:p>
          <a:p>
            <a:pPr marL="457200" lvl="1" indent="0">
              <a:buNone/>
            </a:pPr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15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563072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E31A9EC6-4928-CB54-6BD9-E48D06673D48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8078B0CF-9114-A39E-E04A-FB0E9D32D07C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12FC17D4-D304-4AAC-AE4B-A337B49F025B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707720251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16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636927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pic>
        <p:nvPicPr>
          <p:cNvPr id="30" name="תמונה 29">
            <a:extLst>
              <a:ext uri="{FF2B5EF4-FFF2-40B4-BE49-F238E27FC236}">
                <a16:creationId xmlns:a16="http://schemas.microsoft.com/office/drawing/2014/main" id="{28D594E7-C65F-4272-AC7B-8FB213D4BB14}"/>
              </a:ext>
            </a:extLst>
          </p:cNvPr>
          <p:cNvPicPr/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93955" y="186517"/>
            <a:ext cx="8195769" cy="5480787"/>
          </a:xfrm>
          <a:prstGeom prst="rect">
            <a:avLst/>
          </a:prstGeom>
          <a:ln w="38100" cap="sq">
            <a:solidFill>
              <a:srgbClr val="000000"/>
            </a:solidFill>
            <a:prstDash val="solid"/>
            <a:miter lim="800000"/>
          </a:ln>
          <a:effectLst>
            <a:outerShdw blurRad="50800" dist="38100" dir="2700000" algn="tl" rotWithShape="0">
              <a:srgbClr val="000000">
                <a:alpha val="43000"/>
              </a:srgbClr>
            </a:outerShdw>
          </a:effectLst>
        </p:spPr>
      </p:pic>
      <p:sp>
        <p:nvSpPr>
          <p:cNvPr id="33" name="TextBox 32">
            <a:extLst>
              <a:ext uri="{FF2B5EF4-FFF2-40B4-BE49-F238E27FC236}">
                <a16:creationId xmlns:a16="http://schemas.microsoft.com/office/drawing/2014/main" id="{E1E251C3-21B1-4A7F-9A9E-5AF48CF84598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80749065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Results Average algorithm Comparison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17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21746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pic>
        <p:nvPicPr>
          <p:cNvPr id="10" name="תמונה 15">
            <a:extLst>
              <a:ext uri="{FF2B5EF4-FFF2-40B4-BE49-F238E27FC236}">
                <a16:creationId xmlns:a16="http://schemas.microsoft.com/office/drawing/2014/main" id="{BDDF5B94-CE05-3B05-4DF0-6CEDDBA6AA4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721992" y="1941564"/>
            <a:ext cx="5524548" cy="3665852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7315EDDF-0313-ACD2-E3F2-B85DD30215B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E8362FE8-9442-97AE-2F1F-137B27704202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3D13771A-5859-4A45-B2EC-D780E10B7AD1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9120948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Results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217462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46AE9BF0-0A6B-6063-2EAA-9C31780BD3E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9" y="2093730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RK4</a:t>
            </a:r>
            <a:r>
              <a:rPr lang="en-US" sz="24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: showed the smallest average position difference, balancing accuracy and speed.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High accuracy, but with increased computational cost.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ODE45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Efficient in terms of computation, but less accurate for satellite state propagation.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Offered high accuracy with good computational performance, making them ideal for precise applications.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: Provided high precision, but with longer execution times, requiring further optimization.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7CB8C861-B527-9F67-03A7-9F571641519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56E3341E-0E59-9B4C-E14E-F08EF0697076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BCF2C5B-C3F8-4F75-B2FB-EE2B60F054B4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3664856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Conclusion 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19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19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444943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9" y="2093730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RK4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are the most balanced algorithms, with RK4 offering the best trade-off between accuracy and efficiency.</a:t>
            </a:r>
            <a:endParaRPr lang="en-US" sz="2400" dirty="0">
              <a:effectLst/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ODE45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, while efficient, is less suitable for high-precision satellite positioning.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MPCI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provides excellent precision but requires further optimization for real-time use.</a:t>
            </a:r>
          </a:p>
          <a:p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and </a:t>
            </a:r>
            <a:r>
              <a:rPr lang="en-US" sz="24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offer strong accuracy and performance, making them suitable for both real-time and extended simulation tasks.</a:t>
            </a:r>
            <a:endParaRPr lang="en-US" sz="2400" dirty="0">
              <a:latin typeface="Times New Roman" panose="02020603050405020304" pitchFamily="18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D9985290-0BAC-12ED-0838-26B2427404E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0C279B2F-B69E-419A-B3BC-2ED44366BBEE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2717103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>
            <a:extLst>
              <a:ext uri="{FF2B5EF4-FFF2-40B4-BE49-F238E27FC236}">
                <a16:creationId xmlns:a16="http://schemas.microsoft.com/office/drawing/2014/main" id="{363778D7-5EFF-2E06-EEC7-5D898C21A3B9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5" name="כותרת 1">
            <a:extLst>
              <a:ext uri="{FF2B5EF4-FFF2-40B4-BE49-F238E27FC236}">
                <a16:creationId xmlns:a16="http://schemas.microsoft.com/office/drawing/2014/main" id="{35531BCD-D9D9-F0D1-D5C9-08F62BA62E0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5240552" cy="1325563"/>
          </a:xfrm>
        </p:spPr>
        <p:txBody>
          <a:bodyPr/>
          <a:lstStyle/>
          <a:p>
            <a:r>
              <a:rPr lang="en-US" sz="4800" b="1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Introduction</a:t>
            </a:r>
            <a:r>
              <a:rPr lang="en-US" sz="4800" dirty="0">
                <a:latin typeface="Times New Roman" panose="02020603050405020304" pitchFamily="18" charset="0"/>
                <a:ea typeface="Yu Gothic Light" panose="020B0300000000000000" pitchFamily="34" charset="-128"/>
                <a:cs typeface="Times New Roman" panose="02020603050405020304" pitchFamily="18" charset="0"/>
              </a:rPr>
              <a:t> </a:t>
            </a:r>
            <a:endParaRPr lang="he-IL" sz="4800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6" name="מציין מיקום תוכן 2">
            <a:extLst>
              <a:ext uri="{FF2B5EF4-FFF2-40B4-BE49-F238E27FC236}">
                <a16:creationId xmlns:a16="http://schemas.microsoft.com/office/drawing/2014/main" id="{933CA8C1-491A-0260-7CAA-996EA584CDE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278256" y="2065145"/>
            <a:ext cx="6053114" cy="3258091"/>
          </a:xfrm>
        </p:spPr>
        <p:txBody>
          <a:bodyPr>
            <a:no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The growing space debris problem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Importance of autonomous navigation and collision avoidance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six state propagation algorithms</a:t>
            </a:r>
          </a:p>
          <a:p>
            <a:pPr marL="0" indent="0" algn="l" rtl="0">
              <a:buNone/>
            </a:pPr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7" name="Picture 6">
            <a:extLst>
              <a:ext uri="{FF2B5EF4-FFF2-40B4-BE49-F238E27FC236}">
                <a16:creationId xmlns:a16="http://schemas.microsoft.com/office/drawing/2014/main" id="{85AB0CB5-55FE-E84C-FE0B-CBBFA0FABD6E}"/>
              </a:ext>
            </a:extLst>
          </p:cNvPr>
          <p:cNvPicPr>
            <a:picLocks noChangeAspect="1"/>
          </p:cNvPicPr>
          <p:nvPr/>
        </p:nvPicPr>
        <p:blipFill rotWithShape="1">
          <a:blip r:embed="rId3"/>
          <a:srcRect r="56858"/>
          <a:stretch/>
        </p:blipFill>
        <p:spPr>
          <a:xfrm>
            <a:off x="6570459" y="950688"/>
            <a:ext cx="4892018" cy="4123392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E729F407-8B9D-82FC-56AD-4BA49582939F}"/>
              </a:ext>
            </a:extLst>
          </p:cNvPr>
          <p:cNvSpPr txBox="1"/>
          <p:nvPr/>
        </p:nvSpPr>
        <p:spPr>
          <a:xfrm>
            <a:off x="7368301" y="434451"/>
            <a:ext cx="3492060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Active\Old Satellites, Space debris</a:t>
            </a:r>
            <a:endParaRPr lang="en-IL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4E14EDA7-03D1-6372-E52A-C4FA946CB9EA}"/>
              </a:ext>
            </a:extLst>
          </p:cNvPr>
          <p:cNvSpPr txBox="1"/>
          <p:nvPr/>
        </p:nvSpPr>
        <p:spPr>
          <a:xfrm>
            <a:off x="6861428" y="5113907"/>
            <a:ext cx="1879922" cy="646331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Active satellites[orange]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Inactive satellites[Blue]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debris[Grey]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0" name="TextBox 9">
            <a:extLst>
              <a:ext uri="{FF2B5EF4-FFF2-40B4-BE49-F238E27FC236}">
                <a16:creationId xmlns:a16="http://schemas.microsoft.com/office/drawing/2014/main" id="{99DEE166-2D54-29D5-B358-3EA9EACE14CE}"/>
              </a:ext>
            </a:extLst>
          </p:cNvPr>
          <p:cNvSpPr txBox="1"/>
          <p:nvPr/>
        </p:nvSpPr>
        <p:spPr>
          <a:xfrm>
            <a:off x="8980439" y="5165009"/>
            <a:ext cx="1879922" cy="461665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Rocket bodies[purple]</a:t>
            </a:r>
          </a:p>
          <a:p>
            <a:pPr algn="ctr"/>
            <a:r>
              <a:rPr lang="en-US" sz="1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Uncategorized[pink]</a:t>
            </a:r>
            <a:endParaRPr lang="en-IL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12" name="Rectangle: Rounded Corners 11">
            <a:extLst>
              <a:ext uri="{FF2B5EF4-FFF2-40B4-BE49-F238E27FC236}">
                <a16:creationId xmlns:a16="http://schemas.microsoft.com/office/drawing/2014/main" id="{8EE0EAB2-8FF0-E6B7-86BB-45CF2674A6A0}"/>
              </a:ext>
            </a:extLst>
          </p:cNvPr>
          <p:cNvSpPr/>
          <p:nvPr/>
        </p:nvSpPr>
        <p:spPr>
          <a:xfrm>
            <a:off x="956509" y="5920484"/>
            <a:ext cx="8578108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3" name="Rectangle: Rounded Corners 12">
            <a:extLst>
              <a:ext uri="{FF2B5EF4-FFF2-40B4-BE49-F238E27FC236}">
                <a16:creationId xmlns:a16="http://schemas.microsoft.com/office/drawing/2014/main" id="{AD28F3E2-6F98-C3A7-1095-C00429AAD7D5}"/>
              </a:ext>
            </a:extLst>
          </p:cNvPr>
          <p:cNvSpPr/>
          <p:nvPr/>
        </p:nvSpPr>
        <p:spPr>
          <a:xfrm>
            <a:off x="956509" y="5891730"/>
            <a:ext cx="470211" cy="318052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45F918A0-E8A7-9753-445D-9AEFCBD815AB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88A81EEF-EE30-F71D-07AD-C7CC03E9EB1E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6" name="Oval 15">
            <a:extLst>
              <a:ext uri="{FF2B5EF4-FFF2-40B4-BE49-F238E27FC236}">
                <a16:creationId xmlns:a16="http://schemas.microsoft.com/office/drawing/2014/main" id="{25DBC928-9D31-061B-0C57-850F994ADDA8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7" name="TextBox 16">
            <a:extLst>
              <a:ext uri="{FF2B5EF4-FFF2-40B4-BE49-F238E27FC236}">
                <a16:creationId xmlns:a16="http://schemas.microsoft.com/office/drawing/2014/main" id="{26D162CB-7450-D97C-EFBF-D74F0C58E432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63870CC4-18BE-6CA0-DE2B-E1768DE2907D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8F949D78-0465-5E1B-5BA9-3481E8B752CF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22" name="Oval 21">
            <a:extLst>
              <a:ext uri="{FF2B5EF4-FFF2-40B4-BE49-F238E27FC236}">
                <a16:creationId xmlns:a16="http://schemas.microsoft.com/office/drawing/2014/main" id="{70E3524C-8E29-77C5-2A3E-0D5AA164740E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23" name="Oval 22">
            <a:extLst>
              <a:ext uri="{FF2B5EF4-FFF2-40B4-BE49-F238E27FC236}">
                <a16:creationId xmlns:a16="http://schemas.microsoft.com/office/drawing/2014/main" id="{0BCCC8CD-463E-85C0-3E8C-DDC6F522C865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24" name="Oval 23">
            <a:extLst>
              <a:ext uri="{FF2B5EF4-FFF2-40B4-BE49-F238E27FC236}">
                <a16:creationId xmlns:a16="http://schemas.microsoft.com/office/drawing/2014/main" id="{FD6E437C-242D-5E0E-E1F0-B85885818605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31" name="TextBox 30">
            <a:extLst>
              <a:ext uri="{FF2B5EF4-FFF2-40B4-BE49-F238E27FC236}">
                <a16:creationId xmlns:a16="http://schemas.microsoft.com/office/drawing/2014/main" id="{B0912E58-0FEC-0BB5-6393-8498FD39A9D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302515BA-5237-14F2-1C61-EDB3F71B79E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13893DB1-61CE-1C88-8696-E50A2F88271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9A35585E-32E9-E8EA-0290-4FB12DF83298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64DFB410-CFC5-A3A6-7E82-5EDF755748A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AD1226AA-71C3-22A4-FAC0-D867C2AFD99C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64615895-DDEE-6B8B-C781-39BF7E4F875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4AFD4FA-A443-DA99-74B8-AA638D3829E2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4965615A-9F2A-F227-3771-A0545BE1823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761906B8-2BEE-9CD9-B4C9-A22F80B50A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</p:spTree>
    <p:extLst>
      <p:ext uri="{BB962C8B-B14F-4D97-AF65-F5344CB8AC3E}">
        <p14:creationId xmlns:p14="http://schemas.microsoft.com/office/powerpoint/2010/main" val="921107879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20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20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6" y="5922990"/>
            <a:ext cx="664658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63889" y="2093730"/>
            <a:ext cx="9801482" cy="3930594"/>
          </a:xfrm>
        </p:spPr>
        <p:txBody>
          <a:bodyPr>
            <a:normAutofit/>
          </a:bodyPr>
          <a:lstStyle/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Future work will involve implementing the top-performing algorithms in real CubeSat environments to test their effectiveness under actual operating conditions.</a:t>
            </a:r>
          </a:p>
          <a:p>
            <a:pPr algn="l" rtl="0"/>
            <a:r>
              <a:rPr lang="en-US" sz="24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Further experimentation will focus on improving precision and efficiency across all algorithms.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Step-size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step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Tolerance </a:t>
            </a:r>
          </a:p>
          <a:p>
            <a:pPr lvl="1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h-max/min</a:t>
            </a: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8" name="Oval 7">
            <a:extLst>
              <a:ext uri="{FF2B5EF4-FFF2-40B4-BE49-F238E27FC236}">
                <a16:creationId xmlns:a16="http://schemas.microsoft.com/office/drawing/2014/main" id="{13AD54AF-390B-B120-C221-106F3261E02D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9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pic>
        <p:nvPicPr>
          <p:cNvPr id="28" name="תמונה 27">
            <a:extLst>
              <a:ext uri="{FF2B5EF4-FFF2-40B4-BE49-F238E27FC236}">
                <a16:creationId xmlns:a16="http://schemas.microsoft.com/office/drawing/2014/main" id="{0ED207AF-0767-44CD-AED6-CB791735097E}"/>
              </a:ext>
            </a:extLst>
          </p:cNvPr>
          <p:cNvPicPr/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73439"/>
          <a:stretch/>
        </p:blipFill>
        <p:spPr bwMode="auto">
          <a:xfrm>
            <a:off x="4046340" y="3804388"/>
            <a:ext cx="6319031" cy="1594293"/>
          </a:xfrm>
          <a:prstGeom prst="rect">
            <a:avLst/>
          </a:prstGeom>
          <a:ln>
            <a:noFill/>
          </a:ln>
          <a:extLst>
            <a:ext uri="{53640926-AAD7-44D8-BBD7-CCE9431645EC}">
              <a14:shadowObscured xmlns:a14="http://schemas.microsoft.com/office/drawing/2010/main"/>
            </a:ext>
          </a:extLst>
        </p:spPr>
      </p:pic>
      <p:sp>
        <p:nvSpPr>
          <p:cNvPr id="29" name="TextBox 28">
            <a:extLst>
              <a:ext uri="{FF2B5EF4-FFF2-40B4-BE49-F238E27FC236}">
                <a16:creationId xmlns:a16="http://schemas.microsoft.com/office/drawing/2014/main" id="{32E39DCC-C0C1-4626-AC85-70342971C533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323374100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303163" y="174981"/>
            <a:ext cx="31284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Thank you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21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21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5" y="5922990"/>
            <a:ext cx="8210791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7A12D937-0BA4-3CB4-E162-39E6549F20B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65" name="TextBox 64">
            <a:extLst>
              <a:ext uri="{FF2B5EF4-FFF2-40B4-BE49-F238E27FC236}">
                <a16:creationId xmlns:a16="http://schemas.microsoft.com/office/drawing/2014/main" id="{D8AA06D0-3CEE-14B1-43DE-4A6D99F0B55B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0" name="TextBox 69">
            <a:extLst>
              <a:ext uri="{FF2B5EF4-FFF2-40B4-BE49-F238E27FC236}">
                <a16:creationId xmlns:a16="http://schemas.microsoft.com/office/drawing/2014/main" id="{383BF7AB-2C0C-3770-1B1E-5F59134B580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Oval 5">
            <a:extLst>
              <a:ext uri="{FF2B5EF4-FFF2-40B4-BE49-F238E27FC236}">
                <a16:creationId xmlns:a16="http://schemas.microsoft.com/office/drawing/2014/main" id="{5F13483A-EDD0-AE53-3D2A-2298FB377702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9924A591-84AF-6FD1-86D5-2DC37505D2EB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6</a:t>
            </a:r>
            <a:endParaRPr lang="en-US" sz="1600" dirty="0"/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4AE267B4-826E-EF56-5E6B-BEFF1191C50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80475" y="1814136"/>
            <a:ext cx="9801482" cy="3930594"/>
          </a:xfrm>
        </p:spPr>
        <p:txBody>
          <a:bodyPr>
            <a:normAutofit lnSpcReduction="10000"/>
          </a:bodyPr>
          <a:lstStyle/>
          <a:p>
            <a:pPr lvl="0"/>
            <a:r>
              <a:rPr lang="en-US" sz="900" u="sng" dirty="0"/>
              <a:t>Kessler, D. J., &amp; </a:t>
            </a:r>
            <a:r>
              <a:rPr lang="en-US" sz="900" u="sng" dirty="0" err="1"/>
              <a:t>Cour</a:t>
            </a:r>
            <a:r>
              <a:rPr lang="en-US" sz="900" u="sng" dirty="0"/>
              <a:t>-Palais, B. G. (1978). Collision frequency of artificial satellites: The creation of a debris belt. 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4"/>
              </a:rPr>
              <a:t>https://www.researchgate.net/publication/23888776_Collision_frequency_of_artificial_satellites_-_The_creation_of_a_debris_belt</a:t>
            </a:r>
            <a:endParaRPr lang="en-US" sz="900" u="sng" dirty="0"/>
          </a:p>
          <a:p>
            <a:pPr lvl="0"/>
            <a:r>
              <a:rPr lang="en-US" sz="900" u="sng" dirty="0"/>
              <a:t>Runge, C. (1895). </a:t>
            </a:r>
            <a:r>
              <a:rPr lang="en-US" sz="900" u="sng" dirty="0" err="1"/>
              <a:t>Über</a:t>
            </a:r>
            <a:r>
              <a:rPr lang="en-US" sz="900" u="sng" dirty="0"/>
              <a:t> die </a:t>
            </a:r>
            <a:r>
              <a:rPr lang="en-US" sz="900" u="sng" dirty="0" err="1"/>
              <a:t>numerische</a:t>
            </a:r>
            <a:r>
              <a:rPr lang="en-US" sz="900" u="sng" dirty="0"/>
              <a:t> </a:t>
            </a:r>
            <a:r>
              <a:rPr lang="en-US" sz="900" u="sng" dirty="0" err="1"/>
              <a:t>Auflösung</a:t>
            </a:r>
            <a:r>
              <a:rPr lang="en-US" sz="900" u="sng" dirty="0"/>
              <a:t> von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Mathematische</a:t>
            </a:r>
            <a:r>
              <a:rPr lang="en-US" sz="900" u="sng" dirty="0"/>
              <a:t> </a:t>
            </a:r>
            <a:r>
              <a:rPr lang="en-US" sz="900" u="sng" dirty="0" err="1"/>
              <a:t>Annalen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5"/>
              </a:rPr>
              <a:t>https://www.researchgate.net/publication/230873346_Uber_die_numerische_Auflosung_von_Differentialgleichungen</a:t>
            </a:r>
            <a:endParaRPr lang="en-US" sz="900" dirty="0"/>
          </a:p>
          <a:p>
            <a:pPr lvl="0"/>
            <a:r>
              <a:rPr lang="en-US" sz="900" u="sng" dirty="0" err="1"/>
              <a:t>Kutta</a:t>
            </a:r>
            <a:r>
              <a:rPr lang="en-US" sz="900" u="sng" dirty="0"/>
              <a:t>, W. (1901). </a:t>
            </a:r>
            <a:r>
              <a:rPr lang="en-US" sz="900" u="sng" dirty="0" err="1"/>
              <a:t>Beitrag</a:t>
            </a:r>
            <a:r>
              <a:rPr lang="en-US" sz="900" u="sng" dirty="0"/>
              <a:t> </a:t>
            </a:r>
            <a:r>
              <a:rPr lang="en-US" sz="900" u="sng" dirty="0" err="1"/>
              <a:t>zur</a:t>
            </a:r>
            <a:r>
              <a:rPr lang="en-US" sz="900" u="sng" dirty="0"/>
              <a:t> </a:t>
            </a:r>
            <a:r>
              <a:rPr lang="en-US" sz="900" u="sng" dirty="0" err="1"/>
              <a:t>näherungsweisen</a:t>
            </a:r>
            <a:r>
              <a:rPr lang="en-US" sz="900" u="sng" dirty="0"/>
              <a:t> Integration </a:t>
            </a:r>
            <a:r>
              <a:rPr lang="en-US" sz="900" u="sng" dirty="0" err="1"/>
              <a:t>totaler</a:t>
            </a:r>
            <a:r>
              <a:rPr lang="en-US" sz="900" u="sng" dirty="0"/>
              <a:t> </a:t>
            </a:r>
            <a:r>
              <a:rPr lang="en-US" sz="900" u="sng" dirty="0" err="1"/>
              <a:t>Differentialgleichungen</a:t>
            </a:r>
            <a:r>
              <a:rPr lang="en-US" sz="900" u="sng" dirty="0"/>
              <a:t>. </a:t>
            </a:r>
            <a:r>
              <a:rPr lang="en-US" sz="900" u="sng" dirty="0" err="1"/>
              <a:t>Zeitschrift</a:t>
            </a:r>
            <a:r>
              <a:rPr lang="en-US" sz="900" u="sng" dirty="0"/>
              <a:t> </a:t>
            </a:r>
            <a:r>
              <a:rPr lang="en-US" sz="900" u="sng" dirty="0" err="1"/>
              <a:t>für</a:t>
            </a:r>
            <a:r>
              <a:rPr lang="en-US" sz="900" u="sng" dirty="0"/>
              <a:t> </a:t>
            </a:r>
            <a:r>
              <a:rPr lang="en-US" sz="900" u="sng" dirty="0" err="1"/>
              <a:t>Mathematik</a:t>
            </a:r>
            <a:r>
              <a:rPr lang="en-US" sz="900" u="sng" dirty="0"/>
              <a:t> und </a:t>
            </a:r>
            <a:r>
              <a:rPr lang="en-US" sz="900" u="sng" dirty="0" err="1"/>
              <a:t>Physik</a:t>
            </a:r>
            <a:r>
              <a:rPr lang="en-US" sz="900" u="sng" dirty="0"/>
              <a:t>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6"/>
              </a:rPr>
              <a:t>https://www.researchgate.net/publication/200175415_Beitrag_zur_Naherungsweisen_Integration_totaler_Differentialgleichungen</a:t>
            </a:r>
            <a:endParaRPr lang="en-US" sz="900" u="sng" dirty="0"/>
          </a:p>
          <a:p>
            <a:pPr lvl="0"/>
            <a:r>
              <a:rPr lang="en-US" sz="900" u="sng" dirty="0" err="1"/>
              <a:t>Dormand</a:t>
            </a:r>
            <a:r>
              <a:rPr lang="en-US" sz="900" u="sng" dirty="0"/>
              <a:t>, J. R., &amp; Prince, P. J. (1980). A family of embedded Runge-</a:t>
            </a:r>
            <a:r>
              <a:rPr lang="en-US" sz="900" u="sng" dirty="0" err="1"/>
              <a:t>Kutta</a:t>
            </a:r>
            <a:r>
              <a:rPr lang="en-US" sz="900" u="sng" dirty="0"/>
              <a:t> formulae. Journal of Computational and Applied Mathematics.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7"/>
              </a:rPr>
              <a:t>https://www.researchgate.net/publication/222465749_A_Family_of_Embedded_Runge-Kutta_Formulae</a:t>
            </a:r>
            <a:endParaRPr lang="en-US" sz="900" u="sng" dirty="0"/>
          </a:p>
          <a:p>
            <a:pPr lvl="0"/>
            <a:r>
              <a:rPr lang="en-US" sz="900" u="sng" dirty="0"/>
              <a:t>Verner, J. L. (1988). A family of explicit Runge-</a:t>
            </a:r>
            <a:r>
              <a:rPr lang="en-US" sz="900" u="sng" dirty="0" err="1"/>
              <a:t>Kutta</a:t>
            </a:r>
            <a:r>
              <a:rPr lang="en-US" sz="900" u="sng" dirty="0"/>
              <a:t> methods for the numerical solution of ordinary differential equations </a:t>
            </a:r>
            <a:r>
              <a:rPr lang="en-US" sz="900" i="1" u="sng" dirty="0"/>
              <a:t>ACM Transactions on Mathematical Software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8"/>
              </a:rPr>
              <a:t>https://dl.acm.org/doi/10.1145/285861.285863</a:t>
            </a:r>
            <a:endParaRPr lang="en-US" sz="900" dirty="0"/>
          </a:p>
          <a:p>
            <a:pPr lvl="0"/>
            <a:r>
              <a:rPr lang="en-US" sz="900" u="sng" dirty="0"/>
              <a:t>Linear multistep method (Adam-</a:t>
            </a:r>
            <a:r>
              <a:rPr lang="en-US" sz="900" u="sng" dirty="0" err="1"/>
              <a:t>bushforth</a:t>
            </a:r>
            <a:r>
              <a:rPr lang="en-US" sz="900" u="sng" dirty="0"/>
              <a:t>-</a:t>
            </a:r>
            <a:r>
              <a:rPr lang="en-US" sz="900" u="sng" dirty="0" err="1"/>
              <a:t>multon</a:t>
            </a:r>
            <a:r>
              <a:rPr lang="en-US" sz="900" u="sng" dirty="0"/>
              <a:t> Formulas)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9"/>
              </a:rPr>
              <a:t>https://en.wikipedia.org/wiki/Linear_multistep_method</a:t>
            </a:r>
            <a:endParaRPr lang="en-US" sz="900" u="sng" dirty="0"/>
          </a:p>
          <a:p>
            <a:r>
              <a:rPr lang="en-US" sz="900" dirty="0"/>
              <a:t> </a:t>
            </a:r>
            <a:r>
              <a:rPr lang="en-US" sz="900" dirty="0" err="1"/>
              <a:t>Denenberg</a:t>
            </a:r>
            <a:r>
              <a:rPr lang="en-US" sz="900" dirty="0"/>
              <a:t>, </a:t>
            </a:r>
            <a:r>
              <a:rPr lang="en-US" sz="900" dirty="0" err="1"/>
              <a:t>Elad</a:t>
            </a:r>
            <a:r>
              <a:rPr lang="en-US" sz="900" dirty="0"/>
              <a:t>. "Satellite closest approach calculation through Chebyshev Proxy Polynomials.“</a:t>
            </a:r>
          </a:p>
          <a:p>
            <a:pPr marL="0" indent="0">
              <a:buNone/>
            </a:pPr>
            <a:r>
              <a:rPr lang="en-US" sz="900" dirty="0"/>
              <a:t> </a:t>
            </a:r>
            <a:r>
              <a:rPr lang="en-US" sz="900" dirty="0">
                <a:hlinkClick r:id="rId10"/>
              </a:rPr>
              <a:t>https://www.researchgate.net/publication/338609111_Satellite_Closest_Approach_Calculation_Through_Chebyshev_Proxy_Polynomials</a:t>
            </a:r>
            <a:endParaRPr lang="en-US" sz="900" dirty="0"/>
          </a:p>
          <a:p>
            <a:pPr lvl="0"/>
            <a:r>
              <a:rPr lang="en-US" sz="900" u="sng" dirty="0"/>
              <a:t>Woodland, R. A., &amp; </a:t>
            </a:r>
            <a:r>
              <a:rPr lang="en-US" sz="900" u="sng" dirty="0" err="1"/>
              <a:t>Junkins</a:t>
            </a:r>
            <a:r>
              <a:rPr lang="en-US" sz="900" u="sng" dirty="0"/>
              <a:t>, J. L. (2007). Modified Picard-Chebyshev Iteration Methods for Solving Differential Equations. Journal of Computational Physics.</a:t>
            </a:r>
            <a:endParaRPr lang="en-US" sz="900" dirty="0"/>
          </a:p>
          <a:p>
            <a:pPr marL="0" indent="0">
              <a:buNone/>
            </a:pPr>
            <a:r>
              <a:rPr lang="en-US" sz="900" u="sng" dirty="0">
                <a:hlinkClick r:id="rId11"/>
              </a:rPr>
              <a:t>https://www.researchgate.net/publication/330092401_Nonlinear_Differential_Equation_Solvers_via_Adaptive_Picard-Chebyshev_Iteration_Applications_in_Astrodynamics</a:t>
            </a:r>
            <a:endParaRPr lang="en-US" sz="900" dirty="0"/>
          </a:p>
          <a:p>
            <a:endParaRPr lang="en-US" sz="8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900" dirty="0"/>
          </a:p>
          <a:p>
            <a:pPr marL="0" indent="0">
              <a:buNone/>
            </a:pPr>
            <a:endParaRPr lang="en-US" sz="800" dirty="0"/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2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lvl="1"/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sp>
        <p:nvSpPr>
          <p:cNvPr id="4" name="Oval 3">
            <a:extLst>
              <a:ext uri="{FF2B5EF4-FFF2-40B4-BE49-F238E27FC236}">
                <a16:creationId xmlns:a16="http://schemas.microsoft.com/office/drawing/2014/main" id="{D18B3393-7984-98C3-610C-86167B1386B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7</a:t>
            </a:r>
            <a:endParaRPr lang="en-US" sz="1600" dirty="0"/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0D79EAC4-A9C5-213C-B571-FFF957361EE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8</a:t>
            </a:r>
            <a:endParaRPr lang="en-US" sz="1600" dirty="0"/>
          </a:p>
        </p:txBody>
      </p:sp>
      <p:sp>
        <p:nvSpPr>
          <p:cNvPr id="9" name="Oval 8">
            <a:extLst>
              <a:ext uri="{FF2B5EF4-FFF2-40B4-BE49-F238E27FC236}">
                <a16:creationId xmlns:a16="http://schemas.microsoft.com/office/drawing/2014/main" id="{60718BEF-094C-A914-C339-00F3E1D14BA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1" name="Oval 10">
            <a:extLst>
              <a:ext uri="{FF2B5EF4-FFF2-40B4-BE49-F238E27FC236}">
                <a16:creationId xmlns:a16="http://schemas.microsoft.com/office/drawing/2014/main" id="{8E2CCD10-6E72-CDEA-BADC-7F740EAC6EF2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10</a:t>
            </a:r>
            <a:endParaRPr lang="en-US" sz="1600" dirty="0"/>
          </a:p>
        </p:txBody>
      </p:sp>
      <p:sp>
        <p:nvSpPr>
          <p:cNvPr id="28" name="כותרת 1">
            <a:extLst>
              <a:ext uri="{FF2B5EF4-FFF2-40B4-BE49-F238E27FC236}">
                <a16:creationId xmlns:a16="http://schemas.microsoft.com/office/drawing/2014/main" id="{D120C4C7-8B3E-413C-BAFE-9E8F974B11D4}"/>
              </a:ext>
            </a:extLst>
          </p:cNvPr>
          <p:cNvSpPr txBox="1">
            <a:spLocks/>
          </p:cNvSpPr>
          <p:nvPr/>
        </p:nvSpPr>
        <p:spPr>
          <a:xfrm>
            <a:off x="594054" y="1391431"/>
            <a:ext cx="1379492" cy="307715"/>
          </a:xfrm>
          <a:prstGeom prst="rect">
            <a:avLst/>
          </a:prstGeom>
        </p:spPr>
        <p:txBody>
          <a:bodyPr vert="horz" lIns="91440" tIns="45720" rIns="91440" bIns="45720" rtlCol="0" anchor="ctr">
            <a:normAutofit fontScale="92500" lnSpcReduction="10000"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sz="4400" kern="1200">
                <a:solidFill>
                  <a:schemeClr val="tx1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en-US" sz="1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  <a:endParaRPr lang="he-IL" sz="1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41A63D8E-7922-4332-B5F7-70B50D159E9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453229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B1B71BC4-1527-A075-4306-2EE0DE595072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801233" y="332618"/>
            <a:ext cx="7251327" cy="5312980"/>
          </a:xfrm>
          <a:prstGeom prst="rect">
            <a:avLst/>
          </a:prstGeom>
        </p:spPr>
      </p:pic>
      <p:pic>
        <p:nvPicPr>
          <p:cNvPr id="4" name="Picture 3">
            <a:extLst>
              <a:ext uri="{FF2B5EF4-FFF2-40B4-BE49-F238E27FC236}">
                <a16:creationId xmlns:a16="http://schemas.microsoft.com/office/drawing/2014/main" id="{363778D7-5EFF-2E06-EEC7-5D898C21A3B9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89209" y="145985"/>
            <a:ext cx="3060198" cy="722377"/>
          </a:xfrm>
          <a:prstGeom prst="rect">
            <a:avLst/>
          </a:prstGeom>
        </p:spPr>
      </p:pic>
      <p:sp>
        <p:nvSpPr>
          <p:cNvPr id="39" name="Rectangle: Rounded Corners 46">
            <a:extLst>
              <a:ext uri="{FF2B5EF4-FFF2-40B4-BE49-F238E27FC236}">
                <a16:creationId xmlns:a16="http://schemas.microsoft.com/office/drawing/2014/main" id="{E61725CA-9996-41C1-928E-90FB51FDC24D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0" name="Rectangle: Rounded Corners 47">
            <a:extLst>
              <a:ext uri="{FF2B5EF4-FFF2-40B4-BE49-F238E27FC236}">
                <a16:creationId xmlns:a16="http://schemas.microsoft.com/office/drawing/2014/main" id="{23293F5A-35D9-45BB-A0EF-12D025F44BA7}"/>
              </a:ext>
            </a:extLst>
          </p:cNvPr>
          <p:cNvSpPr/>
          <p:nvPr/>
        </p:nvSpPr>
        <p:spPr>
          <a:xfrm>
            <a:off x="956509" y="5922492"/>
            <a:ext cx="73744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1" name="Oval 48">
            <a:extLst>
              <a:ext uri="{FF2B5EF4-FFF2-40B4-BE49-F238E27FC236}">
                <a16:creationId xmlns:a16="http://schemas.microsoft.com/office/drawing/2014/main" id="{9D1C4A26-3636-4E6E-8120-26754494B8B1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42" name="TextBox 41">
            <a:extLst>
              <a:ext uri="{FF2B5EF4-FFF2-40B4-BE49-F238E27FC236}">
                <a16:creationId xmlns:a16="http://schemas.microsoft.com/office/drawing/2014/main" id="{2C92FE5C-14B0-4977-B6DD-86CB33595C21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43" name="Oval 53">
            <a:extLst>
              <a:ext uri="{FF2B5EF4-FFF2-40B4-BE49-F238E27FC236}">
                <a16:creationId xmlns:a16="http://schemas.microsoft.com/office/drawing/2014/main" id="{74639D72-12EB-405C-8266-84BC8F9401C0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44" name="Oval 55">
            <a:extLst>
              <a:ext uri="{FF2B5EF4-FFF2-40B4-BE49-F238E27FC236}">
                <a16:creationId xmlns:a16="http://schemas.microsoft.com/office/drawing/2014/main" id="{3F0041D5-48BA-4E34-9867-EE4667FE5165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45" name="Oval 56">
            <a:extLst>
              <a:ext uri="{FF2B5EF4-FFF2-40B4-BE49-F238E27FC236}">
                <a16:creationId xmlns:a16="http://schemas.microsoft.com/office/drawing/2014/main" id="{663A7169-3088-4589-9E29-A0D28DFC4388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46" name="Oval 59">
            <a:extLst>
              <a:ext uri="{FF2B5EF4-FFF2-40B4-BE49-F238E27FC236}">
                <a16:creationId xmlns:a16="http://schemas.microsoft.com/office/drawing/2014/main" id="{7244B289-3FAD-49BC-B4A8-1C3E78ABDFCF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47" name="Oval 60">
            <a:extLst>
              <a:ext uri="{FF2B5EF4-FFF2-40B4-BE49-F238E27FC236}">
                <a16:creationId xmlns:a16="http://schemas.microsoft.com/office/drawing/2014/main" id="{27F8D9DD-703B-4B8F-9343-D63D20C0CA2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8" name="Oval 61">
            <a:extLst>
              <a:ext uri="{FF2B5EF4-FFF2-40B4-BE49-F238E27FC236}">
                <a16:creationId xmlns:a16="http://schemas.microsoft.com/office/drawing/2014/main" id="{226BD74B-9A5B-4C6D-8DAA-EE52F7D407C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6A4768E6-80C6-4BDE-9C52-B32C2CDB7966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50" name="Oval 69">
            <a:extLst>
              <a:ext uri="{FF2B5EF4-FFF2-40B4-BE49-F238E27FC236}">
                <a16:creationId xmlns:a16="http://schemas.microsoft.com/office/drawing/2014/main" id="{7196CE38-C4F2-4B81-9702-EFB93837083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1" name="Oval 71">
            <a:extLst>
              <a:ext uri="{FF2B5EF4-FFF2-40B4-BE49-F238E27FC236}">
                <a16:creationId xmlns:a16="http://schemas.microsoft.com/office/drawing/2014/main" id="{A3318278-E2D5-4085-9B9D-F50B1A3A4A3B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52" name="Oval 73">
            <a:extLst>
              <a:ext uri="{FF2B5EF4-FFF2-40B4-BE49-F238E27FC236}">
                <a16:creationId xmlns:a16="http://schemas.microsoft.com/office/drawing/2014/main" id="{A47CFB42-A64F-44E8-ABE8-C5F008AD426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1</a:t>
            </a:r>
            <a:endParaRPr lang="en-US" sz="1600" dirty="0"/>
          </a:p>
        </p:txBody>
      </p:sp>
      <p:sp>
        <p:nvSpPr>
          <p:cNvPr id="53" name="TextBox 52">
            <a:extLst>
              <a:ext uri="{FF2B5EF4-FFF2-40B4-BE49-F238E27FC236}">
                <a16:creationId xmlns:a16="http://schemas.microsoft.com/office/drawing/2014/main" id="{27FDD104-D32C-4CF3-A897-D50C9B383E71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54" name="TextBox 53">
            <a:extLst>
              <a:ext uri="{FF2B5EF4-FFF2-40B4-BE49-F238E27FC236}">
                <a16:creationId xmlns:a16="http://schemas.microsoft.com/office/drawing/2014/main" id="{1BDE77A6-5E46-452F-AA23-40AF187F2820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56" name="TextBox 55">
            <a:extLst>
              <a:ext uri="{FF2B5EF4-FFF2-40B4-BE49-F238E27FC236}">
                <a16:creationId xmlns:a16="http://schemas.microsoft.com/office/drawing/2014/main" id="{2C214CD9-B662-405E-B09F-50958BB7BBA8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57" name="TextBox 56">
            <a:extLst>
              <a:ext uri="{FF2B5EF4-FFF2-40B4-BE49-F238E27FC236}">
                <a16:creationId xmlns:a16="http://schemas.microsoft.com/office/drawing/2014/main" id="{F34D15DA-3F12-4199-B42C-B43E428FE1F4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C902D195-DDD3-4A5D-A311-8F22E0FA35C9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DCEE825F-1701-4F0F-8F91-4E35C9D00A29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81" name="TextBox 80">
            <a:extLst>
              <a:ext uri="{FF2B5EF4-FFF2-40B4-BE49-F238E27FC236}">
                <a16:creationId xmlns:a16="http://schemas.microsoft.com/office/drawing/2014/main" id="{EFF55B46-15E5-4D37-80EA-7284C6112089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653347553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808183"/>
            <a:ext cx="10515600" cy="1325563"/>
          </a:xfrm>
        </p:spPr>
        <p:txBody>
          <a:bodyPr/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2347993"/>
            <a:ext cx="6228959" cy="2624650"/>
          </a:xfrm>
        </p:spPr>
        <p:txBody>
          <a:bodyPr>
            <a:normAutofit lnSpcReduction="10000"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Environment and Collision Risks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Growing satellite population and debris.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Autonomous satellites need precise algorithms for collision avoidance.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1ACB79BF-C535-4515-8407-9F0808909BFF}"/>
              </a:ext>
            </a:extLst>
          </p:cNvPr>
          <p:cNvSpPr txBox="1"/>
          <p:nvPr/>
        </p:nvSpPr>
        <p:spPr>
          <a:xfrm>
            <a:off x="7868357" y="5432559"/>
            <a:ext cx="3255814" cy="36933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800"/>
              <a:t>LEMUR2[green] – COSMOS[blue]</a:t>
            </a:r>
            <a:endParaRPr lang="en-IL"/>
          </a:p>
        </p:txBody>
      </p:sp>
      <p:pic>
        <p:nvPicPr>
          <p:cNvPr id="11" name="Picture 10">
            <a:extLst>
              <a:ext uri="{FF2B5EF4-FFF2-40B4-BE49-F238E27FC236}">
                <a16:creationId xmlns:a16="http://schemas.microsoft.com/office/drawing/2014/main" id="{C25E6E0E-2AEF-C2B1-AB4E-E44BA7B3B8E9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7362503" y="1104729"/>
            <a:ext cx="4267522" cy="4267522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4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4</a:t>
            </a:fld>
            <a:endParaRPr lang="en-US" dirty="0"/>
          </a:p>
        </p:txBody>
      </p:sp>
      <p:sp>
        <p:nvSpPr>
          <p:cNvPr id="52" name="Rectangle: Rounded Corners 51">
            <a:extLst>
              <a:ext uri="{FF2B5EF4-FFF2-40B4-BE49-F238E27FC236}">
                <a16:creationId xmlns:a16="http://schemas.microsoft.com/office/drawing/2014/main" id="{A6EF7A94-E0B0-59EC-9B64-280F0951B04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D7B19E13-D544-25D4-6DC5-5329BB92B5C5}"/>
              </a:ext>
            </a:extLst>
          </p:cNvPr>
          <p:cNvSpPr/>
          <p:nvPr/>
        </p:nvSpPr>
        <p:spPr>
          <a:xfrm>
            <a:off x="956509" y="5928299"/>
            <a:ext cx="1306400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8BEEF57A-CC6A-F0C8-A225-0952B9E65A28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D90A091-4FCC-5BC7-CB50-9F13BECAC86A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D68829D-0FDF-FD56-456E-E27562DCF1CA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58" name="Oval 57">
            <a:extLst>
              <a:ext uri="{FF2B5EF4-FFF2-40B4-BE49-F238E27FC236}">
                <a16:creationId xmlns:a16="http://schemas.microsoft.com/office/drawing/2014/main" id="{B3E02561-1415-0245-A225-07A24196F11F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2588F584-1E8D-47E9-78BC-88E240B82FFC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62" name="Oval 61">
            <a:extLst>
              <a:ext uri="{FF2B5EF4-FFF2-40B4-BE49-F238E27FC236}">
                <a16:creationId xmlns:a16="http://schemas.microsoft.com/office/drawing/2014/main" id="{35648C51-241E-49B0-D4FE-8C8ACD2693ED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63" name="Oval 62">
            <a:extLst>
              <a:ext uri="{FF2B5EF4-FFF2-40B4-BE49-F238E27FC236}">
                <a16:creationId xmlns:a16="http://schemas.microsoft.com/office/drawing/2014/main" id="{DDD7B538-B37D-4836-DC67-913DA4D49201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4" name="Oval 63">
            <a:extLst>
              <a:ext uri="{FF2B5EF4-FFF2-40B4-BE49-F238E27FC236}">
                <a16:creationId xmlns:a16="http://schemas.microsoft.com/office/drawing/2014/main" id="{5DC7D36E-BB8D-A037-D10A-FB39D2EE492E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71" name="TextBox 70">
            <a:extLst>
              <a:ext uri="{FF2B5EF4-FFF2-40B4-BE49-F238E27FC236}">
                <a16:creationId xmlns:a16="http://schemas.microsoft.com/office/drawing/2014/main" id="{9C396732-AA6D-03C2-C2F7-27C92D4180AB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72" name="Oval 71">
            <a:extLst>
              <a:ext uri="{FF2B5EF4-FFF2-40B4-BE49-F238E27FC236}">
                <a16:creationId xmlns:a16="http://schemas.microsoft.com/office/drawing/2014/main" id="{BA5FE052-2A49-72C6-2EFC-6A1A6C173B9F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4" name="Oval 73">
            <a:extLst>
              <a:ext uri="{FF2B5EF4-FFF2-40B4-BE49-F238E27FC236}">
                <a16:creationId xmlns:a16="http://schemas.microsoft.com/office/drawing/2014/main" id="{45CAAF78-F9C7-C5B8-C13B-4BD8752C3FC3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76" name="Oval 75">
            <a:extLst>
              <a:ext uri="{FF2B5EF4-FFF2-40B4-BE49-F238E27FC236}">
                <a16:creationId xmlns:a16="http://schemas.microsoft.com/office/drawing/2014/main" id="{2FF93336-14D9-1FD8-2D72-52EDC4B6A4FC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A281E8CC-2468-6E76-03DD-173425702D42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D7A7A46D-EC91-D077-7E7E-FBECB926544B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2" name="TextBox 11">
            <a:extLst>
              <a:ext uri="{FF2B5EF4-FFF2-40B4-BE49-F238E27FC236}">
                <a16:creationId xmlns:a16="http://schemas.microsoft.com/office/drawing/2014/main" id="{19F3D566-D02A-1E93-8688-0856FE6825C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3" name="TextBox 12">
            <a:extLst>
              <a:ext uri="{FF2B5EF4-FFF2-40B4-BE49-F238E27FC236}">
                <a16:creationId xmlns:a16="http://schemas.microsoft.com/office/drawing/2014/main" id="{3542EB9C-4ADE-6084-4FA8-AF626E7D00E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4" name="TextBox 13">
            <a:extLst>
              <a:ext uri="{FF2B5EF4-FFF2-40B4-BE49-F238E27FC236}">
                <a16:creationId xmlns:a16="http://schemas.microsoft.com/office/drawing/2014/main" id="{FF38A0A9-686F-72F3-ABB8-2B25E327F130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5" name="TextBox 14">
            <a:extLst>
              <a:ext uri="{FF2B5EF4-FFF2-40B4-BE49-F238E27FC236}">
                <a16:creationId xmlns:a16="http://schemas.microsoft.com/office/drawing/2014/main" id="{C56D80D2-8C21-E230-66E9-7E6305F8B705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30" name="TextBox 29">
            <a:extLst>
              <a:ext uri="{FF2B5EF4-FFF2-40B4-BE49-F238E27FC236}">
                <a16:creationId xmlns:a16="http://schemas.microsoft.com/office/drawing/2014/main" id="{AB1FD3E8-9653-418C-8D09-79CED01BCAAD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8280300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he-IL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Background</a:t>
            </a:r>
            <a:r>
              <a:rPr lang="en-US" sz="4800" b="1" dirty="0">
                <a:latin typeface="Calibri Light" panose="020F0302020204030204" pitchFamily="34" charset="0"/>
                <a:ea typeface="Yu Gothic Light" panose="020B0300000000000000" pitchFamily="34" charset="-128"/>
              </a:rPr>
              <a:t> &amp; </a:t>
            </a:r>
            <a:r>
              <a:rPr lang="en-US" sz="4800" b="1" dirty="0"/>
              <a:t>Related Work</a:t>
            </a:r>
            <a:endParaRPr lang="he-IL" sz="4800" b="1" dirty="0">
              <a:latin typeface="Calibri Light" panose="020F0302020204030204" pitchFamily="34" charset="0"/>
              <a:ea typeface="Yu Gothic Light" panose="020B0300000000000000" pitchFamily="34" charset="-128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347992"/>
            <a:ext cx="7473787" cy="3094019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Existing Algorithms for State Propagation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RK4,RK8,ODE45,ODE78,ODE113 and MPCI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Equations of motion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SGP4 </a:t>
            </a:r>
            <a:r>
              <a:rPr lang="en-US" sz="1600" dirty="0">
                <a:effectLst/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Standard General Perturbations Satellite Orbit Model 4</a:t>
            </a:r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algn="l" rtl="0"/>
            <a:endParaRPr lang="en-US" sz="3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5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5</a:t>
            </a:fld>
            <a:endParaRPr lang="en-US" dirty="0"/>
          </a:p>
        </p:txBody>
      </p:sp>
      <p:sp>
        <p:nvSpPr>
          <p:cNvPr id="4" name="Rectangle: Rounded Corners 3">
            <a:extLst>
              <a:ext uri="{FF2B5EF4-FFF2-40B4-BE49-F238E27FC236}">
                <a16:creationId xmlns:a16="http://schemas.microsoft.com/office/drawing/2014/main" id="{D7386054-5583-6054-F9D6-415389B63722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03054B56-5D8A-2FB8-7846-9D37C68C7F6C}"/>
              </a:ext>
            </a:extLst>
          </p:cNvPr>
          <p:cNvSpPr/>
          <p:nvPr/>
        </p:nvSpPr>
        <p:spPr>
          <a:xfrm>
            <a:off x="956508" y="5921782"/>
            <a:ext cx="1667216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7" name="Oval 6">
            <a:extLst>
              <a:ext uri="{FF2B5EF4-FFF2-40B4-BE49-F238E27FC236}">
                <a16:creationId xmlns:a16="http://schemas.microsoft.com/office/drawing/2014/main" id="{DAF86B72-9409-7DAE-D16E-D244DF65B6B0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2</a:t>
            </a:r>
            <a:endParaRPr lang="en-US" sz="1600" dirty="0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8635807-30C1-B8B8-0670-25325A692963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10" name="Oval 9">
            <a:extLst>
              <a:ext uri="{FF2B5EF4-FFF2-40B4-BE49-F238E27FC236}">
                <a16:creationId xmlns:a16="http://schemas.microsoft.com/office/drawing/2014/main" id="{2AFF425F-3B64-3691-C2DE-E97FB8FF6A41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13" name="Oval 12">
            <a:extLst>
              <a:ext uri="{FF2B5EF4-FFF2-40B4-BE49-F238E27FC236}">
                <a16:creationId xmlns:a16="http://schemas.microsoft.com/office/drawing/2014/main" id="{88027964-0186-63F3-8D21-C1498747F91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14" name="Oval 13">
            <a:extLst>
              <a:ext uri="{FF2B5EF4-FFF2-40B4-BE49-F238E27FC236}">
                <a16:creationId xmlns:a16="http://schemas.microsoft.com/office/drawing/2014/main" id="{2E76C1D5-B662-C65E-3137-E79D0606C26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17" name="Oval 16">
            <a:extLst>
              <a:ext uri="{FF2B5EF4-FFF2-40B4-BE49-F238E27FC236}">
                <a16:creationId xmlns:a16="http://schemas.microsoft.com/office/drawing/2014/main" id="{45C58CC9-AFCD-01CA-C3CD-35560BDB278C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18" name="Oval 17">
            <a:extLst>
              <a:ext uri="{FF2B5EF4-FFF2-40B4-BE49-F238E27FC236}">
                <a16:creationId xmlns:a16="http://schemas.microsoft.com/office/drawing/2014/main" id="{CFAE53B8-6613-11F2-CD50-8C5735EC5E0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19" name="Oval 18">
            <a:extLst>
              <a:ext uri="{FF2B5EF4-FFF2-40B4-BE49-F238E27FC236}">
                <a16:creationId xmlns:a16="http://schemas.microsoft.com/office/drawing/2014/main" id="{C24DCEE2-D484-235B-E549-1E31FE6A3F37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26" name="TextBox 25">
            <a:extLst>
              <a:ext uri="{FF2B5EF4-FFF2-40B4-BE49-F238E27FC236}">
                <a16:creationId xmlns:a16="http://schemas.microsoft.com/office/drawing/2014/main" id="{AD38B16A-A609-99C0-DB06-B70CC36105E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27" name="Oval 26">
            <a:extLst>
              <a:ext uri="{FF2B5EF4-FFF2-40B4-BE49-F238E27FC236}">
                <a16:creationId xmlns:a16="http://schemas.microsoft.com/office/drawing/2014/main" id="{AF51A21A-C013-1407-BCB2-7231BFAE8A1E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29" name="Oval 28">
            <a:extLst>
              <a:ext uri="{FF2B5EF4-FFF2-40B4-BE49-F238E27FC236}">
                <a16:creationId xmlns:a16="http://schemas.microsoft.com/office/drawing/2014/main" id="{79AAB8A5-3B86-881C-5AD1-136A0E39FBC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31" name="Oval 30">
            <a:extLst>
              <a:ext uri="{FF2B5EF4-FFF2-40B4-BE49-F238E27FC236}">
                <a16:creationId xmlns:a16="http://schemas.microsoft.com/office/drawing/2014/main" id="{B3B204AD-DAC0-848F-D734-435BFC76C2DE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32" name="TextBox 31">
            <a:extLst>
              <a:ext uri="{FF2B5EF4-FFF2-40B4-BE49-F238E27FC236}">
                <a16:creationId xmlns:a16="http://schemas.microsoft.com/office/drawing/2014/main" id="{B30827F1-D873-722E-5305-9E344638C4FA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AB75C1D-2523-9B07-5DB3-7E229BD37A4A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836625CA-D7AE-BAD3-13EC-BAAA58501F6B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36" name="TextBox 35">
            <a:extLst>
              <a:ext uri="{FF2B5EF4-FFF2-40B4-BE49-F238E27FC236}">
                <a16:creationId xmlns:a16="http://schemas.microsoft.com/office/drawing/2014/main" id="{C65A2FB9-4AF7-A809-FAFC-158C02E868C5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37" name="TextBox 36">
            <a:extLst>
              <a:ext uri="{FF2B5EF4-FFF2-40B4-BE49-F238E27FC236}">
                <a16:creationId xmlns:a16="http://schemas.microsoft.com/office/drawing/2014/main" id="{939F1E6E-AB37-CA0E-9D35-1EC71275076A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38" name="TextBox 37">
            <a:extLst>
              <a:ext uri="{FF2B5EF4-FFF2-40B4-BE49-F238E27FC236}">
                <a16:creationId xmlns:a16="http://schemas.microsoft.com/office/drawing/2014/main" id="{0B917F0D-4F67-E666-30C2-0E0227DAB0F9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pic>
        <p:nvPicPr>
          <p:cNvPr id="11" name="תמונה 10">
            <a:extLst>
              <a:ext uri="{FF2B5EF4-FFF2-40B4-BE49-F238E27FC236}">
                <a16:creationId xmlns:a16="http://schemas.microsoft.com/office/drawing/2014/main" id="{6235BE12-92D8-4A1D-ACFB-AC255E42C8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8523855" y="1832435"/>
            <a:ext cx="2917590" cy="1522290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pic>
        <p:nvPicPr>
          <p:cNvPr id="12" name="תמונה 11">
            <a:extLst>
              <a:ext uri="{FF2B5EF4-FFF2-40B4-BE49-F238E27FC236}">
                <a16:creationId xmlns:a16="http://schemas.microsoft.com/office/drawing/2014/main" id="{5762698F-E587-471C-B7EE-77CE742C6CFB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7441939" y="3997809"/>
            <a:ext cx="3999506" cy="1054665"/>
          </a:xfrm>
          <a:prstGeom prst="rect">
            <a:avLst/>
          </a:prstGeom>
          <a:solidFill>
            <a:srgbClr val="FFFFFF">
              <a:shade val="85000"/>
            </a:srgbClr>
          </a:solidFill>
          <a:ln w="88900" cap="sq">
            <a:solidFill>
              <a:srgbClr val="FFFFFF"/>
            </a:solidFill>
            <a:miter lim="800000"/>
          </a:ln>
          <a:effectLst>
            <a:outerShdw blurRad="55000" dist="18000" dir="5400000" algn="tl" rotWithShape="0">
              <a:srgbClr val="000000">
                <a:alpha val="40000"/>
              </a:srgbClr>
            </a:outerShdw>
          </a:effectLst>
          <a:scene3d>
            <a:camera prst="orthographicFront"/>
            <a:lightRig rig="twoPt" dir="t">
              <a:rot lat="0" lon="0" rev="7200000"/>
            </a:lightRig>
          </a:scene3d>
          <a:sp3d>
            <a:bevelT w="25400" h="19050"/>
            <a:contourClr>
              <a:srgbClr val="FFFFFF"/>
            </a:contourClr>
          </a:sp3d>
        </p:spPr>
      </p:pic>
      <p:sp>
        <p:nvSpPr>
          <p:cNvPr id="39" name="TextBox 38">
            <a:extLst>
              <a:ext uri="{FF2B5EF4-FFF2-40B4-BE49-F238E27FC236}">
                <a16:creationId xmlns:a16="http://schemas.microsoft.com/office/drawing/2014/main" id="{92A153BD-F12B-4388-82B7-640F2D0E07D9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53404152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Objectives of the Study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347992"/>
            <a:ext cx="7848610" cy="3094019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Evaluate Performance of six algorithms for state propagation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Simulation testing with real satellite data</a:t>
            </a:r>
          </a:p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Identify the most effective algorithm for autonomous satellite navigation</a:t>
            </a: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6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6</a:t>
            </a:fld>
            <a:endParaRPr lang="en-US" dirty="0"/>
          </a:p>
        </p:txBody>
      </p:sp>
      <p:sp>
        <p:nvSpPr>
          <p:cNvPr id="8" name="Rectangle: Rounded Corners 7">
            <a:extLst>
              <a:ext uri="{FF2B5EF4-FFF2-40B4-BE49-F238E27FC236}">
                <a16:creationId xmlns:a16="http://schemas.microsoft.com/office/drawing/2014/main" id="{EA465A8C-D662-5A28-E3F8-98472383B4E0}"/>
              </a:ext>
            </a:extLst>
          </p:cNvPr>
          <p:cNvSpPr/>
          <p:nvPr/>
        </p:nvSpPr>
        <p:spPr>
          <a:xfrm>
            <a:off x="956509" y="5920484"/>
            <a:ext cx="8604741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11" name="Rectangle: Rounded Corners 10">
            <a:extLst>
              <a:ext uri="{FF2B5EF4-FFF2-40B4-BE49-F238E27FC236}">
                <a16:creationId xmlns:a16="http://schemas.microsoft.com/office/drawing/2014/main" id="{E540ED4A-9845-4FF9-4312-2C29E2CE7CD9}"/>
              </a:ext>
            </a:extLst>
          </p:cNvPr>
          <p:cNvSpPr/>
          <p:nvPr/>
        </p:nvSpPr>
        <p:spPr>
          <a:xfrm>
            <a:off x="956508" y="5922990"/>
            <a:ext cx="220232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32" name="Oval 31">
            <a:extLst>
              <a:ext uri="{FF2B5EF4-FFF2-40B4-BE49-F238E27FC236}">
                <a16:creationId xmlns:a16="http://schemas.microsoft.com/office/drawing/2014/main" id="{2185C4D2-1E5B-F47E-3689-FFDF269B9374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33" name="TextBox 32">
            <a:extLst>
              <a:ext uri="{FF2B5EF4-FFF2-40B4-BE49-F238E27FC236}">
                <a16:creationId xmlns:a16="http://schemas.microsoft.com/office/drawing/2014/main" id="{2FBB2C14-FFF2-211A-4B7F-3760201DF397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34" name="Oval 33">
            <a:extLst>
              <a:ext uri="{FF2B5EF4-FFF2-40B4-BE49-F238E27FC236}">
                <a16:creationId xmlns:a16="http://schemas.microsoft.com/office/drawing/2014/main" id="{A65759DC-AADF-A5CA-34E4-E44F42FA18B2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3</a:t>
            </a:r>
            <a:endParaRPr lang="en-US" sz="1600" dirty="0"/>
          </a:p>
        </p:txBody>
      </p:sp>
      <p:sp>
        <p:nvSpPr>
          <p:cNvPr id="36" name="Oval 35">
            <a:extLst>
              <a:ext uri="{FF2B5EF4-FFF2-40B4-BE49-F238E27FC236}">
                <a16:creationId xmlns:a16="http://schemas.microsoft.com/office/drawing/2014/main" id="{9C4883E7-59E4-F651-F79C-1435788F2B47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37" name="Oval 36">
            <a:extLst>
              <a:ext uri="{FF2B5EF4-FFF2-40B4-BE49-F238E27FC236}">
                <a16:creationId xmlns:a16="http://schemas.microsoft.com/office/drawing/2014/main" id="{E5DF32D2-A1A0-5FB1-17FE-3743B2FF9EB7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40" name="Oval 39">
            <a:extLst>
              <a:ext uri="{FF2B5EF4-FFF2-40B4-BE49-F238E27FC236}">
                <a16:creationId xmlns:a16="http://schemas.microsoft.com/office/drawing/2014/main" id="{9ED47305-3F12-2AAC-BD3A-6572ACF17B00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41" name="Oval 40">
            <a:extLst>
              <a:ext uri="{FF2B5EF4-FFF2-40B4-BE49-F238E27FC236}">
                <a16:creationId xmlns:a16="http://schemas.microsoft.com/office/drawing/2014/main" id="{B0C8B477-0E40-0DB4-5664-DFC597AF92D8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42" name="Oval 41">
            <a:extLst>
              <a:ext uri="{FF2B5EF4-FFF2-40B4-BE49-F238E27FC236}">
                <a16:creationId xmlns:a16="http://schemas.microsoft.com/office/drawing/2014/main" id="{F813425B-F732-73B0-C3C0-13345E32CA61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49" name="TextBox 48">
            <a:extLst>
              <a:ext uri="{FF2B5EF4-FFF2-40B4-BE49-F238E27FC236}">
                <a16:creationId xmlns:a16="http://schemas.microsoft.com/office/drawing/2014/main" id="{C557B9FD-ABC5-15B3-48CB-8873776E4045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52" name="Oval 51">
            <a:extLst>
              <a:ext uri="{FF2B5EF4-FFF2-40B4-BE49-F238E27FC236}">
                <a16:creationId xmlns:a16="http://schemas.microsoft.com/office/drawing/2014/main" id="{E7057A0F-E8CC-7C20-34E7-5CF0B1372EF8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54" name="Oval 53">
            <a:extLst>
              <a:ext uri="{FF2B5EF4-FFF2-40B4-BE49-F238E27FC236}">
                <a16:creationId xmlns:a16="http://schemas.microsoft.com/office/drawing/2014/main" id="{9E3CFDB8-694C-0BBC-F9C3-3FEEE93C628C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55" name="TextBox 54">
            <a:extLst>
              <a:ext uri="{FF2B5EF4-FFF2-40B4-BE49-F238E27FC236}">
                <a16:creationId xmlns:a16="http://schemas.microsoft.com/office/drawing/2014/main" id="{53824E38-41CC-2F3D-67D7-C9C77B3BD9BC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9C0CD773-12F9-8C6A-DF0F-B84ED7BC4BD6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58" name="TextBox 57">
            <a:extLst>
              <a:ext uri="{FF2B5EF4-FFF2-40B4-BE49-F238E27FC236}">
                <a16:creationId xmlns:a16="http://schemas.microsoft.com/office/drawing/2014/main" id="{7EF3DC83-8A1E-39FE-17D6-17131F36C02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0" name="TextBox 59">
            <a:extLst>
              <a:ext uri="{FF2B5EF4-FFF2-40B4-BE49-F238E27FC236}">
                <a16:creationId xmlns:a16="http://schemas.microsoft.com/office/drawing/2014/main" id="{5BE63A07-D3A0-D81D-ED47-4635D30457E3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1" name="TextBox 60">
            <a:extLst>
              <a:ext uri="{FF2B5EF4-FFF2-40B4-BE49-F238E27FC236}">
                <a16:creationId xmlns:a16="http://schemas.microsoft.com/office/drawing/2014/main" id="{7ED5F4DB-FBD7-7A8B-19B8-A1FB5DB6DB5E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62" name="TextBox 61">
            <a:extLst>
              <a:ext uri="{FF2B5EF4-FFF2-40B4-BE49-F238E27FC236}">
                <a16:creationId xmlns:a16="http://schemas.microsoft.com/office/drawing/2014/main" id="{FB053E7F-4905-31F0-0F36-8E83FC23D507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63" name="TextBox 62">
            <a:extLst>
              <a:ext uri="{FF2B5EF4-FFF2-40B4-BE49-F238E27FC236}">
                <a16:creationId xmlns:a16="http://schemas.microsoft.com/office/drawing/2014/main" id="{877882C8-B86D-8D2F-2AA9-35647788B89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EDD39FFF-ACC7-40B0-91E9-8CCECE5AB06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393009259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Selected Algorithms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94054" y="2347992"/>
            <a:ext cx="7848610" cy="3094019"/>
          </a:xfrm>
        </p:spPr>
        <p:txBody>
          <a:bodyPr>
            <a:normAutofit fontScale="92500"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Over view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sz="28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Dormand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-Prince Method-ODE45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Verner’s Method-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ODE78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Adam-</a:t>
            </a:r>
            <a:r>
              <a:rPr lang="en-US" sz="2800" dirty="0" err="1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Bashforth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-Moulton PECE Solver-</a:t>
            </a:r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ODE113</a:t>
            </a:r>
          </a:p>
          <a:p>
            <a:pPr lvl="1"/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Arial" panose="020B0604020202020204" pitchFamily="34" charset="0"/>
              </a:rPr>
              <a:t>Modified Picard-Chebyshev Iteration-</a:t>
            </a:r>
            <a:r>
              <a:rPr lang="en-US" sz="2800" dirty="0">
                <a:latin typeface="Times New Roman" panose="02020603050405020304" pitchFamily="18" charset="0"/>
                <a:ea typeface="Calibri" panose="020F0502020204030204" pitchFamily="34" charset="0"/>
                <a:cs typeface="Times New Roman" panose="02020603050405020304" pitchFamily="18" charset="0"/>
              </a:rPr>
              <a:t>MPCI</a:t>
            </a:r>
            <a:endParaRPr lang="en-US" sz="28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 algn="l" rtl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7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7</a:t>
            </a:fld>
            <a:endParaRPr lang="en-US" dirty="0"/>
          </a:p>
        </p:txBody>
      </p:sp>
      <p:sp>
        <p:nvSpPr>
          <p:cNvPr id="75" name="Rectangle: Rounded Corners 74">
            <a:extLst>
              <a:ext uri="{FF2B5EF4-FFF2-40B4-BE49-F238E27FC236}">
                <a16:creationId xmlns:a16="http://schemas.microsoft.com/office/drawing/2014/main" id="{EAE609C3-4656-982B-5413-B4291EEF99C3}"/>
              </a:ext>
            </a:extLst>
          </p:cNvPr>
          <p:cNvSpPr/>
          <p:nvPr/>
        </p:nvSpPr>
        <p:spPr>
          <a:xfrm>
            <a:off x="956509" y="5920484"/>
            <a:ext cx="8613619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76" name="Rectangle: Rounded Corners 75">
            <a:extLst>
              <a:ext uri="{FF2B5EF4-FFF2-40B4-BE49-F238E27FC236}">
                <a16:creationId xmlns:a16="http://schemas.microsoft.com/office/drawing/2014/main" id="{250ACC38-43C9-3EAB-7951-692DFF4DE653}"/>
              </a:ext>
            </a:extLst>
          </p:cNvPr>
          <p:cNvSpPr/>
          <p:nvPr/>
        </p:nvSpPr>
        <p:spPr>
          <a:xfrm>
            <a:off x="956508" y="5922990"/>
            <a:ext cx="3232485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 dirty="0"/>
          </a:p>
        </p:txBody>
      </p:sp>
      <p:sp>
        <p:nvSpPr>
          <p:cNvPr id="77" name="Oval 76">
            <a:extLst>
              <a:ext uri="{FF2B5EF4-FFF2-40B4-BE49-F238E27FC236}">
                <a16:creationId xmlns:a16="http://schemas.microsoft.com/office/drawing/2014/main" id="{B5490526-6AEE-FFCF-CF0E-9C72EA508C8A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78" name="TextBox 77">
            <a:extLst>
              <a:ext uri="{FF2B5EF4-FFF2-40B4-BE49-F238E27FC236}">
                <a16:creationId xmlns:a16="http://schemas.microsoft.com/office/drawing/2014/main" id="{05E61447-F592-4611-7626-A51434806286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79" name="Oval 78">
            <a:extLst>
              <a:ext uri="{FF2B5EF4-FFF2-40B4-BE49-F238E27FC236}">
                <a16:creationId xmlns:a16="http://schemas.microsoft.com/office/drawing/2014/main" id="{F24ABD0C-24F6-E1F6-EB48-30216AAC0193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80" name="TextBox 79">
            <a:extLst>
              <a:ext uri="{FF2B5EF4-FFF2-40B4-BE49-F238E27FC236}">
                <a16:creationId xmlns:a16="http://schemas.microsoft.com/office/drawing/2014/main" id="{A21AAB3A-96AA-AC07-D257-35B3CE508B55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81" name="Oval 80">
            <a:extLst>
              <a:ext uri="{FF2B5EF4-FFF2-40B4-BE49-F238E27FC236}">
                <a16:creationId xmlns:a16="http://schemas.microsoft.com/office/drawing/2014/main" id="{C40BE59B-CC52-512C-0B07-34E3535D64FB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82" name="Oval 81">
            <a:extLst>
              <a:ext uri="{FF2B5EF4-FFF2-40B4-BE49-F238E27FC236}">
                <a16:creationId xmlns:a16="http://schemas.microsoft.com/office/drawing/2014/main" id="{74F37991-7583-3889-BF06-943FA6BBC7B0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85" name="Oval 84">
            <a:extLst>
              <a:ext uri="{FF2B5EF4-FFF2-40B4-BE49-F238E27FC236}">
                <a16:creationId xmlns:a16="http://schemas.microsoft.com/office/drawing/2014/main" id="{D1B6AC94-2D6E-4077-169D-D3E2291F0D89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/>
              <a:t>5</a:t>
            </a:r>
            <a:endParaRPr lang="en-US" sz="1600" dirty="0"/>
          </a:p>
        </p:txBody>
      </p:sp>
      <p:sp>
        <p:nvSpPr>
          <p:cNvPr id="86" name="Oval 85">
            <a:extLst>
              <a:ext uri="{FF2B5EF4-FFF2-40B4-BE49-F238E27FC236}">
                <a16:creationId xmlns:a16="http://schemas.microsoft.com/office/drawing/2014/main" id="{22CF1301-B446-9461-801A-87AAB4A9F029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87" name="Oval 86">
            <a:extLst>
              <a:ext uri="{FF2B5EF4-FFF2-40B4-BE49-F238E27FC236}">
                <a16:creationId xmlns:a16="http://schemas.microsoft.com/office/drawing/2014/main" id="{7AA7322E-2686-292B-D0F1-8C70A921FF8A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94" name="TextBox 93">
            <a:extLst>
              <a:ext uri="{FF2B5EF4-FFF2-40B4-BE49-F238E27FC236}">
                <a16:creationId xmlns:a16="http://schemas.microsoft.com/office/drawing/2014/main" id="{CC2C9ADB-726B-0E2C-2957-AB3A91D336FD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95" name="Oval 94">
            <a:extLst>
              <a:ext uri="{FF2B5EF4-FFF2-40B4-BE49-F238E27FC236}">
                <a16:creationId xmlns:a16="http://schemas.microsoft.com/office/drawing/2014/main" id="{D22161FD-9641-A48D-2AE1-E7061BBB3780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97" name="Oval 96">
            <a:extLst>
              <a:ext uri="{FF2B5EF4-FFF2-40B4-BE49-F238E27FC236}">
                <a16:creationId xmlns:a16="http://schemas.microsoft.com/office/drawing/2014/main" id="{A36467FF-52F7-FAA4-B1D9-7B38A55816E0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/>
              <a:t>4</a:t>
            </a:r>
            <a:endParaRPr lang="en-US" sz="1600" dirty="0"/>
          </a:p>
        </p:txBody>
      </p:sp>
      <p:sp>
        <p:nvSpPr>
          <p:cNvPr id="98" name="TextBox 97">
            <a:extLst>
              <a:ext uri="{FF2B5EF4-FFF2-40B4-BE49-F238E27FC236}">
                <a16:creationId xmlns:a16="http://schemas.microsoft.com/office/drawing/2014/main" id="{B1702C5B-42C1-A9CB-8FD2-2E0FA32A1810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99" name="Oval 98">
            <a:extLst>
              <a:ext uri="{FF2B5EF4-FFF2-40B4-BE49-F238E27FC236}">
                <a16:creationId xmlns:a16="http://schemas.microsoft.com/office/drawing/2014/main" id="{AD80BBD5-3DFC-D117-A599-4AA65BEA8871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122" name="TextBox 121">
            <a:extLst>
              <a:ext uri="{FF2B5EF4-FFF2-40B4-BE49-F238E27FC236}">
                <a16:creationId xmlns:a16="http://schemas.microsoft.com/office/drawing/2014/main" id="{335F62E7-7D09-5AAD-A821-DF186BDBEB77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123" name="TextBox 122">
            <a:extLst>
              <a:ext uri="{FF2B5EF4-FFF2-40B4-BE49-F238E27FC236}">
                <a16:creationId xmlns:a16="http://schemas.microsoft.com/office/drawing/2014/main" id="{352356F2-D5FA-EA4A-99C4-26C1EAAE3B1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24" name="TextBox 123">
            <a:extLst>
              <a:ext uri="{FF2B5EF4-FFF2-40B4-BE49-F238E27FC236}">
                <a16:creationId xmlns:a16="http://schemas.microsoft.com/office/drawing/2014/main" id="{E551883D-433F-B5AC-0392-E13052CB851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25" name="TextBox 124">
            <a:extLst>
              <a:ext uri="{FF2B5EF4-FFF2-40B4-BE49-F238E27FC236}">
                <a16:creationId xmlns:a16="http://schemas.microsoft.com/office/drawing/2014/main" id="{B7394AE0-C5DD-D8A5-C802-E4B01622E2E1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8CBD2D75-53F7-4009-9202-375C8F3FA13A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1181103863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4th Order Runge-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method-RK4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Numerical solution for ODE’s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Balance between accuracy and computational efficiency 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for-time Application with moderate accuracy requirements</a:t>
            </a:r>
          </a:p>
          <a:p>
            <a:pPr marL="457200" lvl="1" indent="0">
              <a:buNone/>
            </a:pP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8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8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153243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102" name="TextBox 101">
            <a:extLst>
              <a:ext uri="{FF2B5EF4-FFF2-40B4-BE49-F238E27FC236}">
                <a16:creationId xmlns:a16="http://schemas.microsoft.com/office/drawing/2014/main" id="{94D83E85-8ACB-9693-6B9F-1FAB58628338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103" name="TextBox 102">
            <a:extLst>
              <a:ext uri="{FF2B5EF4-FFF2-40B4-BE49-F238E27FC236}">
                <a16:creationId xmlns:a16="http://schemas.microsoft.com/office/drawing/2014/main" id="{13BEC769-AFE5-7B28-1489-E3FC41BAED2E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104" name="TextBox 103">
            <a:extLst>
              <a:ext uri="{FF2B5EF4-FFF2-40B4-BE49-F238E27FC236}">
                <a16:creationId xmlns:a16="http://schemas.microsoft.com/office/drawing/2014/main" id="{FD3E6CC4-8AA3-C940-19D0-AE1420349C2D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59415EB2-A0F1-4C43-A7BC-41E274F0C922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273894186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כותרת 1">
            <a:extLst>
              <a:ext uri="{FF2B5EF4-FFF2-40B4-BE49-F238E27FC236}">
                <a16:creationId xmlns:a16="http://schemas.microsoft.com/office/drawing/2014/main" id="{F05DF143-DAD3-F478-84CB-4191F057950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6851" y="789544"/>
            <a:ext cx="10515600" cy="1325563"/>
          </a:xfrm>
        </p:spPr>
        <p:txBody>
          <a:bodyPr>
            <a:normAutofit/>
          </a:bodyPr>
          <a:lstStyle/>
          <a:p>
            <a:r>
              <a:rPr lang="en-US" sz="4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Algorithms Analysis</a:t>
            </a:r>
            <a:endParaRPr lang="he-IL" sz="4800" b="1" dirty="0">
              <a:latin typeface="Times New Roman" panose="02020603050405020304" pitchFamily="18" charset="0"/>
              <a:ea typeface="Yu Gothic Light" panose="020B0300000000000000" pitchFamily="34" charset="-128"/>
              <a:cs typeface="Times New Roman" panose="02020603050405020304" pitchFamily="18" charset="0"/>
            </a:endParaRPr>
          </a:p>
        </p:txBody>
      </p:sp>
      <p:sp>
        <p:nvSpPr>
          <p:cNvPr id="3" name="מציין מיקום תוכן 2">
            <a:extLst>
              <a:ext uri="{FF2B5EF4-FFF2-40B4-BE49-F238E27FC236}">
                <a16:creationId xmlns:a16="http://schemas.microsoft.com/office/drawing/2014/main" id="{329E25EB-042A-293A-A59B-6564013926F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89285" y="2137862"/>
            <a:ext cx="9132639" cy="3698952"/>
          </a:xfrm>
        </p:spPr>
        <p:txBody>
          <a:bodyPr>
            <a:normAutofit/>
          </a:bodyPr>
          <a:lstStyle/>
          <a:p>
            <a:pPr algn="l" rtl="0"/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8th Order Runge-</a:t>
            </a:r>
            <a:r>
              <a:rPr lang="en-US" sz="3200" dirty="0" err="1">
                <a:latin typeface="Times New Roman" panose="02020603050405020304" pitchFamily="18" charset="0"/>
                <a:cs typeface="Times New Roman" panose="02020603050405020304" pitchFamily="18" charset="0"/>
              </a:rPr>
              <a:t>Kutta</a:t>
            </a:r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method-RK8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High-Order accuracy with higher computational cost</a:t>
            </a:r>
          </a:p>
          <a:p>
            <a:r>
              <a:rPr lang="en-US" sz="32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Key Points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Time Complexity O(N)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Space Complexity O(N) – ” Originally O(1)”</a:t>
            </a:r>
          </a:p>
          <a:p>
            <a:pPr lvl="1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Suitable for precise but less time-constrained applications</a:t>
            </a:r>
            <a:endParaRPr lang="en-US" sz="3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he-IL" sz="4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54CFBE00-45A3-0F6A-3FDB-21E8D0B12CEF}"/>
              </a:ext>
            </a:extLst>
          </p:cNvPr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0" y="85806"/>
            <a:ext cx="3060198" cy="722377"/>
          </a:xfrm>
          <a:prstGeom prst="rect">
            <a:avLst/>
          </a:prstGeom>
        </p:spPr>
      </p:pic>
      <p:sp>
        <p:nvSpPr>
          <p:cNvPr id="50" name="Slide Number Placeholder 3">
            <a:extLst>
              <a:ext uri="{FF2B5EF4-FFF2-40B4-BE49-F238E27FC236}">
                <a16:creationId xmlns:a16="http://schemas.microsoft.com/office/drawing/2014/main" id="{C024F494-1478-5455-8829-1E9F4BD4527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>
          <a:xfrm>
            <a:off x="11661712" y="6394698"/>
            <a:ext cx="381000" cy="365125"/>
          </a:xfrm>
        </p:spPr>
        <p:txBody>
          <a:bodyPr/>
          <a:lstStyle/>
          <a:p>
            <a:fld id="{330EA680-D336-4FF7-8B7A-9848BB0A1C32}" type="slidenum">
              <a:rPr lang="en-US" smtClean="0"/>
              <a:t>9</a:t>
            </a:fld>
            <a:endParaRPr lang="en-US" dirty="0"/>
          </a:p>
        </p:txBody>
      </p:sp>
      <p:sp>
        <p:nvSpPr>
          <p:cNvPr id="51" name="Slide Number Placeholder 3">
            <a:extLst>
              <a:ext uri="{FF2B5EF4-FFF2-40B4-BE49-F238E27FC236}">
                <a16:creationId xmlns:a16="http://schemas.microsoft.com/office/drawing/2014/main" id="{953BA4FD-0614-3A14-2FDB-6CF1C0BDCC96}"/>
              </a:ext>
            </a:extLst>
          </p:cNvPr>
          <p:cNvSpPr txBox="1">
            <a:spLocks/>
          </p:cNvSpPr>
          <p:nvPr/>
        </p:nvSpPr>
        <p:spPr>
          <a:xfrm>
            <a:off x="11661712" y="6394698"/>
            <a:ext cx="3810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defPPr>
              <a:defRPr lang="en-US"/>
            </a:defPPr>
            <a:lvl1pPr marL="0" algn="r" defTabSz="457200" rtl="0" eaLnBrk="1" latinLnBrk="0" hangingPunct="1">
              <a:defRPr sz="1200" kern="1200">
                <a:solidFill>
                  <a:schemeClr val="tx1">
                    <a:tint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marL="457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4572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fld id="{330EA680-D336-4FF7-8B7A-9848BB0A1C32}" type="slidenum">
              <a:rPr lang="en-US" smtClean="0"/>
              <a:pPr/>
              <a:t>9</a:t>
            </a:fld>
            <a:endParaRPr lang="en-US" dirty="0"/>
          </a:p>
        </p:txBody>
      </p:sp>
      <p:sp>
        <p:nvSpPr>
          <p:cNvPr id="47" name="Rectangle: Rounded Corners 46">
            <a:extLst>
              <a:ext uri="{FF2B5EF4-FFF2-40B4-BE49-F238E27FC236}">
                <a16:creationId xmlns:a16="http://schemas.microsoft.com/office/drawing/2014/main" id="{EBC8B1D2-7499-E0BB-C3D1-4E4355F6081A}"/>
              </a:ext>
            </a:extLst>
          </p:cNvPr>
          <p:cNvSpPr/>
          <p:nvPr/>
        </p:nvSpPr>
        <p:spPr>
          <a:xfrm>
            <a:off x="956509" y="5920484"/>
            <a:ext cx="8513500" cy="289298"/>
          </a:xfrm>
          <a:prstGeom prst="roundRect">
            <a:avLst>
              <a:gd name="adj" fmla="val 50000"/>
            </a:avLst>
          </a:prstGeom>
          <a:solidFill>
            <a:schemeClr val="bg1">
              <a:lumMod val="75000"/>
            </a:schemeClr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8" name="Rectangle: Rounded Corners 47">
            <a:extLst>
              <a:ext uri="{FF2B5EF4-FFF2-40B4-BE49-F238E27FC236}">
                <a16:creationId xmlns:a16="http://schemas.microsoft.com/office/drawing/2014/main" id="{2479D234-9F20-E759-1CBE-F9DEA5AA50C4}"/>
              </a:ext>
            </a:extLst>
          </p:cNvPr>
          <p:cNvSpPr/>
          <p:nvPr/>
        </p:nvSpPr>
        <p:spPr>
          <a:xfrm>
            <a:off x="956508" y="5922990"/>
            <a:ext cx="4245807" cy="288000"/>
          </a:xfrm>
          <a:prstGeom prst="roundRect">
            <a:avLst>
              <a:gd name="adj" fmla="val 50000"/>
            </a:avLst>
          </a:prstGeom>
          <a:solidFill>
            <a:srgbClr val="00666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600"/>
          </a:p>
        </p:txBody>
      </p:sp>
      <p:sp>
        <p:nvSpPr>
          <p:cNvPr id="49" name="Oval 48">
            <a:extLst>
              <a:ext uri="{FF2B5EF4-FFF2-40B4-BE49-F238E27FC236}">
                <a16:creationId xmlns:a16="http://schemas.microsoft.com/office/drawing/2014/main" id="{C290CEFF-6DF2-04AC-BAAF-AB2872943292}"/>
              </a:ext>
            </a:extLst>
          </p:cNvPr>
          <p:cNvSpPr/>
          <p:nvPr/>
        </p:nvSpPr>
        <p:spPr>
          <a:xfrm>
            <a:off x="1801233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2</a:t>
            </a:r>
          </a:p>
        </p:txBody>
      </p:sp>
      <p:sp>
        <p:nvSpPr>
          <p:cNvPr id="52" name="TextBox 51">
            <a:extLst>
              <a:ext uri="{FF2B5EF4-FFF2-40B4-BE49-F238E27FC236}">
                <a16:creationId xmlns:a16="http://schemas.microsoft.com/office/drawing/2014/main" id="{EE97A6B7-C009-B3BC-CA45-C66FBD045385}"/>
              </a:ext>
            </a:extLst>
          </p:cNvPr>
          <p:cNvSpPr txBox="1"/>
          <p:nvPr/>
        </p:nvSpPr>
        <p:spPr>
          <a:xfrm>
            <a:off x="1736451" y="6421409"/>
            <a:ext cx="117147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Background</a:t>
            </a:r>
          </a:p>
        </p:txBody>
      </p:sp>
      <p:sp>
        <p:nvSpPr>
          <p:cNvPr id="53" name="Oval 52">
            <a:extLst>
              <a:ext uri="{FF2B5EF4-FFF2-40B4-BE49-F238E27FC236}">
                <a16:creationId xmlns:a16="http://schemas.microsoft.com/office/drawing/2014/main" id="{36A5F2D6-24AD-7320-03F2-B3186CB6ABB9}"/>
              </a:ext>
            </a:extLst>
          </p:cNvPr>
          <p:cNvSpPr/>
          <p:nvPr/>
        </p:nvSpPr>
        <p:spPr>
          <a:xfrm>
            <a:off x="2721991" y="5819043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3</a:t>
            </a:r>
          </a:p>
        </p:txBody>
      </p:sp>
      <p:sp>
        <p:nvSpPr>
          <p:cNvPr id="55" name="Oval 54">
            <a:extLst>
              <a:ext uri="{FF2B5EF4-FFF2-40B4-BE49-F238E27FC236}">
                <a16:creationId xmlns:a16="http://schemas.microsoft.com/office/drawing/2014/main" id="{34947C0C-E88E-3C08-964C-00185B98003C}"/>
              </a:ext>
            </a:extLst>
          </p:cNvPr>
          <p:cNvSpPr/>
          <p:nvPr/>
        </p:nvSpPr>
        <p:spPr>
          <a:xfrm>
            <a:off x="6405023" y="5823645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7</a:t>
            </a:r>
          </a:p>
        </p:txBody>
      </p:sp>
      <p:sp>
        <p:nvSpPr>
          <p:cNvPr id="56" name="Oval 55">
            <a:extLst>
              <a:ext uri="{FF2B5EF4-FFF2-40B4-BE49-F238E27FC236}">
                <a16:creationId xmlns:a16="http://schemas.microsoft.com/office/drawing/2014/main" id="{49831348-D19B-33DE-1D86-1C2DA3AC8A89}"/>
              </a:ext>
            </a:extLst>
          </p:cNvPr>
          <p:cNvSpPr/>
          <p:nvPr/>
        </p:nvSpPr>
        <p:spPr>
          <a:xfrm>
            <a:off x="8246539" y="5819043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9</a:t>
            </a:r>
          </a:p>
        </p:txBody>
      </p:sp>
      <p:sp>
        <p:nvSpPr>
          <p:cNvPr id="59" name="Oval 58">
            <a:extLst>
              <a:ext uri="{FF2B5EF4-FFF2-40B4-BE49-F238E27FC236}">
                <a16:creationId xmlns:a16="http://schemas.microsoft.com/office/drawing/2014/main" id="{B925445D-6E29-3DD7-10E6-73DC79089968}"/>
              </a:ext>
            </a:extLst>
          </p:cNvPr>
          <p:cNvSpPr/>
          <p:nvPr/>
        </p:nvSpPr>
        <p:spPr>
          <a:xfrm>
            <a:off x="4563507" y="5809498"/>
            <a:ext cx="554632" cy="554632"/>
          </a:xfrm>
          <a:prstGeom prst="ellipse">
            <a:avLst/>
          </a:prstGeom>
          <a:solidFill>
            <a:srgbClr val="92D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5</a:t>
            </a:r>
          </a:p>
        </p:txBody>
      </p:sp>
      <p:sp>
        <p:nvSpPr>
          <p:cNvPr id="60" name="Oval 59">
            <a:extLst>
              <a:ext uri="{FF2B5EF4-FFF2-40B4-BE49-F238E27FC236}">
                <a16:creationId xmlns:a16="http://schemas.microsoft.com/office/drawing/2014/main" id="{C8DA11E7-6041-76F7-638F-DD9C76EA2042}"/>
              </a:ext>
            </a:extLst>
          </p:cNvPr>
          <p:cNvSpPr/>
          <p:nvPr/>
        </p:nvSpPr>
        <p:spPr>
          <a:xfrm>
            <a:off x="7325781" y="5838022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8</a:t>
            </a:r>
          </a:p>
        </p:txBody>
      </p:sp>
      <p:sp>
        <p:nvSpPr>
          <p:cNvPr id="61" name="Oval 60">
            <a:extLst>
              <a:ext uri="{FF2B5EF4-FFF2-40B4-BE49-F238E27FC236}">
                <a16:creationId xmlns:a16="http://schemas.microsoft.com/office/drawing/2014/main" id="{32644F9D-1F05-E19B-F4FC-D308FA8998F9}"/>
              </a:ext>
            </a:extLst>
          </p:cNvPr>
          <p:cNvSpPr/>
          <p:nvPr/>
        </p:nvSpPr>
        <p:spPr>
          <a:xfrm>
            <a:off x="9167297" y="5819043"/>
            <a:ext cx="554627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10</a:t>
            </a:r>
          </a:p>
        </p:txBody>
      </p:sp>
      <p:sp>
        <p:nvSpPr>
          <p:cNvPr id="66" name="TextBox 65">
            <a:extLst>
              <a:ext uri="{FF2B5EF4-FFF2-40B4-BE49-F238E27FC236}">
                <a16:creationId xmlns:a16="http://schemas.microsoft.com/office/drawing/2014/main" id="{D212A596-2C3D-8AF0-F782-0D233AED03DC}"/>
              </a:ext>
            </a:extLst>
          </p:cNvPr>
          <p:cNvSpPr txBox="1"/>
          <p:nvPr/>
        </p:nvSpPr>
        <p:spPr>
          <a:xfrm>
            <a:off x="4513591" y="6421409"/>
            <a:ext cx="764783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Analysis</a:t>
            </a:r>
          </a:p>
        </p:txBody>
      </p:sp>
      <p:sp>
        <p:nvSpPr>
          <p:cNvPr id="68" name="TextBox 67">
            <a:extLst>
              <a:ext uri="{FF2B5EF4-FFF2-40B4-BE49-F238E27FC236}">
                <a16:creationId xmlns:a16="http://schemas.microsoft.com/office/drawing/2014/main" id="{9C99E004-5F85-81F9-25F1-ECA6A761BD10}"/>
              </a:ext>
            </a:extLst>
          </p:cNvPr>
          <p:cNvSpPr txBox="1"/>
          <p:nvPr/>
        </p:nvSpPr>
        <p:spPr>
          <a:xfrm>
            <a:off x="594054" y="6421409"/>
            <a:ext cx="1099901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Introduction</a:t>
            </a:r>
            <a:endParaRPr lang="en-US" sz="1100" dirty="0"/>
          </a:p>
        </p:txBody>
      </p:sp>
      <p:sp>
        <p:nvSpPr>
          <p:cNvPr id="69" name="Oval 68">
            <a:extLst>
              <a:ext uri="{FF2B5EF4-FFF2-40B4-BE49-F238E27FC236}">
                <a16:creationId xmlns:a16="http://schemas.microsoft.com/office/drawing/2014/main" id="{10546FA8-A823-5B52-CF11-D9CD902EB261}"/>
              </a:ext>
            </a:extLst>
          </p:cNvPr>
          <p:cNvSpPr/>
          <p:nvPr/>
        </p:nvSpPr>
        <p:spPr>
          <a:xfrm>
            <a:off x="5484265" y="5809497"/>
            <a:ext cx="554632" cy="554632"/>
          </a:xfrm>
          <a:prstGeom prst="ellipse">
            <a:avLst/>
          </a:prstGeom>
          <a:solidFill>
            <a:schemeClr val="bg1">
              <a:lumMod val="65000"/>
            </a:schemeClr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1600" dirty="0"/>
              <a:t>6</a:t>
            </a:r>
          </a:p>
        </p:txBody>
      </p:sp>
      <p:sp>
        <p:nvSpPr>
          <p:cNvPr id="71" name="Oval 70">
            <a:extLst>
              <a:ext uri="{FF2B5EF4-FFF2-40B4-BE49-F238E27FC236}">
                <a16:creationId xmlns:a16="http://schemas.microsoft.com/office/drawing/2014/main" id="{7F243B2C-C30E-B13F-E434-8057861821BF}"/>
              </a:ext>
            </a:extLst>
          </p:cNvPr>
          <p:cNvSpPr/>
          <p:nvPr/>
        </p:nvSpPr>
        <p:spPr>
          <a:xfrm>
            <a:off x="3642749" y="5838022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4</a:t>
            </a:r>
          </a:p>
        </p:txBody>
      </p:sp>
      <p:sp>
        <p:nvSpPr>
          <p:cNvPr id="73" name="Oval 72">
            <a:extLst>
              <a:ext uri="{FF2B5EF4-FFF2-40B4-BE49-F238E27FC236}">
                <a16:creationId xmlns:a16="http://schemas.microsoft.com/office/drawing/2014/main" id="{BF277065-2A59-6DFD-5AED-0FA922FC51A2}"/>
              </a:ext>
            </a:extLst>
          </p:cNvPr>
          <p:cNvSpPr/>
          <p:nvPr/>
        </p:nvSpPr>
        <p:spPr>
          <a:xfrm>
            <a:off x="880475" y="5812699"/>
            <a:ext cx="554632" cy="554632"/>
          </a:xfrm>
          <a:prstGeom prst="ellipse">
            <a:avLst/>
          </a:prstGeom>
          <a:solidFill>
            <a:srgbClr val="00B050"/>
          </a:solidFill>
          <a:ln w="28575"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t" anchorCtr="0"/>
          <a:lstStyle/>
          <a:p>
            <a:pPr algn="ctr"/>
            <a:r>
              <a:rPr lang="en-US" sz="1600" dirty="0"/>
              <a:t>1</a:t>
            </a:r>
          </a:p>
        </p:txBody>
      </p:sp>
      <p:sp>
        <p:nvSpPr>
          <p:cNvPr id="74" name="TextBox 73">
            <a:extLst>
              <a:ext uri="{FF2B5EF4-FFF2-40B4-BE49-F238E27FC236}">
                <a16:creationId xmlns:a16="http://schemas.microsoft.com/office/drawing/2014/main" id="{B6952AE9-F25E-ECD9-52B7-8A314A3E224B}"/>
              </a:ext>
            </a:extLst>
          </p:cNvPr>
          <p:cNvSpPr txBox="1"/>
          <p:nvPr/>
        </p:nvSpPr>
        <p:spPr>
          <a:xfrm>
            <a:off x="2647226" y="6421409"/>
            <a:ext cx="905273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Objective</a:t>
            </a:r>
          </a:p>
        </p:txBody>
      </p:sp>
      <p:sp>
        <p:nvSpPr>
          <p:cNvPr id="100" name="TextBox 99">
            <a:extLst>
              <a:ext uri="{FF2B5EF4-FFF2-40B4-BE49-F238E27FC236}">
                <a16:creationId xmlns:a16="http://schemas.microsoft.com/office/drawing/2014/main" id="{1B068FB9-9072-2D15-B4F9-544108D8FA33}"/>
              </a:ext>
            </a:extLst>
          </p:cNvPr>
          <p:cNvSpPr txBox="1"/>
          <p:nvPr/>
        </p:nvSpPr>
        <p:spPr>
          <a:xfrm>
            <a:off x="3547396" y="6421409"/>
            <a:ext cx="905272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Algorithms</a:t>
            </a:r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1C230434-2ECE-AC4C-EDDA-0905F65CD1C6}"/>
              </a:ext>
            </a:extLst>
          </p:cNvPr>
          <p:cNvSpPr txBox="1"/>
          <p:nvPr/>
        </p:nvSpPr>
        <p:spPr>
          <a:xfrm>
            <a:off x="5434651" y="6421409"/>
            <a:ext cx="865425" cy="261610"/>
          </a:xfrm>
          <a:prstGeom prst="rect">
            <a:avLst/>
          </a:prstGeom>
          <a:noFill/>
        </p:spPr>
        <p:txBody>
          <a:bodyPr wrap="square" lIns="91440" tIns="45720" rIns="91440" bIns="45720" rtlCol="0" anchor="t">
            <a:spAutoFit/>
          </a:bodyPr>
          <a:lstStyle/>
          <a:p>
            <a:r>
              <a:rPr lang="en-US" sz="1100" b="1" dirty="0">
                <a:latin typeface="Century Gothic"/>
              </a:rPr>
              <a:t>Testing</a:t>
            </a:r>
            <a:endParaRPr lang="en-US" sz="1100" b="1" dirty="0">
              <a:latin typeface="Century Gothic" panose="020B0502020202020204" pitchFamily="34" charset="0"/>
            </a:endParaRP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B841BB4B-8220-4DFB-8957-62863B59476F}"/>
              </a:ext>
            </a:extLst>
          </p:cNvPr>
          <p:cNvSpPr txBox="1"/>
          <p:nvPr/>
        </p:nvSpPr>
        <p:spPr>
          <a:xfrm>
            <a:off x="7050208" y="6421409"/>
            <a:ext cx="1132151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Conclusion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99DD2BAF-5598-A64D-B220-D5EF443D64BA}"/>
              </a:ext>
            </a:extLst>
          </p:cNvPr>
          <p:cNvSpPr txBox="1"/>
          <p:nvPr/>
        </p:nvSpPr>
        <p:spPr>
          <a:xfrm>
            <a:off x="8067841" y="6421409"/>
            <a:ext cx="1089016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Future Work</a:t>
            </a:r>
          </a:p>
        </p:txBody>
      </p:sp>
      <p:sp>
        <p:nvSpPr>
          <p:cNvPr id="28" name="TextBox 27">
            <a:extLst>
              <a:ext uri="{FF2B5EF4-FFF2-40B4-BE49-F238E27FC236}">
                <a16:creationId xmlns:a16="http://schemas.microsoft.com/office/drawing/2014/main" id="{A4E9B243-208D-43C1-9C6D-816C83C6F9D6}"/>
              </a:ext>
            </a:extLst>
          </p:cNvPr>
          <p:cNvSpPr txBox="1"/>
          <p:nvPr/>
        </p:nvSpPr>
        <p:spPr>
          <a:xfrm>
            <a:off x="6382090" y="6421409"/>
            <a:ext cx="668118" cy="26161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100" b="1" dirty="0">
                <a:latin typeface="Century Gothic" panose="020B0502020202020204" pitchFamily="34" charset="0"/>
              </a:rPr>
              <a:t>Results</a:t>
            </a:r>
          </a:p>
        </p:txBody>
      </p:sp>
    </p:spTree>
    <p:extLst>
      <p:ext uri="{BB962C8B-B14F-4D97-AF65-F5344CB8AC3E}">
        <p14:creationId xmlns:p14="http://schemas.microsoft.com/office/powerpoint/2010/main" val="86266954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191</TotalTime>
  <Words>1595</Words>
  <Application>Microsoft Office PowerPoint</Application>
  <PresentationFormat>Widescreen</PresentationFormat>
  <Paragraphs>568</Paragraphs>
  <Slides>21</Slides>
  <Notes>18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21</vt:i4>
      </vt:variant>
    </vt:vector>
  </HeadingPairs>
  <TitlesOfParts>
    <vt:vector size="28" baseType="lpstr">
      <vt:lpstr>Arial</vt:lpstr>
      <vt:lpstr>Calibri</vt:lpstr>
      <vt:lpstr>Calibri Light</vt:lpstr>
      <vt:lpstr>Cambria Math</vt:lpstr>
      <vt:lpstr>Century Gothic</vt:lpstr>
      <vt:lpstr>Times New Roman</vt:lpstr>
      <vt:lpstr>Office Theme</vt:lpstr>
      <vt:lpstr>Examining the Performance of Satellite Propagators for Autonomous Space-Situational-Awareness Satellites </vt:lpstr>
      <vt:lpstr>Introduction </vt:lpstr>
      <vt:lpstr>PowerPoint Presentation</vt:lpstr>
      <vt:lpstr>Background</vt:lpstr>
      <vt:lpstr>Background &amp; Related Work</vt:lpstr>
      <vt:lpstr>Objectives of the Study</vt:lpstr>
      <vt:lpstr>Selected Algorithms</vt:lpstr>
      <vt:lpstr>Algorithms Analysis</vt:lpstr>
      <vt:lpstr>Algorithms Analysis</vt:lpstr>
      <vt:lpstr>Algorithms Analysis</vt:lpstr>
      <vt:lpstr>Algorithms Analysis</vt:lpstr>
      <vt:lpstr>Algorithms Analysis</vt:lpstr>
      <vt:lpstr>Algorithms Analysis</vt:lpstr>
      <vt:lpstr>Preliminary Testing Setup</vt:lpstr>
      <vt:lpstr>Results Overview</vt:lpstr>
      <vt:lpstr>PowerPoint Presentation</vt:lpstr>
      <vt:lpstr>Results Average algorithm Comparison</vt:lpstr>
      <vt:lpstr>Algorithms Results</vt:lpstr>
      <vt:lpstr>Conclusion </vt:lpstr>
      <vt:lpstr>Future Work</vt:lpstr>
      <vt:lpstr>Thank you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Examining the Performance of Satellite Propagators for Autonomous Space-Situational-Awareness Satellites </dc:title>
  <dc:creator>mhran abd alltef</dc:creator>
  <cp:lastModifiedBy>mhran abd alltef</cp:lastModifiedBy>
  <cp:revision>114</cp:revision>
  <dcterms:created xsi:type="dcterms:W3CDTF">2024-09-05T08:11:34Z</dcterms:created>
  <dcterms:modified xsi:type="dcterms:W3CDTF">2024-09-09T14:48:51Z</dcterms:modified>
</cp:coreProperties>
</file>