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300" r:id="rId14"/>
    <p:sldId id="289" r:id="rId15"/>
    <p:sldId id="303" r:id="rId16"/>
    <p:sldId id="304" r:id="rId17"/>
    <p:sldId id="297" r:id="rId18"/>
    <p:sldId id="301" r:id="rId19"/>
    <p:sldId id="291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0" autoAdjust="0"/>
    <p:restoredTop sz="94620" autoAdjust="0"/>
  </p:normalViewPr>
  <p:slideViewPr>
    <p:cSldViewPr snapToGrid="0">
      <p:cViewPr varScale="1">
        <p:scale>
          <a:sx n="104" d="100"/>
          <a:sy n="104" d="100"/>
        </p:scale>
        <p:origin x="82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C575-03A1-41E5-8DAB-28FF6A1829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0AEDF-1BAD-42DB-B90D-152F1AC39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608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DC182-BF1C-EB9E-7D83-0B3FA83AA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AA5C8-00D3-BA34-5029-E571687FC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B2EBA-E2CD-ED58-34E7-19564755F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DF3B4-51FA-F922-58E1-A213510A8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42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413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F1E50-DFEA-1722-6173-BA5D6DF30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1CC46A-A192-94CB-3FCF-86104F35E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76762-8233-57AB-8A24-0E5B14B8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6125-F2A1-CD79-14D5-534E1B078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121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A80F-0339-E131-F607-508BA2382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321A21-25A3-0907-44CA-C80F01F0B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83AA1D-BD74-89B4-557F-40ACD17C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0940E-55AC-5BAF-0E49-336E7D9D4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4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64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3475-C4F1-5C42-C3EB-4A6850574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ABADA-D4C1-7660-C8AF-11D6517FE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E693A-25A8-394F-F62A-A9B368393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95C69-70BE-1472-A380-2A39C883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1424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58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4028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753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44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0324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510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851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144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99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081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80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191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70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690A-C4EE-3F92-C6E0-1E29CF729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02B0-4C7C-17DD-4DB5-EC92EAB8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1331-9D9D-3C23-4CFC-2F0C799C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2AAD-B26D-96C6-AC19-EE3B65B1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AB08-61BE-1D26-1FB1-123986BD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3194-3D16-D0B3-0B94-D39E29B9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C938-05B3-4E2E-E755-203DF269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8381-BF49-B58B-22E0-8B44495A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D716-909A-A319-3D34-53F14036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0082-1D5C-861C-7651-FA9C29CB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86C0-1209-FBE7-BCBC-5B2AB89EC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34414-88E8-FD27-A2F1-9A554D19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D80C-3427-B311-6111-72A549B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6402-AB81-A9FC-68FA-83F4D13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0659-EEE5-C57C-A3D8-111D6FE8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D7FE-5566-6364-31BE-774D36D9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FB4F-D2AB-73F1-9AEF-D0532CAF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060F-B763-C45C-EE2D-6D32DC42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890B-ACAA-4ADC-A6E3-91B24A4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972B-7F60-EDB3-6E2C-C7E2801D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A0E8-E011-DC92-8992-038604BB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512E-FE21-760E-ABDE-D08330E1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0BCF-ABF9-559E-DDFC-2A1FAA61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7F7F-9378-EF0B-3E52-28344488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F4DB-A5E9-42C9-39CE-12A2A19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6073-A3F0-09EF-1D4F-BBF9949A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C4B8-4848-2835-8801-5619E201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39E16-914D-B034-FEAB-975F9573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4BE0-DF18-53D6-F65E-79F30DB4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9DF1-FF43-6308-7097-613900D2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E226-E3D4-E971-47E6-1C75D681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BC8-ACD9-648B-43C5-2D886BE3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7F0A-D3C3-B7F0-9FB5-F38EF9EB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D2B-94B5-92E1-8BF6-8872030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789D8-A0BF-0D47-6D92-447DF61F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EABB2-B859-13B9-C01B-17FCBF37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D1903-B0D1-325C-9D79-4FF1C7FD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532CB-177D-307D-E160-D52BE927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E0111-9826-0A30-00BB-B1D9121E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52B-6069-BD55-4E5B-022D415C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6D59-2D9C-7E95-0883-BFA0DE9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CE7CD-831B-857D-A840-9DC3C521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A596E-ABE9-0187-B9CF-00BE98E2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170B0-9D43-3CA9-1354-99A8FDE7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2294-8BE5-C010-9AF5-A9D5F09B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DAF5D-22E1-2ECD-E3BC-7A2F0A74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8C0-3446-5A82-8694-11C109CB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F8C9-1371-A590-DB19-9628A3C0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F4501-E940-0EB7-4173-94858583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5721-E6A1-EFC4-9C8B-47B1E95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F082-619E-1A92-0FB0-61187B38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1CFB-CA59-8268-54A9-3825FF3E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DEFE-932E-DA97-3F33-6FA32736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0186A-151B-169B-B844-AE83A3721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DC29B-3AF9-E086-A19E-7BDB1420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A92E-C46A-8FD1-DD2A-03441ABC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092D-51EB-1E9B-71AB-8C0872F3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9458-AA27-60F3-C9A3-BB40E11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477AF-D380-511D-9723-384A8089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1468-265C-5C2B-BAD8-469970F8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0DD6-BC6F-287E-991C-787D0700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8EAD-CED4-1B90-8CA5-328B67B70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185A-C553-9B6F-09BB-5223FF95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285861.285863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researchgate.net/publication/222465749_A_Family_of_Embedded_Runge-Kutta_Formula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00175415_Beitrag_zur_Naherungsweisen_Integration_totaler_Differentialgleichungen" TargetMode="External"/><Relationship Id="rId11" Type="http://schemas.openxmlformats.org/officeDocument/2006/relationships/hyperlink" Target="https://www.researchgate.net/publication/330092401_Nonlinear_Differential_Equation_Solvers_via_Adaptive_Picard-Chebyshev_Iteration_Applications_in_Astrodynamics" TargetMode="External"/><Relationship Id="rId5" Type="http://schemas.openxmlformats.org/officeDocument/2006/relationships/hyperlink" Target="https://www.researchgate.net/publication/230873346_Uber_die_numerische_Auflosung_von_Differentialgleichungen" TargetMode="External"/><Relationship Id="rId10" Type="http://schemas.openxmlformats.org/officeDocument/2006/relationships/hyperlink" Target="https://www.researchgate.net/publication/338609111_Satellite_Closest_Approach_Calculation_Through_Chebyshev_Proxy_Polynomials" TargetMode="External"/><Relationship Id="rId4" Type="http://schemas.openxmlformats.org/officeDocument/2006/relationships/hyperlink" Target="https://www.researchgate.net/publication/23888776_Collision_frequency_of_artificial_satellites_-_The_creation_of_a_debris_belt" TargetMode="External"/><Relationship Id="rId9" Type="http://schemas.openxmlformats.org/officeDocument/2006/relationships/hyperlink" Target="https://en.wikipedia.org/wiki/Linear_multistep_metho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59B7-F645-FDBE-91D4-8F29E2910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128" y="868361"/>
            <a:ext cx="10724225" cy="2647195"/>
          </a:xfrm>
        </p:spPr>
        <p:txBody>
          <a:bodyPr>
            <a:normAutofit/>
          </a:bodyPr>
          <a:lstStyle/>
          <a:p>
            <a:r>
              <a:rPr lang="en-US" sz="3600" b="1" kern="100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Examining the Performance of Satellite Propagators for Autonomous Space-Situational-Awareness Satellites</a:t>
            </a:r>
            <a:b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E082C-16B9-EBA8-FECA-BB8718B8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25071D-0D12-FB59-804A-C6CFBDCBFD1D}"/>
              </a:ext>
            </a:extLst>
          </p:cNvPr>
          <p:cNvSpPr txBox="1">
            <a:spLocks/>
          </p:cNvSpPr>
          <p:nvPr/>
        </p:nvSpPr>
        <p:spPr>
          <a:xfrm rot="10800000" flipV="1">
            <a:off x="3979974" y="3158240"/>
            <a:ext cx="3820357" cy="8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Phase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24-2-R-13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0890C5-5166-9E0F-6E3C-F2EF8430BC93}"/>
              </a:ext>
            </a:extLst>
          </p:cNvPr>
          <p:cNvSpPr txBox="1">
            <a:spLocks/>
          </p:cNvSpPr>
          <p:nvPr/>
        </p:nvSpPr>
        <p:spPr>
          <a:xfrm>
            <a:off x="2974019" y="4758431"/>
            <a:ext cx="6056051" cy="1142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Mahran Abed Ellatif 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 Abed Alkarem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Elad Denenberg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5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Dormand-Prince Method-ODE45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step size method, Balances accuracy and efficiency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varied solution behavior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32186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50951-7812-5126-FD48-F5796F8F405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3DEE7-DC2D-518E-8352-520EE343658D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E5058-84C8-FC4B-0A7B-5D2BDC87A440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7459D-5CE4-4CB7-B6DE-2B6002D120E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6921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accuracy with variable step size for efficiency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high-precision applications where stringent accuracy is required 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0560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FD13F-06A3-DFC4-817A-258B9B217797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C772-ABA0-7591-3D95-08DEDC53B89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3556B-31EA-BCC5-B21E-C7D7568512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FE876-623C-4479-A8BF-D87C1B2A705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873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using explicit methods and corrects using implicit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non-stiff problem over long time intervals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78144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4B84B-6EC1-DDB2-1532-486B2680A4F2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5AF50-C656-14B9-E5C6-3A3A6F5B7DC6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4DD9F-E03A-4336-DFD2-7910F0493414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D0B5A-FDFB-4457-AB9E-80E3D87F60F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609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32CA7-F964-4E44-94C9-E7EB0DDDB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AFEFCF-FBB6-D10B-90AF-D44D2A9F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9D30141-7FC9-6F7A-94E1-02B75A12A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85" y="2011268"/>
                <a:ext cx="9801482" cy="3930594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Adaptive Picard-Chebyshev Iteration-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APCI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Combines Picard iteration and Chebyshev polynomials for high accuracy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Points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O(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sSup>
                      <m:sSupPr>
                        <m:ctrlPr>
                          <a:rPr lang="en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O 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𝑁𝑥𝑆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Suitable for scenarios demanding exceptional accuracy over extended durations.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case achieves efficiency with minimal iterations; worst case requires high polynomial degrees and iterations, increasing computational demands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9D30141-7FC9-6F7A-94E1-02B75A12A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85" y="2011268"/>
                <a:ext cx="9801482" cy="3930594"/>
              </a:xfrm>
              <a:blipFill>
                <a:blip r:embed="rId3"/>
                <a:stretch>
                  <a:fillRect l="-1119" t="-3876" r="-6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693D3F-CD63-B3B1-329B-E7AA9D42E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FDE4BE4-2514-4939-C232-484D903E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46C9B6A0-4E14-CC44-D48E-7161BDF159F1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53E3EF6-E982-E8C5-EEFB-301D9CB2D979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B27887B-A5FA-2D6B-6405-B8BD6B7227B5}"/>
              </a:ext>
            </a:extLst>
          </p:cNvPr>
          <p:cNvSpPr/>
          <p:nvPr/>
        </p:nvSpPr>
        <p:spPr>
          <a:xfrm>
            <a:off x="956507" y="5922990"/>
            <a:ext cx="4594548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4842D4-1173-7AA6-4B9B-4CD9DC1820E6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F61CFB-D002-1B12-BF0C-1E4723015838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C3E3E2-A1C5-C832-08E9-2FBC3BA8E814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A55D1F4-88B1-178B-FD93-23CD8CD3A49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6E1B67-DE05-A9A0-A6B4-E4150EDAAB3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82ADB9-1FC2-CA80-3C8E-1E87EFB30C6C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BD3786-7461-9A5C-BECA-8BF2C6295336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B5A35B3-6923-4D0A-8560-9D8A2279B98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19F1D1-F400-96A5-1CC4-CE4004CFECA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9AAB07-C6B4-E44B-2A68-A61EFD617EE9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8DDE7D-A65D-BC14-AF15-8A8C34BB2C29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B4F420E-21C7-2422-50F7-B94321A1881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7D57C22-27D7-E874-3CDF-0B7AFF2A270A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3BC48-5CD0-A1CB-2ED8-E3D0D2007CEE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5292D0-423E-8B71-C856-9997C3329DCE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1BF7E-A5D3-877F-CD38-ECAF95804A8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67964-0B57-E9D9-620D-7EA93CB35865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D8F8E-F995-E48F-6384-65E263561C03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4D71FC-6253-6A0A-41D3-209D97B8BD2C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017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Setup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65418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425A8-51FD-CDF0-E3B7-1B7DDA090AD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66311-95AD-35C6-EEDA-CEAF7CFC992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0CEA4-9E7A-86CD-D349-7EE80AD09FFC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8095C-54D5-4A6F-A927-F1B73A86B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726BC6-8497-597F-07BF-7F53020A5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725" y="2041439"/>
            <a:ext cx="935083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Simulated 1 million seconds for five satellites: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STARLINK-1341, IRIDIUM 33 DEB, QIANFAN-4.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HEO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SKYNET 4C, ASBM-2.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Orbital periods segmented into: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 and 16 segments.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divided into 16 Gauss-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Lobatto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setup: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&lt;64 MB memory, single-core CPU at 500 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constraints prevented testing the first equation of motion </a:t>
            </a:r>
          </a:p>
        </p:txBody>
      </p:sp>
    </p:spTree>
    <p:extLst>
      <p:ext uri="{BB962C8B-B14F-4D97-AF65-F5344CB8AC3E}">
        <p14:creationId xmlns:p14="http://schemas.microsoft.com/office/powerpoint/2010/main" val="10459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DE869-E3DD-7FDF-9913-2214429DF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78196A-8787-047B-3D87-0B04FCE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Overview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4B57B2-3F2A-8069-8AF3-F52DA633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evaluated the accuracy of each algorithm by comparing their results to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Ode78 Baseline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model.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was also a critical factor in assessing their practicality for real-time applications.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revealed trade-offs between computational efficiency and accuracy across different algorithms.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F7D71-ECC7-C1B6-4509-DB2B5549B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DC7FA3AC-9257-872E-0EE2-2BD85585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B55B6EAE-FB22-89BF-FDB1-67876166919B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96FFA2-5922-42BA-B038-07280A7CCFF4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D7841A-F052-4521-F875-1287D9326819}"/>
              </a:ext>
            </a:extLst>
          </p:cNvPr>
          <p:cNvSpPr/>
          <p:nvPr/>
        </p:nvSpPr>
        <p:spPr>
          <a:xfrm>
            <a:off x="956506" y="5922990"/>
            <a:ext cx="563072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AB2212-A0E8-D2CD-1F84-BDBFBA2B4A05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80AA83-2C82-4BE6-8341-8D9852E9B4C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DC7615-B178-1FA9-5323-3263895D100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B0274E-8CE0-3090-06CF-17E52284B964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E0D85C2-106D-2D40-07C6-CABCBBF2D005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57A046A-9C13-CF24-836A-7B15E164016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5D8BF3-A3EC-4F52-620C-4D8837A387D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86F628-3659-3A55-D73C-52A840DB8741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2F4551-1DF5-095B-F35A-B042F181E771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4108DFC-5214-88D2-4ED3-27C42AD92D2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D02506D-4BF0-D8F5-512D-957CA2957C5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5256B8-C5E9-FE15-7D49-164FB9811BF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A94C98-0F82-E84C-8626-9162731CD2A2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266448-F592-7DE3-4C22-9799854B1D2A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F0D044-DD0F-94FF-7CC4-5F024BFDF91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B2B9B-4F34-4343-BC4D-3BCFF6B16238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DD3EB-753B-FA99-06DB-E09B669FFB7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C4506-CB1F-B4F0-5F2D-8CD6E7D7C1A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86A2C-C557-D18D-905D-D049F71B9BB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9177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73D3-0C4C-052B-F57B-D68AF3E0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81002B13-F049-5744-ECCB-4144A2E6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136462F0-0E60-4311-7CD2-547E97FAAC21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680FBD-780D-2480-AA25-56698BFE0FD3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58CC14-BEE7-5DB4-6364-02FD270905A5}"/>
              </a:ext>
            </a:extLst>
          </p:cNvPr>
          <p:cNvSpPr/>
          <p:nvPr/>
        </p:nvSpPr>
        <p:spPr>
          <a:xfrm>
            <a:off x="956507" y="5922990"/>
            <a:ext cx="609370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7DEB1FF-0F17-5B59-5695-B143C9D9DA06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5BE028-4590-8B65-2771-1BDC945A9540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0B21A9-D937-A5A2-315E-1EC48072534C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55F34F-7FFC-D7B7-59A6-92CC77BC90B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34BF4A-9346-0746-6554-D12E438A6B10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74A723-8055-2C3C-CE25-8214BB09C3E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61ABD-7112-C598-F01E-ACF5EE11F0E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08B5BE-7F32-3FFD-6014-F2DFCF23024E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3636D9-FC6E-DBDE-388C-9F16486277EE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73C36E6-FA78-91AE-89D7-1E4C14AEBB29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F989F8A-8F20-8A64-7B5E-C1F7F0089101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A27E82-862D-6BCC-E805-F8D942232E2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8C441E-24BF-720E-3EEB-BF910BF1DFCC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CDEC2C-8F15-6FA3-0F62-4D519A798747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A1582-AD49-5F15-7309-14C2A6ED3ED3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82179C-1328-EF78-9ADF-1591C6747D8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83A43-D0C5-C66A-0098-BF42843CED66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3B296-F81A-85C3-D4B8-9B5552F6F4E7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415769-E101-C668-9C45-0F447FA881D7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436A1081-4360-490B-06E0-EBA77139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23" y="108024"/>
            <a:ext cx="7668379" cy="77169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 results over 30 seconds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E85DE-5FCA-A665-48C4-2139A1F78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6A40BC9-1711-D61D-AF95-2A87A08A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47" y="1085044"/>
            <a:ext cx="6917863" cy="459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4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42">
            <a:extLst>
              <a:ext uri="{FF2B5EF4-FFF2-40B4-BE49-F238E27FC236}">
                <a16:creationId xmlns:a16="http://schemas.microsoft.com/office/drawing/2014/main" id="{716E4AA4-8DF7-7E99-DFDE-0FF6E4637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" y="1018602"/>
            <a:ext cx="5072370" cy="247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תמונה 45">
            <a:extLst>
              <a:ext uri="{FF2B5EF4-FFF2-40B4-BE49-F238E27FC236}">
                <a16:creationId xmlns:a16="http://schemas.microsoft.com/office/drawing/2014/main" id="{7F1555B9-BAFE-7A01-2C2F-3F0333AF0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23" y="3538884"/>
            <a:ext cx="4275568" cy="252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תמונה 44">
            <a:extLst>
              <a:ext uri="{FF2B5EF4-FFF2-40B4-BE49-F238E27FC236}">
                <a16:creationId xmlns:a16="http://schemas.microsoft.com/office/drawing/2014/main" id="{BA4DA89E-0B00-D42E-25CC-AD769CA5D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" y="3493855"/>
            <a:ext cx="4003141" cy="257127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192439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251C3-21B1-4A7F-9A9E-5AF48CF84598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996A4780-E7E1-6473-0CF5-7552231A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49" y="141097"/>
            <a:ext cx="5880313" cy="77169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 – QIANFAN-4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43521E-C1AD-07C1-4AA3-AF093C454D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12" name="תמונה 43">
            <a:extLst>
              <a:ext uri="{FF2B5EF4-FFF2-40B4-BE49-F238E27FC236}">
                <a16:creationId xmlns:a16="http://schemas.microsoft.com/office/drawing/2014/main" id="{8B1908AF-8595-EDE7-7D41-7391F566F9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63" y="970068"/>
            <a:ext cx="4867564" cy="2618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74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F25A-33E1-D38A-882B-C925B37A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48">
            <a:extLst>
              <a:ext uri="{FF2B5EF4-FFF2-40B4-BE49-F238E27FC236}">
                <a16:creationId xmlns:a16="http://schemas.microsoft.com/office/drawing/2014/main" id="{DC346A22-ABD8-634F-25B7-6BEB1C058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99" y="3661404"/>
            <a:ext cx="3633644" cy="243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תמונה 49">
            <a:extLst>
              <a:ext uri="{FF2B5EF4-FFF2-40B4-BE49-F238E27FC236}">
                <a16:creationId xmlns:a16="http://schemas.microsoft.com/office/drawing/2014/main" id="{DCF8A872-FD31-7BE6-9599-16DDBE827E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21" y="3694535"/>
            <a:ext cx="3853460" cy="237059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58680B9A-B93A-5697-3B94-EEA006D0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293EEE6E-9A3C-EBA6-70CF-EAAD4EC55342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38092C-F145-61CB-5B04-319007EA97E8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B614409-2931-3C1F-F2B0-B1739F45A9F3}"/>
              </a:ext>
            </a:extLst>
          </p:cNvPr>
          <p:cNvSpPr/>
          <p:nvPr/>
        </p:nvSpPr>
        <p:spPr>
          <a:xfrm>
            <a:off x="956506" y="5922990"/>
            <a:ext cx="629404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5C6620-B4C3-5DD2-B430-96D0FA59659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C3BB36-239F-9847-3815-AF68BB478D66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8AB4F4-19A7-9E69-6C26-4ACC07388AB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CD02979-BCF0-AF90-7CB5-6601D98408F3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B31E51-72D9-5141-F059-CBF5BD25A6EB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C8BD25-5F95-A342-3895-8330C566095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E47F99-416D-E93D-C307-60338646745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26B163-FBB3-FAE5-3FA7-829404E5765C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FC30D2-3A60-A379-7159-59AF84D2D519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20FBCA8-C74A-81AC-BDB8-36C4750CE5E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42C2A5-4930-5153-622E-EF075832B01A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1E637E-98DC-8671-DE52-1F72A2B8ABBE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29F922-75E1-C8BA-863D-6D7FA1A5C165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5346F3-CB65-07ED-D2FE-5833CAC53BC3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C107C1-D477-E2FD-F867-3B5B9C6DD43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04A20E-BC39-73FB-60B3-8F94B9586A78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BACFA-E763-D547-9FF8-BC2A7E145E8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0D462-0A17-3DD4-BF1F-BD96A30125AE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050418-93B9-1DA1-8B12-73E2400999C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019F5524-A3C8-7AF5-CE7A-90DC88D1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49" y="141097"/>
            <a:ext cx="5880313" cy="77169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HEO – SKYNET-4C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D94B6-DE67-EB55-14F0-9913E46280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2" name="תמונה 47">
            <a:extLst>
              <a:ext uri="{FF2B5EF4-FFF2-40B4-BE49-F238E27FC236}">
                <a16:creationId xmlns:a16="http://schemas.microsoft.com/office/drawing/2014/main" id="{3446D886-576E-4003-9E36-FB3A23AFA1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00" y="937887"/>
            <a:ext cx="4515801" cy="275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תמונה 46">
            <a:extLst>
              <a:ext uri="{FF2B5EF4-FFF2-40B4-BE49-F238E27FC236}">
                <a16:creationId xmlns:a16="http://schemas.microsoft.com/office/drawing/2014/main" id="{1471FA82-236E-3CE2-A7E8-8B54A117CF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4" y="919169"/>
            <a:ext cx="4515802" cy="2922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89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36927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5EDDF-0313-ACD2-E3F2-B85DD30215B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62FE8-9442-97AE-2F1F-137B27704202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3771A-5859-4A45-B2EC-D780E10B7AD1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7C733F51-8BBA-B3BA-9B86-01C3EA7B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49" y="141097"/>
            <a:ext cx="5880313" cy="77169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APCI – Execution Time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5" name="תמונה 33">
            <a:extLst>
              <a:ext uri="{FF2B5EF4-FFF2-40B4-BE49-F238E27FC236}">
                <a16:creationId xmlns:a16="http://schemas.microsoft.com/office/drawing/2014/main" id="{109B0C21-B56A-6006-5560-1B76D632D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22" y="1530184"/>
            <a:ext cx="7081451" cy="3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0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778D7-5EFF-2E06-EEC7-5D898C21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35531BCD-D9D9-F0D1-D5C9-08F62BA6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Introduction</a:t>
            </a:r>
            <a:r>
              <a:rPr lang="en-US" sz="48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he-IL" sz="48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933CA8C1-491A-0260-7CAA-996EA584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6" y="2065145"/>
            <a:ext cx="6053114" cy="3258091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space debris problem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autonomous navigation and collision avoidance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state propagation algorithms</a:t>
            </a:r>
          </a:p>
          <a:p>
            <a:pPr marL="0" indent="0" algn="l" rtl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B0CB5-55FE-E84C-FE0B-CBBFA0FAB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58"/>
          <a:stretch/>
        </p:blipFill>
        <p:spPr>
          <a:xfrm>
            <a:off x="6570459" y="950688"/>
            <a:ext cx="4892018" cy="4123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9F407-8B9D-82FC-56AD-4BA49582939F}"/>
              </a:ext>
            </a:extLst>
          </p:cNvPr>
          <p:cNvSpPr txBox="1"/>
          <p:nvPr/>
        </p:nvSpPr>
        <p:spPr>
          <a:xfrm>
            <a:off x="7368301" y="434451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Active\Old Satellites, Space debris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EDA7-03D1-6372-E52A-C4FA946CB9EA}"/>
              </a:ext>
            </a:extLst>
          </p:cNvPr>
          <p:cNvSpPr txBox="1"/>
          <p:nvPr/>
        </p:nvSpPr>
        <p:spPr>
          <a:xfrm>
            <a:off x="6861428" y="5113907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satellites[orange]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satellites[Blue]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debris[Grey]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EE166-2D54-29D5-B358-3EA9EACE14CE}"/>
              </a:ext>
            </a:extLst>
          </p:cNvPr>
          <p:cNvSpPr txBox="1"/>
          <p:nvPr/>
        </p:nvSpPr>
        <p:spPr>
          <a:xfrm>
            <a:off x="8980439" y="5165009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 bodies[purple]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Uncategorized[pink]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E0EAB2-8FF0-E6B7-86BB-45CF2674A6A0}"/>
              </a:ext>
            </a:extLst>
          </p:cNvPr>
          <p:cNvSpPr/>
          <p:nvPr/>
        </p:nvSpPr>
        <p:spPr>
          <a:xfrm>
            <a:off x="956509" y="5920484"/>
            <a:ext cx="857810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28F3E2-6F98-C3A7-1095-C00429AAD7D5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F918A0-E8A7-9753-445D-9AEFCBD815A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81EEF-EE30-F71D-07AD-C7CC03E9EB1E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BC928-9D31-061B-0C57-850F994ADDA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162CB-7450-D97C-EFBF-D74F0C58E432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870CC4-18BE-6CA0-DE2B-E1768DE2907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949D78-0465-5E1B-5BA9-3481E8B752CF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E3524C-8E29-77C5-2A3E-0D5AA164740E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CCC8CD-463E-85C0-3E8C-DDC6F522C865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6E437C-242D-5E0E-E1F0-B85885818605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912E58-0FEC-0BB5-6393-8498FD39A9D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2515BA-5237-14F2-1C61-EDB3F71B79E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893DB1-61CE-1C88-8696-E50A2F88271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35585E-32E9-E8EA-0290-4FB12DF83298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DFB410-CFC5-A3A6-7E82-5EDF755748A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226AA-71C3-22A4-FAC0-D867C2AFD99C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15895-DDEE-6B8B-C781-39BF7E4F875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FD4FA-A443-DA99-74B8-AA638D3829E2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5615A-9F2A-F227-3771-A0545BE1823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906B8-2BEE-9CD9-B4C9-A22F80B50A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2110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Results And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644182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F2C5B-C3F8-4F75-B2FB-EE2B60F054B4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5B98D24-22E9-6A89-2B2D-0C6B3E5F1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899" y="2325526"/>
            <a:ext cx="10361363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RK8: Most accurate, especially for long durations.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ODE78: Close to RK8 but slower.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RK4: Significant position differences, suitable for less precision-critical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Fastest to slowest: RK4, ODE45, RK8, ODE113, ODE78.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APCI: Exceptionally slow, taking up to one day for a single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6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444943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85290-0BAC-12ED-0838-26B2427404E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79B2F-B69E-419A-B3BC-2ED44366BBE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9A0D1A3-B4BF-A441-12C1-984B10051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932" y="2421600"/>
            <a:ext cx="1050402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RK8: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balance of accuracy and efficiency.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RK4: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time-critical tasks where lower accuracy is acceptable.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APCI: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but impractical for real-time applications.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step sizes and Gauss-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Lobatto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quadrature improved accuracy and stability. </a:t>
            </a:r>
          </a:p>
        </p:txBody>
      </p:sp>
    </p:spTree>
    <p:extLst>
      <p:ext uri="{BB962C8B-B14F-4D97-AF65-F5344CB8AC3E}">
        <p14:creationId xmlns:p14="http://schemas.microsoft.com/office/powerpoint/2010/main" val="327171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D54AF-390B-B120-C221-106F3261E02D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E39DCC-C0C1-4626-AC85-70342971C533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36D8DEE-DEEF-7E4D-DEBA-C5A361081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78" y="2821154"/>
            <a:ext cx="73356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APCI for practical use.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testing to real CubeSat environments.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 algorithms for onboard satellite implementation. </a:t>
            </a:r>
          </a:p>
        </p:txBody>
      </p:sp>
    </p:spTree>
    <p:extLst>
      <p:ext uri="{BB962C8B-B14F-4D97-AF65-F5344CB8AC3E}">
        <p14:creationId xmlns:p14="http://schemas.microsoft.com/office/powerpoint/2010/main" val="132337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163" y="174981"/>
            <a:ext cx="31284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821079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75" y="1814136"/>
            <a:ext cx="9801482" cy="393059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900" u="sng" dirty="0"/>
              <a:t>Kessler, D. J., &amp; </a:t>
            </a:r>
            <a:r>
              <a:rPr lang="en-US" sz="900" u="sng" dirty="0" err="1"/>
              <a:t>Cour</a:t>
            </a:r>
            <a:r>
              <a:rPr lang="en-US" sz="900" u="sng" dirty="0"/>
              <a:t>-Palais, B. G. (1978). Collision frequency of artificial satellites: The creation of a debris belt. 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4"/>
              </a:rPr>
              <a:t>https://www.researchgate.net/publication/23888776_Collision_frequency_of_artificial_satellites_-_The_creation_of_a_debris_belt</a:t>
            </a:r>
            <a:endParaRPr lang="en-US" sz="900" u="sng" dirty="0"/>
          </a:p>
          <a:p>
            <a:pPr lvl="0"/>
            <a:r>
              <a:rPr lang="en-US" sz="900" u="sng" dirty="0"/>
              <a:t>Runge, C. (1895). </a:t>
            </a:r>
            <a:r>
              <a:rPr lang="en-US" sz="900" u="sng" dirty="0" err="1"/>
              <a:t>Über</a:t>
            </a:r>
            <a:r>
              <a:rPr lang="en-US" sz="900" u="sng" dirty="0"/>
              <a:t> die </a:t>
            </a:r>
            <a:r>
              <a:rPr lang="en-US" sz="900" u="sng" dirty="0" err="1"/>
              <a:t>numerische</a:t>
            </a:r>
            <a:r>
              <a:rPr lang="en-US" sz="900" u="sng" dirty="0"/>
              <a:t> </a:t>
            </a:r>
            <a:r>
              <a:rPr lang="en-US" sz="900" u="sng" dirty="0" err="1"/>
              <a:t>Auflösung</a:t>
            </a:r>
            <a:r>
              <a:rPr lang="en-US" sz="900" u="sng" dirty="0"/>
              <a:t> von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Mathematische</a:t>
            </a:r>
            <a:r>
              <a:rPr lang="en-US" sz="900" u="sng" dirty="0"/>
              <a:t> </a:t>
            </a:r>
            <a:r>
              <a:rPr lang="en-US" sz="900" u="sng" dirty="0" err="1"/>
              <a:t>Annalen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5"/>
              </a:rPr>
              <a:t>https://www.researchgate.net/publication/230873346_Uber_die_numerische_Auflosung_von_Differentialgleichungen</a:t>
            </a:r>
            <a:endParaRPr lang="en-US" sz="900" dirty="0"/>
          </a:p>
          <a:p>
            <a:pPr lvl="0"/>
            <a:r>
              <a:rPr lang="en-US" sz="900" u="sng" dirty="0" err="1"/>
              <a:t>Kutta</a:t>
            </a:r>
            <a:r>
              <a:rPr lang="en-US" sz="900" u="sng" dirty="0"/>
              <a:t>, W. (1901). </a:t>
            </a:r>
            <a:r>
              <a:rPr lang="en-US" sz="900" u="sng" dirty="0" err="1"/>
              <a:t>Beitrag</a:t>
            </a:r>
            <a:r>
              <a:rPr lang="en-US" sz="900" u="sng" dirty="0"/>
              <a:t> </a:t>
            </a:r>
            <a:r>
              <a:rPr lang="en-US" sz="900" u="sng" dirty="0" err="1"/>
              <a:t>zur</a:t>
            </a:r>
            <a:r>
              <a:rPr lang="en-US" sz="900" u="sng" dirty="0"/>
              <a:t> </a:t>
            </a:r>
            <a:r>
              <a:rPr lang="en-US" sz="900" u="sng" dirty="0" err="1"/>
              <a:t>näherungsweisen</a:t>
            </a:r>
            <a:r>
              <a:rPr lang="en-US" sz="900" u="sng" dirty="0"/>
              <a:t> Integration </a:t>
            </a:r>
            <a:r>
              <a:rPr lang="en-US" sz="900" u="sng" dirty="0" err="1"/>
              <a:t>totaler</a:t>
            </a:r>
            <a:r>
              <a:rPr lang="en-US" sz="900" u="sng" dirty="0"/>
              <a:t>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Zeitschrift</a:t>
            </a:r>
            <a:r>
              <a:rPr lang="en-US" sz="900" u="sng" dirty="0"/>
              <a:t> </a:t>
            </a:r>
            <a:r>
              <a:rPr lang="en-US" sz="900" u="sng" dirty="0" err="1"/>
              <a:t>für</a:t>
            </a:r>
            <a:r>
              <a:rPr lang="en-US" sz="900" u="sng" dirty="0"/>
              <a:t> </a:t>
            </a:r>
            <a:r>
              <a:rPr lang="en-US" sz="900" u="sng" dirty="0" err="1"/>
              <a:t>Mathematik</a:t>
            </a:r>
            <a:r>
              <a:rPr lang="en-US" sz="900" u="sng" dirty="0"/>
              <a:t> und </a:t>
            </a:r>
            <a:r>
              <a:rPr lang="en-US" sz="900" u="sng" dirty="0" err="1"/>
              <a:t>Physik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6"/>
              </a:rPr>
              <a:t>https://www.researchgate.net/publication/200175415_Beitrag_zur_Naherungsweisen_Integration_totaler_Differentialgleichungen</a:t>
            </a:r>
            <a:endParaRPr lang="en-US" sz="900" u="sng" dirty="0"/>
          </a:p>
          <a:p>
            <a:pPr lvl="0"/>
            <a:r>
              <a:rPr lang="en-US" sz="900" u="sng" dirty="0" err="1"/>
              <a:t>Dormand</a:t>
            </a:r>
            <a:r>
              <a:rPr lang="en-US" sz="900" u="sng" dirty="0"/>
              <a:t>, J. R., &amp; Prince, P. J. (1980). A family of embedded Runge-</a:t>
            </a:r>
            <a:r>
              <a:rPr lang="en-US" sz="900" u="sng" dirty="0" err="1"/>
              <a:t>Kutta</a:t>
            </a:r>
            <a:r>
              <a:rPr lang="en-US" sz="900" u="sng" dirty="0"/>
              <a:t> formulae. Journal of Computational and Applied Mathematics.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7"/>
              </a:rPr>
              <a:t>https://www.researchgate.net/publication/222465749_A_Family_of_Embedded_Runge-Kutta_Formulae</a:t>
            </a:r>
            <a:endParaRPr lang="en-US" sz="900" u="sng" dirty="0"/>
          </a:p>
          <a:p>
            <a:pPr lvl="0"/>
            <a:r>
              <a:rPr lang="en-US" sz="900" u="sng" dirty="0"/>
              <a:t>Verner, J. L. (1988). A family of explicit Runge-</a:t>
            </a:r>
            <a:r>
              <a:rPr lang="en-US" sz="900" u="sng" dirty="0" err="1"/>
              <a:t>Kutta</a:t>
            </a:r>
            <a:r>
              <a:rPr lang="en-US" sz="900" u="sng" dirty="0"/>
              <a:t> methods for the numerical solution of ordinary differential equations </a:t>
            </a:r>
            <a:r>
              <a:rPr lang="en-US" sz="900" i="1" u="sng" dirty="0"/>
              <a:t>ACM Transactions on Mathematical Software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8"/>
              </a:rPr>
              <a:t>https://dl.acm.org/doi/10.1145/285861.285863</a:t>
            </a:r>
            <a:endParaRPr lang="en-US" sz="900" dirty="0"/>
          </a:p>
          <a:p>
            <a:pPr lvl="0"/>
            <a:r>
              <a:rPr lang="en-US" sz="900" u="sng" dirty="0"/>
              <a:t>Linear multistep method (Adam-</a:t>
            </a:r>
            <a:r>
              <a:rPr lang="en-US" sz="900" u="sng" dirty="0" err="1"/>
              <a:t>bushforth</a:t>
            </a:r>
            <a:r>
              <a:rPr lang="en-US" sz="900" u="sng" dirty="0"/>
              <a:t>-</a:t>
            </a:r>
            <a:r>
              <a:rPr lang="en-US" sz="900" u="sng" dirty="0" err="1"/>
              <a:t>multon</a:t>
            </a:r>
            <a:r>
              <a:rPr lang="en-US" sz="900" u="sng" dirty="0"/>
              <a:t> Formulas)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9"/>
              </a:rPr>
              <a:t>https://en.wikipedia.org/wiki/Linear_multistep_method</a:t>
            </a:r>
            <a:endParaRPr lang="en-US" sz="900" u="sng" dirty="0"/>
          </a:p>
          <a:p>
            <a:r>
              <a:rPr lang="en-US" sz="900" dirty="0"/>
              <a:t> </a:t>
            </a:r>
            <a:r>
              <a:rPr lang="en-US" sz="900" dirty="0" err="1"/>
              <a:t>Denenberg</a:t>
            </a:r>
            <a:r>
              <a:rPr lang="en-US" sz="900" dirty="0"/>
              <a:t>, </a:t>
            </a:r>
            <a:r>
              <a:rPr lang="en-US" sz="900" dirty="0" err="1"/>
              <a:t>Elad</a:t>
            </a:r>
            <a:r>
              <a:rPr lang="en-US" sz="900" dirty="0"/>
              <a:t>. "Satellite closest approach calculation through Chebyshev Proxy Polynomials.“</a:t>
            </a:r>
          </a:p>
          <a:p>
            <a:pPr marL="0" indent="0">
              <a:buNone/>
            </a:pPr>
            <a:r>
              <a:rPr lang="en-US" sz="900" dirty="0"/>
              <a:t> </a:t>
            </a:r>
            <a:r>
              <a:rPr lang="en-US" sz="900" dirty="0">
                <a:hlinkClick r:id="rId10"/>
              </a:rPr>
              <a:t>https://www.researchgate.net/publication/338609111_Satellite_Closest_Approach_Calculation_Through_Chebyshev_Proxy_Polynomials</a:t>
            </a:r>
            <a:endParaRPr lang="en-US" sz="900" dirty="0"/>
          </a:p>
          <a:p>
            <a:pPr lvl="0"/>
            <a:r>
              <a:rPr lang="en-US" sz="900" u="sng" dirty="0"/>
              <a:t>Woodland, R. A., &amp; </a:t>
            </a:r>
            <a:r>
              <a:rPr lang="en-US" sz="900" u="sng" dirty="0" err="1"/>
              <a:t>Junkins</a:t>
            </a:r>
            <a:r>
              <a:rPr lang="en-US" sz="900" u="sng" dirty="0"/>
              <a:t>, J. L. (2007). Modified Picard-Chebyshev Iteration Methods for Solving Differential Equations. Journal of Computational Physics.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11"/>
              </a:rPr>
              <a:t>https://www.researchgate.net/publication/330092401_Nonlinear_Differential_Equation_Solvers_via_Adaptive_Picard-Chebyshev_Iteration_Applications_in_Astrodynamics</a:t>
            </a:r>
            <a:endParaRPr lang="en-US" sz="900" dirty="0"/>
          </a:p>
          <a:p>
            <a:endParaRPr lang="en-US" sz="8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800" dirty="0"/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718BEF-094C-A914-C339-00F3E1D14BA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CCD10-6E72-CDEA-BADC-7F740EAC6EF2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28" name="כותרת 1">
            <a:extLst>
              <a:ext uri="{FF2B5EF4-FFF2-40B4-BE49-F238E27FC236}">
                <a16:creationId xmlns:a16="http://schemas.microsoft.com/office/drawing/2014/main" id="{D120C4C7-8B3E-413C-BAFE-9E8F974B11D4}"/>
              </a:ext>
            </a:extLst>
          </p:cNvPr>
          <p:cNvSpPr txBox="1">
            <a:spLocks/>
          </p:cNvSpPr>
          <p:nvPr/>
        </p:nvSpPr>
        <p:spPr>
          <a:xfrm>
            <a:off x="594054" y="1391431"/>
            <a:ext cx="1379492" cy="30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he-IL" sz="1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63D8E-7922-4332-B5F7-70B50D159E9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322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8A7B-89E3-722D-84F4-EAB901C8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D847-3BD2-2076-852F-2D4BB872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21AFDD29-98AF-2714-7A17-D40139E2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Introduction</a:t>
            </a:r>
            <a:r>
              <a:rPr lang="en-US" sz="48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he-IL" sz="48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17069B08-177A-0BCA-FEAB-CE4551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6" y="2065145"/>
            <a:ext cx="6053114" cy="32580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Phase One: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six algorithms (RK4, RK8, ODE45, ODE78, ODE113, MPCI) with constant step size and the first equation of 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Phase Two: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 algorithms with dynamic step sizes.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realistic forces (drag, perturbations)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 resource-constrained environments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9AB451-0E21-85F3-B7A6-D81F0BD57687}"/>
              </a:ext>
            </a:extLst>
          </p:cNvPr>
          <p:cNvSpPr/>
          <p:nvPr/>
        </p:nvSpPr>
        <p:spPr>
          <a:xfrm>
            <a:off x="956509" y="5920484"/>
            <a:ext cx="857810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C2E13B-4A1B-1844-C4EC-D12F3DD66362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A946C-128C-0394-BBB2-08DDEF3F3E89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1704F1-9BC4-98A6-7DDF-6DEA1340EC5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342C73-266D-1EE4-2596-DC4154D6F98C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C7F742-5D61-DC95-68B1-C72D63186894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F8CDDF-4CF3-CDB7-4B9A-81CA98C8C6C1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3C2883-CFEE-D33D-7F08-78E5D8E6CD8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276DDF-73C2-F90B-1FD4-E6ECC3E76E10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62129-2D48-7AE9-FCFB-F51E66DBF852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5A5FB4-F6D2-EF9B-C02F-8558A407382F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14CA9F-5F25-59EC-A064-82446AA0791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4F444E-2A94-DE37-D8CC-4F40F6C146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A46269-9E73-3F67-5608-218295489D31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CC040-A694-1340-3930-B7813C76FCE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FC1EE-31F0-A558-91BA-5F81E77FDBD1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F7A41-381C-3187-36A5-F662EA9BE27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E59CC7-5B7B-8235-9373-1B3D0E42607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BE7811-1516-0012-8352-BC5784E5BCBF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D647948-2F3E-802E-39D3-55107DB1A8F3}"/>
              </a:ext>
            </a:extLst>
          </p:cNvPr>
          <p:cNvSpPr/>
          <p:nvPr/>
        </p:nvSpPr>
        <p:spPr>
          <a:xfrm>
            <a:off x="956509" y="5928299"/>
            <a:ext cx="73744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71B1F8-8D71-6CCD-95A4-016520D4273B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18F1EF-E245-617F-9326-53433CEF6F4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472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10515600" cy="1325563"/>
          </a:xfrm>
        </p:spPr>
        <p:txBody>
          <a:bodyPr/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  <a:r>
              <a:rPr lang="en-US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 &amp; </a:t>
            </a:r>
            <a:r>
              <a:rPr lang="en-US" sz="4800" b="1" dirty="0"/>
              <a:t>Related Work</a:t>
            </a:r>
            <a:endParaRPr lang="he-IL" sz="4800" b="1" dirty="0">
              <a:latin typeface="Calibri Light" panose="020F0302020204030204" pitchFamily="34" charset="0"/>
              <a:ea typeface="Yu Gothic Light" panose="020B0300000000000000" pitchFamily="34" charset="-12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6228959" cy="26246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One:</a:t>
            </a:r>
          </a:p>
          <a:p>
            <a:pPr lvl="1"/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step size limited accuracy over long durations.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SGP4 as a baseline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first equation of motion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EF7A94-E0B0-59EC-9B64-280F0951B04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B19E13-D544-25D4-6DC5-5329BB92B5C5}"/>
              </a:ext>
            </a:extLst>
          </p:cNvPr>
          <p:cNvSpPr/>
          <p:nvPr/>
        </p:nvSpPr>
        <p:spPr>
          <a:xfrm>
            <a:off x="956509" y="5928299"/>
            <a:ext cx="130640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EEF57A-CC6A-F0C8-A225-0952B9E65A2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90A091-4FCC-5BC7-CB50-9F13BECAC86A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68829D-0FDF-FD56-456E-E27562DCF1C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E02561-1415-0245-A225-07A24196F11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88F584-1E8D-47E9-78BC-88E240B82FF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648C51-241E-49B0-D4FE-8C8ACD2693ED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D7B538-B37D-4836-DC67-913DA4D49201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C7D36E-BB8D-A037-D10A-FB39D2EE492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96732-AA6D-03C2-C2F7-27C92D4180AB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5FE052-2A49-72C6-2EFC-6A1A6C173B9F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CAAF78-F9C7-C5B8-C13B-4BD8752C3F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F93336-14D9-1FD8-2D72-52EDC4B6A4F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E8CC-2468-6E76-03DD-173425702D4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7A46D-EC91-D077-7E7E-FBECB926544B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3D566-D02A-1E93-8688-0856FE6825C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2EB9C-4ADE-6084-4FA8-AF626E7D00E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8A0A9-686F-72F3-ABB8-2B25E327F130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D80D2-8C21-E230-66E9-7E6305F8B705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FD3E8-9653-418C-8D09-79CED01BCAA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pic>
        <p:nvPicPr>
          <p:cNvPr id="17" name="תמונה 10">
            <a:extLst>
              <a:ext uri="{FF2B5EF4-FFF2-40B4-BE49-F238E27FC236}">
                <a16:creationId xmlns:a16="http://schemas.microsoft.com/office/drawing/2014/main" id="{6235BE12-92D8-4A1D-ACFB-AC255E42C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891" y="2181480"/>
            <a:ext cx="2917590" cy="1522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280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  <a:r>
              <a:rPr lang="en-US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 &amp; </a:t>
            </a:r>
            <a:r>
              <a:rPr lang="en-US" sz="4800" b="1" dirty="0"/>
              <a:t>Related Work</a:t>
            </a:r>
            <a:endParaRPr lang="he-IL" sz="4800" b="1" dirty="0">
              <a:latin typeface="Calibri Light" panose="020F0302020204030204" pitchFamily="34" charset="0"/>
              <a:ea typeface="Yu Gothic Light" panose="020B0300000000000000" pitchFamily="34" charset="-12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109337"/>
            <a:ext cx="7473787" cy="309401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Phase Two: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Introduces </a:t>
            </a:r>
            <a:r>
              <a:rPr lang="en-GB" dirty="0"/>
              <a:t>dynamic step sizes and Gauss-</a:t>
            </a:r>
            <a:r>
              <a:rPr lang="en-GB" dirty="0" err="1"/>
              <a:t>Lobatto</a:t>
            </a:r>
            <a:r>
              <a:rPr lang="en-GB" dirty="0"/>
              <a:t> quadrature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Custom Ode78 as a baseline </a:t>
            </a:r>
          </a:p>
          <a:p>
            <a:pPr lvl="1"/>
            <a:r>
              <a:rPr lang="en-US" dirty="0"/>
              <a:t>Incorporates realistic forces (drag, perturbations) (second equation of motion)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adaptive Picard Chebyshev Iteration (APCI)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 Simulation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386054-5583-6054-F9D6-415389B63722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54B56-5D8A-2FB8-7846-9D37C68C7F6C}"/>
              </a:ext>
            </a:extLst>
          </p:cNvPr>
          <p:cNvSpPr/>
          <p:nvPr/>
        </p:nvSpPr>
        <p:spPr>
          <a:xfrm>
            <a:off x="956508" y="5921782"/>
            <a:ext cx="166721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F86B72-9409-7DAE-D16E-D244DF65B6B0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35807-30C1-B8B8-0670-25325A69296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F425F-3B64-3691-C2DE-E97FB8FF6A41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27964-0186-63F3-8D21-C1498747F91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76C1D5-B662-C65E-3137-E79D0606C26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C58CC9-AFCD-01CA-C3CD-35560BDB278C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AE53B8-6613-11F2-CD50-8C5735EC5E0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DCEE2-D484-235B-E549-1E31FE6A3F37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8B16A-A609-99C0-DB06-B70CC36105E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51A21A-C013-1407-BCB2-7231BFAE8A1E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AAB8A5-3B86-881C-5AD1-136A0E39FBC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B204AD-DAC0-848F-D734-435BFC76C2D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827F1-D873-722E-5305-9E344638C4F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5C1D-2523-9B07-5DB3-7E229BD37A4A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6625CA-D7AE-BAD3-13EC-BAAA58501F6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A2FB9-4AF7-A809-FAFC-158C02E868C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F1E6E-AB37-CA0E-9D35-1EC71275076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917F0D-4F67-E666-30C2-0E0227DAB0F9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762698F-E587-471C-B7EE-77CE742C6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841" y="2912409"/>
            <a:ext cx="3999506" cy="1054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A153BD-F12B-4388-82B7-640F2D0E07D9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404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45" y="2021419"/>
            <a:ext cx="7848610" cy="3326904"/>
          </a:xfrm>
        </p:spPr>
        <p:txBody>
          <a:bodyPr>
            <a:normAutofit/>
          </a:bodyPr>
          <a:lstStyle/>
          <a:p>
            <a:pPr algn="l"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algorithms from Phase One for greater accuracy and efficiency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Adaptive Picard-Chebyshev Iteration (APCI)</a:t>
            </a:r>
          </a:p>
          <a:p>
            <a:pPr algn="l"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algorithms under realistic satellite constraints (virtual machine)</a:t>
            </a:r>
          </a:p>
          <a:p>
            <a:pPr algn="l"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 visual graphs for each satellite and the running algorithms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65A8C-D662-5A28-E3F8-98472383B4E0}"/>
              </a:ext>
            </a:extLst>
          </p:cNvPr>
          <p:cNvSpPr/>
          <p:nvPr/>
        </p:nvSpPr>
        <p:spPr>
          <a:xfrm>
            <a:off x="956509" y="5920484"/>
            <a:ext cx="8604741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40ED4A-9845-4FF9-4312-2C29E2CE7CD9}"/>
              </a:ext>
            </a:extLst>
          </p:cNvPr>
          <p:cNvSpPr/>
          <p:nvPr/>
        </p:nvSpPr>
        <p:spPr>
          <a:xfrm>
            <a:off x="956508" y="5922990"/>
            <a:ext cx="220232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85C4D2-1E5B-F47E-3689-FFDF269B9374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BB2C14-FFF2-211A-4B7F-3760201DF397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5759DC-AADF-A5CA-34E4-E44F42FA18B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883E7-59E4-F651-F79C-1435788F2B47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DF32D2-A1A0-5FB1-17FE-3743B2FF9EB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D47305-3F12-2AAC-BD3A-6572ACF17B00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C8B477-0E40-0DB4-5664-DFC597AF92D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13425B-F732-73B0-C3C0-13345E32CA6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57B9FD-ABC5-15B3-48CB-8873776E404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057A0F-E8CC-7C20-34E7-5CF0B1372EF8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E3CFDB8-694C-0BBC-F9C3-3FEEE93C628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824E38-41CC-2F3D-67D7-C9C77B3BD9BC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C0CD773-12F9-8C6A-DF0F-B84ED7BC4BD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F3DC83-8A1E-39FE-17D6-17131F36C02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07-D3A0-D81D-ED47-4635D30457E3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D5F4DB-FBD7-7A8B-19B8-A1FB5DB6DB5E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053E7F-4905-31F0-0F36-8E83FC23D50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7882C8-B86D-8D2F-2AA9-35647788B8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39FFF-ACC7-40B0-91E9-8CCECE5AB06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300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in the study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197569"/>
            <a:ext cx="7848610" cy="346218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-Prince Method-ODE45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Picard-Chebyshev Iteration -APCI</a:t>
            </a: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AE609C3-4656-982B-5413-B4291EEF99C3}"/>
              </a:ext>
            </a:extLst>
          </p:cNvPr>
          <p:cNvSpPr/>
          <p:nvPr/>
        </p:nvSpPr>
        <p:spPr>
          <a:xfrm>
            <a:off x="956509" y="5920484"/>
            <a:ext cx="8613619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50ACC38-43C9-3EAB-7951-692DFF4DE653}"/>
              </a:ext>
            </a:extLst>
          </p:cNvPr>
          <p:cNvSpPr/>
          <p:nvPr/>
        </p:nvSpPr>
        <p:spPr>
          <a:xfrm>
            <a:off x="956508" y="5922990"/>
            <a:ext cx="323248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5490526-6AEE-FFCF-CF0E-9C72EA508C8A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E61447-F592-4611-7626-A51434806286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4ABD0C-24F6-E1F6-EB48-30216AAC0193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1AAB3A-96AA-AC07-D257-35B3CE508B55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0BE59B-CC52-512C-0B07-34E3535D64F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F37991-7583-3889-BF06-943FA6BBC7B0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1B6AC94-2D6E-4077-169D-D3E2291F0D8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F1301-B446-9461-801A-87AAB4A9F02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A7322E-2686-292B-D0F1-8C70A921FF8A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2C9ADB-726B-0E2C-2957-AB3A91D336F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22161FD-9641-A48D-2AE1-E7061BBB378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6467FF-52F7-FAA4-B1D9-7B38A55816E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702C5B-42C1-A9CB-8FD2-2E0FA32A1810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D80BBD5-3DFC-D117-A599-4AA65BEA8871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5F62E7-7D09-5AAD-A821-DF186BDBEB7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2356F2-D5FA-EA4A-99C4-26C1EAAE3B1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51883D-433F-B5AC-0392-E13052CB851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394AE0-C5DD-D8A5-C802-E4B01622E2E1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BD2D75-53F7-4009-9202-375C8F3FA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8110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for ODE’s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between accuracy and computational efficiency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for-time Application with moderate accuracy requirements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15324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D83E85-8ACB-9693-6B9F-1FAB5862833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BEC769-AFE5-7B28-1489-E3FC41BAED2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3E6CC4-8AA3-C940-19D0-AE1420349C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15EB2-A0F1-4C43-A7BC-41E274F0C92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3894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accuracy with higher computational cost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precise but less time-constrained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24580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30434-2ECE-AC4C-EDDA-0905F65CD1C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1BB4B-8220-4DFB-8957-62863B59476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2BAF-5598-A64D-B220-D5EF443D64B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9B243-208D-43C1-9C6D-816C83C6F9D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6266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1672</Words>
  <Application>Microsoft Office PowerPoint</Application>
  <PresentationFormat>Widescreen</PresentationFormat>
  <Paragraphs>629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Examining the Performance of Satellite Propagators for Autonomous Space-Situational-Awareness Satellites </vt:lpstr>
      <vt:lpstr>Introduction </vt:lpstr>
      <vt:lpstr>Introduction </vt:lpstr>
      <vt:lpstr>Background &amp; Related Work</vt:lpstr>
      <vt:lpstr>Background &amp; Related Work</vt:lpstr>
      <vt:lpstr>Objectives</vt:lpstr>
      <vt:lpstr>Algorithms in the study</vt:lpstr>
      <vt:lpstr>Algorithms Analysis</vt:lpstr>
      <vt:lpstr>Algorithms Analysis</vt:lpstr>
      <vt:lpstr>Algorithms Analysis</vt:lpstr>
      <vt:lpstr>Algorithms Analysis</vt:lpstr>
      <vt:lpstr>Algorithms Analysis</vt:lpstr>
      <vt:lpstr>Algorithms Analysis</vt:lpstr>
      <vt:lpstr>Testing Setup</vt:lpstr>
      <vt:lpstr>Results Overview</vt:lpstr>
      <vt:lpstr>Phase 1 results over 30 seconds</vt:lpstr>
      <vt:lpstr>LEO – QIANFAN-4</vt:lpstr>
      <vt:lpstr>HEO – SKYNET-4C</vt:lpstr>
      <vt:lpstr>APCI – Execution Time</vt:lpstr>
      <vt:lpstr>Algorithms Results And Analysis</vt:lpstr>
      <vt:lpstr>Conclusion 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Performance of Satellite Propagators for Autonomous Space-Situational-Awareness Satellites </dc:title>
  <dc:creator>mhran abd alltef</dc:creator>
  <cp:lastModifiedBy>mhran abdellatif</cp:lastModifiedBy>
  <cp:revision>143</cp:revision>
  <dcterms:created xsi:type="dcterms:W3CDTF">2024-09-05T08:11:34Z</dcterms:created>
  <dcterms:modified xsi:type="dcterms:W3CDTF">2025-01-19T07:53:09Z</dcterms:modified>
</cp:coreProperties>
</file>