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8"/>
  </p:notesMasterIdLst>
  <p:sldIdLst>
    <p:sldId id="256" r:id="rId5"/>
    <p:sldId id="275" r:id="rId6"/>
    <p:sldId id="277" r:id="rId7"/>
    <p:sldId id="257" r:id="rId8"/>
    <p:sldId id="264" r:id="rId9"/>
    <p:sldId id="278" r:id="rId10"/>
    <p:sldId id="267" r:id="rId11"/>
    <p:sldId id="279" r:id="rId12"/>
    <p:sldId id="265" r:id="rId13"/>
    <p:sldId id="259" r:id="rId14"/>
    <p:sldId id="268" r:id="rId15"/>
    <p:sldId id="280" r:id="rId16"/>
    <p:sldId id="273" r:id="rId17"/>
    <p:sldId id="281" r:id="rId18"/>
    <p:sldId id="283" r:id="rId19"/>
    <p:sldId id="266" r:id="rId20"/>
    <p:sldId id="274" r:id="rId21"/>
    <p:sldId id="258" r:id="rId22"/>
    <p:sldId id="260" r:id="rId23"/>
    <p:sldId id="282" r:id="rId24"/>
    <p:sldId id="261" r:id="rId25"/>
    <p:sldId id="26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75144" autoAdjust="0"/>
  </p:normalViewPr>
  <p:slideViewPr>
    <p:cSldViewPr snapToGrid="0">
      <p:cViewPr varScale="1">
        <p:scale>
          <a:sx n="122" d="100"/>
          <a:sy n="122" d="100"/>
        </p:scale>
        <p:origin x="17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605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240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32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66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455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367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662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3695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050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3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474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46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1B21-E30F-4BC7-B6AD-2D1F51C1409D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9D7F-0A48-4523-ACEA-82D1D35EF45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663-1FD0-4314-B8DC-A13D777ED7C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2E52-9880-4ABF-9295-5A70D2DD736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E33D-EDD5-4F20-8321-71EA7AA429D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A8-7605-4BA3-82D1-C8016497ABD2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33A-DC35-4613-ACFF-1F113D1C8B78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1606-A870-42D5-9419-122F66909E7B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F7B5-F615-4AC6-82F3-1FF465F4F121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BDD-E347-49B1-B9A2-34FC8057FC8A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3D31-3E98-47C4-9C43-00846C4001A3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6106-A3D3-466C-8D8D-E422B510251D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8609111_Satellite_Closest_Approach_Calculation_Through_Chebyshev_Proxy_Polynomial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tria.tacc.utexas.edu/AstriaGraph/" TargetMode="External"/><Relationship Id="rId5" Type="http://schemas.openxmlformats.org/officeDocument/2006/relationships/hyperlink" Target="https://www.nasa.gov/mission_pages/station/news/orbital_debris.html" TargetMode="External"/><Relationship Id="rId4" Type="http://schemas.openxmlformats.org/officeDocument/2006/relationships/hyperlink" Target="https://www.researchgate.net/publication/252559100_Determining_satellite_close_approaches_part_I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6.e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kern="1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A</a:t>
            </a:r>
            <a:endParaRPr lang="en-IL" sz="43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598D1C-A860-2990-D008-6CED08D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/>
              <a:t>Implementing the algorithms</a:t>
            </a:r>
          </a:p>
          <a:p>
            <a:pPr algn="l" rtl="0"/>
            <a:r>
              <a:rPr lang="en-US"/>
              <a:t>Running on the satellite dedicated computer</a:t>
            </a:r>
          </a:p>
          <a:p>
            <a:pPr algn="l" rtl="0"/>
            <a:r>
              <a:rPr lang="en-US"/>
              <a:t>Comparing run time and accuracy</a:t>
            </a:r>
          </a:p>
          <a:p>
            <a:pPr marL="0" indent="0" algn="l" rtl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3932F53D-891F-64DE-9EB0-76CA0B1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74" name="Slide Number Placeholder 3">
            <a:extLst>
              <a:ext uri="{FF2B5EF4-FFF2-40B4-BE49-F238E27FC236}">
                <a16:creationId xmlns:a16="http://schemas.microsoft.com/office/drawing/2014/main" id="{8FC7BFB7-BA34-5EFA-1865-8625D7326AE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20CA5D1-C254-480C-CBC4-317CB50C2420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43D7A5B-158B-DE05-3776-B71B198AA495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576C3-EFCB-8651-5444-AA7177183FA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64D0F5-47B4-2F1E-F336-1761A609EF1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AB3A34-BD70-4533-E3D7-15F09D8D28DC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04157A-E4AA-8335-9B63-5AE1E29964AB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1C83600-8FED-F9F2-0890-1751A2E2752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D49286-975C-A46E-B36A-CB63BB4EF3A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6B3E3F-5C05-6292-B2E6-F9A67F8499FA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26F66B2-96F7-6587-B11A-BA501E25DC87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5B86F5-A060-6825-9472-56A3788505E7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7DCA16E-2513-D649-231C-9A5DFD26F3B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F06D132-FD1F-D959-2962-9F014F72827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85026E-C24E-D4D9-14F4-22F78007FB0F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2F740E-A77D-68D5-2B27-3D419EBE205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DD4291-71C1-9DCE-E854-C504F9FDC062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A1D17D-BB60-95E4-4096-B1CF1B26310C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461361-0D93-9B19-C484-8842904DCCA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6EF419-4DC2-8B91-8CDF-8D6DA8713887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569794-54DE-C8CA-4314-7AEC73C8CE53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BE0BF1-F933-92A2-96A1-548754F34AC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58ACD1-0094-4880-2EFD-53CC48F37AA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060BB9F-77D4-8807-BDDE-87F68E86F4C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615A45-3AD9-B7BA-1D03-9E6FCA6CB3E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BD2C10-064C-FC1C-4A34-55E9BFCBCF4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146" y="1262922"/>
            <a:ext cx="8289235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/>
              <a:t>2 parts testing system</a:t>
            </a:r>
          </a:p>
          <a:p>
            <a:pPr marL="0" indent="0" algn="l" rtl="0">
              <a:buNone/>
            </a:pPr>
            <a:endParaRPr lang="en-US"/>
          </a:p>
          <a:p>
            <a:pPr marL="0" indent="0" algn="l" rtl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388270" y="1813770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271076" y="1820124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Tested on-board computer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A38BBEC-414E-9A75-4C86-DD4FC3D4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2183102"/>
            <a:ext cx="4587347" cy="28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4C298B3-89CA-3E7D-0313-F92918BB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3" y="2135330"/>
            <a:ext cx="3911704" cy="336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DDBC73-B930-9C79-AF2F-53009626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0275EE25-A9D4-189C-257C-B65C7FEB2D7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FF83B3-F12D-3A3B-B8E0-724D5E7DFA07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23B4A34-28EC-AAFB-380F-74737BB6B148}"/>
              </a:ext>
            </a:extLst>
          </p:cNvPr>
          <p:cNvSpPr/>
          <p:nvPr/>
        </p:nvSpPr>
        <p:spPr>
          <a:xfrm>
            <a:off x="956508" y="5922990"/>
            <a:ext cx="425280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EFB8FF-F6A2-87C7-3C08-DD3DA2D9256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A791D4-7414-2113-84B2-E0288FE11B90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ED2C611-23A9-374E-D196-512ABFD6E4AE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A368F-BB9F-CB8E-C388-30511E65FC1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D3E980-BA89-15E8-6325-35CC2C32D183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B33F71-5E3D-5427-233A-B11656D8490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B607DA-3936-B946-DF95-DEB1E85FCE7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EF20B8-EA2B-DCA4-2B0F-04C32DF32DFD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DF0C987-B71B-981B-9668-42188906994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6DEF81-C1A5-0B6E-3774-2D590889944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2E33076-935D-1ED1-6A16-881F836AF6CF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4AAADE-531B-00FA-83B7-F71E28E15504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FF2EDF-7E1E-2908-18C7-55106A6433C9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3C10E-C2F0-0A82-2617-EF6BA7555BCE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A2866-CB75-6594-AC5D-8BDC7066074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819278-4421-18A7-9868-D84B5C37785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8549C1-1AF6-3186-335B-7EF76907296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7F45CD-463D-6788-CA97-13A22138D411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5EFBBD-EE4A-CCA3-366E-E48F5CAF6842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84A02C-767C-3BF6-571C-C6D3DC25E261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5697AE-E173-7F36-C07F-FF90844506C4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754F-F3E7-43DB-0438-599447249A19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23DFFD3-2F57-02D8-201D-CE4B978EE74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F2B6-0CD7-7D01-B97B-7B9F2EC48C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93" y="2319020"/>
            <a:ext cx="5481078" cy="334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A45B24-79F8-1494-CF3F-15B1C150C2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9020"/>
            <a:ext cx="4568813" cy="3340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092382-B3B0-AD56-C3F7-9819A3E35A43}"/>
              </a:ext>
            </a:extLst>
          </p:cNvPr>
          <p:cNvSpPr txBox="1"/>
          <p:nvPr/>
        </p:nvSpPr>
        <p:spPr>
          <a:xfrm>
            <a:off x="1545723" y="194968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Testing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94A3-1370-AF0E-75F2-EA34A3B1E732}"/>
              </a:ext>
            </a:extLst>
          </p:cNvPr>
          <p:cNvSpPr txBox="1"/>
          <p:nvPr/>
        </p:nvSpPr>
        <p:spPr>
          <a:xfrm>
            <a:off x="7247557" y="194968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Tested on-board computer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7A774B1A-99C1-889B-B29B-58806B18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48582CB2-881B-0F40-7F3C-98A34D1D5FE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B0C630-AFB2-A16B-0B8F-5361FA10AACE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589EAC2-B9A8-727D-C08B-F3991CA699D6}"/>
              </a:ext>
            </a:extLst>
          </p:cNvPr>
          <p:cNvSpPr/>
          <p:nvPr/>
        </p:nvSpPr>
        <p:spPr>
          <a:xfrm>
            <a:off x="956509" y="5922990"/>
            <a:ext cx="445050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88C564-DF33-6C75-01FE-49C3F11FC7CF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9947ED-76AE-D56F-E76F-95781F61A07C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45ED3B-3EFF-9C3D-A438-105D131BE83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297A32-A149-A2AA-8740-C8DF13D9545A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4B279C-5D65-17BA-5CA8-AFA882AABF1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96DBC6-2128-09D9-8765-597D3EEC0052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5F7EE8-EED0-4137-690A-31F7954AC1ED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A810CA-650B-7B6E-AD57-7DA0804F8B03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89C3A57-972A-7530-17D5-69DBF96D960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586DBA-A670-ED52-CD4E-A479F946BDF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E73310-0EF6-DE66-D2D0-B1969379E59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18A7-B680-F56E-E03B-B5EB3801954F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1FBE82-BAFD-40BD-5A91-4731AB3D500A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E813C7-AEF3-BDBF-5C11-B692E87FDEA8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73DB4-507D-0CC6-1654-2C0279235D2C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2FA15F-34CF-EA3D-FEC5-F760CC78264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14E4AF-21FF-333E-2B49-9706CB0F8448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B60F3B-053F-132A-4780-4341CBB4BBC4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ED7302B-48E3-1365-D3BF-623B9CA4D449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DD97FD-C61B-3B01-6E3A-A64222ADA58D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399E5A2-92D7-65E3-8363-9CA9504EF911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5F937-D089-78C6-69A4-2AA3295C719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94215F-9C3B-8FB0-3305-D9BEB74F2DA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88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98472-6C1A-5433-ABD3-D9E05E947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95" y="1767623"/>
            <a:ext cx="6443010" cy="388679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D1FAB39B-18A4-0B7B-527A-684A562E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74" name="Slide Number Placeholder 3">
            <a:extLst>
              <a:ext uri="{FF2B5EF4-FFF2-40B4-BE49-F238E27FC236}">
                <a16:creationId xmlns:a16="http://schemas.microsoft.com/office/drawing/2014/main" id="{23286F69-DEB5-AB24-DBC9-82CC70FF6A2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634B9F6-3F3B-E0B2-75C5-0D81D336E316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9E7344C-AD01-770B-FD3B-FECB27EE6D24}"/>
              </a:ext>
            </a:extLst>
          </p:cNvPr>
          <p:cNvSpPr/>
          <p:nvPr/>
        </p:nvSpPr>
        <p:spPr>
          <a:xfrm>
            <a:off x="956509" y="5922990"/>
            <a:ext cx="452775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B7C47A-10FE-8575-C6AB-DBC901C7C09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5EAB30-B476-CF30-5E85-0C07BD00C26C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0444B3A-74A2-8E01-C171-F095079B91E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9F5745-8DA6-5848-4B4E-5846A3432F61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A86388-0DE9-467C-E2A4-7D7B1054943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738E23-B8E3-1AB1-3CA7-A37B6EF4C81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04321-30EF-3FAE-E1C1-DD72D8C6AF66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106839-6A91-31C1-A145-06D141917C74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6F6DB30-80A1-90CD-1D42-C2A84D287F4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E5B68DA-A529-E3C0-E03E-21A48C73C4B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6DF1308-C8DA-199A-9608-F5D9C6940FE6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1B2125-6B7F-04EC-3A4C-69E7294EB63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D929B0-328C-E292-875A-1B2B8718DD9E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211E35-EBC8-CF48-43CD-4CA40C48600D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E73D4D-B76E-0420-95BA-24919B7267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C59D76-407F-DFA2-E51A-1A6CAA13647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05A288-6F6D-E947-7687-AE985F5149C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ACE5F0-9E4E-6A0B-F057-21911603788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15833F0-E9C0-B90D-2247-109F85E6B47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C814C7-E7BA-3604-B8AD-C1194B24371D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46CB0A-06B4-5DAA-A774-AD50D4DCDF6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5F24CA-AC3B-B2FF-E0C6-64418500341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F79328-51DA-4594-0F06-61F2E0107D8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658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367F6E-0254-F8BD-FDBE-2A7A50EE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1349"/>
            <a:ext cx="4808430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EB173-9F77-93AB-948F-4C22C57C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18" y="2304446"/>
            <a:ext cx="4811227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3F6DD5-ADF5-2941-2975-EF73841BB75B}"/>
              </a:ext>
            </a:extLst>
          </p:cNvPr>
          <p:cNvSpPr txBox="1"/>
          <p:nvPr/>
        </p:nvSpPr>
        <p:spPr>
          <a:xfrm>
            <a:off x="1545723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Active tests 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09E3A7-3402-949D-E9BC-34FB20AD1347}"/>
              </a:ext>
            </a:extLst>
          </p:cNvPr>
          <p:cNvSpPr txBox="1"/>
          <p:nvPr/>
        </p:nvSpPr>
        <p:spPr>
          <a:xfrm>
            <a:off x="7247557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Adding a new test view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A01952A5-F0D3-6AF1-96C7-CF3824E7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68CA080D-83FB-10F4-67B1-2E173BF132F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38805E3-DC46-C3D6-BA9F-BFDBE77BA791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6EA8B0A-7733-75B6-8B8C-C4D532174643}"/>
              </a:ext>
            </a:extLst>
          </p:cNvPr>
          <p:cNvSpPr/>
          <p:nvPr/>
        </p:nvSpPr>
        <p:spPr>
          <a:xfrm>
            <a:off x="956509" y="5922990"/>
            <a:ext cx="490858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F36188-D0BD-01DC-0AB8-D35602866E5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71AB64-275C-64D7-3899-FE0E1322864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75450F-ADD1-6EF7-7A06-884E926D1416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F10DB-244E-B47D-4FBB-9B35603D2AAD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AB7ADD-298F-8F4A-B2E9-AF6BC0DCC783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A65C60-97F3-2AC8-DA1F-35D222D1CC23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39B101-A04A-DDAE-F237-1A7D4881B7FF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B62FCD6-C804-59F1-CFB8-1701A07AF54F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96C9A1-5362-E0F1-526D-9546767219D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891759-9087-50EC-2AD0-7F977C4C63AE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0A74EE-0769-EF11-6E00-5189D237A708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EF66E-F4EA-7B1D-6556-A621F3D920D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DA758B-8C2B-8CC0-57C5-BD9BF3E87D4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238BD6-0509-3007-A2A3-23894449F2CE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7DE84-38A0-2737-AB4D-1F3B433C0C5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8ED131-CE38-17C5-34C4-9DEF736CE01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DB89D1-4E23-B4F9-98DF-7BF24AAD730A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A21F9E-34D7-CAA7-FE28-CD0D3F59403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46E1F14-7D48-68CE-D095-97D68D908FB4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96A0D-4275-ADA5-9A1C-43AA638C46F6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1F35D12-1CBD-660D-3E94-6991E1BA3CE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3043CD-1203-2FC5-A2E2-C2F357C68C9D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79562D-BA05-43FA-36E1-C07A1AC3AF8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02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8A3BA-F722-C1BD-53DB-365BDB89AE52}"/>
              </a:ext>
            </a:extLst>
          </p:cNvPr>
          <p:cNvSpPr txBox="1"/>
          <p:nvPr/>
        </p:nvSpPr>
        <p:spPr>
          <a:xfrm>
            <a:off x="1545723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 result's main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9583D-77D9-F09B-B0D8-1DD6AF4A78A2}"/>
              </a:ext>
            </a:extLst>
          </p:cNvPr>
          <p:cNvSpPr txBox="1"/>
          <p:nvPr/>
        </p:nvSpPr>
        <p:spPr>
          <a:xfrm>
            <a:off x="7247557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Specific test result 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4C03BF-EE02-CACE-A9FC-13B64019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5468"/>
            <a:ext cx="4808430" cy="3359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A58F01-A2A2-81B9-BA70-942A13B6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713" y="2325376"/>
            <a:ext cx="4398637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3CD302F3-6A8E-3664-5E54-9FB0527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ABF0C1AC-12A0-CD95-0DBD-A17BEF0ABED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09D3D23-FC7F-F797-9E52-93E96AB1955E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2DCC06F-DBC1-7914-3624-06E799B03941}"/>
              </a:ext>
            </a:extLst>
          </p:cNvPr>
          <p:cNvSpPr/>
          <p:nvPr/>
        </p:nvSpPr>
        <p:spPr>
          <a:xfrm>
            <a:off x="956508" y="5922990"/>
            <a:ext cx="529074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70C81D-03DF-AAEF-DDAC-96A08A66187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0CDD6D-7116-C77F-3A7D-E5A76998DAD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1CB356-D72E-CA2F-273F-36A323AEBD30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C88D8-DCEE-42E9-D6AC-F1A14BAE4FD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8261E2-8ED2-9DFB-DA42-90F7E6BF63B2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15EBE4-2E51-9975-D1E8-A4F7F52BB14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6E7AE1-C0B2-0483-2C50-7FF391605F2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1BCFFFE-34A1-7668-8BF3-AD91092AD4FE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DCF813-79A3-315F-4546-CCC3CAC2FCC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CB76575-7292-10D1-92E7-2FD0D66762CC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7AA5D1E-77B4-3BC3-658B-4044F86F6B04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473C9A-D39F-AF6D-FECD-AC933722C34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1CE5F75-D492-149D-C077-C0D70F250838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76329-814F-2199-5CD4-AA17BF613734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E76C83-F7D3-4004-D4BC-0B13E3B7230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4F6C89-2315-A116-733E-E911FAA2A33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931868-1AFC-FCF8-EB5C-893C9C308A2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F8CEA5-8790-AA36-798C-E1B24C1C10A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B283B4-6AD5-AE02-3005-F989454B52B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845C6-91A4-4945-8731-CA7B4F41912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440130-3351-0C54-D5CD-1A1D21C148C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B77666-3A79-4D9C-D157-8AEA4D59B6EF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6A104DB-6587-AF90-0710-B69EFAE4BA68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774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4351338"/>
          </a:xfrm>
        </p:spPr>
        <p:txBody>
          <a:bodyPr/>
          <a:lstStyle/>
          <a:p>
            <a:pPr algn="l" rtl="0"/>
            <a:r>
              <a:rPr lang="en-US" sz="4000"/>
              <a:t>Implementing the algorithms</a:t>
            </a:r>
          </a:p>
          <a:p>
            <a:pPr algn="l" rtl="0"/>
            <a:r>
              <a:rPr lang="en-US" sz="4000"/>
              <a:t>Running on our PC</a:t>
            </a:r>
            <a:endParaRPr lang="en-US"/>
          </a:p>
          <a:p>
            <a:pPr algn="l" rtl="0"/>
            <a:r>
              <a:rPr lang="en-US" sz="4000"/>
              <a:t>Analyzing the result</a:t>
            </a:r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6A71890E-52C8-A54E-CC0C-F042E051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A22266B-0C82-A136-D944-FBBE61400469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E540B7-FADF-CB43-1DC9-36C215FACA44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19C6B7-D690-C1D3-01DF-A3EA17EAA34D}"/>
              </a:ext>
            </a:extLst>
          </p:cNvPr>
          <p:cNvSpPr/>
          <p:nvPr/>
        </p:nvSpPr>
        <p:spPr>
          <a:xfrm>
            <a:off x="956508" y="5922990"/>
            <a:ext cx="599475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29F037-2ECE-5894-4268-730F1FF50A55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D2B260-99C3-EFD6-C0BE-3AE5DED773D9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6DA7BA-1F1E-CC9E-78D2-2B3E3386FA27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8AAD4D-6498-C256-3C69-A11B0E79D19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3F7A0A-7FF1-0196-593D-864976869AE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E058BE-1A41-72FD-77DD-5446F30EC03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7EDB93-1117-3FE0-3757-4C6DAC9AAA5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E1F44A-5938-5458-C032-91C8F54A3F9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BE8A85-9391-974A-FEFE-60226927DB9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4B46C5-B54F-80E6-47E6-EF59643CD3EC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73D3E0-DDC8-AC72-6F91-D256D2C838CF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E22D04-87E8-2772-5D48-974EF6E78A2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B2125C-167A-35F6-F09F-C749B51E343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5E69FA-A40E-F0D1-0C92-58CD49D34485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C265FB-AFDD-6895-A40B-600AD12F788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1DEA3E-0B14-D12F-55CB-96817F75D9FE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BEDDB9-C94F-8A92-14FD-8A904EF38D94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D8DE9-2C45-7DE7-7960-4FD62AFC696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8CA896-D3B0-BA20-4179-97D9220076F6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2F3542-205A-F9B3-4301-5B0889F0E22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1F7FD8-DFAD-B762-6FF6-CE4AAFABAF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594F18-36B1-3D51-0334-B3241B7788F3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0FD837-D094-420A-4FCC-939C96A215AD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2DD6D3-6E19-A6CD-72D8-473F9446E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6" y="3217727"/>
            <a:ext cx="3204822" cy="2402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36"/>
            <a:ext cx="7166675" cy="743864"/>
          </a:xfrm>
        </p:spPr>
        <p:txBody>
          <a:bodyPr/>
          <a:lstStyle/>
          <a:p>
            <a:pPr algn="l" rtl="0"/>
            <a:r>
              <a:rPr lang="en-US" sz="4000"/>
              <a:t>Test case: LEMUR2 - COSMOS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A3430-2F2B-E177-D358-7E108BE9C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96" y="2564155"/>
            <a:ext cx="5413875" cy="41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90376-7A0B-4FD8-6817-F934B7C1A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57" y="3232962"/>
            <a:ext cx="3193489" cy="2402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087EC-547B-00C2-B027-DF6B836A6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34" y="3222093"/>
            <a:ext cx="3193488" cy="239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1058DF-275C-9A92-45A2-3B6DFA8C1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00" y="2552126"/>
            <a:ext cx="6178296" cy="4120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8E5B5-9D57-0F6A-2181-9426D2174D9D}"/>
              </a:ext>
            </a:extLst>
          </p:cNvPr>
          <p:cNvCxnSpPr/>
          <p:nvPr/>
        </p:nvCxnSpPr>
        <p:spPr>
          <a:xfrm flipH="1" flipV="1">
            <a:off x="5054518" y="3902958"/>
            <a:ext cx="368011" cy="2190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2F3546-88B6-2844-9CEA-96800C0BECF0}"/>
              </a:ext>
            </a:extLst>
          </p:cNvPr>
          <p:cNvCxnSpPr>
            <a:cxnSpLocks/>
          </p:cNvCxnSpPr>
          <p:nvPr/>
        </p:nvCxnSpPr>
        <p:spPr>
          <a:xfrm flipV="1">
            <a:off x="3117714" y="3657906"/>
            <a:ext cx="171364" cy="34159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09360-1924-C253-875B-7F9C7247ED11}"/>
              </a:ext>
            </a:extLst>
          </p:cNvPr>
          <p:cNvCxnSpPr>
            <a:cxnSpLocks/>
          </p:cNvCxnSpPr>
          <p:nvPr/>
        </p:nvCxnSpPr>
        <p:spPr>
          <a:xfrm>
            <a:off x="7067159" y="4815694"/>
            <a:ext cx="203489" cy="373685"/>
          </a:xfrm>
          <a:prstGeom prst="straightConnector1">
            <a:avLst/>
          </a:prstGeom>
          <a:ln>
            <a:solidFill>
              <a:srgbClr val="7A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80127E-697A-C6DD-321A-BE3C9DB2200D}"/>
              </a:ext>
            </a:extLst>
          </p:cNvPr>
          <p:cNvSpPr txBox="1"/>
          <p:nvPr/>
        </p:nvSpPr>
        <p:spPr>
          <a:xfrm>
            <a:off x="2874542" y="3999497"/>
            <a:ext cx="829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ANCAS</a:t>
            </a:r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38DFAA-9236-CFE5-9DAB-4625EF0CBEBB}"/>
              </a:ext>
            </a:extLst>
          </p:cNvPr>
          <p:cNvSpPr txBox="1"/>
          <p:nvPr/>
        </p:nvSpPr>
        <p:spPr>
          <a:xfrm>
            <a:off x="5043354" y="4038808"/>
            <a:ext cx="829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ANCAS</a:t>
            </a:r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6AA434-D8DA-D2B1-0BB4-513A1330DB2D}"/>
              </a:ext>
            </a:extLst>
          </p:cNvPr>
          <p:cNvCxnSpPr>
            <a:cxnSpLocks/>
          </p:cNvCxnSpPr>
          <p:nvPr/>
        </p:nvCxnSpPr>
        <p:spPr>
          <a:xfrm>
            <a:off x="10427195" y="4688941"/>
            <a:ext cx="203489" cy="373685"/>
          </a:xfrm>
          <a:prstGeom prst="straightConnector1">
            <a:avLst/>
          </a:prstGeom>
          <a:ln>
            <a:solidFill>
              <a:srgbClr val="7A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843691-76EF-E162-4837-F9A4D5438A15}"/>
              </a:ext>
            </a:extLst>
          </p:cNvPr>
          <p:cNvSpPr txBox="1"/>
          <p:nvPr/>
        </p:nvSpPr>
        <p:spPr>
          <a:xfrm>
            <a:off x="6476575" y="4446362"/>
            <a:ext cx="7982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rgbClr val="7A0000"/>
                </a:solidFill>
              </a:rPr>
              <a:t>CATCH</a:t>
            </a:r>
            <a:endParaRPr lang="he-IL">
              <a:solidFill>
                <a:srgbClr val="7A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F35626-EFDA-F2FF-B6E3-7BC391BB219D}"/>
              </a:ext>
            </a:extLst>
          </p:cNvPr>
          <p:cNvSpPr txBox="1"/>
          <p:nvPr/>
        </p:nvSpPr>
        <p:spPr>
          <a:xfrm>
            <a:off x="9829709" y="4319609"/>
            <a:ext cx="7982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rgbClr val="7A0000"/>
                </a:solidFill>
              </a:rPr>
              <a:t>CATCH</a:t>
            </a:r>
            <a:endParaRPr lang="he-IL">
              <a:solidFill>
                <a:srgbClr val="7A0000"/>
              </a:solidFill>
            </a:endParaRPr>
          </a:p>
        </p:txBody>
      </p:sp>
      <p:pic>
        <p:nvPicPr>
          <p:cNvPr id="43" name="Picture 42" descr="A picture containing line&#10;&#10;Description automatically generated">
            <a:extLst>
              <a:ext uri="{FF2B5EF4-FFF2-40B4-BE49-F238E27FC236}">
                <a16:creationId xmlns:a16="http://schemas.microsoft.com/office/drawing/2014/main" id="{D583BACF-A237-C752-828E-A29DFF3FFD3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9872" r="8265" b="6129"/>
          <a:stretch/>
        </p:blipFill>
        <p:spPr>
          <a:xfrm>
            <a:off x="7371478" y="214932"/>
            <a:ext cx="4506958" cy="2289460"/>
          </a:xfrm>
          <a:prstGeom prst="rect">
            <a:avLst/>
          </a:prstGeom>
        </p:spPr>
      </p:pic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78104285-3B6C-F53A-A48B-760CE21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98BD90F5-6076-AC0E-2A0F-4FDFB0113713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09ECC74-2DC1-9CBC-B4F9-56340B49455F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C869E8-FB6D-88A7-A67A-62A7C663F16E}"/>
              </a:ext>
            </a:extLst>
          </p:cNvPr>
          <p:cNvSpPr/>
          <p:nvPr/>
        </p:nvSpPr>
        <p:spPr>
          <a:xfrm>
            <a:off x="956508" y="5922990"/>
            <a:ext cx="621745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88738-847F-119B-7A5E-A8BD4AEA66FD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497DA1-62B4-F9CF-7416-81D8268BAEFF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6CFD9B-46FE-F181-7B78-E6396000A4AE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1DBD-F91C-5214-9607-1F008032C83F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3F3ADB2-A891-2A86-8BBB-F256CCD8B0B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CD27C63-8696-AFEF-BBC7-8BB3335BAC2B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4F2CBF-D58D-2E68-7A52-73714697D695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175ECD8-CADC-E04D-C062-6F0A46C4A079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E2B5B02-1652-1BAB-6960-B77F3BABCDB4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15DC22-E5AE-F8AA-9585-9CB9F72D436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454EB4-F447-7D0D-53D4-D0E2439FB81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E02526-82A2-A31E-EBB9-FDBAF3180C4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C8D6A76-5BD0-7743-3218-B5FB0C96974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BAF7B3-04FA-D53A-A534-B53D6E8FFE6C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83A671-8F04-19D6-760D-0F36BFAB923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EF03E3-15A3-760A-8974-6388F2959835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142A83-3A63-219F-A4D2-35A6C3B67E0D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1DF831-7E68-0FDA-DD96-2390FA2B18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14C67C-9EE7-4186-10FC-79A5361C67C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3645BF-7CB1-7D9F-BF1A-F39450F2B626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031A2D-CCCB-06C8-507F-FA91CA12B8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DFB9F7-3F84-9050-736F-39301FA914E5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7280839-CA63-50A0-9F8F-CE30A5AB343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976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A10A-D3DA-E7BF-E052-E78E6B65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D645-6DEB-7072-91B7-08F16AE2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8"/>
            <a:ext cx="10515600" cy="3938733"/>
          </a:xfrm>
        </p:spPr>
        <p:txBody>
          <a:bodyPr/>
          <a:lstStyle/>
          <a:p>
            <a:pPr algn="l" rtl="0"/>
            <a:r>
              <a:rPr lang="en-US"/>
              <a:t>Eigen alternatives</a:t>
            </a:r>
          </a:p>
          <a:p>
            <a:pPr algn="l" rtl="0"/>
            <a:r>
              <a:rPr lang="en-US"/>
              <a:t>space–time trade-off</a:t>
            </a:r>
          </a:p>
          <a:p>
            <a:pPr algn="l" rtl="0"/>
            <a:r>
              <a:rPr lang="en-US"/>
              <a:t>Minimize expensive calculations(Cos, sqrt, …) </a:t>
            </a:r>
          </a:p>
          <a:p>
            <a:pPr algn="l" rt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C137D-2217-C2D4-6811-EF05B29F7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3CB2ED45-C66C-ED9D-7902-7C8B003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16631F5-0916-6C31-3571-94428A9C0943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0DC163D-4E46-0800-EB99-2140BDB6627D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B107D2-2CFA-BA9E-81BC-D7F779CCD5BF}"/>
              </a:ext>
            </a:extLst>
          </p:cNvPr>
          <p:cNvSpPr/>
          <p:nvPr/>
        </p:nvSpPr>
        <p:spPr>
          <a:xfrm>
            <a:off x="956508" y="5922990"/>
            <a:ext cx="691551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8D6213-B442-8406-CCA4-A0A38AF9B787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34FFB-9EC1-09BF-F8E5-169190CBE14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3B827DA-78EB-39B0-8AB2-A9558A403FF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69D2CD-91AE-B97B-1667-849B641B446F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9855E4-A013-B02B-595A-1C36B57B0D16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4F1486-89F9-9D13-5133-01AD457575E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9040B9-3B66-67E1-3223-E5BF52A53AF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0EBE67-81DA-6068-CCDE-ABC06B5391AC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CCD077-F16A-1629-1839-5E7D45FB9E9B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4B8CBE-7415-BFA2-AFDB-76DDBFC20487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0E1BDF-D5E6-10D6-0AE2-4AAC20F6C95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BB9F9-1945-F382-FCC8-226240D9C60A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81D83F-E322-5AC8-C792-73F990426C2F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5AAD8-7F93-1DEF-223E-FFFF482BADAB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C6BFCC-2332-C132-734E-16ED3753720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EFFF82-A19E-AECD-795C-F3400447806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54DFF8-900E-1688-C7E3-17162591C1F6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1D4962-0B40-9D96-563C-6F3092443C12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E64C96-6C3B-3A35-B1A4-31D018F1464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7B7D57-AF6F-63F9-BD49-4A4B5D5216D1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2F5ADCF-C50D-7C99-59D4-F670E7E3FFA9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D5273-6422-1516-BBC9-015989CB64ED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C9FF2-2510-CC6A-F998-8ED860CB1DB4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836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06C-BF1E-FAF3-0800-D354E21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123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Verification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453-7C65-D0A8-97FB-AAD33ED4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4197277"/>
          </a:xfrm>
        </p:spPr>
        <p:txBody>
          <a:bodyPr/>
          <a:lstStyle/>
          <a:p>
            <a:pPr algn="l" rtl="0"/>
            <a:r>
              <a:rPr lang="en-US"/>
              <a:t>Testing using Bottom-Up methodology</a:t>
            </a:r>
          </a:p>
          <a:p>
            <a:pPr algn="l" rtl="0"/>
            <a:r>
              <a:rPr lang="en-US"/>
              <a:t>3 levels:</a:t>
            </a:r>
          </a:p>
          <a:p>
            <a:pPr algn="l" rtl="0"/>
            <a:r>
              <a:rPr lang="en-US"/>
              <a:t>Unit test, Local simulation, testing with the on board computer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0571-D1BF-1C39-7486-8C7773B5F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4EE989EF-D5F6-11E2-1BCC-90695951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100" name="Slide Number Placeholder 3">
            <a:extLst>
              <a:ext uri="{FF2B5EF4-FFF2-40B4-BE49-F238E27FC236}">
                <a16:creationId xmlns:a16="http://schemas.microsoft.com/office/drawing/2014/main" id="{8F0CBFED-11FF-66FB-E98C-782972DBF29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364A56A-A63D-0467-1C13-CAF222D65F9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53C36AF-4AF3-1125-53D8-88E0C6D5D749}"/>
              </a:ext>
            </a:extLst>
          </p:cNvPr>
          <p:cNvSpPr/>
          <p:nvPr/>
        </p:nvSpPr>
        <p:spPr>
          <a:xfrm>
            <a:off x="956509" y="5922990"/>
            <a:ext cx="77441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0988A94-57AA-9673-4663-4DFD80780B4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9532A1-3141-4F3A-853F-27739F7C14B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0B5858-8753-04C3-C49C-899E29A11FE7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E0D81B-D4F4-6FFF-5628-FE7D0447BB5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2D5D56-3282-BE7D-B51C-B7C8DCDC99A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016073A-135F-AACC-7B88-F574A5C5FF1E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99ECE8-92BE-668A-5B0E-633FA8EB28A9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DD23793-DCEB-342B-166B-A706E82FCBC2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05EACF-2752-4458-DF5E-6611D71D296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5CA5DF-EBDA-D445-3881-D1FB0B2EDC2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BDEB9C-660D-C0B1-9691-C86DE62F87D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5613E7-CC43-06CD-AB76-EE3593862B95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8A04DB-6430-FF4D-0589-3966E932B56B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10071D-1D60-C855-9207-0E61201CA4FD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37463A-1C08-E110-117C-125D6B8FE504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F374A0-5C28-BA29-9960-C102C5F1533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F367D7-AA22-28CE-9985-4FAB12381562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9FB74F9-BC64-3E0C-E4A9-8C3B4995A72A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4846D1C-826F-B91C-09DF-11D6303F49B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2E514E6-45E7-AD7B-16E3-7BD97CC1CF7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0E25258-704A-FD40-C81A-784F06E43B6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A4D96-B47A-A943-C13D-2D9EE12C4F9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40FF4B-AB62-A73E-1E50-8ACED5369B2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 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159535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FAB0CB-CC33-A2D2-C5CD-0A806872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7686B6D8-E268-57BB-44F8-B95C53488E3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32D37A8-137B-F17E-D4BB-494A14C07F7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537606-F8DD-9DBE-7908-FA6035AD04DC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8C72B4-C290-850A-DE91-CF254BF54EB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486D8B-8669-F0EE-EE83-A5AE62BFA24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C54125-70C2-1A51-8740-54551096EA1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B6B17A-5558-5588-40F7-6A202BB7310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A86BB7C-81B1-3588-0ADA-582D084EF9F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77F626-A74C-EFFE-50A6-3BEF886DD2C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5EF95-D31E-6166-AEFD-880B4FACE0E1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D0D460-FE11-BFBB-0656-7F40619291A2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71933B-56A9-63B3-3105-078998605AAF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618F58-B68F-929D-AE7B-D48B4460A433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6A4E34-D921-2C2C-305D-0241C861F0B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9350BF-427F-1B07-4BA8-D796BBE64305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EB0FC6C-C65E-8265-670F-7413542D692E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2E6FCA-06E4-136A-07D6-6B81450750D9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48D1F8-8F29-BDEE-0F7F-1FF8CBA908A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8979E9-7B8C-B99E-76F4-2CB145EB128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0F925-A95A-B929-F1E2-87C2EF99B14C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2200A5-8DCA-131B-C6B4-B1EE3D4CAA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AED1B4-FC1B-3E16-ADEE-C9E56F39714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8C9479-EC46-D221-F333-BADCB384712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8AE8587-FD8E-AE70-DB38-F980AA029487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53EFB0-BEC6-1620-ABA4-027B99283B74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9509B32-AED7-9713-435E-8F3FB3A8CC99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06C-BF1E-FAF3-0800-D354E21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123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Calibri Light"/>
                <a:cs typeface="Calibri Light"/>
              </a:rPr>
              <a:t>Verification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453-7C65-D0A8-97FB-AAD33ED4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22" y="1979686"/>
            <a:ext cx="3451860" cy="554632"/>
          </a:xfrm>
        </p:spPr>
        <p:txBody>
          <a:bodyPr/>
          <a:lstStyle/>
          <a:p>
            <a:pPr marL="0" indent="0" algn="l" rtl="0">
              <a:buNone/>
            </a:pPr>
            <a:r>
              <a:rPr lang="en-US"/>
              <a:t>Testing Station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0571-D1BF-1C39-7486-8C7773B5F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FB5BE1-D215-EA29-39CA-EF5BC77685D7}"/>
              </a:ext>
            </a:extLst>
          </p:cNvPr>
          <p:cNvSpPr txBox="1">
            <a:spLocks/>
          </p:cNvSpPr>
          <p:nvPr/>
        </p:nvSpPr>
        <p:spPr>
          <a:xfrm>
            <a:off x="6988702" y="1979686"/>
            <a:ext cx="3451860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/>
              <a:t>Tested OBC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F92A66-CCE3-2200-5727-AEE44B6B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6476"/>
              </p:ext>
            </p:extLst>
          </p:nvPr>
        </p:nvGraphicFramePr>
        <p:xfrm>
          <a:off x="560601" y="2510122"/>
          <a:ext cx="5733519" cy="2727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76">
                  <a:extLst>
                    <a:ext uri="{9D8B030D-6E8A-4147-A177-3AD203B41FA5}">
                      <a16:colId xmlns:a16="http://schemas.microsoft.com/office/drawing/2014/main" val="1423825405"/>
                    </a:ext>
                  </a:extLst>
                </a:gridCol>
                <a:gridCol w="2984989">
                  <a:extLst>
                    <a:ext uri="{9D8B030D-6E8A-4147-A177-3AD203B41FA5}">
                      <a16:colId xmlns:a16="http://schemas.microsoft.com/office/drawing/2014/main" val="248995644"/>
                    </a:ext>
                  </a:extLst>
                </a:gridCol>
                <a:gridCol w="2427554">
                  <a:extLst>
                    <a:ext uri="{9D8B030D-6E8A-4147-A177-3AD203B41FA5}">
                      <a16:colId xmlns:a16="http://schemas.microsoft.com/office/drawing/2014/main" val="3691108410"/>
                    </a:ext>
                  </a:extLst>
                </a:gridCol>
              </a:tblGrid>
              <a:tr h="211657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#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Test description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23921"/>
                  </a:ext>
                </a:extLst>
              </a:tr>
              <a:tr h="387123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Error in the input data: wrong input data (TLE, either one of the 2 required TLE or both)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No experiment is initiated, error message to the user. 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670231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Error in the input data: Missing test variable (Number of iterations, CATCH polynomial degree)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No experiment is initiated, error message to the user. 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057256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MSS (main success scenario), correct input values (TLE, variables).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Send correct message and data, save the correct result received from the simulation.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526370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Communication error: receive error message from the Tested OBC (simulated).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Try to send the data again, display error message to the user on repetitive errors.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04215"/>
                  </a:ext>
                </a:extLst>
              </a:tr>
              <a:tr h="387123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Communication error: no communication with the Tested OBC.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Display error message to the user.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8385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459A007-E944-6340-5DD9-602F257A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84797"/>
              </p:ext>
            </p:extLst>
          </p:nvPr>
        </p:nvGraphicFramePr>
        <p:xfrm>
          <a:off x="6612266" y="2510123"/>
          <a:ext cx="5191114" cy="2727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611">
                  <a:extLst>
                    <a:ext uri="{9D8B030D-6E8A-4147-A177-3AD203B41FA5}">
                      <a16:colId xmlns:a16="http://schemas.microsoft.com/office/drawing/2014/main" val="1899275644"/>
                    </a:ext>
                  </a:extLst>
                </a:gridCol>
                <a:gridCol w="3169657">
                  <a:extLst>
                    <a:ext uri="{9D8B030D-6E8A-4147-A177-3AD203B41FA5}">
                      <a16:colId xmlns:a16="http://schemas.microsoft.com/office/drawing/2014/main" val="550515754"/>
                    </a:ext>
                  </a:extLst>
                </a:gridCol>
                <a:gridCol w="1730846">
                  <a:extLst>
                    <a:ext uri="{9D8B030D-6E8A-4147-A177-3AD203B41FA5}">
                      <a16:colId xmlns:a16="http://schemas.microsoft.com/office/drawing/2014/main" val="1030847497"/>
                    </a:ext>
                  </a:extLst>
                </a:gridCol>
              </a:tblGrid>
              <a:tr h="168434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#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Test description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84394"/>
                  </a:ext>
                </a:extLst>
              </a:tr>
              <a:tr h="367492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in the input data: missing\out of bound test variables.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error message. 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620686"/>
                  </a:ext>
                </a:extLst>
              </a:tr>
              <a:tr h="551239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in the input data:  missing data points (missing some of the values for a points in time data composed from r1,v1,r2,v2,t)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error message.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703878"/>
                  </a:ext>
                </a:extLst>
              </a:tr>
              <a:tr h="551239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 (main success scenario) variations (run ANCAS/CATCH), correct input values (test variables, test data set).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correct result.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21247"/>
                  </a:ext>
                </a:extLst>
              </a:tr>
              <a:tr h="722060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error: receive error message from the Testing station.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to send the result message again, give up after repetitive errors.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787514"/>
                  </a:ext>
                </a:extLst>
              </a:tr>
              <a:tr h="367492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error: no communication from the Testing station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for the station response.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18408"/>
                  </a:ext>
                </a:extLst>
              </a:tr>
            </a:tbl>
          </a:graphicData>
        </a:graphic>
      </p:graphicFrame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A2C8D525-3563-4819-6E40-CD3B3229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15038D8D-5200-308E-CADC-0A756FA3CEFD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A31C461-032F-690E-7993-A31FCF76950C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AFEE6E-BF1A-99E7-B745-0F1E43E03AD8}"/>
              </a:ext>
            </a:extLst>
          </p:cNvPr>
          <p:cNvSpPr/>
          <p:nvPr/>
        </p:nvSpPr>
        <p:spPr>
          <a:xfrm>
            <a:off x="956508" y="5922990"/>
            <a:ext cx="804887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81B42-9A8B-5C7A-4C7E-54127835DC19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09C159-5A00-5B04-631E-D8F066E5D59D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D0FDB-EB0E-6320-552C-68581FD9296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DFFA28-471D-45D6-3D7F-0D22FEA70B02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403EA5-BE23-51C7-99C4-E4DA784F7F2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C1E99D-E329-9E82-FB02-DCA54C45E18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0CBA1-788C-2405-111E-F28275040C6E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75E2B57-C039-7E1B-3027-54599685295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4158754-6B34-4EDC-5D07-B71A2B4F5CE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BF52090-C252-4C00-47CD-E8E405F8A18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A1F32A5-8F54-BFE6-7F6C-D8FB50DD536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B7AC51-AC62-2CF3-453F-53C6396B978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8045B9-9CEE-DCD5-AEFB-5AFCD23F3E6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5708F1-1EA1-7D0D-B401-1D2EF826EB95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BE043-A2BB-E69D-51B3-1BEC30390E5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BC9D15-7E3C-EBE9-89F2-ACD291EB07B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DF33CE-B0E8-3D1F-DFF6-91BF2D9D3C8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49AB7-81DC-A515-5093-0509A4D83203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9AC9345-25CD-75BF-5314-DB9720FF800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28929-E4BA-F3BE-D2C9-A57C5D73DD7A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952D57B-7AF3-A686-4404-73CC95A7658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FB0E26-E090-5905-4780-498BCD638603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B4B6458-F360-AB78-0CE0-AB0585B7F08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32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/>
            <a:r>
              <a:rPr lang="en-US"/>
              <a:t>Developing for unknown / multiple systems</a:t>
            </a:r>
          </a:p>
          <a:p>
            <a:pPr algn="l" rtl="0"/>
            <a:endParaRPr lang="en-US"/>
          </a:p>
          <a:p>
            <a:pPr algn="l" rtl="0"/>
            <a:r>
              <a:rPr lang="en-US"/>
              <a:t>Testing and debugging</a:t>
            </a:r>
          </a:p>
          <a:p>
            <a:pPr algn="l" rtl="0"/>
            <a:endParaRPr lang="en-US"/>
          </a:p>
          <a:p>
            <a:pPr algn="l" rt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7B02-B3F7-9D15-F482-D8E9FE4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1A7D5B62-7C44-79D5-1F1C-946FD8B1DCD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7B2366-5844-11F5-6B09-8E4B4CCF8A13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264E11F-657E-2381-CCB2-C0FE33FC3527}"/>
              </a:ext>
            </a:extLst>
          </p:cNvPr>
          <p:cNvSpPr/>
          <p:nvPr/>
        </p:nvSpPr>
        <p:spPr>
          <a:xfrm>
            <a:off x="956508" y="5922990"/>
            <a:ext cx="875703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C2C7F0-0D82-3D55-DA52-C9742D5C139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213C5A-6ED8-8545-4E89-97F6C331649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DD47712-817A-B7C8-4A63-E136D6A6BCF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D1156-78A8-726E-AED0-5F3BD4B7B4E4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BF40D4-8681-090E-82D2-74FB5AED8A6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1A85DF-27D4-B6B7-BCA2-7AAC8283AB1A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629C5-53A0-0558-0BCC-058735D6FA0D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711C7C-0DCF-3C15-A1D3-0D08F6E02AF9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DAC7D0-33B2-40D6-ECF2-9FB0812A5DC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C651D8-3153-4DCA-0049-BEB45F5D74BF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8C4927-B9E0-FE68-F227-A0A92369741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F23C08-5551-437C-6A74-8CDEB98099A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633268-1024-0F13-AB33-FE18BE394B96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2B68DB-6A02-7C73-8283-F405F856358A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C2057C-B010-C36D-55D9-EBFAE662F38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AED14F-9226-4BEA-3603-D225CD60478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26758D-597C-9AE5-F9D3-DE83B06D42C5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19DDCD-82F9-C8E6-7248-E70790136D1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EAC425-9300-EF28-4B4B-27CCD9F0845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D84088-2AC3-2CF0-FA1E-D753B79661C3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52C870-2E62-86D0-03F5-563516B7F9CB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4EC86D-DC3D-2204-64AA-8AFA5EFEF7E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ADEB4F2-C296-E0CC-373F-7F7F7A4299D9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the algorithms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9F095AD9-0B26-1BF5-1948-391B2D07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  <p:sp>
        <p:nvSpPr>
          <p:cNvPr id="75" name="Slide Number Placeholder 3">
            <a:extLst>
              <a:ext uri="{FF2B5EF4-FFF2-40B4-BE49-F238E27FC236}">
                <a16:creationId xmlns:a16="http://schemas.microsoft.com/office/drawing/2014/main" id="{C04BBFD4-5540-426E-D25C-222F8E70CBD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51FD302-A636-CE9A-24AC-CF113A27757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3483F79-BB9F-41C3-824C-C5DE813E257B}"/>
              </a:ext>
            </a:extLst>
          </p:cNvPr>
          <p:cNvSpPr/>
          <p:nvPr/>
        </p:nvSpPr>
        <p:spPr>
          <a:xfrm>
            <a:off x="956509" y="5922990"/>
            <a:ext cx="958218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6F9F7C-150C-F294-4FAE-65EE0C8400CE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6CB3DF-6071-4CB0-EBD2-CD22852B951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BD0E6B-74D7-4138-65F6-D013D237A33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1B31C3-EE88-029A-3F83-8BA3F2AD6124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6010F-AAC2-46DF-BFA3-24F1B622FAB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A34503-D45A-6FDF-DBE4-096335CB7622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4B6DB2-ED3C-2308-93E8-5C47686DF96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9792E6-DA38-FC0D-63D8-1ED77EF3958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480993B-4F4B-7E2C-2CFF-6E77B4BB39A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F6A081-AB70-0112-FD8E-CC27C989CE3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102E7D-108D-A068-FBB6-04ACE1C7163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09699-78E6-BE74-6E79-530A97A358D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BF6064-341A-8E94-83AC-47CFD495EB17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11</a:t>
            </a:r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175ADF-6764-F6BB-FDFE-FF42CBF88FB6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844FF1-6E2C-D12D-A831-C343A8782A42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980FDC-7758-7F65-ABD0-F765A21B08F4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840C12-130E-D65B-D412-9EAB17A9B55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545FDD-3FD1-5924-4117-FF3DA13386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098FE3-D3F8-5102-7545-DDE474C6E69A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62BA22-2B96-6CCA-E163-8473F6CAFF4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5B2C577-7297-B04D-3B86-45321157902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65FECA-920C-A6C6-25F1-EA13E4A9D60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69AB88-0EEC-8CB8-522A-16493146531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https://www.researchgate.net/publication/338609111_Satellite_Closest_Approach_Calculation_Through_Chebyshev_Proxy_Polynomials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II.“</a:t>
            </a: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https://www.researchgate.net/publication/252559100_Determining_satellite_close_approaches_part_II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NASA on orbital debris:</a:t>
            </a: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https://www.nasa.gov/mission_pages/station/news/orbital_debris.html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Astaria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satellites and space debris visual map</a:t>
            </a:r>
            <a:endParaRPr lang="en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http://astria.tacc.utexas.edu/AstriaGraph/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0C8FAED-4ADF-FC21-768E-32C75573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149CC-FF12-2258-EADF-CEAAFB820295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37E72-D531-C918-1B18-0B303FC70D33}"/>
              </a:ext>
            </a:extLst>
          </p:cNvPr>
          <p:cNvSpPr/>
          <p:nvPr/>
        </p:nvSpPr>
        <p:spPr>
          <a:xfrm>
            <a:off x="956508" y="5922990"/>
            <a:ext cx="102324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16FEA8-A25E-9495-7D4B-7C0C53779E41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4F780-4932-395D-FE3C-3423D5D574D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C14C16-E939-2008-93EF-C1A5C85B9C1B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8D975-C9AE-DF06-DE85-CE4E660A1EFE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712396-5046-4836-84E6-073AD944C9A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F5536-7CA8-2E14-818D-E2AF4A2E7DB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DEF5CB-3B17-FE80-7A87-F5C40D4F3D2C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5349A5-BEE1-FA79-E5AB-D68EC441E6DB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29583C-207E-3ACE-1FFF-8D52BB33C031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36DE9E-EFC8-F110-B3BA-54C81F0AE7D7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E672F0-C916-AC08-33AB-121765275C0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12A76-2983-F705-6CC4-51BF7350796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6AA430-B00D-179A-C5AC-C39DEA9E906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DDC38-62C1-C2EE-963D-6E9F8CE0ACB8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2F927-0FD5-10BC-D9FF-7A4ECA4CE7A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C7635-8F72-0647-6AA7-F83FC5F2B2F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75F8D-A76A-2642-15B2-69BEC3D3F46D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5F20B7-D414-CF6D-1F02-8BE5B5F9444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A9D933-7D30-E58F-3AA5-548DA5D6909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3FA12C-9475-ADD6-66FD-2F5F3BCAEBE3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B71740F-C7B0-5F4A-2DCB-D40578A8DD6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59F8AC-B81C-F494-BC18-CE0C8DF237D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2CA379-AC4B-5778-8003-74E6208A847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/>
              <a:t>Direct calculations are computationally expensive</a:t>
            </a:r>
          </a:p>
          <a:p>
            <a:pPr algn="l" rtl="0"/>
            <a:r>
              <a:rPr lang="en-US" sz="4000"/>
              <a:t>Faster algorithms need to be tested</a:t>
            </a:r>
          </a:p>
          <a:p>
            <a:pPr algn="l" rtl="0"/>
            <a:endParaRPr lang="en-US" sz="4000"/>
          </a:p>
          <a:p>
            <a:pPr algn="l" rtl="0"/>
            <a:r>
              <a:rPr lang="en-US" sz="4000"/>
              <a:t>Implementing on a satellite on-board computer</a:t>
            </a:r>
          </a:p>
          <a:p>
            <a:pPr algn="l" rtl="0"/>
            <a:r>
              <a:rPr lang="en-US" sz="4000"/>
              <a:t>Testing the algorithms</a:t>
            </a:r>
          </a:p>
          <a:p>
            <a:pPr marL="0" indent="0" algn="l" rtl="0">
              <a:buNone/>
            </a:pPr>
            <a:endParaRPr lang="he-IL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50B7DAFA-A1FA-689E-5676-9733C62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FF54D1BF-9BF6-910D-E674-9BE2CF31AD5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D20E3C5-A2A6-4762-0F38-BFB70D816241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348D78C-F784-6153-1370-CFD62745A239}"/>
              </a:ext>
            </a:extLst>
          </p:cNvPr>
          <p:cNvSpPr/>
          <p:nvPr/>
        </p:nvSpPr>
        <p:spPr>
          <a:xfrm>
            <a:off x="956509" y="5922492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E40E0C-5A76-0381-6CB5-C10ECE608AF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BF4061-F549-9B73-53F5-9A1DC9D94B71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E211DA-EB91-9F2D-345C-48E5B66EF2B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58591-FF4A-AAD4-98D1-2BA5E76D4A16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D978FA-5348-62A4-4B66-E8ED5489E8C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F91B5A-BA73-F5ED-21B9-30990FA7724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BAB7DF-F38F-13DC-4C6E-2255C3A9E0B7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ABA37B-512A-C721-C797-8A614556815B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F6253F-3E10-5873-99AF-80C2AEAEB69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C479E98-02DF-CBAA-2D3E-318A16C818A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68477E-E641-991C-27DA-E59141A8602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F441B1-7BD0-57F6-8655-E1840BEA3D5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52EC64-8405-3FF5-433E-5855808990F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73041F-8463-C9AF-59EF-64D53309D232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677347-0AD1-EE1D-0C1E-CE0949FC09F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5937F2-7CD3-9743-0D27-C8B78968A9B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88576F-C6DC-C719-542B-29E766E87C20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D32FF8-DFA4-C272-690C-058325BDFC4A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9626DE-AA1C-DA30-E63C-B0430BD1E8D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F40587-D902-08A0-52E5-CCDD7BD884B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415FCA5-C1BE-921F-BC86-AAFFA5FDEA0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8D6EF4-B087-46C0-C23D-CD0CF82CD5E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C166CCC-3B84-DA07-A9DA-35E450529F0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err="1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Background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/>
              <a:t>Finding the future orbit</a:t>
            </a:r>
          </a:p>
          <a:p>
            <a:pPr algn="l" rtl="0"/>
            <a:r>
              <a:rPr lang="en-US" sz="4000" dirty="0"/>
              <a:t>Propagators</a:t>
            </a:r>
          </a:p>
          <a:p>
            <a:pPr algn="l" rtl="0"/>
            <a:r>
              <a:rPr lang="en-US" sz="4000" dirty="0"/>
              <a:t>SGP4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General Perturbations Satellite Orbit Model 4</a:t>
            </a:r>
            <a:endParaRPr lang="en-US" sz="3600" dirty="0"/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79BF-C535-4515-8407-9F0808909BFF}"/>
              </a:ext>
            </a:extLst>
          </p:cNvPr>
          <p:cNvSpPr txBox="1"/>
          <p:nvPr/>
        </p:nvSpPr>
        <p:spPr>
          <a:xfrm>
            <a:off x="7868357" y="5432559"/>
            <a:ext cx="325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LEMUR2[green] – COSMOS[blue]</a:t>
            </a:r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E6E0E-2AEF-C2B1-AB4E-E44BA7B3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503" y="1104729"/>
            <a:ext cx="4267522" cy="4267522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447A84-248F-0204-2FC0-25A51FD8B6D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041C89-465C-99CF-369A-F6330CAAE912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CB9F715-8406-26DF-5B25-A9E36456150E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888BA-57F9-2CCF-4F69-9C8206D6B898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AC82C-78B2-8550-63FE-B3C4C2938DDF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6FBEE-AE93-629D-9E8B-65B9FFF2F85F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0A3C15-D4FE-82A6-EF57-2824A2C3798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9E8A3-4C2C-7966-6E6B-62B40004F7BE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EF0081-FF88-73D9-1BC3-8A74F2032F3B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47EEEB-BD50-3A9C-428D-145FA915746F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7DDDA4-C0F6-05E1-444E-F33C70EABC7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80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858"/>
            <a:ext cx="10515600" cy="666287"/>
          </a:xfrm>
        </p:spPr>
        <p:txBody>
          <a:bodyPr/>
          <a:lstStyle/>
          <a:p>
            <a:pPr algn="l" rtl="0"/>
            <a:r>
              <a:rPr lang="en-US" sz="4000" dirty="0"/>
              <a:t>Finding the minimal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1F2B5-D2A6-75C9-88F9-B3CA522F1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91" y="2177343"/>
            <a:ext cx="4315092" cy="323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B1FDB0-C575-1334-7F5D-9802DF3E5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40560"/>
              </p:ext>
            </p:extLst>
          </p:nvPr>
        </p:nvGraphicFramePr>
        <p:xfrm>
          <a:off x="891727" y="2749249"/>
          <a:ext cx="2255245" cy="60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5729" imgH="228965" progId="Equation.DSMT4">
                  <p:embed/>
                </p:oleObj>
              </mc:Choice>
              <mc:Fallback>
                <p:oleObj name="Equation" r:id="rId6" imgW="845729" imgH="228965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EB1FDB0-C575-1334-7F5D-9802DF3E55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1727" y="2749249"/>
                        <a:ext cx="2255245" cy="60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7088FBD-FD29-EF53-A4B4-B5DF5DE45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47025"/>
              </p:ext>
            </p:extLst>
          </p:nvPr>
        </p:nvGraphicFramePr>
        <p:xfrm>
          <a:off x="891727" y="3358546"/>
          <a:ext cx="2120795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93133" imgH="228965" progId="Equation.DSMT4">
                  <p:embed/>
                </p:oleObj>
              </mc:Choice>
              <mc:Fallback>
                <p:oleObj name="Equation" r:id="rId8" imgW="893133" imgH="228965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7088FBD-FD29-EF53-A4B4-B5DF5DE450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1727" y="3358546"/>
                        <a:ext cx="2120795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63FF258-8A02-D4DE-9CC2-69B7F4657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54172"/>
              </p:ext>
            </p:extLst>
          </p:nvPr>
        </p:nvGraphicFramePr>
        <p:xfrm>
          <a:off x="891727" y="4013209"/>
          <a:ext cx="2705251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5376" imgH="248075" progId="Equation.DSMT4">
                  <p:embed/>
                </p:oleObj>
              </mc:Choice>
              <mc:Fallback>
                <p:oleObj name="Equation" r:id="rId10" imgW="1235376" imgH="248075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63FF258-8A02-D4DE-9CC2-69B7F4657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1727" y="4013209"/>
                        <a:ext cx="2705251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B3F224-5122-C156-9CED-EE17CE4C5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5073"/>
              </p:ext>
            </p:extLst>
          </p:nvPr>
        </p:nvGraphicFramePr>
        <p:xfrm>
          <a:off x="891726" y="4667871"/>
          <a:ext cx="4480789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17796" imgH="305406" progId="Equation.DSMT4">
                  <p:embed/>
                </p:oleObj>
              </mc:Choice>
              <mc:Fallback>
                <p:oleObj name="Equation" r:id="rId12" imgW="2517796" imgH="305406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5B3F224-5122-C156-9CED-EE17CE4C5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1726" y="4667871"/>
                        <a:ext cx="4480789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D9D1871D-764F-F657-9CFA-C1C443874E37}"/>
              </a:ext>
            </a:extLst>
          </p:cNvPr>
          <p:cNvSpPr txBox="1">
            <a:spLocks/>
          </p:cNvSpPr>
          <p:nvPr/>
        </p:nvSpPr>
        <p:spPr>
          <a:xfrm>
            <a:off x="9033475" y="5460619"/>
            <a:ext cx="2278277" cy="33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400" dirty="0"/>
              <a:t>   – blue,       - red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99C0F2A-E087-8B56-678F-4F04CBF25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35970"/>
              </p:ext>
            </p:extLst>
          </p:nvPr>
        </p:nvGraphicFramePr>
        <p:xfrm>
          <a:off x="9713115" y="547863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41200" progId="Equation.DSMT4">
                  <p:embed/>
                </p:oleObj>
              </mc:Choice>
              <mc:Fallback>
                <p:oleObj name="Equation" r:id="rId14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3115" y="5478630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CDB4AC7-B96D-8487-EE4F-C861212E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26723"/>
              </p:ext>
            </p:extLst>
          </p:nvPr>
        </p:nvGraphicFramePr>
        <p:xfrm>
          <a:off x="8881075" y="5510169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560" imgH="203040" progId="Equation.DSMT4">
                  <p:embed/>
                </p:oleObj>
              </mc:Choice>
              <mc:Fallback>
                <p:oleObj name="Equation" r:id="rId16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81075" y="5510169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C076F32F-FB97-7BF9-C5F4-14D5BB2F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BAF649BF-982A-9E37-D532-D36F69EB619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0C4B801-5C64-5140-15B7-B6B98019D92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B12E070-AFC7-B553-365F-E266880260A7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5A3DB9-C999-9B3A-7857-2D4858B3EEC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727F53-E38A-405F-84FD-EB6A1E2454A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1B7F59-03FF-B169-C73B-63AE061CD19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1BEC67-B84B-48BB-ABE2-9FDC23F75067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5CCFCE8-268B-CE8C-3278-C101D9454F3E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7498C6D-B57B-882B-4AA3-1AD4688A9AA4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C956F-1619-A015-1BF0-7F2857E22DBB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685FA5-3AD0-675B-2B07-9754CCDEE8F0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40D6599-EDC0-FB78-DDCE-1BCDCA3DBD4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D4421E-2D7C-53EE-1767-399BD4A6D9A6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C478D9-A3AE-20F0-BC81-260F93BBC94B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CF62D8-6023-DE45-5CD3-AF95D4816B4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E8BBDA-94F3-30E3-4CB5-99FB9F2B45FC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6D2D5F-6C93-6D58-9369-C4F7882F3203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1DC6A4-C376-F6F3-D945-E0E58AFB987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4F91FF-F89E-35B4-2C1B-B7D1857A853D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F6921B-7E6E-4DFC-08FE-C376B1F91CF4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94BE32-322B-900B-E9DA-44EBD388061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1FAFF-D5F2-8143-7344-182ACB1395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9E95EE-A96C-FFF3-D185-BF022A712B3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4C5C79-CE24-E3FB-C4F2-89D9BAA8A85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B19ADF-E845-428E-CEE1-B97280DA25E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D638F1-92D8-44CC-BBB9-2A4A9FC8225F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217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5" y="1772181"/>
            <a:ext cx="4015740" cy="3200462"/>
          </a:xfrm>
        </p:spPr>
        <p:txBody>
          <a:bodyPr>
            <a:normAutofit/>
          </a:bodyPr>
          <a:lstStyle/>
          <a:p>
            <a:pPr algn="l" rtl="0"/>
            <a:r>
              <a:rPr lang="en-US" sz="4000"/>
              <a:t>Approximations</a:t>
            </a:r>
          </a:p>
          <a:p>
            <a:pPr marL="0" indent="0" algn="l" rtl="0">
              <a:buNone/>
            </a:pPr>
            <a:r>
              <a:rPr lang="en-US" sz="4000"/>
              <a:t> using polynomials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6226DC0-6EBC-8EEB-0FA3-9E181F016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52" y="218020"/>
            <a:ext cx="7471711" cy="5207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4BF4DB68-508A-E3B1-8C78-CF29F456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7AEFF3B2-E988-4C8D-6B78-119F8EA8B81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AC6EE8-3445-68C0-15FB-6175DD84EC1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9A67F-E881-7025-B35F-0CBAB1522D2C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7912C4-0169-3852-AA7A-B628E98398A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2D9F3-1682-92D6-6A81-B4CFA67B96BD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D9C456-0EFA-9E9E-FE4B-1FFCA6D7B5C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0CB43-0D39-9AB5-013E-787FAC5AEAC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3CCC3DF-498F-3A5D-9D8D-71EA30E0DF5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2EF37-777B-E91B-22E2-748F4DC2612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92D15-CF21-1A36-0585-F3CFDA5599A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7207CC2-CC2A-FF53-BC3A-FD5656612238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CCBFC2-2B53-5CF0-C9B4-29E24364BF3B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D252D2-D098-BC89-7F66-44D06C5FCD6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73CDF-8FBF-D978-F2D7-E458A8C90B0C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1E7EF-A87E-82D0-5A2A-D8FAB49F426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CE455C2-256D-5908-43A6-CF33304ECF3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6FEC87-C13C-EE93-DDFE-2EC0E65F0FC6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41C132-3A9A-83FD-C6D5-32493C8B63E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05CE51-AC99-6D16-3599-8665AAC69D4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7F91E-246B-9285-A48E-A3B72B2E9647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3AF84B-0C8A-490A-B4C3-BC31381471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4087BC-6D47-5A3F-46B1-8CD09929CB94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0BBF3-B212-2A37-0DF4-1FAF30AC3BB0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C8F3CA-72D9-4808-34C6-7012C2235A3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6995DB-039F-10F3-551E-10043D35EA2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A2012F-77B4-8831-4F69-903135DCD1F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35" y="1974457"/>
            <a:ext cx="10515600" cy="4351338"/>
          </a:xfrm>
        </p:spPr>
        <p:txBody>
          <a:bodyPr/>
          <a:lstStyle/>
          <a:p>
            <a:pPr algn="l" rtl="0"/>
            <a:r>
              <a:rPr lang="en-US" sz="4000"/>
              <a:t>ANCAS - </a:t>
            </a:r>
            <a:r>
              <a:rPr lang="en-US"/>
              <a:t>Alfano Negron Close Approach Software</a:t>
            </a:r>
          </a:p>
          <a:p>
            <a:pPr algn="l" rtl="0"/>
            <a:r>
              <a:rPr lang="en-US"/>
              <a:t>Cubic polynomial using 4 points</a:t>
            </a:r>
          </a:p>
          <a:p>
            <a:pPr algn="l" rtl="0"/>
            <a:r>
              <a:rPr lang="en-US"/>
              <a:t>Roots: solving a 3</a:t>
            </a:r>
            <a:r>
              <a:rPr lang="en-US" baseline="30000"/>
              <a:t>rd</a:t>
            </a:r>
            <a:r>
              <a:rPr lang="en-US"/>
              <a:t> degree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AD20B289-4577-9D44-D531-F563DCAD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E5B12FCB-4126-C45D-BE4B-5F91302DCEA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D482011-090A-5042-A937-41A1651160C9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CA240C-151B-F6A7-536D-59F9B2C32CBB}"/>
              </a:ext>
            </a:extLst>
          </p:cNvPr>
          <p:cNvSpPr/>
          <p:nvPr/>
        </p:nvSpPr>
        <p:spPr>
          <a:xfrm>
            <a:off x="956508" y="5922990"/>
            <a:ext cx="24617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B524EB-B84B-97AA-4900-728B0211184D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B41E7B-89D3-FB99-AAC9-7B636804C6F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4AC7B-0D10-3F18-AFDA-49C6E758057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C14D7A-3AEF-3A30-657F-58849201188C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3ED38F-E6C7-5903-5C9A-9EF4FB599CC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0F4E8A-15F4-3816-5CF4-2F5D8C9E946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3CCB45-59B9-36B9-0B72-C7DAA3336893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FA8FF-8652-8EAF-6422-FBECC6F7FCB8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990AD2-2B50-03F1-8BE7-26A62E1F0C5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22D68C-F1DA-BFD3-6857-44C6F860E85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EE3A3A-F5A6-FCEB-3B00-B8D6D7F1BAB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3C738-7CA3-0AC1-F7C8-AC1520D720C8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AC0761-7049-DDBE-0302-2D372AC689B4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A4FDCB-034C-A9FD-64A9-3CA64829FF97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2669BD-10F5-10D6-7C9A-065B0B16642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4BBEBC-2219-24EF-0237-37A9CB2F1408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2830A-2322-92DB-37A9-341BED812CFB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0BA53D-FE3B-CC64-722B-04B39C74B3E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DD8153A-E881-2AAE-2806-409B40FFC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782C13-6F45-2F32-72A7-02696179F7F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3F4418-258E-56B5-6B06-C82B776AACC1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F5FC92-2DAE-CD22-3AE2-4AF1072882B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880E0B-9DA9-6178-7D16-47B165ABB2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617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635"/>
            <a:ext cx="10515600" cy="4351338"/>
          </a:xfrm>
        </p:spPr>
        <p:txBody>
          <a:bodyPr/>
          <a:lstStyle/>
          <a:p>
            <a:pPr algn="l" rtl="0"/>
            <a:r>
              <a:rPr lang="en-US" sz="4000"/>
              <a:t>CATCH - </a:t>
            </a:r>
            <a:r>
              <a:rPr lang="en-US"/>
              <a:t>Conjunction Assessment Through Chebyshev Polynomials</a:t>
            </a:r>
          </a:p>
          <a:p>
            <a:pPr algn="l" rtl="0"/>
            <a:r>
              <a:rPr lang="en-US"/>
              <a:t>Using Chebyshev Polynomials</a:t>
            </a:r>
          </a:p>
          <a:p>
            <a:pPr algn="l" rtl="0"/>
            <a:r>
              <a:rPr lang="en-US"/>
              <a:t>N degree polynomial using  N+1 points</a:t>
            </a:r>
          </a:p>
          <a:p>
            <a:pPr algn="l" rtl="0"/>
            <a:r>
              <a:rPr lang="en-US"/>
              <a:t>Roots: finding </a:t>
            </a:r>
            <a:r>
              <a:rPr lang="en-US" err="1"/>
              <a:t>NxN</a:t>
            </a:r>
            <a:r>
              <a:rPr lang="en-US"/>
              <a:t> matrix eigen values</a:t>
            </a:r>
            <a:endParaRPr lang="he-IL"/>
          </a:p>
          <a:p>
            <a:pPr algn="l" rtl="0"/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3F6E59A9-9384-E9B3-BEBF-5F31838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BDC16E7-C079-8EB1-A994-2E942E3FECF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029EA8-21EF-DC44-0FDE-665BABC1B5C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DC2D90C-E878-A290-A355-C92846B8E66F}"/>
              </a:ext>
            </a:extLst>
          </p:cNvPr>
          <p:cNvSpPr/>
          <p:nvPr/>
        </p:nvSpPr>
        <p:spPr>
          <a:xfrm>
            <a:off x="956508" y="5922990"/>
            <a:ext cx="258797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A139C5-E2A9-C253-FDB0-A6C35DB84879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0294BE-95F7-1CA7-41B6-21E509EDE9F2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0112E2-99B7-712F-6C5C-88AFE9F47F9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6187F-1E21-47D0-864B-B0CEB8D981C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8F414-86C9-630C-5234-F7354879E9E2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CD0A5E0-9E78-5987-EBE0-06A5028CD1F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F6F07D-46BD-8C03-8B9E-7859148DD3C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D1FDC8-4942-FE4C-9C42-6E2B61F9C267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9F41CC-B6B4-4134-D00D-9647E46B6776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5289C24-3415-711E-6A84-A41AA50A0F1A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BE8962-F6E2-E938-C3FD-9D2199B69A9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635D43-71D8-7952-E66E-0320FD7CDDDE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3BBA58-B0B4-2CA2-3852-E90E933E786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1F3B92-12DF-D11C-77B2-567BC8B1C740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68305-8E8B-7E27-90EF-FE2C61F1894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E48B21-032C-8C53-D33C-52FD78A5879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0893F7-F748-CB11-2B33-B2536CCBD79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49A24F-57E4-2A10-CB16-0D061FBAFBC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9A5454-8C47-72B6-4A04-2B1BF3755B6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F5341D-E829-88C2-8673-A1C0AF4FFA32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42FFF2-0C86-1906-08BA-D7FD9EF8FC0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64D295-E5BF-76B8-40C6-3E4ED023AE7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198EA1C-9F21-E6AE-A71D-86077DB2F4A8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11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/>
          <a:lstStyle/>
          <a:p>
            <a:pPr algn="l" rtl="0"/>
            <a:r>
              <a:rPr lang="en-US" sz="4000" dirty="0"/>
              <a:t>Autonomous satellite</a:t>
            </a:r>
          </a:p>
          <a:p>
            <a:pPr algn="l" rtl="0"/>
            <a:r>
              <a:rPr lang="en-US" sz="4000" dirty="0"/>
              <a:t>Satellite on-board computer</a:t>
            </a:r>
          </a:p>
          <a:p>
            <a:pPr algn="l" rtl="0"/>
            <a:r>
              <a:rPr lang="en-US" sz="4000" dirty="0"/>
              <a:t>Testing the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Problem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50867CDA-9806-F0B1-62E3-7AACA29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3F9B867A-AD39-7537-4A66-44DEA8C999BB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6807CD-BDCC-7812-A39F-F74E13F775FC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FE8714-B4C0-D4EB-E46F-C774B8EA9A9A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2E3D89-8513-0F33-9449-2B5255AE0FC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4CACE1-B815-2C8B-EF8E-4909A3B85AB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F7A989E-9791-AA9A-ED79-DD6EE1DB172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6B12B5-5945-8006-BEB6-0316995ACA2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51E025-F488-AE94-9326-E28AB965F0D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D22E55-0C90-E76E-11FD-425E602FD0AB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443A7-C121-243F-DCA0-B75A9CBCE3A7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C9EC6E-C749-3792-1E95-E0B07C03A80D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3AE33C8-6025-2BE8-5891-DB110FB6094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B5C6A-FA40-AD3C-C9FC-5A6CBD1BCE0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6C07A0-A5FD-ABF2-191D-2E0BE3DB6B26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529F89-868F-BFE1-ECD3-9EF52ED6F82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EFDECC-FD99-15A1-7EF2-2FD28516CDEB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1A4F0D-DB25-6751-5768-1A13D613B247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97F07E-FE79-539C-1B0F-8B7670EE1DC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B73AF8-E057-5878-26E8-3D3F563CF36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C0C32D-58C7-60C5-CD3A-ECB2B541DA02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5AC1F4-7537-87E5-3EC4-6CFC30EF28C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6EF668-E08D-40C4-AA37-C0D0B977C31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AEFFAD-7161-987D-31B6-12D13D2B0AEB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EB23-5EAA-6F58-FFD6-241C98162B47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E70B82-CA35-2B48-1752-27EDDE097A65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A9C014-0505-FEA5-9FD2-43453F33727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233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1410</Words>
  <Application>Microsoft Office PowerPoint</Application>
  <PresentationFormat>Widescreen</PresentationFormat>
  <Paragraphs>741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Poppins</vt:lpstr>
      <vt:lpstr>Office Theme</vt:lpstr>
      <vt:lpstr>Equation</vt:lpstr>
      <vt:lpstr>FEASIBILITY ANALYSIS AND PERFORMANCE  TESTING OF COLLISION DETECTION  ALGORITHMS FOR SATELLITES</vt:lpstr>
      <vt:lpstr>Introduction </vt:lpstr>
      <vt:lpstr>Introduction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Solution</vt:lpstr>
      <vt:lpstr>Solution</vt:lpstr>
      <vt:lpstr>User interface</vt:lpstr>
      <vt:lpstr>User interface</vt:lpstr>
      <vt:lpstr>PowerPoint Presentation</vt:lpstr>
      <vt:lpstr>PowerPoint Presentation</vt:lpstr>
      <vt:lpstr>Optimization </vt:lpstr>
      <vt:lpstr>Verification plan</vt:lpstr>
      <vt:lpstr>Verification plan</vt:lpstr>
      <vt:lpstr>Challenges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9</cp:revision>
  <dcterms:created xsi:type="dcterms:W3CDTF">2023-06-20T13:25:45Z</dcterms:created>
  <dcterms:modified xsi:type="dcterms:W3CDTF">2023-06-25T11:39:27Z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