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8"/>
  </p:notesMasterIdLst>
  <p:sldIdLst>
    <p:sldId id="256" r:id="rId5"/>
    <p:sldId id="275" r:id="rId6"/>
    <p:sldId id="277" r:id="rId7"/>
    <p:sldId id="257" r:id="rId8"/>
    <p:sldId id="264" r:id="rId9"/>
    <p:sldId id="278" r:id="rId10"/>
    <p:sldId id="267" r:id="rId11"/>
    <p:sldId id="279" r:id="rId12"/>
    <p:sldId id="265" r:id="rId13"/>
    <p:sldId id="259" r:id="rId14"/>
    <p:sldId id="268" r:id="rId15"/>
    <p:sldId id="280" r:id="rId16"/>
    <p:sldId id="273" r:id="rId17"/>
    <p:sldId id="281" r:id="rId18"/>
    <p:sldId id="283" r:id="rId19"/>
    <p:sldId id="266" r:id="rId20"/>
    <p:sldId id="274" r:id="rId21"/>
    <p:sldId id="258" r:id="rId22"/>
    <p:sldId id="260" r:id="rId23"/>
    <p:sldId id="282" r:id="rId24"/>
    <p:sldId id="261" r:id="rId25"/>
    <p:sldId id="263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 autoAdjust="0"/>
    <p:restoredTop sz="75144" autoAdjust="0"/>
  </p:normalViewPr>
  <p:slideViewPr>
    <p:cSldViewPr snapToGrid="0">
      <p:cViewPr varScale="1">
        <p:scale>
          <a:sx n="83" d="100"/>
          <a:sy n="83" d="100"/>
        </p:scale>
        <p:origin x="1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2D881-CA12-4970-8156-2388B9CD2E9F}" type="datetimeFigureOut">
              <a:rPr lang="en-IL" smtClean="0"/>
              <a:t>06/25/2023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78E9D-6441-4D31-B084-A8B8B68887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528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8235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1932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4173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6056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2405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6323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4667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6827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3455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3671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662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3672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3695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4709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6808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423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822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608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0501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890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4834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4745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246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1B21-E30F-4BC7-B6AD-2D1F51C1409D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9D7F-0A48-4523-ACEA-82D1D35EF453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F663-1FD0-4314-B8DC-A13D777ED7C7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2E52-9880-4ABF-9295-5A70D2DD736B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0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E33D-EDD5-4F20-8321-71EA7AA429D7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8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1BA8-7605-4BA3-82D1-C8016497ABD2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2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33A-DC35-4613-ACFF-1F113D1C8B78}" type="datetime1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1606-A870-42D5-9419-122F66909E7B}" type="datetime1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F7B5-F615-4AC6-82F3-1FF465F4F121}" type="datetime1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7BDD-E347-49B1-B9A2-34FC8057FC8A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5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3D31-3E98-47C4-9C43-00846C4001A3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6106-A3D3-466C-8D8D-E422B510251D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8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22.png"/><Relationship Id="rId5" Type="http://schemas.openxmlformats.org/officeDocument/2006/relationships/image" Target="../media/image1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38609111_Satellite_Closest_Approach_Calculation_Through_Chebyshev_Proxy_Polynomials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stria.tacc.utexas.edu/AstriaGraph/" TargetMode="External"/><Relationship Id="rId5" Type="http://schemas.openxmlformats.org/officeDocument/2006/relationships/hyperlink" Target="https://www.nasa.gov/mission_pages/station/news/orbital_debris.html" TargetMode="External"/><Relationship Id="rId4" Type="http://schemas.openxmlformats.org/officeDocument/2006/relationships/hyperlink" Target="https://www.researchgate.net/publication/252559100_Determining_satellite_close_approaches_part_I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gif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emf"/><Relationship Id="rId5" Type="http://schemas.openxmlformats.org/officeDocument/2006/relationships/image" Target="../media/image4.png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.png"/><Relationship Id="rId9" Type="http://schemas.openxmlformats.org/officeDocument/2006/relationships/image" Target="../media/image6.emf"/><Relationship Id="rId1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B111C46-B57B-3CB6-57A6-5CD982532AD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508543" y="1859340"/>
            <a:ext cx="71749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3200" b="0" i="0" u="none" strike="noStrike" cap="none" normalizeH="0" baseline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ANALYSIS AND PERFORMANCE</a:t>
            </a:r>
            <a:br>
              <a:rPr kumimoji="0" lang="en-US" altLang="en-IL" sz="3200" b="0" i="0" u="none" strike="noStrike" cap="none" normalizeH="0" baseline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</a:br>
            <a:r>
              <a:rPr kumimoji="0" lang="en-US" altLang="en-IL" sz="3200" b="0" i="0" u="none" strike="noStrike" cap="none" normalizeH="0" baseline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TESTING OF COLLISION DETECTION</a:t>
            </a:r>
            <a:br>
              <a:rPr kumimoji="0" lang="en-US" altLang="en-IL" sz="3200" b="0" i="0" u="none" strike="noStrike" cap="none" normalizeH="0" baseline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</a:br>
            <a:r>
              <a:rPr kumimoji="0" lang="en-US" altLang="en-IL" sz="3200" b="0" i="0" u="none" strike="noStrike" cap="none" normalizeH="0" baseline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ALGORITHMS FOR SATELLITES</a:t>
            </a:r>
            <a:endParaRPr kumimoji="0" lang="en-US" altLang="en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2472" y="3491022"/>
            <a:ext cx="3247053" cy="484770"/>
          </a:xfrm>
        </p:spPr>
        <p:txBody>
          <a:bodyPr>
            <a:normAutofit fontScale="47500" lnSpcReduction="20000"/>
          </a:bodyPr>
          <a:lstStyle/>
          <a:p>
            <a:r>
              <a:rPr lang="en-US" sz="4300" kern="10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Capstone Project Phase A</a:t>
            </a:r>
            <a:endParaRPr lang="en-IL" sz="43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F0BFD62-88D5-923F-A2D8-8058ED1CEBDC}"/>
              </a:ext>
            </a:extLst>
          </p:cNvPr>
          <p:cNvSpPr txBox="1">
            <a:spLocks/>
          </p:cNvSpPr>
          <p:nvPr/>
        </p:nvSpPr>
        <p:spPr>
          <a:xfrm>
            <a:off x="4544006" y="3746617"/>
            <a:ext cx="3247053" cy="484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en-IL" sz="2000" b="0" i="0" u="none" strike="noStrike" cap="none" normalizeH="0" baseline="0">
                <a:ln>
                  <a:noFill/>
                </a:ln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23-2-D-17</a:t>
            </a:r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2736B8C-C89C-AB70-61DF-1B60CD878F3F}"/>
              </a:ext>
            </a:extLst>
          </p:cNvPr>
          <p:cNvSpPr txBox="1">
            <a:spLocks/>
          </p:cNvSpPr>
          <p:nvPr/>
        </p:nvSpPr>
        <p:spPr>
          <a:xfrm>
            <a:off x="4544006" y="4729818"/>
            <a:ext cx="3247053" cy="484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kern="10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Hallel Weil</a:t>
            </a:r>
            <a:endParaRPr lang="en-IL" sz="4300" kern="1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73D92EA-035A-46E9-F797-AD800BAC6CC8}"/>
              </a:ext>
            </a:extLst>
          </p:cNvPr>
          <p:cNvSpPr txBox="1">
            <a:spLocks/>
          </p:cNvSpPr>
          <p:nvPr/>
        </p:nvSpPr>
        <p:spPr>
          <a:xfrm>
            <a:off x="4568886" y="5106153"/>
            <a:ext cx="3247053" cy="484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kern="1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Omer Shamir</a:t>
            </a:r>
            <a:endParaRPr lang="en-IL" sz="43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1598D1C-A860-2990-D008-6CED08DB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6FACE4-A881-5972-7289-2FF6045A7E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A7AAF-40A1-8A84-4EE8-3E2E464E1E6F}"/>
              </a:ext>
            </a:extLst>
          </p:cNvPr>
          <p:cNvSpPr txBox="1"/>
          <p:nvPr/>
        </p:nvSpPr>
        <p:spPr>
          <a:xfrm>
            <a:off x="3978031" y="5412937"/>
            <a:ext cx="4845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kern="100" dirty="0">
                <a:solidFill>
                  <a:srgbClr val="4472C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Supervisor: Mr. Ilya </a:t>
            </a:r>
            <a:r>
              <a:rPr lang="en-US" sz="3300" kern="100" dirty="0" err="1">
                <a:solidFill>
                  <a:srgbClr val="4472C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Zeldner</a:t>
            </a:r>
            <a:r>
              <a:rPr lang="en-US" sz="3300" kern="100" dirty="0">
                <a:solidFill>
                  <a:srgbClr val="4472C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3300" kern="100" dirty="0">
              <a:solidFill>
                <a:srgbClr val="4472C4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96AC-3EEA-F6E8-9E7B-62FBAB5E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823"/>
            <a:ext cx="10515600" cy="3759201"/>
          </a:xfrm>
        </p:spPr>
        <p:txBody>
          <a:bodyPr/>
          <a:lstStyle/>
          <a:p>
            <a:pPr algn="l" rtl="0"/>
            <a:r>
              <a:rPr lang="en-US"/>
              <a:t>Implementing the algorithms</a:t>
            </a:r>
          </a:p>
          <a:p>
            <a:pPr algn="l" rtl="0"/>
            <a:r>
              <a:rPr lang="en-US"/>
              <a:t>Running on the satellite dedicated computer</a:t>
            </a:r>
          </a:p>
          <a:p>
            <a:pPr algn="l" rtl="0"/>
            <a:r>
              <a:rPr lang="en-US"/>
              <a:t>Comparing run time and accuracy</a:t>
            </a:r>
          </a:p>
          <a:p>
            <a:pPr marL="0" indent="0" algn="l" rtl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A58E622-E873-5B6B-AA99-D84563E6B9D7}"/>
              </a:ext>
            </a:extLst>
          </p:cNvPr>
          <p:cNvSpPr txBox="1">
            <a:spLocks/>
          </p:cNvSpPr>
          <p:nvPr/>
        </p:nvSpPr>
        <p:spPr>
          <a:xfrm>
            <a:off x="838200" y="8259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Solution</a:t>
            </a:r>
            <a:endParaRPr lang="en-US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73" name="Slide Number Placeholder 3">
            <a:extLst>
              <a:ext uri="{FF2B5EF4-FFF2-40B4-BE49-F238E27FC236}">
                <a16:creationId xmlns:a16="http://schemas.microsoft.com/office/drawing/2014/main" id="{3932F53D-891F-64DE-9EB0-76CA0B14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 dirty="0"/>
          </a:p>
        </p:txBody>
      </p:sp>
      <p:sp>
        <p:nvSpPr>
          <p:cNvPr id="74" name="Slide Number Placeholder 3">
            <a:extLst>
              <a:ext uri="{FF2B5EF4-FFF2-40B4-BE49-F238E27FC236}">
                <a16:creationId xmlns:a16="http://schemas.microsoft.com/office/drawing/2014/main" id="{8FC7BFB7-BA34-5EFA-1865-8625D7326AE7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20CA5D1-C254-480C-CBC4-317CB50C2420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43D7A5B-158B-DE05-3776-B71B198AA495}"/>
              </a:ext>
            </a:extLst>
          </p:cNvPr>
          <p:cNvSpPr/>
          <p:nvPr/>
        </p:nvSpPr>
        <p:spPr>
          <a:xfrm>
            <a:off x="956508" y="5922990"/>
            <a:ext cx="4153243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6576C3-EFCB-8651-5444-AA7177183FAA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64D0F5-47B4-2F1E-F336-1761A609EF13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8AB3A34-BD70-4533-E3D7-15F09D8D28DC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204157A-E4AA-8335-9B63-5AE1E29964AB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1C83600-8FED-F9F2-0890-1751A2E2752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DD49286-975C-A46E-B36A-CB63BB4EF3A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6B3E3F-5C05-6292-B2E6-F9A67F8499FA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26F66B2-96F7-6587-B11A-BA501E25DC87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05B86F5-A060-6825-9472-56A3788505E7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7DCA16E-2513-D649-231C-9A5DFD26F3BD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F06D132-FD1F-D959-2962-9F014F728275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985026E-C24E-D4D9-14F4-22F78007FB0F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32F740E-A77D-68D5-2B27-3D419EBE2051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DD4291-71C1-9DCE-E854-C504F9FDC062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A1D17D-BB60-95E4-4096-B1CF1B26310C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4461361-0D93-9B19-C484-8842904DCCA2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6EF419-4DC2-8B91-8CDF-8D6DA8713887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D569794-54DE-C8CA-4314-7AEC73C8CE53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5BE0BF1-F933-92A2-96A1-548754F34AC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58ACD1-0094-4880-2EFD-53CC48F37AA5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060BB9F-77D4-8807-BDDE-87F68E86F4C5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4615A45-3AD9-B7BA-1D03-9E6FCA6CB3EA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7BD2C10-064C-FC1C-4A34-55E9BFCBCF47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66061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96AC-3EEA-F6E8-9E7B-62FBAB5E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9146" y="1262922"/>
            <a:ext cx="8289235" cy="554633"/>
          </a:xfrm>
        </p:spPr>
        <p:txBody>
          <a:bodyPr/>
          <a:lstStyle/>
          <a:p>
            <a:pPr marL="0" indent="0" algn="l" rtl="0">
              <a:buNone/>
            </a:pPr>
            <a:r>
              <a:rPr lang="en-US"/>
              <a:t>2 parts testing system</a:t>
            </a:r>
          </a:p>
          <a:p>
            <a:pPr marL="0" indent="0" algn="l" rtl="0">
              <a:buNone/>
            </a:pPr>
            <a:endParaRPr lang="en-US"/>
          </a:p>
          <a:p>
            <a:pPr marL="0" indent="0" algn="l" rtl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1D94DC-DD0C-F360-22B8-7659C57B8A94}"/>
              </a:ext>
            </a:extLst>
          </p:cNvPr>
          <p:cNvSpPr txBox="1"/>
          <p:nvPr/>
        </p:nvSpPr>
        <p:spPr>
          <a:xfrm>
            <a:off x="1388270" y="1813770"/>
            <a:ext cx="302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/>
              <a:t>Testing station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091B06-2896-D414-6717-1AF1990A04C6}"/>
              </a:ext>
            </a:extLst>
          </p:cNvPr>
          <p:cNvSpPr txBox="1"/>
          <p:nvPr/>
        </p:nvSpPr>
        <p:spPr>
          <a:xfrm>
            <a:off x="7271076" y="1820124"/>
            <a:ext cx="302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/>
              <a:t>Tested on-board computer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0A38BBEC-414E-9A75-4C86-DD4FC3D46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6" y="2183102"/>
            <a:ext cx="4587347" cy="287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04C298B3-89CA-3E7D-0313-F92918BBD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93" y="2135330"/>
            <a:ext cx="3911704" cy="336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5976"/>
            <a:ext cx="10515600" cy="1325563"/>
          </a:xfrm>
        </p:spPr>
        <p:txBody>
          <a:bodyPr/>
          <a:lstStyle/>
          <a:p>
            <a:r>
              <a:rPr lang="en-US" sz="480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Solution</a:t>
            </a:r>
            <a:endParaRPr lang="en-US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87DDBC73-B930-9C79-AF2F-53009626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 dirty="0"/>
          </a:p>
        </p:txBody>
      </p:sp>
      <p:sp>
        <p:nvSpPr>
          <p:cNvPr id="55" name="Slide Number Placeholder 3">
            <a:extLst>
              <a:ext uri="{FF2B5EF4-FFF2-40B4-BE49-F238E27FC236}">
                <a16:creationId xmlns:a16="http://schemas.microsoft.com/office/drawing/2014/main" id="{0275EE25-A9D4-189C-257C-B65C7FEB2D7F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BFF83B3-F12D-3A3B-B8E0-724D5E7DFA07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23B4A34-28EC-AAFB-380F-74737BB6B148}"/>
              </a:ext>
            </a:extLst>
          </p:cNvPr>
          <p:cNvSpPr/>
          <p:nvPr/>
        </p:nvSpPr>
        <p:spPr>
          <a:xfrm>
            <a:off x="956508" y="5922990"/>
            <a:ext cx="4252801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8EFB8FF-F6A2-87C7-3C08-DD3DA2D9256B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A791D4-7414-2113-84B2-E0288FE11B90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ED2C611-23A9-374E-D196-512ABFD6E4AE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0A368F-BB9F-CB8E-C388-30511E65FC10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D3E980-BA89-15E8-6325-35CC2C32D183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EB33F71-5E3D-5427-233A-B11656D84908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B607DA-3936-B946-DF95-DEB1E85FCE78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6EF20B8-EA2B-DCA4-2B0F-04C32DF32DFD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DF0C987-B71B-981B-9668-42188906994E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56DEF81-C1A5-0B6E-3774-2D5908899444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2E33076-935D-1ED1-6A16-881F836AF6CF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44AAADE-531B-00FA-83B7-F71E28E15504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BFF2EDF-7E1E-2908-18C7-55106A6433C9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93C10E-C2F0-0A82-2617-EF6BA7555BCE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8A2866-CB75-6594-AC5D-8BDC70660743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819278-4421-18A7-9868-D84B5C37785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08549C1-1AF6-3186-335B-7EF769072963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7F45CD-463D-6788-CA97-13A22138D411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5EFBBD-EE4A-CCA3-366E-E48F5CAF6842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84A02C-767C-3BF6-571C-C6D3DC25E261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15697AE-E173-7F36-C07F-FF90844506C4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C0754F-F3E7-43DB-0438-599447249A19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23DFFD3-2F57-02D8-201D-CE4B978EE746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99744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2B21-0D0B-CE03-B98B-0B09A17B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5976"/>
            <a:ext cx="10515600" cy="1325563"/>
          </a:xfrm>
        </p:spPr>
        <p:txBody>
          <a:bodyPr/>
          <a:lstStyle/>
          <a:p>
            <a:r>
              <a:rPr lang="en-US" sz="480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Solution</a:t>
            </a:r>
            <a:endParaRPr lang="en-US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B3F2B6-0CD7-7D01-B97B-7B9F2EC48C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493" y="2319020"/>
            <a:ext cx="5481078" cy="3342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A45B24-79F8-1494-CF3F-15B1C150C2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9020"/>
            <a:ext cx="4568813" cy="3340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092382-B3B0-AD56-C3F7-9819A3E35A43}"/>
              </a:ext>
            </a:extLst>
          </p:cNvPr>
          <p:cNvSpPr txBox="1"/>
          <p:nvPr/>
        </p:nvSpPr>
        <p:spPr>
          <a:xfrm>
            <a:off x="1545723" y="1949688"/>
            <a:ext cx="302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/>
              <a:t>Testing station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794A3-1370-AF0E-75F2-EA34A3B1E732}"/>
              </a:ext>
            </a:extLst>
          </p:cNvPr>
          <p:cNvSpPr txBox="1"/>
          <p:nvPr/>
        </p:nvSpPr>
        <p:spPr>
          <a:xfrm>
            <a:off x="7247557" y="1949688"/>
            <a:ext cx="302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/>
              <a:t>Tested on-board computer</a:t>
            </a: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7A774B1A-99C1-889B-B29B-58806B18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 dirty="0"/>
          </a:p>
        </p:txBody>
      </p:sp>
      <p:sp>
        <p:nvSpPr>
          <p:cNvPr id="55" name="Slide Number Placeholder 3">
            <a:extLst>
              <a:ext uri="{FF2B5EF4-FFF2-40B4-BE49-F238E27FC236}">
                <a16:creationId xmlns:a16="http://schemas.microsoft.com/office/drawing/2014/main" id="{48582CB2-881B-0F40-7F3C-98A34D1D5FE2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7B0C630-AFB2-A16B-0B8F-5361FA10AACE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589EAC2-B9A8-727D-C08B-F3991CA699D6}"/>
              </a:ext>
            </a:extLst>
          </p:cNvPr>
          <p:cNvSpPr/>
          <p:nvPr/>
        </p:nvSpPr>
        <p:spPr>
          <a:xfrm>
            <a:off x="956509" y="5922990"/>
            <a:ext cx="4450504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788C564-DF33-6C75-01FE-49C3F11FC7CF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9947ED-76AE-D56F-E76F-95781F61A07C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845ED3B-3EFF-9C3D-A438-105D131BE83A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297A32-A149-A2AA-8740-C8DF13D9545A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54B279C-5D65-17BA-5CA8-AFA882AABF14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B96DBC6-2128-09D9-8765-597D3EEC0052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5F7EE8-EED0-4137-690A-31F7954AC1ED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9A810CA-650B-7B6E-AD57-7DA0804F8B03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89C3A57-972A-7530-17D5-69DBF96D960D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2586DBA-A670-ED52-CD4E-A479F946BDFD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4E73310-0EF6-DE66-D2D0-B1969379E593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AA18A7-B680-F56E-E03B-B5EB3801954F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91FBE82-BAFD-40BD-5A91-4731AB3D500A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E813C7-AEF3-BDBF-5C11-B692E87FDEA8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373DB4-507D-0CC6-1654-2C0279235D2C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2FA15F-34CF-EA3D-FEC5-F760CC782640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14E4AF-21FF-333E-2B49-9706CB0F8448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EB60F3B-053F-132A-4780-4341CBB4BBC4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ED7302B-48E3-1365-D3BF-623B9CA4D449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4DD97FD-C61B-3B01-6E3A-A64222ADA58D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399E5A2-92D7-65E3-8363-9CA9504EF911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E5F937-D089-78C6-69A4-2AA3295C719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94215F-9C3B-8FB0-3305-D9BEB74F2DA6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3887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2B21-0D0B-CE03-B98B-0B09A17B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5976"/>
            <a:ext cx="10515600" cy="1325563"/>
          </a:xfrm>
        </p:spPr>
        <p:txBody>
          <a:bodyPr/>
          <a:lstStyle/>
          <a:p>
            <a:r>
              <a:rPr lang="en-US" sz="480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Solution</a:t>
            </a:r>
            <a:endParaRPr lang="en-US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B98472-6C1A-5433-ABD3-D9E05E947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495" y="1767623"/>
            <a:ext cx="6443010" cy="388679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lide Number Placeholder 3">
            <a:extLst>
              <a:ext uri="{FF2B5EF4-FFF2-40B4-BE49-F238E27FC236}">
                <a16:creationId xmlns:a16="http://schemas.microsoft.com/office/drawing/2014/main" id="{D1FAB39B-18A4-0B7B-527A-684A562E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 dirty="0"/>
          </a:p>
        </p:txBody>
      </p:sp>
      <p:sp>
        <p:nvSpPr>
          <p:cNvPr id="74" name="Slide Number Placeholder 3">
            <a:extLst>
              <a:ext uri="{FF2B5EF4-FFF2-40B4-BE49-F238E27FC236}">
                <a16:creationId xmlns:a16="http://schemas.microsoft.com/office/drawing/2014/main" id="{23286F69-DEB5-AB24-DBC9-82CC70FF6A2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634B9F6-3F3B-E0B2-75C5-0D81D336E316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9E7344C-AD01-770B-FD3B-FECB27EE6D24}"/>
              </a:ext>
            </a:extLst>
          </p:cNvPr>
          <p:cNvSpPr/>
          <p:nvPr/>
        </p:nvSpPr>
        <p:spPr>
          <a:xfrm>
            <a:off x="956509" y="5922990"/>
            <a:ext cx="452775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4B7C47A-10FE-8575-C6AB-DBC901C7C09C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B5EAB30-B476-CF30-5E85-0C07BD00C26C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0444B3A-74A2-8E01-C171-F095079B91E4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9F5745-8DA6-5848-4B4E-5846A3432F61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6A86388-0DE9-467C-E2A4-7D7B10549430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4738E23-B8E3-1AB1-3CA7-A37B6EF4C81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604321-30EF-3FAE-E1C1-DD72D8C6AF66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3106839-6A91-31C1-A145-06D141917C74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6F6DB30-80A1-90CD-1D42-C2A84D287F43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E5B68DA-A529-E3C0-E03E-21A48C73C4B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6DF1308-C8DA-199A-9608-F5D9C6940FE6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71B2125-6B7F-04EC-3A4C-69E7294EB63C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9D929B0-328C-E292-875A-1B2B8718DD9E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211E35-EBC8-CF48-43CD-4CA40C48600D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E73D4D-B76E-0420-95BA-24919B726728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7C59D76-407F-DFA2-E51A-1A6CAA136479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05A288-6F6D-E947-7687-AE985F5149C9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ACE5F0-9E4E-6A0B-F057-21911603788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15833F0-E9C0-B90D-2247-109F85E6B47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3C814C7-E7BA-3604-B8AD-C1194B24371D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446CB0A-06B4-5DAA-A774-AD50D4DCDF6C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15F24CA-AC3B-B2FF-E0C6-644185003412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F79328-51DA-4594-0F06-61F2E0107D8E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66581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2B21-0D0B-CE03-B98B-0B09A17B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5976"/>
            <a:ext cx="10515600" cy="1140193"/>
          </a:xfrm>
        </p:spPr>
        <p:txBody>
          <a:bodyPr/>
          <a:lstStyle/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User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367F6E-0254-F8BD-FDBE-2A7A50EE6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11349"/>
            <a:ext cx="4808430" cy="33692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7EB173-9F77-93AB-948F-4C22C57C1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018" y="2304446"/>
            <a:ext cx="4811227" cy="3369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3F6DD5-ADF5-2941-2975-EF73841BB75B}"/>
              </a:ext>
            </a:extLst>
          </p:cNvPr>
          <p:cNvSpPr txBox="1"/>
          <p:nvPr/>
        </p:nvSpPr>
        <p:spPr>
          <a:xfrm>
            <a:off x="1545723" y="1968738"/>
            <a:ext cx="302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/>
              <a:t>Active tests 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09E3A7-3402-949D-E9BC-34FB20AD1347}"/>
              </a:ext>
            </a:extLst>
          </p:cNvPr>
          <p:cNvSpPr txBox="1"/>
          <p:nvPr/>
        </p:nvSpPr>
        <p:spPr>
          <a:xfrm>
            <a:off x="7247557" y="1968738"/>
            <a:ext cx="302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/>
              <a:t>Adding a new test view</a:t>
            </a:r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A01952A5-F0D3-6AF1-96C7-CF3824E7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68CA080D-83FB-10F4-67B1-2E173BF132F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38805E3-DC46-C3D6-BA9F-BFDBE77BA791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6EA8B0A-7733-75B6-8B8C-C4D532174643}"/>
              </a:ext>
            </a:extLst>
          </p:cNvPr>
          <p:cNvSpPr/>
          <p:nvPr/>
        </p:nvSpPr>
        <p:spPr>
          <a:xfrm>
            <a:off x="956509" y="5922990"/>
            <a:ext cx="4908582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EF36188-D0BD-01DC-0AB8-D35602866E5C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71AB64-275C-64D7-3899-FE0E1322864E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C75450F-ADD1-6EF7-7A06-884E926D1416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5F10DB-244E-B47D-4FBB-9B35603D2AAD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0AB7ADD-298F-8F4A-B2E9-AF6BC0DCC783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BA65C60-97F3-2AC8-DA1F-35D222D1CC23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39B101-A04A-DDAE-F237-1A7D4881B7FF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B62FCD6-C804-59F1-CFB8-1701A07AF54F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096C9A1-5362-E0F1-526D-9546767219D9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0891759-9087-50EC-2AD0-7F977C4C63AE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40A74EE-0769-EF11-6E00-5189D237A708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5EF66E-F4EA-7B1D-6556-A621F3D920DD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BDA758B-8C2B-8CC0-57C5-BD9BF3E87D43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238BD6-0509-3007-A2A3-23894449F2CE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7DE84-38A0-2737-AB4D-1F3B433C0C5E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8ED131-CE38-17C5-34C4-9DEF736CE010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DB89D1-4E23-B4F9-98DF-7BF24AAD730A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A21F9E-34D7-CAA7-FE28-CD0D3F594038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46E1F14-7D48-68CE-D095-97D68D908FB4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596A0D-4275-ADA5-9A1C-43AA638C46F6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1F35D12-1CBD-660D-3E94-6991E1BA3CE5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3043CD-1203-2FC5-A2E2-C2F357C68C9D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679562D-BA05-43FA-36E1-C07A1AC3AF86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0028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2B21-0D0B-CE03-B98B-0B09A17B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5976"/>
            <a:ext cx="10515600" cy="1325563"/>
          </a:xfrm>
        </p:spPr>
        <p:txBody>
          <a:bodyPr/>
          <a:lstStyle/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User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8A3BA-F722-C1BD-53DB-365BDB89AE52}"/>
              </a:ext>
            </a:extLst>
          </p:cNvPr>
          <p:cNvSpPr txBox="1"/>
          <p:nvPr/>
        </p:nvSpPr>
        <p:spPr>
          <a:xfrm>
            <a:off x="1545723" y="1968738"/>
            <a:ext cx="302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/>
              <a:t>Test result's main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C9583D-77D9-F09B-B0D8-1DD6AF4A78A2}"/>
              </a:ext>
            </a:extLst>
          </p:cNvPr>
          <p:cNvSpPr txBox="1"/>
          <p:nvPr/>
        </p:nvSpPr>
        <p:spPr>
          <a:xfrm>
            <a:off x="7247557" y="1968738"/>
            <a:ext cx="302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/>
              <a:t>Specific test result view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84C03BF-EE02-CACE-A9FC-13B640197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25468"/>
            <a:ext cx="4808430" cy="3359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A58F01-A2A2-81B9-BA70-942A13B64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713" y="2325376"/>
            <a:ext cx="4398637" cy="3369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8" name="Slide Number Placeholder 3">
            <a:extLst>
              <a:ext uri="{FF2B5EF4-FFF2-40B4-BE49-F238E27FC236}">
                <a16:creationId xmlns:a16="http://schemas.microsoft.com/office/drawing/2014/main" id="{3CD302F3-6A8E-3664-5E54-9FB0527E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 dirty="0"/>
          </a:p>
        </p:txBody>
      </p:sp>
      <p:sp>
        <p:nvSpPr>
          <p:cNvPr id="79" name="Slide Number Placeholder 3">
            <a:extLst>
              <a:ext uri="{FF2B5EF4-FFF2-40B4-BE49-F238E27FC236}">
                <a16:creationId xmlns:a16="http://schemas.microsoft.com/office/drawing/2014/main" id="{ABF0C1AC-12A0-CD95-0DBD-A17BEF0ABED1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09D3D23-FC7F-F797-9E52-93E96AB1955E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42DCC06F-DBC1-7914-3624-06E799B03941}"/>
              </a:ext>
            </a:extLst>
          </p:cNvPr>
          <p:cNvSpPr/>
          <p:nvPr/>
        </p:nvSpPr>
        <p:spPr>
          <a:xfrm>
            <a:off x="956508" y="5922990"/>
            <a:ext cx="5290747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E70C81D-03DF-AAEF-DDAC-96A08A66187B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0CDD6D-7116-C77F-3A7D-E5A76998DAD7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11CB356-D72E-CA2F-273F-36A323AEBD30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3C88D8-DCEE-42E9-D6AC-F1A14BAE4FD3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28261E2-8ED2-9DFB-DA42-90F7E6BF63B2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A15EBE4-2E51-9975-D1E8-A4F7F52BB14D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6E7AE1-C0B2-0483-2C50-7FF391605F28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1BCFFFE-34A1-7668-8BF3-AD91092AD4FE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2DCF813-79A3-315F-4546-CCC3CAC2FCC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CB76575-7292-10D1-92E7-2FD0D66762CC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7AA5D1E-77B4-3BC3-658B-4044F86F6B04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2473C9A-D39F-AF6D-FECD-AC933722C34C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1CE5F75-D492-149D-C077-C0D70F250838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F76329-814F-2199-5CD4-AA17BF613734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DE76C83-F7D3-4004-D4BC-0B13E3B72305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C4F6C89-2315-A116-733E-E911FAA2A339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8931868-1AFC-FCF8-EB5C-893C9C308A23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1F8CEA5-8790-AA36-798C-E1B24C1C10A6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9B283B4-6AD5-AE02-3005-F989454B52B3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B845C6-91A4-4945-8731-CA7B4F419127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F440130-3351-0C54-D5CD-1A1D21C148C6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B77666-3A79-4D9C-D157-8AEA4D59B6EF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6A104DB-6587-AF90-0710-B69EFAE4BA68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57741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836"/>
            <a:ext cx="7166675" cy="4351338"/>
          </a:xfrm>
        </p:spPr>
        <p:txBody>
          <a:bodyPr/>
          <a:lstStyle/>
          <a:p>
            <a:pPr algn="l" rtl="0"/>
            <a:r>
              <a:rPr lang="en-US" sz="4000"/>
              <a:t>Implementing the algorithms</a:t>
            </a:r>
          </a:p>
          <a:p>
            <a:pPr algn="l" rtl="0"/>
            <a:r>
              <a:rPr lang="en-US" sz="4000"/>
              <a:t>Running on our PC</a:t>
            </a:r>
            <a:endParaRPr lang="en-US"/>
          </a:p>
          <a:p>
            <a:pPr algn="l" rtl="0"/>
            <a:r>
              <a:rPr lang="en-US" sz="4000"/>
              <a:t>Analyzing the result</a:t>
            </a:r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</a:t>
            </a:r>
            <a:endParaRPr lang="he-IL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6A71890E-52C8-A54E-CC0C-F042E051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 dirty="0"/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EA22266B-0C82-A136-D944-FBBE61400469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E540B7-FADF-CB43-1DC9-36C215FACA44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319C6B7-D690-C1D3-01DF-A3EA17EAA34D}"/>
              </a:ext>
            </a:extLst>
          </p:cNvPr>
          <p:cNvSpPr/>
          <p:nvPr/>
        </p:nvSpPr>
        <p:spPr>
          <a:xfrm>
            <a:off x="956508" y="5922990"/>
            <a:ext cx="5994759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D29F037-2ECE-5894-4268-730F1FF50A55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D2B260-99C3-EFD6-C0BE-3AE5DED773D9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26DA7BA-1F1E-CC9E-78D2-2B3E3386FA27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8AAD4D-6498-C256-3C69-A11B0E79D190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C3F7A0A-7FF1-0196-593D-864976869AE4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5E058BE-1A41-72FD-77DD-5446F30EC037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7EDB93-1117-3FE0-3757-4C6DAC9AAA58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4E1F44A-5938-5458-C032-91C8F54A3F95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9BE8A85-9391-974A-FEFE-60226927DB93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24B46C5-B54F-80E6-47E6-EF59643CD3EC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073D3E0-DDC8-AC72-6F91-D256D2C838CF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E22D04-87E8-2772-5D48-974EF6E78A22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B2125C-167A-35F6-F09F-C749B51E3432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5E69FA-A40E-F0D1-0C92-58CD49D34485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C265FB-AFDD-6895-A40B-600AD12F788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1DEA3E-0B14-D12F-55CB-96817F75D9FE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BEDDB9-C94F-8A92-14FD-8A904EF38D94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D8DE9-2C45-7DE7-7960-4FD62AFC696E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A8CA896-D3B0-BA20-4179-97D9220076F6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2F3542-205A-F9B3-4301-5B0889F0E22E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61F7FD8-DFAD-B762-6FF6-CE4AAFABAF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594F18-36B1-3D51-0334-B3241B7788F3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0FD837-D094-420A-4FCC-939C96A215AD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5770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A2DD6D3-6E19-A6CD-72D8-473F9446E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46" y="3217727"/>
            <a:ext cx="3204822" cy="2402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236"/>
            <a:ext cx="7166675" cy="743864"/>
          </a:xfrm>
        </p:spPr>
        <p:txBody>
          <a:bodyPr/>
          <a:lstStyle/>
          <a:p>
            <a:pPr algn="l" rtl="0"/>
            <a:r>
              <a:rPr lang="en-US" sz="4000"/>
              <a:t>Test case: LEMUR2 - COSMOS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</a:t>
            </a:r>
            <a:endParaRPr lang="he-IL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DA3430-2F2B-E177-D358-7E108BE9CA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596" y="2564155"/>
            <a:ext cx="5413875" cy="412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D90376-7A0B-4FD8-6817-F934B7C1A2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57" y="3232962"/>
            <a:ext cx="3193489" cy="2402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B087EC-547B-00C2-B027-DF6B836A61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934" y="3222093"/>
            <a:ext cx="3193488" cy="239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1058DF-275C-9A92-45A2-3B6DFA8C11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2900" y="2552126"/>
            <a:ext cx="6178296" cy="41206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B8E5B5-9D57-0F6A-2181-9426D2174D9D}"/>
              </a:ext>
            </a:extLst>
          </p:cNvPr>
          <p:cNvCxnSpPr/>
          <p:nvPr/>
        </p:nvCxnSpPr>
        <p:spPr>
          <a:xfrm flipH="1" flipV="1">
            <a:off x="5054518" y="3902958"/>
            <a:ext cx="368011" cy="21907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2F3546-88B6-2844-9CEA-96800C0BECF0}"/>
              </a:ext>
            </a:extLst>
          </p:cNvPr>
          <p:cNvCxnSpPr>
            <a:cxnSpLocks/>
          </p:cNvCxnSpPr>
          <p:nvPr/>
        </p:nvCxnSpPr>
        <p:spPr>
          <a:xfrm flipV="1">
            <a:off x="3117714" y="3657906"/>
            <a:ext cx="171364" cy="34159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809360-1924-C253-875B-7F9C7247ED11}"/>
              </a:ext>
            </a:extLst>
          </p:cNvPr>
          <p:cNvCxnSpPr>
            <a:cxnSpLocks/>
          </p:cNvCxnSpPr>
          <p:nvPr/>
        </p:nvCxnSpPr>
        <p:spPr>
          <a:xfrm>
            <a:off x="7067159" y="4815694"/>
            <a:ext cx="203489" cy="373685"/>
          </a:xfrm>
          <a:prstGeom prst="straightConnector1">
            <a:avLst/>
          </a:prstGeom>
          <a:ln>
            <a:solidFill>
              <a:srgbClr val="7A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80127E-697A-C6DD-321A-BE3C9DB2200D}"/>
              </a:ext>
            </a:extLst>
          </p:cNvPr>
          <p:cNvSpPr txBox="1"/>
          <p:nvPr/>
        </p:nvSpPr>
        <p:spPr>
          <a:xfrm>
            <a:off x="2874542" y="3999497"/>
            <a:ext cx="8290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ANCAS</a:t>
            </a:r>
            <a:endParaRPr lang="he-I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38DFAA-9236-CFE5-9DAB-4625EF0CBEBB}"/>
              </a:ext>
            </a:extLst>
          </p:cNvPr>
          <p:cNvSpPr txBox="1"/>
          <p:nvPr/>
        </p:nvSpPr>
        <p:spPr>
          <a:xfrm>
            <a:off x="5043354" y="4038808"/>
            <a:ext cx="8290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ANCAS</a:t>
            </a:r>
            <a:endParaRPr lang="he-IL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66AA434-D8DA-D2B1-0BB4-513A1330DB2D}"/>
              </a:ext>
            </a:extLst>
          </p:cNvPr>
          <p:cNvCxnSpPr>
            <a:cxnSpLocks/>
          </p:cNvCxnSpPr>
          <p:nvPr/>
        </p:nvCxnSpPr>
        <p:spPr>
          <a:xfrm>
            <a:off x="10427195" y="4688941"/>
            <a:ext cx="203489" cy="373685"/>
          </a:xfrm>
          <a:prstGeom prst="straightConnector1">
            <a:avLst/>
          </a:prstGeom>
          <a:ln>
            <a:solidFill>
              <a:srgbClr val="7A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0843691-76EF-E162-4837-F9A4D5438A15}"/>
              </a:ext>
            </a:extLst>
          </p:cNvPr>
          <p:cNvSpPr txBox="1"/>
          <p:nvPr/>
        </p:nvSpPr>
        <p:spPr>
          <a:xfrm>
            <a:off x="6476575" y="4446362"/>
            <a:ext cx="7982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>
                <a:solidFill>
                  <a:srgbClr val="7A0000"/>
                </a:solidFill>
              </a:rPr>
              <a:t>CATCH</a:t>
            </a:r>
            <a:endParaRPr lang="he-IL">
              <a:solidFill>
                <a:srgbClr val="7A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F35626-EFDA-F2FF-B6E3-7BC391BB219D}"/>
              </a:ext>
            </a:extLst>
          </p:cNvPr>
          <p:cNvSpPr txBox="1"/>
          <p:nvPr/>
        </p:nvSpPr>
        <p:spPr>
          <a:xfrm>
            <a:off x="9829709" y="4319609"/>
            <a:ext cx="7982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>
                <a:solidFill>
                  <a:srgbClr val="7A0000"/>
                </a:solidFill>
              </a:rPr>
              <a:t>CATCH</a:t>
            </a:r>
            <a:endParaRPr lang="he-IL">
              <a:solidFill>
                <a:srgbClr val="7A0000"/>
              </a:solidFill>
            </a:endParaRPr>
          </a:p>
        </p:txBody>
      </p:sp>
      <p:pic>
        <p:nvPicPr>
          <p:cNvPr id="43" name="Picture 42" descr="A picture containing line&#10;&#10;Description automatically generated">
            <a:extLst>
              <a:ext uri="{FF2B5EF4-FFF2-40B4-BE49-F238E27FC236}">
                <a16:creationId xmlns:a16="http://schemas.microsoft.com/office/drawing/2014/main" id="{D583BACF-A237-C752-828E-A29DFF3FFD3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6" t="9872" r="8265" b="6129"/>
          <a:stretch/>
        </p:blipFill>
        <p:spPr>
          <a:xfrm>
            <a:off x="7371478" y="214932"/>
            <a:ext cx="4506958" cy="2289460"/>
          </a:xfrm>
          <a:prstGeom prst="rect">
            <a:avLst/>
          </a:prstGeom>
        </p:spPr>
      </p:pic>
      <p:sp>
        <p:nvSpPr>
          <p:cNvPr id="62" name="Slide Number Placeholder 3">
            <a:extLst>
              <a:ext uri="{FF2B5EF4-FFF2-40B4-BE49-F238E27FC236}">
                <a16:creationId xmlns:a16="http://schemas.microsoft.com/office/drawing/2014/main" id="{78104285-3B6C-F53A-A48B-760CE21C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 dirty="0"/>
          </a:p>
        </p:txBody>
      </p: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98BD90F5-6076-AC0E-2A0F-4FDFB0113713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09ECC74-2DC1-9CBC-B4F9-56340B49455F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C869E8-FB6D-88A7-A67A-62A7C663F16E}"/>
              </a:ext>
            </a:extLst>
          </p:cNvPr>
          <p:cNvSpPr/>
          <p:nvPr/>
        </p:nvSpPr>
        <p:spPr>
          <a:xfrm>
            <a:off x="956508" y="5922990"/>
            <a:ext cx="6217459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4A88738-847F-119B-7A5E-A8BD4AEA66FD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497DA1-62B4-F9CF-7416-81D8268BAEFF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6CFD9B-46FE-F181-7B78-E6396000A4AE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6D1DBD-F91C-5214-9607-1F008032C83F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3F3ADB2-A891-2A86-8BBB-F256CCD8B0B0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CD27C63-8696-AFEF-BBC7-8BB3335BAC2B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4F2CBF-D58D-2E68-7A52-73714697D695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175ECD8-CADC-E04D-C062-6F0A46C4A079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E2B5B02-1652-1BAB-6960-B77F3BABCDB4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415DC22-E5AE-F8AA-9585-9CB9F72D4364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C454EB4-F447-7D0D-53D4-D0E2439FB81E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E02526-82A2-A31E-EBB9-FDBAF3180C4D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C8D6A76-5BD0-7743-3218-B5FB0C969741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BAF7B3-04FA-D53A-A534-B53D6E8FFE6C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83A671-8F04-19D6-760D-0F36BFAB923F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EEF03E3-15A3-760A-8974-6388F2959835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142A83-3A63-219F-A4D2-35A6C3B67E0D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1DF831-7E68-0FDA-DD96-2390FA2B186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F14C67C-9EE7-4186-10FC-79A5361C67C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D3645BF-7CB1-7D9F-BF1A-F39450F2B626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B031A2D-CCCB-06C8-507F-FA91CA12B8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8DFB9F7-3F84-9050-736F-39301FA914E5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7280839-CA63-50A0-9F8F-CE30A5AB3437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8976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A10A-D3DA-E7BF-E052-E78E6B65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4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D645-6DEB-7072-91B7-08F16AE2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988"/>
            <a:ext cx="10515600" cy="3938733"/>
          </a:xfrm>
        </p:spPr>
        <p:txBody>
          <a:bodyPr/>
          <a:lstStyle/>
          <a:p>
            <a:pPr algn="l" rtl="0"/>
            <a:r>
              <a:rPr lang="en-US"/>
              <a:t>Eigen alternatives</a:t>
            </a:r>
          </a:p>
          <a:p>
            <a:pPr algn="l" rtl="0"/>
            <a:r>
              <a:rPr lang="en-US"/>
              <a:t>space–time trade-off</a:t>
            </a:r>
          </a:p>
          <a:p>
            <a:pPr algn="l" rtl="0"/>
            <a:r>
              <a:rPr lang="en-US"/>
              <a:t>Minimize expensive calculations(Cos, sqrt, …) </a:t>
            </a:r>
          </a:p>
          <a:p>
            <a:pPr algn="l" rtl="0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C137D-2217-C2D4-6811-EF05B29F70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3CB2ED45-C66C-ED9D-7902-7C8B0035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B16631F5-0916-6C31-3571-94428A9C0943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0DC163D-4E46-0800-EB99-2140BDB6627D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CB107D2-2CFA-BA9E-81BC-D7F779CCD5BF}"/>
              </a:ext>
            </a:extLst>
          </p:cNvPr>
          <p:cNvSpPr/>
          <p:nvPr/>
        </p:nvSpPr>
        <p:spPr>
          <a:xfrm>
            <a:off x="956508" y="5922990"/>
            <a:ext cx="6915517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A8D6213-B442-8406-CCA4-A0A38AF9B787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E34FFB-9EC1-09BF-F8E5-169190CBE143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3B827DA-78EB-39B0-8AB2-A9558A403FF1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69D2CD-91AE-B97B-1667-849B641B446F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9855E4-A013-B02B-595A-1C36B57B0D16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74F1486-89F9-9D13-5133-01AD457575E1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9040B9-3B66-67E1-3223-E5BF52A53AF8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40EBE67-81DA-6068-CCDE-ABC06B5391AC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0CCD077-F16A-1629-1839-5E7D45FB9E9B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84B8CBE-7415-BFA2-AFDB-76DDBFC20487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B0E1BDF-D5E6-10D6-0AE2-4AAC20F6C957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CBB9F9-1945-F382-FCC8-226240D9C60A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781D83F-E322-5AC8-C792-73F990426C2F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5AAD8-7F93-1DEF-223E-FFFF482BADAB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3C6BFCC-2332-C132-734E-16ED3753720E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EFFF82-A19E-AECD-795C-F34004478069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54DFF8-900E-1688-C7E3-17162591C1F6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1D4962-0B40-9D96-563C-6F3092443C12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DE64C96-6C3B-3A35-B1A4-31D018F1464E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7B7D57-AF6F-63F9-BD49-4A4B5D5216D1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2F5ADCF-C50D-7C99-59D4-F670E7E3FFA9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D5273-6422-1516-BBC9-015989CB64ED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8FC9FF2-2510-CC6A-F998-8ED860CB1DB4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1836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E06C-BF1E-FAF3-0800-D354E215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4123"/>
            <a:ext cx="10515600" cy="1325563"/>
          </a:xfrm>
        </p:spPr>
        <p:txBody>
          <a:bodyPr/>
          <a:lstStyle/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Verification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2453-7C65-D0A8-97FB-AAD33ED46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685"/>
            <a:ext cx="10515600" cy="4197277"/>
          </a:xfrm>
        </p:spPr>
        <p:txBody>
          <a:bodyPr/>
          <a:lstStyle/>
          <a:p>
            <a:pPr algn="l" rtl="0"/>
            <a:r>
              <a:rPr lang="en-US"/>
              <a:t>Testing using Bottom-Up methodology</a:t>
            </a:r>
          </a:p>
          <a:p>
            <a:pPr algn="l" rtl="0"/>
            <a:r>
              <a:rPr lang="en-US"/>
              <a:t>3 levels:</a:t>
            </a:r>
          </a:p>
          <a:p>
            <a:pPr algn="l" rtl="0"/>
            <a:r>
              <a:rPr lang="en-US"/>
              <a:t>Unit test, Local simulation, testing with the on board computer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10571-D1BF-1C39-7486-8C7773B5F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73" name="Slide Number Placeholder 3">
            <a:extLst>
              <a:ext uri="{FF2B5EF4-FFF2-40B4-BE49-F238E27FC236}">
                <a16:creationId xmlns:a16="http://schemas.microsoft.com/office/drawing/2014/main" id="{4EE989EF-D5F6-11E2-1BCC-90695951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 dirty="0"/>
          </a:p>
        </p:txBody>
      </p:sp>
      <p:sp>
        <p:nvSpPr>
          <p:cNvPr id="100" name="Slide Number Placeholder 3">
            <a:extLst>
              <a:ext uri="{FF2B5EF4-FFF2-40B4-BE49-F238E27FC236}">
                <a16:creationId xmlns:a16="http://schemas.microsoft.com/office/drawing/2014/main" id="{8F0CBFED-11FF-66FB-E98C-782972DBF29F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B364A56A-A63D-0467-1C13-CAF222D65F92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53C36AF-4AF3-1125-53D8-88E0C6D5D749}"/>
              </a:ext>
            </a:extLst>
          </p:cNvPr>
          <p:cNvSpPr/>
          <p:nvPr/>
        </p:nvSpPr>
        <p:spPr>
          <a:xfrm>
            <a:off x="956509" y="5922990"/>
            <a:ext cx="774414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0988A94-57AA-9673-4663-4DFD80780B40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9532A1-3141-4F3A-853F-27739F7C14B3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E0B5858-8753-04C3-C49C-899E29A11FE7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E0D81B-D4F4-6FFF-5628-FE7D0447BB53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52D5D56-3282-BE7D-B51C-B7C8DCDC99A4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016073A-135F-AACC-7B88-F574A5C5FF1E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9</a:t>
            </a:r>
            <a:endParaRPr 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899ECE8-92BE-668A-5B0E-633FA8EB28A9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DD23793-DCEB-342B-166B-A706E82FCBC2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105EACF-2752-4458-DF5E-6611D71D2960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45CA5DF-EBDA-D445-3881-D1FB0B2EDC2D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5BDEB9C-660D-C0B1-9691-C86DE62F87D0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5613E7-CC43-06CD-AB76-EE3593862B95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38A04DB-6430-FF4D-0589-3966E932B56B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710071D-1D60-C855-9207-0E61201CA4FD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C37463A-1C08-E110-117C-125D6B8FE504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EF374A0-5C28-BA29-9960-C102C5F15336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F367D7-AA22-28CE-9985-4FAB12381562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9FB74F9-BC64-3E0C-E4A9-8C3B4995A72A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4846D1C-826F-B91C-09DF-11D6303F49BE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2E514E6-45E7-AD7B-16E3-7BD97CC1CF7E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0E25258-704A-FD40-C81A-784F06E43B68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FCA4D96-B47A-A943-C13D-2D9EE12C4F9E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440FF4B-AB62-A73E-1E50-8ACED5369B2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116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5240552" cy="1325563"/>
          </a:xfrm>
        </p:spPr>
        <p:txBody>
          <a:bodyPr/>
          <a:lstStyle/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Introduction </a:t>
            </a:r>
            <a:endParaRPr lang="he-IL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993"/>
            <a:ext cx="5088718" cy="1595357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sz="4000" dirty="0"/>
              <a:t>Satellites</a:t>
            </a:r>
          </a:p>
          <a:p>
            <a:pPr algn="l" rtl="0"/>
            <a:r>
              <a:rPr lang="en-US" sz="4000" dirty="0"/>
              <a:t>Space debris</a:t>
            </a:r>
          </a:p>
          <a:p>
            <a:pPr algn="l" rtl="0"/>
            <a:r>
              <a:rPr lang="en-US" sz="4000" dirty="0"/>
              <a:t>Finding possible collisions</a:t>
            </a:r>
          </a:p>
          <a:p>
            <a:pPr algn="l" rtl="0"/>
            <a:endParaRPr lang="en-US" sz="4000" dirty="0"/>
          </a:p>
          <a:p>
            <a:pPr algn="l" rtl="0"/>
            <a:endParaRPr lang="en-US" sz="4000" dirty="0"/>
          </a:p>
          <a:p>
            <a:pPr algn="l" rtl="0"/>
            <a:endParaRPr lang="en-US" sz="4000" dirty="0"/>
          </a:p>
          <a:p>
            <a:pPr marL="0" indent="0" algn="l" rtl="0">
              <a:buNone/>
            </a:pPr>
            <a:endParaRPr lang="he-IL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527AE8-464F-AD8E-1E8A-722A1A7D96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858"/>
          <a:stretch/>
        </p:blipFill>
        <p:spPr>
          <a:xfrm>
            <a:off x="6113249" y="958440"/>
            <a:ext cx="4892018" cy="4123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08A375-6ACA-5316-6921-1CE99221CFC5}"/>
              </a:ext>
            </a:extLst>
          </p:cNvPr>
          <p:cNvSpPr txBox="1"/>
          <p:nvPr/>
        </p:nvSpPr>
        <p:spPr>
          <a:xfrm>
            <a:off x="6813228" y="461962"/>
            <a:ext cx="349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Active\Old Satellites, Space debris</a:t>
            </a:r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73032-F508-7663-3A1A-9BE5D2328036}"/>
              </a:ext>
            </a:extLst>
          </p:cNvPr>
          <p:cNvSpPr txBox="1"/>
          <p:nvPr/>
        </p:nvSpPr>
        <p:spPr>
          <a:xfrm>
            <a:off x="6470328" y="5122499"/>
            <a:ext cx="1879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Active satellites[orange]</a:t>
            </a:r>
          </a:p>
          <a:p>
            <a:pPr algn="ctr"/>
            <a:r>
              <a:rPr lang="en-US" sz="1200"/>
              <a:t>Inactive satellites[Blue]</a:t>
            </a:r>
          </a:p>
          <a:p>
            <a:pPr algn="ctr"/>
            <a:r>
              <a:rPr lang="en-US" sz="1200"/>
              <a:t>Space debris[Grey]</a:t>
            </a:r>
            <a:endParaRPr lang="en-IL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A229B-DD42-1590-AD21-449F481F8CC4}"/>
              </a:ext>
            </a:extLst>
          </p:cNvPr>
          <p:cNvSpPr txBox="1"/>
          <p:nvPr/>
        </p:nvSpPr>
        <p:spPr>
          <a:xfrm>
            <a:off x="8788078" y="5157205"/>
            <a:ext cx="1879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Rocket bodies[purple]</a:t>
            </a:r>
          </a:p>
          <a:p>
            <a:pPr algn="ctr"/>
            <a:r>
              <a:rPr lang="en-US" sz="1200"/>
              <a:t>Uncategorized[pink]</a:t>
            </a:r>
            <a:endParaRPr lang="en-IL" sz="120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EFAB0CB-CC33-A2D2-C5CD-0A806872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7686B6D8-E268-57BB-44F8-B95C53488E30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32D37A8-137B-F17E-D4BB-494A14C07F7A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537606-F8DD-9DBE-7908-FA6035AD04DC}"/>
              </a:ext>
            </a:extLst>
          </p:cNvPr>
          <p:cNvSpPr/>
          <p:nvPr/>
        </p:nvSpPr>
        <p:spPr>
          <a:xfrm>
            <a:off x="956509" y="5891730"/>
            <a:ext cx="470211" cy="318052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8C72B4-C290-850A-DE91-CF254BF54EBB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486D8B-8669-F0EE-EE83-A5AE62BFA243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9C54125-70C2-1A51-8740-54551096EA12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B6B17A-5558-5588-40F7-6A202BB73103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A86BB7C-81B1-3588-0ADA-582D084EF9F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577F626-A74C-EFFE-50A6-3BEF886DD2C8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E5EF95-D31E-6166-AEFD-880B4FACE0E1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2D0D460-FE11-BFBB-0656-7F40619291A2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971933B-56A9-63B3-3105-078998605AAF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0618F58-B68F-929D-AE7B-D48B4460A433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C6A4E34-D921-2C2C-305D-0241C861F0B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9350BF-427F-1B07-4BA8-D796BBE64305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EB0FC6C-C65E-8265-670F-7413542D692E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2E6FCA-06E4-136A-07D6-6B81450750D9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48D1F8-8F29-BDEE-0F7F-1FF8CBA908A3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8979E9-7B8C-B99E-76F4-2CB145EB1280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50F925-A95A-B929-F1E2-87C2EF99B14C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2200A5-8DCA-131B-C6B4-B1EE3D4CAA6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EAED1B4-FC1B-3E16-ADEE-C9E56F39714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8C9479-EC46-D221-F333-BADCB3847125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8AE8587-FD8E-AE70-DB38-F980AA029487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53EFB0-BEC6-1620-ABA4-027B99283B74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9509B32-AED7-9713-435E-8F3FB3A8CC99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130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E06C-BF1E-FAF3-0800-D354E215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4123"/>
            <a:ext cx="10515600" cy="1325563"/>
          </a:xfrm>
        </p:spPr>
        <p:txBody>
          <a:bodyPr/>
          <a:lstStyle/>
          <a:p>
            <a:r>
              <a:rPr lang="en-US" sz="4800">
                <a:solidFill>
                  <a:srgbClr val="4472C4"/>
                </a:solidFill>
                <a:latin typeface="Calibri Light"/>
                <a:ea typeface="Calibri Light"/>
                <a:cs typeface="Calibri Light"/>
              </a:rPr>
              <a:t>Verification plan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2453-7C65-D0A8-97FB-AAD33ED46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22" y="1979686"/>
            <a:ext cx="3451860" cy="554632"/>
          </a:xfrm>
        </p:spPr>
        <p:txBody>
          <a:bodyPr/>
          <a:lstStyle/>
          <a:p>
            <a:pPr marL="0" indent="0" algn="l" rtl="0">
              <a:buNone/>
            </a:pPr>
            <a:r>
              <a:rPr lang="en-US"/>
              <a:t>Testing Station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10571-D1BF-1C39-7486-8C7773B5F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9FB5BE1-D215-EA29-39CA-EF5BC77685D7}"/>
              </a:ext>
            </a:extLst>
          </p:cNvPr>
          <p:cNvSpPr txBox="1">
            <a:spLocks/>
          </p:cNvSpPr>
          <p:nvPr/>
        </p:nvSpPr>
        <p:spPr>
          <a:xfrm>
            <a:off x="6988702" y="1979686"/>
            <a:ext cx="3451860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r>
              <a:rPr lang="en-US"/>
              <a:t>Tested OBC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7F92A66-CCE3-2200-5727-AEE44B6B9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86476"/>
              </p:ext>
            </p:extLst>
          </p:nvPr>
        </p:nvGraphicFramePr>
        <p:xfrm>
          <a:off x="560601" y="2510122"/>
          <a:ext cx="5733519" cy="27279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976">
                  <a:extLst>
                    <a:ext uri="{9D8B030D-6E8A-4147-A177-3AD203B41FA5}">
                      <a16:colId xmlns:a16="http://schemas.microsoft.com/office/drawing/2014/main" val="1423825405"/>
                    </a:ext>
                  </a:extLst>
                </a:gridCol>
                <a:gridCol w="2984989">
                  <a:extLst>
                    <a:ext uri="{9D8B030D-6E8A-4147-A177-3AD203B41FA5}">
                      <a16:colId xmlns:a16="http://schemas.microsoft.com/office/drawing/2014/main" val="248995644"/>
                    </a:ext>
                  </a:extLst>
                </a:gridCol>
                <a:gridCol w="2427554">
                  <a:extLst>
                    <a:ext uri="{9D8B030D-6E8A-4147-A177-3AD203B41FA5}">
                      <a16:colId xmlns:a16="http://schemas.microsoft.com/office/drawing/2014/main" val="3691108410"/>
                    </a:ext>
                  </a:extLst>
                </a:gridCol>
              </a:tblGrid>
              <a:tr h="211657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#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Test description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Expected result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123921"/>
                  </a:ext>
                </a:extLst>
              </a:tr>
              <a:tr h="387123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Error in the input data: wrong input data (TLE, either one of the 2 required TLE or both)</a:t>
                      </a:r>
                      <a:endParaRPr lang="en-I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No experiment is initiated, error message to the user. </a:t>
                      </a:r>
                      <a:endParaRPr lang="en-I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670231"/>
                  </a:ext>
                </a:extLst>
              </a:tr>
              <a:tr h="580685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2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Error in the input data: Missing test variable (Number of iterations, CATCH polynomial degree)</a:t>
                      </a:r>
                      <a:endParaRPr lang="en-I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No experiment is initiated, error message to the user. </a:t>
                      </a:r>
                      <a:endParaRPr lang="en-I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9057256"/>
                  </a:ext>
                </a:extLst>
              </a:tr>
              <a:tr h="580685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MSS (main success scenario), correct input values (TLE, variables).</a:t>
                      </a:r>
                      <a:endParaRPr lang="en-I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Send correct message and data, save the correct result received from the simulation.</a:t>
                      </a:r>
                      <a:endParaRPr lang="en-I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526370"/>
                  </a:ext>
                </a:extLst>
              </a:tr>
              <a:tr h="580685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4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Communication error: receive error message from the Tested OBC (simulated).</a:t>
                      </a:r>
                      <a:endParaRPr lang="en-I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Try to send the data again, display error message to the user on repetitive errors.</a:t>
                      </a:r>
                      <a:endParaRPr lang="en-I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504215"/>
                  </a:ext>
                </a:extLst>
              </a:tr>
              <a:tr h="387123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5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Communication error: no communication with the Tested OBC.</a:t>
                      </a:r>
                      <a:endParaRPr lang="en-I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Display error message to the user.</a:t>
                      </a:r>
                      <a:endParaRPr lang="en-I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5183857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459A007-E944-6340-5DD9-602F257A3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584797"/>
              </p:ext>
            </p:extLst>
          </p:nvPr>
        </p:nvGraphicFramePr>
        <p:xfrm>
          <a:off x="6612266" y="2510123"/>
          <a:ext cx="5191114" cy="2727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611">
                  <a:extLst>
                    <a:ext uri="{9D8B030D-6E8A-4147-A177-3AD203B41FA5}">
                      <a16:colId xmlns:a16="http://schemas.microsoft.com/office/drawing/2014/main" val="1899275644"/>
                    </a:ext>
                  </a:extLst>
                </a:gridCol>
                <a:gridCol w="3169657">
                  <a:extLst>
                    <a:ext uri="{9D8B030D-6E8A-4147-A177-3AD203B41FA5}">
                      <a16:colId xmlns:a16="http://schemas.microsoft.com/office/drawing/2014/main" val="550515754"/>
                    </a:ext>
                  </a:extLst>
                </a:gridCol>
                <a:gridCol w="1730846">
                  <a:extLst>
                    <a:ext uri="{9D8B030D-6E8A-4147-A177-3AD203B41FA5}">
                      <a16:colId xmlns:a16="http://schemas.microsoft.com/office/drawing/2014/main" val="1030847497"/>
                    </a:ext>
                  </a:extLst>
                </a:gridCol>
              </a:tblGrid>
              <a:tr h="168434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#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Test description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Expected result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684394"/>
                  </a:ext>
                </a:extLst>
              </a:tr>
              <a:tr h="367492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in the input data: missing\out of bound test variables.</a:t>
                      </a:r>
                      <a:endParaRPr lang="en-IL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back error message. </a:t>
                      </a:r>
                      <a:endParaRPr lang="en-IL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0620686"/>
                  </a:ext>
                </a:extLst>
              </a:tr>
              <a:tr h="551239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2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in the input data:  missing data points (missing some of the values for a points in time data composed from r1,v1,r2,v2,t)</a:t>
                      </a:r>
                      <a:endParaRPr lang="en-IL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back error message.</a:t>
                      </a:r>
                      <a:endParaRPr lang="en-IL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7703878"/>
                  </a:ext>
                </a:extLst>
              </a:tr>
              <a:tr h="551239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MSS (main success scenario) variations (run ANCAS/CATCH), correct input values (test variables, test data set).</a:t>
                      </a:r>
                      <a:endParaRPr lang="en-IL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back correct result.</a:t>
                      </a:r>
                      <a:endParaRPr lang="en-IL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521247"/>
                  </a:ext>
                </a:extLst>
              </a:tr>
              <a:tr h="722060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4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error: receive error message from the Testing station.</a:t>
                      </a:r>
                      <a:endParaRPr lang="en-IL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to send the result message again, give up after repetitive errors.</a:t>
                      </a:r>
                      <a:endParaRPr lang="en-IL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787514"/>
                  </a:ext>
                </a:extLst>
              </a:tr>
              <a:tr h="367492">
                <a:tc>
                  <a:txBody>
                    <a:bodyPr/>
                    <a:lstStyle/>
                    <a:p>
                      <a:r>
                        <a:rPr lang="en-US" sz="1100" kern="100">
                          <a:effectLst/>
                        </a:rPr>
                        <a:t>5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error: no communication from the Testing station</a:t>
                      </a:r>
                      <a:endParaRPr lang="en-IL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 for the station response.</a:t>
                      </a:r>
                      <a:endParaRPr lang="en-IL" sz="12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518408"/>
                  </a:ext>
                </a:extLst>
              </a:tr>
            </a:tbl>
          </a:graphicData>
        </a:graphic>
      </p:graphicFrame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A2C8D525-3563-4819-6E40-CD3B3229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 dirty="0"/>
          </a:p>
        </p:txBody>
      </p:sp>
      <p:sp>
        <p:nvSpPr>
          <p:cNvPr id="78" name="Slide Number Placeholder 3">
            <a:extLst>
              <a:ext uri="{FF2B5EF4-FFF2-40B4-BE49-F238E27FC236}">
                <a16:creationId xmlns:a16="http://schemas.microsoft.com/office/drawing/2014/main" id="{15038D8D-5200-308E-CADC-0A756FA3CEFD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A31C461-032F-690E-7993-A31FCF76950C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0AFEE6E-BF1A-99E7-B745-0F1E43E03AD8}"/>
              </a:ext>
            </a:extLst>
          </p:cNvPr>
          <p:cNvSpPr/>
          <p:nvPr/>
        </p:nvSpPr>
        <p:spPr>
          <a:xfrm>
            <a:off x="956508" y="5922990"/>
            <a:ext cx="8048879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6B81B42-9A8B-5C7A-4C7E-54127835DC19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09C159-5A00-5B04-631E-D8F066E5D59D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99D0FDB-EB0E-6320-552C-68581FD92963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DFFA28-471D-45D6-3D7F-0D22FEA70B02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8403EA5-BE23-51C7-99C4-E4DA784F7F29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BC1E99D-E329-9E82-FB02-DCA54C45E181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9</a:t>
            </a:r>
            <a:endParaRPr lang="en-US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10CBA1-788C-2405-111E-F28275040C6E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75E2B57-C039-7E1B-3027-545996852955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4158754-6B34-4EDC-5D07-B71A2B4F5CE5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BF52090-C252-4C00-47CD-E8E405F8A180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A1F32A5-8F54-BFE6-7F6C-D8FB50DD5363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B7AC51-AC62-2CF3-453F-53C6396B978C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18045B9-9CEE-DCD5-AEFB-5AFCD23F3E63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E5708F1-1EA1-7D0D-B401-1D2EF826EB95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BBE043-A2BB-E69D-51B3-1BEC30390E58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BC9D15-7E3C-EBE9-89F2-ACD291EB07B7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7DF33CE-B0E8-3D1F-DFF6-91BF2D9D3C89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A49AB7-81DC-A515-5093-0509A4D83203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9AC9345-25CD-75BF-5314-DB9720FF800C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E28929-E4BA-F3BE-D2C9-A57C5D73DD7A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952D57B-7AF3-A686-4404-73CC95A76585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BFB0E26-E090-5905-4780-498BCD638603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B4B6458-F360-AB78-0CE0-AB0585B7F08C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0326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9D14-BFF1-9DBB-208B-8204E931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739"/>
            <a:ext cx="7118764" cy="3606437"/>
          </a:xfrm>
        </p:spPr>
        <p:txBody>
          <a:bodyPr/>
          <a:lstStyle/>
          <a:p>
            <a:pPr algn="l" rtl="0"/>
            <a:r>
              <a:rPr lang="en-US"/>
              <a:t>Developing for unknown / multiple systems</a:t>
            </a:r>
          </a:p>
          <a:p>
            <a:pPr algn="l" rtl="0"/>
            <a:endParaRPr lang="en-US"/>
          </a:p>
          <a:p>
            <a:pPr algn="l" rtl="0"/>
            <a:r>
              <a:rPr lang="en-US"/>
              <a:t>Testing and debugging</a:t>
            </a:r>
          </a:p>
          <a:p>
            <a:pPr algn="l" rtl="0"/>
            <a:endParaRPr lang="en-US"/>
          </a:p>
          <a:p>
            <a:pPr algn="l" rt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7B02-B3F7-9D15-F482-D8E9FE4B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1A7D5B62-7C44-79D5-1F1C-946FD8B1DCD7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A7B2366-5844-11F5-6B09-8E4B4CCF8A13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264E11F-657E-2381-CCB2-C0FE33FC3527}"/>
              </a:ext>
            </a:extLst>
          </p:cNvPr>
          <p:cNvSpPr/>
          <p:nvPr/>
        </p:nvSpPr>
        <p:spPr>
          <a:xfrm>
            <a:off x="956508" y="5922990"/>
            <a:ext cx="8757033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2C2C7F0-0D82-3D55-DA52-C9742D5C1394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213C5A-6ED8-8545-4E89-97F6C331649A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DD47712-817A-B7C8-4A63-E136D6A6BCF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6D1156-78A8-726E-AED0-5F3BD4B7B4E4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4BF40D4-8681-090E-82D2-74FB5AED8A60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81A85DF-27D4-B6B7-BCA2-7AAC8283AB1A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9</a:t>
            </a:r>
            <a:endParaRPr 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7629C5-53A0-0558-0BCC-058735D6FA0D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5711C7C-0DCF-3C15-A1D3-0D08F6E02AF9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EDAC7D0-33B2-40D6-ECF2-9FB0812A5DCE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5C651D8-3153-4DCA-0049-BEB45F5D74BF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18C4927-B9E0-FE68-F227-A0A923697413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10</a:t>
            </a:r>
            <a:endParaRPr 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F23C08-5551-437C-6A74-8CDEB98099AD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633268-1024-0F13-AB33-FE18BE394B96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2B68DB-6A02-7C73-8283-F405F856358A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C2057C-B010-C36D-55D9-EBFAE662F389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AED14F-9226-4BEA-3603-D225CD604780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26758D-597C-9AE5-F9D3-DE83B06D42C5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19DDCD-82F9-C8E6-7248-E70790136D16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CEAC425-9300-EF28-4B4B-27CCD9F08458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D84088-2AC3-2CF0-FA1E-D753B79661C3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052C870-2E62-86D0-03F5-563516B7F9CB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4EC86D-DC3D-2204-64AA-8AFA5EFEF7E7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ADEB4F2-C296-E0CC-373F-7F7F7A4299D9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10636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DE0A-7124-934E-12FA-C23473DE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987"/>
            <a:ext cx="10515600" cy="3990975"/>
          </a:xfrm>
        </p:spPr>
        <p:txBody>
          <a:bodyPr/>
          <a:lstStyle/>
          <a:p>
            <a:pPr algn="l" rtl="0">
              <a:lnSpc>
                <a:spcPct val="200000"/>
              </a:lnSpc>
            </a:pPr>
            <a:r>
              <a:rPr lang="en-US" dirty="0"/>
              <a:t>Testing system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Implemented, tested and ready to use algorithms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Experiments result, feasibility of the algorithms</a:t>
            </a:r>
          </a:p>
          <a:p>
            <a:pPr marL="0" indent="0" algn="l" rtl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DCF7B-3625-B27C-AA80-60814CAF91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DFA69D-DA9B-C659-FC54-DD6B1E1A08BE}"/>
              </a:ext>
            </a:extLst>
          </p:cNvPr>
          <p:cNvSpPr txBox="1">
            <a:spLocks/>
          </p:cNvSpPr>
          <p:nvPr/>
        </p:nvSpPr>
        <p:spPr>
          <a:xfrm>
            <a:off x="838200" y="86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Expected result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9F095AD9-0B26-1BF5-1948-391B2D07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 dirty="0"/>
          </a:p>
        </p:txBody>
      </p:sp>
      <p:sp>
        <p:nvSpPr>
          <p:cNvPr id="75" name="Slide Number Placeholder 3">
            <a:extLst>
              <a:ext uri="{FF2B5EF4-FFF2-40B4-BE49-F238E27FC236}">
                <a16:creationId xmlns:a16="http://schemas.microsoft.com/office/drawing/2014/main" id="{C04BBFD4-5540-426E-D25C-222F8E70CBD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51FD302-A636-CE9A-24AC-CF113A277572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33483F79-BB9F-41C3-824C-C5DE813E257B}"/>
              </a:ext>
            </a:extLst>
          </p:cNvPr>
          <p:cNvSpPr/>
          <p:nvPr/>
        </p:nvSpPr>
        <p:spPr>
          <a:xfrm>
            <a:off x="956509" y="5922990"/>
            <a:ext cx="9582182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06F9F7C-150C-F294-4FAE-65EE0C8400CE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6CB3DF-6071-4CB0-EBD2-CD22852B9517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8BD0E6B-74D7-4138-65F6-D013D237A33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1B31C3-EE88-029A-3F83-8BA3F2AD6124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A16010F-AAC2-46DF-BFA3-24F1B622FAB9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0A34503-D45A-6FDF-DBE4-096335CB7622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9</a:t>
            </a:r>
            <a:endParaRPr 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D4B6DB2-ED3C-2308-93E8-5C47686DF960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C9792E6-DA38-FC0D-63D8-1ED77EF39585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480993B-4F4B-7E2C-2CFF-6E77B4BB39A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AF6A081-AB70-0112-FD8E-CC27C989CE34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B102E7D-108D-A068-FBB6-04ACE1C71630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10</a:t>
            </a:r>
            <a:endParaRPr lang="en-US" sz="16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09699-78E6-BE74-6E79-530A97A358D1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ABF6064-341A-8E94-83AC-47CFD495EB17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11</a:t>
            </a:r>
            <a:endParaRPr lang="en-US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175ADF-6764-F6BB-FDFE-FF42CBF88FB6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8844FF1-6E2C-D12D-A831-C343A8782A42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8980FDC-7758-7F65-ABD0-F765A21B08F4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D840C12-130E-D65B-D412-9EAB17A9B559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545FDD-3FD1-5924-4117-FF3DA133866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6098FE3-D3F8-5102-7545-DDE474C6E69A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C62BA22-2B96-6CCA-E163-8473F6CAFF4E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5B2C577-7297-B04D-3B86-453211579026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65FECA-920C-A6C6-25F1-EA13E4A9D600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169AB88-0EEC-8CB8-522A-164931465317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2419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DE0A-7124-934E-12FA-C23473DE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534"/>
            <a:ext cx="10515600" cy="4351338"/>
          </a:xfrm>
        </p:spPr>
        <p:txBody>
          <a:bodyPr>
            <a:norm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[1] Denenberg, Elad. "Satellite closest approach calculation through Chebyshev Proxy Polynomials."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https://www.researchgate.net/publication/338609111_Satellite_Closest_Approach_Calculation_Through_Chebyshev_Proxy_Polynomials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[2] Alfano, S. "Determining Satellite Close Approaches-Part II.“</a:t>
            </a:r>
          </a:p>
          <a:p>
            <a:pPr marL="0" indent="0" algn="l" rtl="0">
              <a:lnSpc>
                <a:spcPct val="107000"/>
              </a:lnSpc>
              <a:buNone/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https://www.researchgate.net/publication/252559100_Determining_satellite_close_approaches_part_II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[3] NASA on orbital debris:</a:t>
            </a:r>
          </a:p>
          <a:p>
            <a:pPr marL="0" indent="0" algn="l" rtl="0">
              <a:lnSpc>
                <a:spcPct val="107000"/>
              </a:lnSpc>
              <a:buNone/>
            </a:pP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https://www.nasa.gov/mission_pages/station/news/orbital_debris.html</a:t>
            </a:r>
            <a:endParaRPr lang="en-US" sz="1800" u="sng" dirty="0">
              <a:solidFill>
                <a:srgbClr val="0563C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[4]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Astaria</a:t>
            </a: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Graph</a:t>
            </a: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satellites and space debris visual map</a:t>
            </a:r>
            <a:endParaRPr lang="en-IL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http://astria.tacc.utexas.edu/AstriaGraph/</a:t>
            </a: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l" rtl="0">
              <a:lnSpc>
                <a:spcPct val="107000"/>
              </a:lnSpc>
            </a:pPr>
            <a:endParaRPr lang="en-US" sz="1800" kern="1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l" rtl="0">
              <a:lnSpc>
                <a:spcPct val="107000"/>
              </a:lnSpc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l" rtl="0">
              <a:lnSpc>
                <a:spcPct val="107000"/>
              </a:lnSpc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endParaRPr lang="en-IL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DCF7B-3625-B27C-AA80-60814CAF915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2038065A-EF8A-C93B-6DFE-B26CF1F5D2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343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Bibliography</a:t>
            </a:r>
            <a:endParaRPr lang="he-IL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E0C8FAED-4ADF-FC21-768E-32C75573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E149CC-FF12-2258-EADF-CEAAFB820295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37E72-D531-C918-1B18-0B303FC70D33}"/>
              </a:ext>
            </a:extLst>
          </p:cNvPr>
          <p:cNvSpPr/>
          <p:nvPr/>
        </p:nvSpPr>
        <p:spPr>
          <a:xfrm>
            <a:off x="956508" y="5922990"/>
            <a:ext cx="10232427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716FEA8-A25E-9495-7D4B-7C0C53779E41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94F780-4932-395D-FE3C-3423D5D574DE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C14C16-E939-2008-93EF-C1A5C85B9C1B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B8D975-C9AE-DF06-DE85-CE4E660A1EFE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712396-5046-4836-84E6-073AD944C9AB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23F5536-7CA8-2E14-818D-E2AF4A2E7DB5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9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DEF5CB-3B17-FE80-7A87-F5C40D4F3D2C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45349A5-BEE1-FA79-E5AB-D68EC441E6DB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C29583C-207E-3ACE-1FFF-8D52BB33C031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36DE9E-EFC8-F110-B3BA-54C81F0AE7D7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6E672F0-C916-AC08-33AB-121765275C01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10</a:t>
            </a: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112A76-2983-F705-6CC4-51BF73507961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36AA430-B00D-179A-C5AC-C39DEA9E9062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5DDC38-62C1-C2EE-963D-6E9F8CE0ACB8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52F927-0FD5-10BC-D9FF-7A4ECA4CE7A0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FC7635-8F72-0647-6AA7-F83FC5F2B2F6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475F8D-A76A-2642-15B2-69BEC3D3F46D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5F20B7-D414-CF6D-1F02-8BE5B5F9444D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1A9D933-7D30-E58F-3AA5-548DA5D6909C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3FA12C-9475-ADD6-66FD-2F5F3BCAEBE3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B71740F-C7B0-5F4A-2DCB-D40578A8DD68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59F8AC-B81C-F494-BC18-CE0C8DF237D7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E2CA379-AC4B-5778-8003-74E6208A8477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621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5240552" cy="1325563"/>
          </a:xfrm>
        </p:spPr>
        <p:txBody>
          <a:bodyPr/>
          <a:lstStyle/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Introduction</a:t>
            </a:r>
            <a:endParaRPr lang="he-IL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92" y="1955187"/>
            <a:ext cx="10921285" cy="3086892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4000"/>
              <a:t>Direct calculations are computationally expensive</a:t>
            </a:r>
          </a:p>
          <a:p>
            <a:pPr algn="l" rtl="0"/>
            <a:r>
              <a:rPr lang="en-US" sz="4000"/>
              <a:t>Faster algorithms need to be tested</a:t>
            </a:r>
          </a:p>
          <a:p>
            <a:pPr algn="l" rtl="0"/>
            <a:endParaRPr lang="en-US" sz="4000"/>
          </a:p>
          <a:p>
            <a:pPr algn="l" rtl="0"/>
            <a:r>
              <a:rPr lang="en-US" sz="4000"/>
              <a:t>Implementing on a satellite on-board computer</a:t>
            </a:r>
          </a:p>
          <a:p>
            <a:pPr algn="l" rtl="0"/>
            <a:r>
              <a:rPr lang="en-US" sz="4000"/>
              <a:t>Testing the algorithms</a:t>
            </a:r>
          </a:p>
          <a:p>
            <a:pPr marL="0" indent="0" algn="l" rtl="0">
              <a:buNone/>
            </a:pPr>
            <a:endParaRPr lang="he-IL"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50B7DAFA-A1FA-689E-5676-9733C62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FF54D1BF-9BF6-910D-E674-9BE2CF31AD57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D20E3C5-A2A6-4762-0F38-BFB70D816241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348D78C-F784-6153-1370-CFD62745A239}"/>
              </a:ext>
            </a:extLst>
          </p:cNvPr>
          <p:cNvSpPr/>
          <p:nvPr/>
        </p:nvSpPr>
        <p:spPr>
          <a:xfrm>
            <a:off x="956509" y="5922492"/>
            <a:ext cx="73744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3E40E0C-5A76-0381-6CB5-C10ECE608AF6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BF4061-F549-9B73-53F5-9A1DC9D94B71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9E211DA-EB91-9F2D-345C-48E5B66EF2B1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858591-FF4A-AAD4-98D1-2BA5E76D4A16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8D978FA-5348-62A4-4B66-E8ED5489E8C9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BF91B5A-BA73-F5ED-21B9-30990FA7724C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BAB7DF-F38F-13DC-4C6E-2255C3A9E0B7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0ABA37B-512A-C721-C797-8A614556815B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F6253F-3E10-5873-99AF-80C2AEAEB69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C479E98-02DF-CBAA-2D3E-318A16C818A1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F68477E-E641-991C-27DA-E59141A86020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F441B1-7BD0-57F6-8655-E1840BEA3D51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052EC64-8405-3FF5-433E-5855808990F1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73041F-8463-C9AF-59EF-64D53309D232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677347-0AD1-EE1D-0C1E-CE0949FC09F3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5937F2-7CD3-9743-0D27-C8B78968A9B2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88576F-C6DC-C719-542B-29E766E87C20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FD32FF8-DFA4-C272-690C-058325BDFC4A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19626DE-AA1C-DA30-E63C-B0430BD1E8D3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F40587-D902-08A0-52E5-CCDD7BD884B5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415FCA5-C1BE-921F-BC86-AAFFA5FDEA00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8D6EF4-B087-46C0-C23D-CD0CF82CD5E7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C166CCC-3B84-DA07-A9DA-35E450529F0A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9494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10515600" cy="1325563"/>
          </a:xfrm>
        </p:spPr>
        <p:txBody>
          <a:bodyPr/>
          <a:lstStyle/>
          <a:p>
            <a:r>
              <a:rPr lang="he-IL" sz="4800" err="1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Background</a:t>
            </a:r>
            <a:endParaRPr lang="he-IL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993"/>
            <a:ext cx="6228959" cy="2624650"/>
          </a:xfrm>
        </p:spPr>
        <p:txBody>
          <a:bodyPr>
            <a:normAutofit/>
          </a:bodyPr>
          <a:lstStyle/>
          <a:p>
            <a:pPr algn="l" rtl="0"/>
            <a:r>
              <a:rPr lang="en-US" sz="4000" dirty="0"/>
              <a:t>Finding the future orbit</a:t>
            </a:r>
          </a:p>
          <a:p>
            <a:pPr algn="l" rtl="0"/>
            <a:r>
              <a:rPr lang="en-US" sz="4000" dirty="0"/>
              <a:t>Propagators</a:t>
            </a:r>
          </a:p>
          <a:p>
            <a:pPr algn="l" rtl="0"/>
            <a:r>
              <a:rPr lang="en-US" sz="4000" dirty="0"/>
              <a:t>SGP4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Standard General Perturbations Satellite Orbit Model 4</a:t>
            </a:r>
            <a:endParaRPr lang="en-US" sz="3600" dirty="0"/>
          </a:p>
          <a:p>
            <a:pPr algn="l" rtl="0"/>
            <a:endParaRPr lang="en-US" sz="4000" dirty="0"/>
          </a:p>
          <a:p>
            <a:pPr algn="l" rtl="0"/>
            <a:endParaRPr lang="en-US" sz="4000" dirty="0"/>
          </a:p>
          <a:p>
            <a:pPr marL="0" indent="0" algn="l" rtl="0">
              <a:buNone/>
            </a:pPr>
            <a:endParaRPr lang="he-IL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CB79BF-C535-4515-8407-9F0808909BFF}"/>
              </a:ext>
            </a:extLst>
          </p:cNvPr>
          <p:cNvSpPr txBox="1"/>
          <p:nvPr/>
        </p:nvSpPr>
        <p:spPr>
          <a:xfrm>
            <a:off x="7868357" y="5432559"/>
            <a:ext cx="3255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LEMUR2[green] – COSMOS[blue]</a:t>
            </a:r>
            <a:endParaRPr lang="en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5E6E0E-2AEF-C2B1-AB4E-E44BA7B3B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2503" y="1104729"/>
            <a:ext cx="4267522" cy="4267522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6EF7A94-E0B0-59EC-9B64-280F0951B04A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7B19E13-D544-25D4-6DC5-5329BB92B5C5}"/>
              </a:ext>
            </a:extLst>
          </p:cNvPr>
          <p:cNvSpPr/>
          <p:nvPr/>
        </p:nvSpPr>
        <p:spPr>
          <a:xfrm>
            <a:off x="956509" y="5928299"/>
            <a:ext cx="1306400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EEF57A-CC6A-F0C8-A225-0952B9E65A28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90A091-4FCC-5BC7-CB50-9F13BECAC86A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68829D-0FDF-FD56-456E-E27562DCF1CA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447A84-248F-0204-2FC0-25A51FD8B6D3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3E02561-1415-0245-A225-07A24196F11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588F584-1E8D-47E9-78BC-88E240B82FFC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041C89-465C-99CF-369A-F6330CAAE912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CB9F715-8406-26DF-5B25-A9E36456150E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5648C51-241E-49B0-D4FE-8C8ACD2693ED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DD7B538-B37D-4836-DC67-913DA4D49201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DC7D36E-BB8D-A037-D10A-FB39D2EE492E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2888BA-57F9-2CCF-4F69-9C8206D6B898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E2AC82C-78B2-8550-63FE-B3C4C2938DDF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26FBEE-AE93-629D-9E8B-65B9FFF2F85F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0A3C15-D4FE-82A6-EF57-2824A2C37987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29E8A3-4C2C-7966-6E6B-62B40004F7BE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9EF0081-FF88-73D9-1BC3-8A74F2032F3B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396732-AA6D-03C2-C2F7-27C92D4180AB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A5FE052-2A49-72C6-2EFC-6A1A6C173B9F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47EEEB-BD50-3A9C-428D-145FA915746F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5CAAF78-F9C7-C5B8-C13B-4BD8752C3FC3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7DDDA4-C0F6-05E1-444E-F33C70EABC7A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FF93336-14D9-1FD8-2D72-52EDC4B6A4FC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82803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9858"/>
            <a:ext cx="10515600" cy="666287"/>
          </a:xfrm>
        </p:spPr>
        <p:txBody>
          <a:bodyPr/>
          <a:lstStyle/>
          <a:p>
            <a:pPr algn="l" rtl="0"/>
            <a:r>
              <a:rPr lang="en-US" sz="4000" dirty="0"/>
              <a:t>Finding the minimal distance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Background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21F2B5-D2A6-75C9-88F9-B3CA522F12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791" y="2177343"/>
            <a:ext cx="4315092" cy="3235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EB1FDB0-C575-1334-7F5D-9802DF3E55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840560"/>
              </p:ext>
            </p:extLst>
          </p:nvPr>
        </p:nvGraphicFramePr>
        <p:xfrm>
          <a:off x="891727" y="2749249"/>
          <a:ext cx="2255245" cy="609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45729" imgH="228965" progId="Equation.DSMT4">
                  <p:embed/>
                </p:oleObj>
              </mc:Choice>
              <mc:Fallback>
                <p:oleObj name="Equation" r:id="rId6" imgW="845729" imgH="228965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AEB1FDB0-C575-1334-7F5D-9802DF3E55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1727" y="2749249"/>
                        <a:ext cx="2255245" cy="609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7088FBD-FD29-EF53-A4B4-B5DF5DE450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47025"/>
              </p:ext>
            </p:extLst>
          </p:nvPr>
        </p:nvGraphicFramePr>
        <p:xfrm>
          <a:off x="891727" y="3358546"/>
          <a:ext cx="2120795" cy="542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93133" imgH="228965" progId="Equation.DSMT4">
                  <p:embed/>
                </p:oleObj>
              </mc:Choice>
              <mc:Fallback>
                <p:oleObj name="Equation" r:id="rId8" imgW="893133" imgH="228965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7088FBD-FD29-EF53-A4B4-B5DF5DE450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1727" y="3358546"/>
                        <a:ext cx="2120795" cy="542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63FF258-8A02-D4DE-9CC2-69B7F46572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554172"/>
              </p:ext>
            </p:extLst>
          </p:nvPr>
        </p:nvGraphicFramePr>
        <p:xfrm>
          <a:off x="891727" y="4013209"/>
          <a:ext cx="2705251" cy="542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35376" imgH="248075" progId="Equation.DSMT4">
                  <p:embed/>
                </p:oleObj>
              </mc:Choice>
              <mc:Fallback>
                <p:oleObj name="Equation" r:id="rId10" imgW="1235376" imgH="248075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63FF258-8A02-D4DE-9CC2-69B7F46572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91727" y="4013209"/>
                        <a:ext cx="2705251" cy="542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5B3F224-5122-C156-9CED-EE17CE4C57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255073"/>
              </p:ext>
            </p:extLst>
          </p:nvPr>
        </p:nvGraphicFramePr>
        <p:xfrm>
          <a:off x="891726" y="4667871"/>
          <a:ext cx="4480789" cy="542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17796" imgH="305406" progId="Equation.DSMT4">
                  <p:embed/>
                </p:oleObj>
              </mc:Choice>
              <mc:Fallback>
                <p:oleObj name="Equation" r:id="rId12" imgW="2517796" imgH="305406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E5B3F224-5122-C156-9CED-EE17CE4C57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1726" y="4667871"/>
                        <a:ext cx="4480789" cy="542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מציין מיקום תוכן 2">
            <a:extLst>
              <a:ext uri="{FF2B5EF4-FFF2-40B4-BE49-F238E27FC236}">
                <a16:creationId xmlns:a16="http://schemas.microsoft.com/office/drawing/2014/main" id="{D9D1871D-764F-F657-9CFA-C1C443874E37}"/>
              </a:ext>
            </a:extLst>
          </p:cNvPr>
          <p:cNvSpPr txBox="1">
            <a:spLocks/>
          </p:cNvSpPr>
          <p:nvPr/>
        </p:nvSpPr>
        <p:spPr>
          <a:xfrm>
            <a:off x="9033475" y="5460619"/>
            <a:ext cx="2278277" cy="338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400" dirty="0"/>
              <a:t>   – blue,       - red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E99C0F2A-E087-8B56-678F-4F04CBF257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635970"/>
              </p:ext>
            </p:extLst>
          </p:nvPr>
        </p:nvGraphicFramePr>
        <p:xfrm>
          <a:off x="9713115" y="5478630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4560" imgH="241200" progId="Equation.DSMT4">
                  <p:embed/>
                </p:oleObj>
              </mc:Choice>
              <mc:Fallback>
                <p:oleObj name="Equation" r:id="rId14" imgW="30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713115" y="5478630"/>
                        <a:ext cx="304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ECDB4AC7-B96D-8487-EE4F-C861212E75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226723"/>
              </p:ext>
            </p:extLst>
          </p:nvPr>
        </p:nvGraphicFramePr>
        <p:xfrm>
          <a:off x="8881075" y="5510169"/>
          <a:ext cx="304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4560" imgH="203040" progId="Equation.DSMT4">
                  <p:embed/>
                </p:oleObj>
              </mc:Choice>
              <mc:Fallback>
                <p:oleObj name="Equation" r:id="rId16" imgW="304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81075" y="5510169"/>
                        <a:ext cx="304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Slide Number Placeholder 3">
            <a:extLst>
              <a:ext uri="{FF2B5EF4-FFF2-40B4-BE49-F238E27FC236}">
                <a16:creationId xmlns:a16="http://schemas.microsoft.com/office/drawing/2014/main" id="{C076F32F-FB97-7BF9-C5F4-14D5BB2F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  <p:sp>
        <p:nvSpPr>
          <p:cNvPr id="57" name="Slide Number Placeholder 3">
            <a:extLst>
              <a:ext uri="{FF2B5EF4-FFF2-40B4-BE49-F238E27FC236}">
                <a16:creationId xmlns:a16="http://schemas.microsoft.com/office/drawing/2014/main" id="{BAF649BF-982A-9E37-D532-D36F69EB6190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0C4B801-5C64-5140-15B7-B6B98019D922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B12E070-AFC7-B553-365F-E266880260A7}"/>
              </a:ext>
            </a:extLst>
          </p:cNvPr>
          <p:cNvSpPr/>
          <p:nvPr/>
        </p:nvSpPr>
        <p:spPr>
          <a:xfrm>
            <a:off x="956508" y="5921782"/>
            <a:ext cx="166721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05A3DB9-C999-9B3A-7857-2D4858B3EECC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727F53-E38A-405F-84FD-EB6A1E2454A8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81B7F59-03FF-B169-C73B-63AE061CD194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1BEC67-B84B-48BB-ABE2-9FDC23F75067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5CCFCE8-268B-CE8C-3278-C101D9454F3E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7498C6D-B57B-882B-4AA3-1AD4688A9AA4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9C956F-1619-A015-1BF0-7F2857E22DBB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5685FA5-3AD0-675B-2B07-9754CCDEE8F0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40D6599-EDC0-FB78-DDCE-1BCDCA3DBD45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3D4421E-2D7C-53EE-1767-399BD4A6D9A6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7C478D9-A3AE-20F0-BC81-260F93BBC94B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CF62D8-6023-DE45-5CD3-AF95D4816B42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7E8BBDA-94F3-30E3-4CB5-99FB9F2B45FC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6D2D5F-6C93-6D58-9369-C4F7882F3203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1DC6A4-C376-F6F3-D945-E0E58AFB9878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4F91FF-F89E-35B4-2C1B-B7D1857A853D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F6921B-7E6E-4DFC-08FE-C376B1F91CF4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94BE32-322B-900B-E9DA-44EBD3880618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1FAFF-D5F2-8143-7344-182ACB1395D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9E95EE-A96C-FFF3-D185-BF022A712B37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34C5C79-CE24-E3FB-C4F2-89D9BAA8A858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B19ADF-E845-428E-CEE1-B97280DA25EC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DD638F1-92D8-44CC-BBB9-2A4A9FC8225F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2217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25" y="1772181"/>
            <a:ext cx="4015740" cy="3200462"/>
          </a:xfrm>
        </p:spPr>
        <p:txBody>
          <a:bodyPr>
            <a:normAutofit/>
          </a:bodyPr>
          <a:lstStyle/>
          <a:p>
            <a:pPr algn="l" rtl="0"/>
            <a:r>
              <a:rPr lang="en-US" sz="4000"/>
              <a:t>Approximations</a:t>
            </a:r>
          </a:p>
          <a:p>
            <a:pPr marL="0" indent="0" algn="l" rtl="0">
              <a:buNone/>
            </a:pPr>
            <a:r>
              <a:rPr lang="en-US" sz="4000"/>
              <a:t> using polynomials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Algorithms</a:t>
            </a:r>
            <a:endParaRPr lang="he-IL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A6226DC0-6EBC-8EEB-0FA3-9E181F016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852" y="218020"/>
            <a:ext cx="7471711" cy="5207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4BF4DB68-508A-E3B1-8C78-CF29F456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7AEFF3B2-E988-4C8D-6B78-119F8EA8B81F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AC6EE8-3445-68C0-15FB-6175DD84EC1A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29A67F-E881-7025-B35F-0CBAB1522D2C}"/>
              </a:ext>
            </a:extLst>
          </p:cNvPr>
          <p:cNvSpPr/>
          <p:nvPr/>
        </p:nvSpPr>
        <p:spPr>
          <a:xfrm>
            <a:off x="956508" y="5922990"/>
            <a:ext cx="2202327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F7912C4-0169-3852-AA7A-B628E98398AC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F2D9F3-1682-92D6-6A81-B4CFA67B96BD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4D9C456-0EFA-9E9E-FE4B-1FFCA6D7B5C8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B0CB43-0D39-9AB5-013E-787FAC5AEAC3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3CCC3DF-498F-3A5D-9D8D-71EA30E0DF5D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52EF37-777B-E91B-22E2-748F4DC26128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C92D15-CF21-1A36-0585-F3CFDA5599A0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7207CC2-CC2A-FF53-BC3A-FD5656612238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1CCBFC2-2B53-5CF0-C9B4-29E24364BF3B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D252D2-D098-BC89-7F66-44D06C5FCD6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E73CDF-8FBF-D978-F2D7-E458A8C90B0C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51E7EF-A87E-82D0-5A2A-D8FAB49F4262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CE455C2-256D-5908-43A6-CF33304ECF33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6FEC87-C13C-EE93-DDFE-2EC0E65F0FC6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41C132-3A9A-83FD-C6D5-32493C8B63E0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05CE51-AC99-6D16-3599-8665AAC69D4B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B7F91E-246B-9285-A48E-A3B72B2E9647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F3AF84B-0C8A-490A-B4C3-BC31381471FD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C4087BC-6D47-5A3F-46B1-8CD09929CB94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0BBF3-B212-2A37-0DF4-1FAF30AC3BB0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5C8F3CA-72D9-4808-34C6-7012C2235A33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46995DB-039F-10F3-551E-10043D35EA21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BA2012F-77B4-8831-4F69-903135DCD1F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69660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835" y="1974457"/>
            <a:ext cx="10515600" cy="4351338"/>
          </a:xfrm>
        </p:spPr>
        <p:txBody>
          <a:bodyPr/>
          <a:lstStyle/>
          <a:p>
            <a:pPr algn="l" rtl="0"/>
            <a:r>
              <a:rPr lang="en-US" sz="4000"/>
              <a:t>ANCAS - </a:t>
            </a:r>
            <a:r>
              <a:rPr lang="en-US"/>
              <a:t>Alfano Negron Close Approach Software</a:t>
            </a:r>
          </a:p>
          <a:p>
            <a:pPr algn="l" rtl="0"/>
            <a:r>
              <a:rPr lang="en-US"/>
              <a:t>Cubic polynomial using 4 points</a:t>
            </a:r>
          </a:p>
          <a:p>
            <a:pPr algn="l" rtl="0"/>
            <a:r>
              <a:rPr lang="en-US"/>
              <a:t>Roots: solving a 3</a:t>
            </a:r>
            <a:r>
              <a:rPr lang="en-US" baseline="30000"/>
              <a:t>rd</a:t>
            </a:r>
            <a:r>
              <a:rPr lang="en-US"/>
              <a:t> degree equation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Algorithms</a:t>
            </a:r>
            <a:endParaRPr lang="he-IL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AD20B289-4577-9D44-D531-F563DCAD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E5B12FCB-4126-C45D-BE4B-5F91302DCEA2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D482011-090A-5042-A937-41A1651160C9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0CA240C-151B-F6A7-536D-59F9B2C32CBB}"/>
              </a:ext>
            </a:extLst>
          </p:cNvPr>
          <p:cNvSpPr/>
          <p:nvPr/>
        </p:nvSpPr>
        <p:spPr>
          <a:xfrm>
            <a:off x="956508" y="5922990"/>
            <a:ext cx="2461743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5B524EB-B84B-97AA-4900-728B0211184D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B41E7B-89D3-FB99-AAC9-7B636804C6F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54AC7B-0D10-3F18-AFDA-49C6E7580572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C14D7A-3AEF-3A30-657F-58849201188C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B3ED38F-E6C7-5903-5C9A-9EF4FB599CC0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30F4E8A-15F4-3816-5CF4-2F5D8C9E9465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F3CCB45-59B9-36B9-0B72-C7DAA3336893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0EFA8FF-8652-8EAF-6422-FBECC6F7FCB8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B990AD2-2B50-03F1-8BE7-26A62E1F0C55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C22D68C-F1DA-BFD3-6857-44C6F860E858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0EE3A3A-F5A6-FCEB-3B00-B8D6D7F1BAB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E3C738-7CA3-0AC1-F7C8-AC1520D720C8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9AC0761-7049-DDBE-0302-2D372AC689B4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A4FDCB-034C-A9FD-64A9-3CA64829FF97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2669BD-10F5-10D6-7C9A-065B0B166425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4BBEBC-2219-24EF-0237-37A9CB2F1408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52830A-2322-92DB-37A9-341BED812CFB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40BA53D-FE3B-CC64-722B-04B39C74B3EE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DD8153A-E881-2AAE-2806-409B40FFC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782C13-6F45-2F32-72A7-02696179F7F7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F3F4418-258E-56B5-6B06-C82B776AACC1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F5FC92-2DAE-CD22-3AE2-4AF1072882B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2880E0B-9DA9-6178-7D16-47B165ABB2D6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56175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4635"/>
            <a:ext cx="10515600" cy="4351338"/>
          </a:xfrm>
        </p:spPr>
        <p:txBody>
          <a:bodyPr/>
          <a:lstStyle/>
          <a:p>
            <a:pPr algn="l" rtl="0"/>
            <a:r>
              <a:rPr lang="en-US" sz="4000"/>
              <a:t>CATCH - </a:t>
            </a:r>
            <a:r>
              <a:rPr lang="en-US"/>
              <a:t>Conjunction Assessment Through Chebyshev Polynomials</a:t>
            </a:r>
          </a:p>
          <a:p>
            <a:pPr algn="l" rtl="0"/>
            <a:r>
              <a:rPr lang="en-US"/>
              <a:t>Using Chebyshev Polynomials</a:t>
            </a:r>
          </a:p>
          <a:p>
            <a:pPr algn="l" rtl="0"/>
            <a:r>
              <a:rPr lang="en-US"/>
              <a:t>N degree polynomial using  N+1 points</a:t>
            </a:r>
          </a:p>
          <a:p>
            <a:pPr algn="l" rtl="0"/>
            <a:r>
              <a:rPr lang="en-US"/>
              <a:t>Roots: finding </a:t>
            </a:r>
            <a:r>
              <a:rPr lang="en-US" err="1"/>
              <a:t>NxN</a:t>
            </a:r>
            <a:r>
              <a:rPr lang="en-US"/>
              <a:t> matrix eigen values</a:t>
            </a:r>
            <a:endParaRPr lang="he-IL"/>
          </a:p>
          <a:p>
            <a:pPr algn="l" rtl="0"/>
            <a:endParaRPr lang="en-US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Algorithms</a:t>
            </a:r>
            <a:endParaRPr lang="he-IL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3F6E59A9-9384-E9B3-BEBF-5F31838F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BBDC16E7-C079-8EB1-A994-2E942E3FECF0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F029EA8-21EF-DC44-0FDE-665BABC1B5CA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DC2D90C-E878-A290-A355-C92846B8E66F}"/>
              </a:ext>
            </a:extLst>
          </p:cNvPr>
          <p:cNvSpPr/>
          <p:nvPr/>
        </p:nvSpPr>
        <p:spPr>
          <a:xfrm>
            <a:off x="956508" y="5922990"/>
            <a:ext cx="2587973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BA139C5-E2A9-C253-FDB0-A6C35DB84879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0294BE-95F7-1CA7-41B6-21E509EDE9F2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A0112E2-99B7-712F-6C5C-88AFE9F47F92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26187F-1E21-47D0-864B-B0CEB8D981C3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A8F414-86C9-630C-5234-F7354879E9E2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CD0A5E0-9E78-5987-EBE0-06A5028CD1F5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F6F07D-46BD-8C03-8B9E-7859148DD3C0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CD1FDC8-4942-FE4C-9C42-6E2B61F9C267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69F41CC-B6B4-4134-D00D-9647E46B6776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5289C24-3415-711E-6A84-A41AA50A0F1A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3BE8962-F6E2-E938-C3FD-9D2199B69A93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635D43-71D8-7952-E66E-0320FD7CDDDE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A3BBA58-B0B4-2CA2-3852-E90E933E7862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1F3B92-12DF-D11C-77B2-567BC8B1C740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268305-8E8B-7E27-90EF-FE2C61F18947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E48B21-032C-8C53-D33C-52FD78A58796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0893F7-F748-CB11-2B33-B2536CCBD793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49A24F-57E4-2A10-CB16-0D061FBAFBCE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9A5454-8C47-72B6-4A04-2B1BF3755B6C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F5341D-E829-88C2-8673-A1C0AF4FFA32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242FFF2-0C86-1906-08BA-D7FD9EF8FC06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64D295-E5BF-76B8-40C6-3E4ED023AE7A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198EA1C-9F21-E6AE-A71D-86077DB2F4A8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4117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</p:spPr>
        <p:txBody>
          <a:bodyPr/>
          <a:lstStyle/>
          <a:p>
            <a:pPr algn="l" rtl="0"/>
            <a:r>
              <a:rPr lang="en-US" sz="4000" dirty="0"/>
              <a:t>Autonomous satellite</a:t>
            </a:r>
          </a:p>
          <a:p>
            <a:pPr algn="l" rtl="0"/>
            <a:r>
              <a:rPr lang="en-US" sz="4000" dirty="0"/>
              <a:t>Satellite on-board computer</a:t>
            </a:r>
          </a:p>
          <a:p>
            <a:pPr algn="l" rtl="0"/>
            <a:r>
              <a:rPr lang="en-US" sz="4000" dirty="0"/>
              <a:t>Testing the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Problem</a:t>
            </a:r>
            <a:endParaRPr lang="he-IL" sz="480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50867CDA-9806-F0B1-62E3-7AACA291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3F9B867A-AD39-7537-4A66-44DEA8C999BB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6807CD-BDCC-7812-A39F-F74E13F775FC}"/>
              </a:ext>
            </a:extLst>
          </p:cNvPr>
          <p:cNvSpPr/>
          <p:nvPr/>
        </p:nvSpPr>
        <p:spPr>
          <a:xfrm>
            <a:off x="956509" y="5920484"/>
            <a:ext cx="1023242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4FE8714-B4C0-D4EB-E46F-C774B8EA9A9A}"/>
              </a:ext>
            </a:extLst>
          </p:cNvPr>
          <p:cNvSpPr/>
          <p:nvPr/>
        </p:nvSpPr>
        <p:spPr>
          <a:xfrm>
            <a:off x="956508" y="5922990"/>
            <a:ext cx="3232485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22E3D89-8513-0F33-9449-2B5255AE0FC0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4CACE1-B815-2C8B-EF8E-4909A3B85AB8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F7A989E-9791-AA9A-ED79-DD6EE1DB172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6B12B5-5945-8006-BEB6-0316995ACA20}"/>
              </a:ext>
            </a:extLst>
          </p:cNvPr>
          <p:cNvSpPr txBox="1"/>
          <p:nvPr/>
        </p:nvSpPr>
        <p:spPr>
          <a:xfrm>
            <a:off x="3615486" y="6421409"/>
            <a:ext cx="83718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Problem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351E025-F488-AE94-9326-E28AB965F0D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2D22E55-0C90-E76E-11FD-425E602FD0AB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4443A7-C121-243F-DCA0-B75A9CBCE3A7}"/>
              </a:ext>
            </a:extLst>
          </p:cNvPr>
          <p:cNvSpPr txBox="1"/>
          <p:nvPr/>
        </p:nvSpPr>
        <p:spPr>
          <a:xfrm>
            <a:off x="8067841" y="6421409"/>
            <a:ext cx="1089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Verification</a:t>
            </a:r>
          </a:p>
          <a:p>
            <a:r>
              <a:rPr lang="en-US" sz="1100" b="1" dirty="0"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EC9EC6E-C749-3792-1E95-E0B07C03A80D}"/>
              </a:ext>
            </a:extLst>
          </p:cNvPr>
          <p:cNvSpPr/>
          <p:nvPr/>
        </p:nvSpPr>
        <p:spPr>
          <a:xfrm>
            <a:off x="11008818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3AE33C8-6025-2BE8-5891-DB110FB60949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6DB5C6A-FA40-AD3C-C9FC-5A6CBD1BCE0D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16C07A0-A5FD-ABF2-191D-2E0BE3DB6B26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529F89-868F-BFE1-ECD3-9EF52ED6F82C}"/>
              </a:ext>
            </a:extLst>
          </p:cNvPr>
          <p:cNvSpPr txBox="1"/>
          <p:nvPr/>
        </p:nvSpPr>
        <p:spPr>
          <a:xfrm>
            <a:off x="9005388" y="6421409"/>
            <a:ext cx="10440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Challenges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CEFDECC-FD99-15A1-7EF2-2FD28516CDEB}"/>
              </a:ext>
            </a:extLst>
          </p:cNvPr>
          <p:cNvSpPr/>
          <p:nvPr/>
        </p:nvSpPr>
        <p:spPr>
          <a:xfrm>
            <a:off x="10088055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1A4F0D-DB25-6751-5768-1A13D613B247}"/>
              </a:ext>
            </a:extLst>
          </p:cNvPr>
          <p:cNvSpPr txBox="1"/>
          <p:nvPr/>
        </p:nvSpPr>
        <p:spPr>
          <a:xfrm>
            <a:off x="10091953" y="6421409"/>
            <a:ext cx="91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Expected results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397F07E-FE79-539C-1B0F-8B7670EE1DC8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B73AF8-E057-5878-26E8-3D3F563CF367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Solution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C0C32D-58C7-60C5-CD3A-ECB2B541DA02}"/>
              </a:ext>
            </a:extLst>
          </p:cNvPr>
          <p:cNvSpPr txBox="1"/>
          <p:nvPr/>
        </p:nvSpPr>
        <p:spPr>
          <a:xfrm>
            <a:off x="6247256" y="6421409"/>
            <a:ext cx="92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Feasibility test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5AC1F4-7537-87E5-3EC4-6CFC30EF28C8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86EF668-E08D-40C4-AA37-C0D0B977C31F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8AEFFAD-7161-987D-31B6-12D13D2B0AEB}"/>
              </a:ext>
            </a:extLst>
          </p:cNvPr>
          <p:cNvSpPr txBox="1"/>
          <p:nvPr/>
        </p:nvSpPr>
        <p:spPr>
          <a:xfrm>
            <a:off x="5434651" y="6421409"/>
            <a:ext cx="8654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User interface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01DEB23-5EAA-6F58-FFD6-241C98162B47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E70B82-CA35-2B48-1752-27EDDE097A65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5A9C014-0505-FEA5-9FD2-43453F33727E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32331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8136A5775A284FB5A4EF83D37E3344" ma:contentTypeVersion="5" ma:contentTypeDescription="Create a new document." ma:contentTypeScope="" ma:versionID="e1f29ebee1d24d40d4b08f39309a0049">
  <xsd:schema xmlns:xsd="http://www.w3.org/2001/XMLSchema" xmlns:xs="http://www.w3.org/2001/XMLSchema" xmlns:p="http://schemas.microsoft.com/office/2006/metadata/properties" xmlns:ns2="9f82ceb4-6257-45e4-a8fb-3c70a82304d3" xmlns:ns3="4c7b9de7-e58c-4ace-87d5-9a60f3b223c2" targetNamespace="http://schemas.microsoft.com/office/2006/metadata/properties" ma:root="true" ma:fieldsID="9b02b89ee8a12de334557f117630db3a" ns2:_="" ns3:_="">
    <xsd:import namespace="9f82ceb4-6257-45e4-a8fb-3c70a82304d3"/>
    <xsd:import namespace="4c7b9de7-e58c-4ace-87d5-9a60f3b22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2ceb4-6257-45e4-a8fb-3c70a82304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b9de7-e58c-4ace-87d5-9a60f3b22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50B10C-B593-46DA-955D-601D44924E06}">
  <ds:schemaRefs>
    <ds:schemaRef ds:uri="4c7b9de7-e58c-4ace-87d5-9a60f3b223c2"/>
    <ds:schemaRef ds:uri="9f82ceb4-6257-45e4-a8fb-3c70a82304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733A369-0DEF-413E-AB3C-537D3682C8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5D468B-6206-47E4-A39B-51F47BC537E8}">
  <ds:schemaRefs>
    <ds:schemaRef ds:uri="http://schemas.openxmlformats.org/package/2006/metadata/core-properties"/>
    <ds:schemaRef ds:uri="9f82ceb4-6257-45e4-a8fb-3c70a82304d3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c7b9de7-e58c-4ace-87d5-9a60f3b223c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Words>1410</Words>
  <Application>Microsoft Office PowerPoint</Application>
  <PresentationFormat>Widescreen</PresentationFormat>
  <Paragraphs>741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Poppins</vt:lpstr>
      <vt:lpstr>Office Theme</vt:lpstr>
      <vt:lpstr>Equation</vt:lpstr>
      <vt:lpstr>FEASIBILITY ANALYSIS AND PERFORMANCE  TESTING OF COLLISION DETECTION  ALGORITHMS FOR SATELLITES</vt:lpstr>
      <vt:lpstr>Introduction </vt:lpstr>
      <vt:lpstr>Introduction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</vt:lpstr>
      <vt:lpstr>Solution</vt:lpstr>
      <vt:lpstr>Solution</vt:lpstr>
      <vt:lpstr>User interface</vt:lpstr>
      <vt:lpstr>User interface</vt:lpstr>
      <vt:lpstr>PowerPoint Presentation</vt:lpstr>
      <vt:lpstr>PowerPoint Presentation</vt:lpstr>
      <vt:lpstr>Optimization </vt:lpstr>
      <vt:lpstr>Verification plan</vt:lpstr>
      <vt:lpstr>Verification plan</vt:lpstr>
      <vt:lpstr>Challenges</vt:lpstr>
      <vt:lpstr>PowerPoint Presentation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Shamir</dc:creator>
  <cp:lastModifiedBy>עומר שמיר</cp:lastModifiedBy>
  <cp:revision>9</cp:revision>
  <dcterms:created xsi:type="dcterms:W3CDTF">2023-06-20T13:25:45Z</dcterms:created>
  <dcterms:modified xsi:type="dcterms:W3CDTF">2023-06-25T14:40:18Z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0x010100BA8136A5775A284FB5A4EF83D37E3344</vt:lpwstr>
  </property>
</Properties>
</file>