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88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6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6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7E0E1F-A550-4617-A7A1-E83D258B838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3315-ECB2-4667-AA03-F8EA42B54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4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4F9FA-3577-40AA-ABE6-AAAB2B18E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Lapidarist</a:t>
            </a:r>
            <a:r>
              <a:rPr lang="en-US" dirty="0"/>
              <a:t>* Problem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7BC60-7C1A-4C53-86AB-7B5B65DEE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Braulio piña </a:t>
            </a:r>
            <a:r>
              <a:rPr lang="en-US" dirty="0" err="1"/>
              <a:t>amaros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7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D822F-6981-4238-B193-F14800DA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the model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D641C-7431-4453-A076-A08A99D6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" y="1402715"/>
            <a:ext cx="7471410" cy="1603375"/>
          </a:xfrm>
        </p:spPr>
        <p:txBody>
          <a:bodyPr/>
          <a:lstStyle/>
          <a:p>
            <a:r>
              <a:rPr lang="en-US" dirty="0"/>
              <a:t>Divide variables in explanatory and objective.</a:t>
            </a:r>
          </a:p>
          <a:p>
            <a:r>
              <a:rPr lang="en-US" dirty="0"/>
              <a:t>Divide variables: 80% training and 20% test</a:t>
            </a:r>
          </a:p>
          <a:p>
            <a:r>
              <a:rPr lang="en-US" dirty="0"/>
              <a:t>Standardize variables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AC16009-BFDD-475B-A85B-4BDEE9BDEAE7}"/>
              </a:ext>
            </a:extLst>
          </p:cNvPr>
          <p:cNvSpPr txBox="1">
            <a:spLocks/>
          </p:cNvSpPr>
          <p:nvPr/>
        </p:nvSpPr>
        <p:spPr>
          <a:xfrm>
            <a:off x="646111" y="3956087"/>
            <a:ext cx="11117580" cy="2425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2000" dirty="0"/>
              <a:t>R-Squared: explanation percentage that the explanatory variables give to the output variable</a:t>
            </a:r>
          </a:p>
          <a:p>
            <a:pPr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2000" dirty="0"/>
              <a:t>Mean Absolute Error (MAE): the mean absolute distance between X and Y</a:t>
            </a:r>
          </a:p>
          <a:p>
            <a:pPr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2000" dirty="0"/>
              <a:t>Mean Square Deviation (RMSE): the squared root of the squared average errors. The effect of each error is proportional to the size of the quadratic error.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3AD226-EC6E-49A2-8753-B50B470F60B9}"/>
              </a:ext>
            </a:extLst>
          </p:cNvPr>
          <p:cNvSpPr/>
          <p:nvPr/>
        </p:nvSpPr>
        <p:spPr>
          <a:xfrm>
            <a:off x="735330" y="2699068"/>
            <a:ext cx="6111239" cy="103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4200" dirty="0"/>
              <a:t>Metrics for evaluation:</a:t>
            </a:r>
          </a:p>
        </p:txBody>
      </p:sp>
    </p:spTree>
    <p:extLst>
      <p:ext uri="{BB962C8B-B14F-4D97-AF65-F5344CB8AC3E}">
        <p14:creationId xmlns:p14="http://schemas.microsoft.com/office/powerpoint/2010/main" val="420225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252B7B-1865-4117-8708-4822743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40" y="251273"/>
            <a:ext cx="2436649" cy="1016654"/>
          </a:xfrm>
        </p:spPr>
        <p:txBody>
          <a:bodyPr>
            <a:normAutofit/>
          </a:bodyPr>
          <a:lstStyle/>
          <a:p>
            <a:r>
              <a:rPr lang="en-US" sz="4800" dirty="0"/>
              <a:t>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65885-9AA7-4966-8476-12731AED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66" y="2210746"/>
            <a:ext cx="4302405" cy="17588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GradientBoosting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RandomForest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XGBOOST</a:t>
            </a: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FEACE01-B653-42DF-89B6-E0EE530E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88" y="2509542"/>
            <a:ext cx="7069939" cy="2802467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CF1EA35-649E-4D59-9F9A-45F38456AB9F}"/>
              </a:ext>
            </a:extLst>
          </p:cNvPr>
          <p:cNvSpPr txBox="1"/>
          <p:nvPr/>
        </p:nvSpPr>
        <p:spPr>
          <a:xfrm>
            <a:off x="3104431" y="331414"/>
            <a:ext cx="423239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Algorithms of the </a:t>
            </a:r>
            <a:r>
              <a:rPr lang="en-US" dirty="0" err="1"/>
              <a:t>emsembling</a:t>
            </a:r>
            <a:r>
              <a:rPr lang="en-US" dirty="0"/>
              <a:t> type. </a:t>
            </a:r>
          </a:p>
          <a:p>
            <a:pPr>
              <a:spcAft>
                <a:spcPts val="600"/>
              </a:spcAft>
            </a:pPr>
            <a:r>
              <a:rPr lang="en-US" dirty="0"/>
              <a:t>Two boosting and one bagging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958D4E-B02D-4446-9736-AB278C63BE38}"/>
              </a:ext>
            </a:extLst>
          </p:cNvPr>
          <p:cNvSpPr txBox="1"/>
          <p:nvPr/>
        </p:nvSpPr>
        <p:spPr>
          <a:xfrm>
            <a:off x="648931" y="1215875"/>
            <a:ext cx="1122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Ensemble method is a technique that combines the predictions from multiple machine learning algorithms together to make more accurate predictions than any individual model</a:t>
            </a:r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E29EC8C7-29D2-4CA3-96F0-02B95AC068D5}"/>
              </a:ext>
            </a:extLst>
          </p:cNvPr>
          <p:cNvSpPr txBox="1">
            <a:spLocks/>
          </p:cNvSpPr>
          <p:nvPr/>
        </p:nvSpPr>
        <p:spPr>
          <a:xfrm>
            <a:off x="407085" y="4231401"/>
            <a:ext cx="7069939" cy="231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Advantages: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Great predictive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Efficient because of the RAAM use and the data size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Custom evaluation metric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Previous experience</a:t>
            </a:r>
          </a:p>
        </p:txBody>
      </p:sp>
    </p:spTree>
    <p:extLst>
      <p:ext uri="{BB962C8B-B14F-4D97-AF65-F5344CB8AC3E}">
        <p14:creationId xmlns:p14="http://schemas.microsoft.com/office/powerpoint/2010/main" val="40446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40789B-8239-47E0-80F5-EE4700FD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3063239"/>
            <a:ext cx="3342462" cy="17001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900" dirty="0"/>
              <a:t>Forecasts versus Real </a:t>
            </a:r>
            <a:r>
              <a:rPr lang="en-US" sz="2900" dirty="0" err="1"/>
              <a:t>GradientBoosting</a:t>
            </a:r>
            <a:endParaRPr lang="en-US" sz="2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DAB986-B8D0-4AA7-80E8-E98457AD99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151" b="2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979153D-4FB4-4450-B2F1-0C51D301E0A3}"/>
              </a:ext>
            </a:extLst>
          </p:cNvPr>
          <p:cNvSpPr txBox="1"/>
          <p:nvPr/>
        </p:nvSpPr>
        <p:spPr>
          <a:xfrm rot="16200000">
            <a:off x="-37230" y="3095274"/>
            <a:ext cx="76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30531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B35D1-484A-4F7E-AB14-CA91AD0D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Forecast versus Real </a:t>
            </a:r>
            <a:r>
              <a:rPr lang="en-US" sz="3400" dirty="0" err="1"/>
              <a:t>RandomForest</a:t>
            </a:r>
            <a:endParaRPr lang="en-US" sz="3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796F4D-380B-4993-8102-5926AE138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92" y="1141009"/>
            <a:ext cx="6275584" cy="4581175"/>
          </a:xfrm>
          <a:prstGeom prst="rect">
            <a:avLst/>
          </a:prstGeom>
          <a:effectLst/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BB7DBE5A-914F-4C68-A101-A9058DBD3139}"/>
              </a:ext>
            </a:extLst>
          </p:cNvPr>
          <p:cNvSpPr txBox="1"/>
          <p:nvPr/>
        </p:nvSpPr>
        <p:spPr>
          <a:xfrm rot="16200000">
            <a:off x="-71404" y="3236372"/>
            <a:ext cx="76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31480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11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5CD178-AADD-489C-90C8-441C01E2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2514600"/>
            <a:ext cx="3344020" cy="18777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Forecast versus Real XGBOOST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FBF854-10AF-4BA8-97F7-79345BD0E7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03" t="56" r="25" b="-56"/>
          <a:stretch/>
        </p:blipFill>
        <p:spPr>
          <a:xfrm>
            <a:off x="647700" y="629558"/>
            <a:ext cx="6857181" cy="5302612"/>
          </a:xfrm>
          <a:prstGeom prst="rect">
            <a:avLst/>
          </a:prstGeom>
          <a:effectLst/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C66A415-D8F6-4B80-B120-3FCD23497EBD}"/>
              </a:ext>
            </a:extLst>
          </p:cNvPr>
          <p:cNvSpPr txBox="1"/>
          <p:nvPr/>
        </p:nvSpPr>
        <p:spPr>
          <a:xfrm rot="16200000">
            <a:off x="20083" y="3096198"/>
            <a:ext cx="76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50509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3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10768-E139-44F5-B6C3-A55EEDE0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Metrics Comparison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979E73A8-78C2-4AC4-A8D4-5805E8C1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3FF425-3DFA-4A2F-9F1B-7640821E2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234" y="714486"/>
            <a:ext cx="5749011" cy="3176329"/>
          </a:xfrm>
          <a:prstGeom prst="rect">
            <a:avLst/>
          </a:prstGeom>
          <a:effectLst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7E4C642-1AC0-4050-B6CB-5B1469661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972" y="4040544"/>
            <a:ext cx="6275584" cy="19171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61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36BDA-4761-4223-B789-5CCC1A57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XGBOOST and </a:t>
            </a:r>
            <a:r>
              <a:rPr lang="en-US" dirty="0" err="1"/>
              <a:t>RandomForest</a:t>
            </a:r>
            <a:r>
              <a:rPr lang="en-US" dirty="0"/>
              <a:t> contain more similar values between the forecast and the real data</a:t>
            </a:r>
          </a:p>
          <a:p>
            <a:r>
              <a:rPr lang="en-US" dirty="0"/>
              <a:t>We choose XGBOOST model because its RMSE was the least and its R2 was the higher.</a:t>
            </a:r>
          </a:p>
          <a:p>
            <a:r>
              <a:rPr lang="en-US" dirty="0"/>
              <a:t>XGBOOST is also computationally more efficient than </a:t>
            </a:r>
            <a:r>
              <a:rPr lang="en-US" dirty="0" err="1"/>
              <a:t>RandomForest</a:t>
            </a:r>
            <a:endParaRPr lang="en-US" dirty="0"/>
          </a:p>
          <a:p>
            <a:r>
              <a:rPr lang="en-US" dirty="0"/>
              <a:t>XGBOOST does not contains bias towards the categories with the greatest levels</a:t>
            </a:r>
          </a:p>
        </p:txBody>
      </p:sp>
    </p:spTree>
    <p:extLst>
      <p:ext uri="{BB962C8B-B14F-4D97-AF65-F5344CB8AC3E}">
        <p14:creationId xmlns:p14="http://schemas.microsoft.com/office/powerpoint/2010/main" val="84656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89CD8-C1D4-41D1-B337-05A3F51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08C50-03A2-45BB-B019-C0B82B41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model was based in creating quality features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problem was attack from the presence of outliers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 new variable was created to solve the multicollinearity between </a:t>
            </a:r>
            <a:r>
              <a:rPr lang="en-US" sz="1700" dirty="0" err="1"/>
              <a:t>x,y</a:t>
            </a:r>
            <a:r>
              <a:rPr lang="en-US" sz="1700" dirty="0"/>
              <a:t> and z. That new variable “Volume” was useful for a better capture of the variability of the data set.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Carat and volume were the characteristics which influence the most the Price of the diamonds.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price of the diamond was also determined in great measure from its size.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Analysis should continue with a tuning of the hyperparameters so we can get a better development of the algorithms 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04968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E365A-AFD7-448E-9E26-2E0BCD72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lapidarist* 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FCEA3-2FE8-43E7-9D78-9A5D0EB0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4" y="2763520"/>
            <a:ext cx="11272058" cy="3484879"/>
          </a:xfrm>
        </p:spPr>
        <p:txBody>
          <a:bodyPr>
            <a:normAutofit/>
          </a:bodyPr>
          <a:lstStyle/>
          <a:p>
            <a:r>
              <a:rPr lang="en-US" sz="3600" dirty="0"/>
              <a:t>The Prime Minister needs help validating the claim from Mr. </a:t>
            </a:r>
            <a:r>
              <a:rPr lang="en-US" sz="3600" dirty="0" err="1"/>
              <a:t>Krenk</a:t>
            </a:r>
            <a:r>
              <a:rPr lang="en-US" sz="3600" dirty="0"/>
              <a:t> about the diamonds that seem to have been stolen.</a:t>
            </a:r>
          </a:p>
          <a:p>
            <a:r>
              <a:rPr lang="en-US" sz="3600" dirty="0"/>
              <a:t>Create a model to value the missing diamonds.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6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C6F260-9705-4A96-B8BE-AB9C6503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Diamonds data Preview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EBFF3C7-E5B4-4FDC-90DB-935C901C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8671"/>
              </p:ext>
            </p:extLst>
          </p:nvPr>
        </p:nvGraphicFramePr>
        <p:xfrm>
          <a:off x="955392" y="1161848"/>
          <a:ext cx="6275586" cy="453950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5555">
                  <a:extLst>
                    <a:ext uri="{9D8B030D-6E8A-4147-A177-3AD203B41FA5}">
                      <a16:colId xmlns:a16="http://schemas.microsoft.com/office/drawing/2014/main" val="4050939791"/>
                    </a:ext>
                  </a:extLst>
                </a:gridCol>
                <a:gridCol w="1962602">
                  <a:extLst>
                    <a:ext uri="{9D8B030D-6E8A-4147-A177-3AD203B41FA5}">
                      <a16:colId xmlns:a16="http://schemas.microsoft.com/office/drawing/2014/main" val="1992005531"/>
                    </a:ext>
                  </a:extLst>
                </a:gridCol>
                <a:gridCol w="1874802">
                  <a:extLst>
                    <a:ext uri="{9D8B030D-6E8A-4147-A177-3AD203B41FA5}">
                      <a16:colId xmlns:a16="http://schemas.microsoft.com/office/drawing/2014/main" val="897399528"/>
                    </a:ext>
                  </a:extLst>
                </a:gridCol>
                <a:gridCol w="1732627">
                  <a:extLst>
                    <a:ext uri="{9D8B030D-6E8A-4147-A177-3AD203B41FA5}">
                      <a16:colId xmlns:a16="http://schemas.microsoft.com/office/drawing/2014/main" val="2240834092"/>
                    </a:ext>
                  </a:extLst>
                </a:gridCol>
              </a:tblGrid>
              <a:tr h="653547">
                <a:tc>
                  <a:txBody>
                    <a:bodyPr/>
                    <a:lstStyle/>
                    <a:p>
                      <a:r>
                        <a:rPr lang="en-US" sz="1700"/>
                        <a:t>#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COLUMN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NON-NULL COUNT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DTYPE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1135099900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Carat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Float64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1329820678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Cut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Object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4213657945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Color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Object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2797753857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Clarity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Object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3087657851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Depth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Float64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2397298867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Table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Float64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2760540558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Int64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999246805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X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Float64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675554243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8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Float64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1178291442"/>
                  </a:ext>
                </a:extLst>
              </a:tr>
              <a:tr h="388596">
                <a:tc>
                  <a:txBody>
                    <a:bodyPr/>
                    <a:lstStyle/>
                    <a:p>
                      <a:r>
                        <a:rPr lang="en-US" sz="1700"/>
                        <a:t>9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z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53930 non-null</a:t>
                      </a:r>
                    </a:p>
                  </a:txBody>
                  <a:tcPr marL="88317" marR="88317" marT="44159" marB="44159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float64</a:t>
                      </a:r>
                    </a:p>
                  </a:txBody>
                  <a:tcPr marL="88317" marR="88317" marT="44159" marB="44159"/>
                </a:tc>
                <a:extLst>
                  <a:ext uri="{0D108BD9-81ED-4DB2-BD59-A6C34878D82A}">
                    <a16:rowId xmlns:a16="http://schemas.microsoft.com/office/drawing/2014/main" val="109002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6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E57DE1-4B2A-4EFD-AE91-3CBB269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Measures of Central Tendency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Imagen 2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CC9CB2E-582B-4DB7-9E1E-3868264F2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507" y="2366540"/>
            <a:ext cx="8961810" cy="3024609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36772D-3D6C-4936-8C21-6E0FF2FC9D99}"/>
              </a:ext>
            </a:extLst>
          </p:cNvPr>
          <p:cNvSpPr txBox="1"/>
          <p:nvPr/>
        </p:nvSpPr>
        <p:spPr>
          <a:xfrm>
            <a:off x="171394" y="5632883"/>
            <a:ext cx="9847318" cy="87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X,Y and Z are Cartesian measures the cannot include values equal to zero.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take them out and now we will work with 53910 observations</a:t>
            </a:r>
          </a:p>
        </p:txBody>
      </p:sp>
    </p:spTree>
    <p:extLst>
      <p:ext uri="{BB962C8B-B14F-4D97-AF65-F5344CB8AC3E}">
        <p14:creationId xmlns:p14="http://schemas.microsoft.com/office/powerpoint/2010/main" val="115633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A570-0960-44F6-B214-CB9D2301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1"/>
            <a:ext cx="3344020" cy="22631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Correlation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n que contiene grande, grupo&#10;&#10;Descripción generada automáticamente">
            <a:extLst>
              <a:ext uri="{FF2B5EF4-FFF2-40B4-BE49-F238E27FC236}">
                <a16:creationId xmlns:a16="http://schemas.microsoft.com/office/drawing/2014/main" id="{9A1B4E3C-5422-4BAB-9EF1-B41E3851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525821"/>
            <a:ext cx="6275584" cy="38115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34BD12-7D3B-46AB-9CE2-65EAB2E2B04C}"/>
              </a:ext>
            </a:extLst>
          </p:cNvPr>
          <p:cNvSpPr txBox="1"/>
          <p:nvPr/>
        </p:nvSpPr>
        <p:spPr>
          <a:xfrm>
            <a:off x="8267476" y="4495800"/>
            <a:ext cx="381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 can see that </a:t>
            </a:r>
            <a:r>
              <a:rPr lang="en-US" dirty="0" err="1"/>
              <a:t>x,y</a:t>
            </a:r>
            <a:r>
              <a:rPr lang="en-US" dirty="0"/>
              <a:t> and z have a big correlation between each other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C1CF45-8EDA-425B-956C-C192093929C2}"/>
              </a:ext>
            </a:extLst>
          </p:cNvPr>
          <p:cNvSpPr txBox="1"/>
          <p:nvPr/>
        </p:nvSpPr>
        <p:spPr>
          <a:xfrm>
            <a:off x="8267476" y="5532120"/>
            <a:ext cx="361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Carat is the most correlated variable to the Price</a:t>
            </a:r>
          </a:p>
        </p:txBody>
      </p:sp>
    </p:spTree>
    <p:extLst>
      <p:ext uri="{BB962C8B-B14F-4D97-AF65-F5344CB8AC3E}">
        <p14:creationId xmlns:p14="http://schemas.microsoft.com/office/powerpoint/2010/main" val="17365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FE6A7-24A5-42C4-8941-877CC10E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We have a problem of multicollinearity between </a:t>
            </a:r>
            <a:r>
              <a:rPr lang="en-US" sz="4400" dirty="0" err="1"/>
              <a:t>x,y</a:t>
            </a:r>
            <a:r>
              <a:rPr lang="en-US" sz="4400" dirty="0"/>
              <a:t> and z.</a:t>
            </a:r>
            <a:br>
              <a:rPr lang="en-US" sz="4400" dirty="0"/>
            </a:br>
            <a:r>
              <a:rPr lang="en-US" sz="4400" dirty="0"/>
              <a:t>So from x*y*x, we will create a new variable, the “volume” of the diamonds.</a:t>
            </a:r>
          </a:p>
        </p:txBody>
      </p:sp>
    </p:spTree>
    <p:extLst>
      <p:ext uri="{BB962C8B-B14F-4D97-AF65-F5344CB8AC3E}">
        <p14:creationId xmlns:p14="http://schemas.microsoft.com/office/powerpoint/2010/main" val="142095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CEF37-A48E-4881-9B87-0B65F145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Qualitative distribution of the numeric variables and the scale in which they are.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21DFC-82E4-4397-99B7-AAA86F29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425997"/>
            <a:ext cx="6275584" cy="4011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5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1C214-35C9-444A-AE03-BBA2150B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12339" cy="1400530"/>
          </a:xfrm>
        </p:spPr>
        <p:txBody>
          <a:bodyPr>
            <a:normAutofit/>
          </a:bodyPr>
          <a:lstStyle/>
          <a:p>
            <a:r>
              <a:rPr lang="en-US" dirty="0"/>
              <a:t>Distribution of the variable “volume”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1754FA-1862-4182-93C0-868F8A38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58948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E14587-FEAC-4945-8590-8C4F73C72BB2}"/>
              </a:ext>
            </a:extLst>
          </p:cNvPr>
          <p:cNvSpPr txBox="1"/>
          <p:nvPr/>
        </p:nvSpPr>
        <p:spPr>
          <a:xfrm>
            <a:off x="7182196" y="1945178"/>
            <a:ext cx="492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 observations that have volume greater than 500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D18B0B-40B8-42FF-B32D-2CD74DB1AC5A}"/>
              </a:ext>
            </a:extLst>
          </p:cNvPr>
          <p:cNvSpPr txBox="1"/>
          <p:nvPr/>
        </p:nvSpPr>
        <p:spPr>
          <a:xfrm>
            <a:off x="7182197" y="2782669"/>
            <a:ext cx="492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observation that have volume greater than 1000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8D822B-BD80-4177-AF49-EE5540704F39}"/>
              </a:ext>
            </a:extLst>
          </p:cNvPr>
          <p:cNvSpPr txBox="1"/>
          <p:nvPr/>
        </p:nvSpPr>
        <p:spPr>
          <a:xfrm>
            <a:off x="7182196" y="1529881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remove: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0BD9C8-CCEB-4B53-9BDE-91DE7B418050}"/>
              </a:ext>
            </a:extLst>
          </p:cNvPr>
          <p:cNvSpPr txBox="1"/>
          <p:nvPr/>
        </p:nvSpPr>
        <p:spPr>
          <a:xfrm>
            <a:off x="7182196" y="6042026"/>
            <a:ext cx="41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now 53893 observations</a:t>
            </a:r>
          </a:p>
        </p:txBody>
      </p:sp>
    </p:spTree>
    <p:extLst>
      <p:ext uri="{BB962C8B-B14F-4D97-AF65-F5344CB8AC3E}">
        <p14:creationId xmlns:p14="http://schemas.microsoft.com/office/powerpoint/2010/main" val="183658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BB793-8EDA-4093-B0CD-161ED442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710" y="1603674"/>
            <a:ext cx="4642210" cy="39249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Correlation of the all variables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702D35-3BD4-4955-BF05-7DF4871B8818}"/>
              </a:ext>
            </a:extLst>
          </p:cNvPr>
          <p:cNvSpPr txBox="1"/>
          <p:nvPr/>
        </p:nvSpPr>
        <p:spPr>
          <a:xfrm>
            <a:off x="7794221" y="4221826"/>
            <a:ext cx="421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correlated variables with the Price are Carat and Volume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A938D5-0FCE-4778-974D-3717EC269CF2}"/>
              </a:ext>
            </a:extLst>
          </p:cNvPr>
          <p:cNvSpPr txBox="1"/>
          <p:nvPr/>
        </p:nvSpPr>
        <p:spPr>
          <a:xfrm>
            <a:off x="7794221" y="5312872"/>
            <a:ext cx="413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bigger the diamond, higher the price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DEB8159-B68C-4A8B-ACD3-BEF66C5A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00" y="413498"/>
            <a:ext cx="5967615" cy="60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2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579</Words>
  <Application>Microsoft Office PowerPoint</Application>
  <PresentationFormat>Panorámica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The Lapidarist* Problem</vt:lpstr>
      <vt:lpstr>The lapidarist* problem</vt:lpstr>
      <vt:lpstr>Diamonds data Preview</vt:lpstr>
      <vt:lpstr>Measures of Central Tendency</vt:lpstr>
      <vt:lpstr>Correlation </vt:lpstr>
      <vt:lpstr>We have a problem of multicollinearity between x,y and z. So from x*y*x, we will create a new variable, the “volume” of the diamonds.</vt:lpstr>
      <vt:lpstr>Qualitative distribution of the numeric variables and the scale in which they are.</vt:lpstr>
      <vt:lpstr>Distribution of the variable “volume”</vt:lpstr>
      <vt:lpstr>Correlation of the all variables</vt:lpstr>
      <vt:lpstr>Preparing data for the model</vt:lpstr>
      <vt:lpstr>Models</vt:lpstr>
      <vt:lpstr>Forecasts versus Real GradientBoosting</vt:lpstr>
      <vt:lpstr>Forecast versus Real RandomForest</vt:lpstr>
      <vt:lpstr>Forecast versus Real XGBOOST</vt:lpstr>
      <vt:lpstr>Metrics Comparison</vt:lpstr>
      <vt:lpstr>Presentación de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Lapidarist* Problem</dc:title>
  <dc:creator>Edda Astrid Becerril Lobera</dc:creator>
  <cp:lastModifiedBy>braulio piña amaros</cp:lastModifiedBy>
  <cp:revision>2</cp:revision>
  <dcterms:created xsi:type="dcterms:W3CDTF">2020-08-10T06:00:10Z</dcterms:created>
  <dcterms:modified xsi:type="dcterms:W3CDTF">2020-08-10T10:48:20Z</dcterms:modified>
</cp:coreProperties>
</file>