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9" r:id="rId5"/>
    <p:sldId id="272" r:id="rId6"/>
    <p:sldId id="273" r:id="rId7"/>
    <p:sldId id="259" r:id="rId8"/>
    <p:sldId id="274" r:id="rId9"/>
    <p:sldId id="277" r:id="rId10"/>
    <p:sldId id="276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71" d="100"/>
          <a:sy n="71" d="100"/>
        </p:scale>
        <p:origin x="69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12.05.2022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7827" y="1654072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1537" y="4954619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3054013" y="5811069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 rot="10800000">
            <a:off x="-205289" y="4573146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 rot="10800000">
            <a:off x="-138887" y="5684057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 rot="10800000">
            <a:off x="-2530675" y="101308"/>
            <a:ext cx="4978890" cy="246964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 rot="10556805">
            <a:off x="-2660741" y="309296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08808" y="3753837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4877827" y="3311432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 rot="10800000">
            <a:off x="11476892" y="4595411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rgbClr val="C00000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 rot="10613670">
            <a:off x="-687800" y="6121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 rot="5400000">
            <a:off x="-1133182" y="1174011"/>
            <a:ext cx="6748054" cy="4481689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9702800" y="-385228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rgbClr val="C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11330544" y="603758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rgbClr val="C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 txBox="1">
            <a:spLocks/>
          </p:cNvSpPr>
          <p:nvPr userDrawn="1"/>
        </p:nvSpPr>
        <p:spPr>
          <a:xfrm>
            <a:off x="2107162" y="6552165"/>
            <a:ext cx="12192000" cy="33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i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600" dirty="0">
                <a:solidFill>
                  <a:srgbClr val="C00000"/>
                </a:solidFill>
              </a:rPr>
              <a:t>XXIII Generación Septiembre 21-Mayo 22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14" name="Imagen 18">
            <a:extLst>
              <a:ext uri="{FF2B5EF4-FFF2-40B4-BE49-F238E27FC236}">
                <a16:creationId xmlns:a16="http://schemas.microsoft.com/office/drawing/2014/main" id="{CAA2F7E1-C4D5-49BC-9D8E-F33FED6AC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469" y="6383308"/>
            <a:ext cx="2857160" cy="38299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11093118" y="314642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5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6412632"/>
            <a:ext cx="385200" cy="385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6468533"/>
            <a:ext cx="870509" cy="327243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820" y="81491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403844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815380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9999818" y="-7969"/>
            <a:ext cx="2762167" cy="1945482"/>
            <a:chOff x="9994666" y="-7969"/>
            <a:chExt cx="2762167" cy="194548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578658" y="73056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pic>
        <p:nvPicPr>
          <p:cNvPr id="21" name="Imagen 18">
            <a:extLst>
              <a:ext uri="{FF2B5EF4-FFF2-40B4-BE49-F238E27FC236}">
                <a16:creationId xmlns:a16="http://schemas.microsoft.com/office/drawing/2014/main" id="{CAA2F7E1-C4D5-49BC-9D8E-F33FED6AC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047" y="6440655"/>
            <a:ext cx="2857160" cy="3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9711" y="4566061"/>
            <a:ext cx="4367531" cy="1507378"/>
          </a:xfrm>
        </p:spPr>
        <p:txBody>
          <a:bodyPr/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Universidad Politécnica de Aguascalientes</a:t>
            </a: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Ingeniería en sistemas estratégicos de la información</a:t>
            </a:r>
          </a:p>
          <a:p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Area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Control Ambiental</a:t>
            </a: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Manager: Ribera Flores Marcos Antonio</a:t>
            </a: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Supervisor: Echeverría Rodríguez Reynaldo 	 Amílcar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45814" y="3637708"/>
            <a:ext cx="6472142" cy="1442292"/>
          </a:xfrm>
        </p:spPr>
        <p:txBody>
          <a:bodyPr/>
          <a:lstStyle/>
          <a:p>
            <a:pPr lvl="0"/>
            <a:r>
              <a:rPr lang="es-MX" dirty="0">
                <a:solidFill>
                  <a:srgbClr val="595959"/>
                </a:solidFill>
              </a:rPr>
              <a:t>MAIN ACTIVITIES:</a:t>
            </a:r>
            <a:endParaRPr lang="es-MX" dirty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a web system for the administrative management of the revision of the classification.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a mobile application for the review of the classification.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45815" y="1955349"/>
            <a:ext cx="3449870" cy="1493716"/>
          </a:xfrm>
        </p:spPr>
        <p:txBody>
          <a:bodyPr/>
          <a:lstStyle/>
          <a:p>
            <a:r>
              <a:rPr lang="es-MX" sz="1800" dirty="0" err="1"/>
              <a:t>KPI’s</a:t>
            </a:r>
            <a:r>
              <a:rPr lang="es-MX" sz="18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Compliance with global Nissan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/>
              <a:t>Impact</a:t>
            </a:r>
            <a:r>
              <a:rPr lang="es-MX" sz="1800" dirty="0"/>
              <a:t> </a:t>
            </a:r>
            <a:r>
              <a:rPr lang="es-MX" sz="1800" dirty="0" err="1"/>
              <a:t>on</a:t>
            </a:r>
            <a:r>
              <a:rPr lang="es-MX" sz="1800" dirty="0"/>
              <a:t> </a:t>
            </a:r>
            <a:r>
              <a:rPr lang="es-MX" sz="1800" dirty="0" err="1"/>
              <a:t>classification</a:t>
            </a:r>
            <a:r>
              <a:rPr lang="es-MX" sz="1800" dirty="0"/>
              <a:t> </a:t>
            </a:r>
            <a:r>
              <a:rPr lang="es-MX" sz="1800" dirty="0" err="1"/>
              <a:t>revision</a:t>
            </a:r>
            <a:r>
              <a:rPr lang="es-MX" sz="1800" dirty="0"/>
              <a:t> 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940" y="3347399"/>
            <a:ext cx="398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>
                <a:solidFill>
                  <a:srgbClr val="C00000"/>
                </a:solidFill>
              </a:rPr>
              <a:t>Rodriguez</a:t>
            </a:r>
            <a:r>
              <a:rPr lang="es-MX" sz="2400" b="1" dirty="0">
                <a:solidFill>
                  <a:srgbClr val="C00000"/>
                </a:solidFill>
              </a:rPr>
              <a:t> </a:t>
            </a:r>
            <a:r>
              <a:rPr lang="es-MX" sz="2400" b="1" dirty="0" err="1">
                <a:solidFill>
                  <a:srgbClr val="C00000"/>
                </a:solidFill>
              </a:rPr>
              <a:t>Alvarez</a:t>
            </a:r>
            <a:r>
              <a:rPr lang="es-MX" sz="2400" b="1" dirty="0">
                <a:solidFill>
                  <a:srgbClr val="C00000"/>
                </a:solidFill>
              </a:rPr>
              <a:t> Braulio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5007" y="192739"/>
            <a:ext cx="54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PROJECT: </a:t>
            </a:r>
          </a:p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Aplicativo para la evaluación de la revisión de la clasificación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7242" y="5211675"/>
            <a:ext cx="6472142" cy="144229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595959"/>
              </a:buClr>
              <a:buSzPts val="1800"/>
            </a:pPr>
            <a:r>
              <a:rPr lang="es-MX" dirty="0">
                <a:solidFill>
                  <a:srgbClr val="595959"/>
                </a:solidFill>
              </a:rPr>
              <a:t>MAIN LEARNINGS: </a:t>
            </a:r>
          </a:p>
          <a:p>
            <a:pPr marL="285750" lvl="0" indent="-285750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How is waste management.</a:t>
            </a:r>
          </a:p>
          <a:p>
            <a:pPr marL="285750" lvl="0" indent="-285750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Classification Evaluation Process</a:t>
            </a:r>
            <a:endParaRPr lang="es-MX" dirty="0">
              <a:solidFill>
                <a:srgbClr val="595959"/>
              </a:solidFill>
            </a:endParaRPr>
          </a:p>
          <a:p>
            <a:pPr lvl="0">
              <a:spcBef>
                <a:spcPts val="0"/>
              </a:spcBef>
              <a:buClr>
                <a:srgbClr val="595959"/>
              </a:buClr>
              <a:buSzPts val="1800"/>
            </a:pP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48" y="3798055"/>
            <a:ext cx="2115994" cy="7679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88" y="1713516"/>
            <a:ext cx="3963073" cy="22292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9" y="150239"/>
            <a:ext cx="2397831" cy="31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9.-CONCLUSION-REVIEW AND FUTURE PLAN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6C89BF-3BBC-4BBE-8452-C60F6FFA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" t="23489" r="65809" b="43288"/>
          <a:stretch/>
        </p:blipFill>
        <p:spPr>
          <a:xfrm>
            <a:off x="1373546" y="3094626"/>
            <a:ext cx="9444907" cy="33157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3D81A1-0ED8-42E9-860E-2BE6760A777A}"/>
              </a:ext>
            </a:extLst>
          </p:cNvPr>
          <p:cNvSpPr txBox="1"/>
          <p:nvPr/>
        </p:nvSpPr>
        <p:spPr>
          <a:xfrm>
            <a:off x="766482" y="1290918"/>
            <a:ext cx="53295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We elaborate a Pay off Matrix to prioritize the activities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Implementation of the website system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Deploying the app to devices mobiles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 the system in the operation of the evaluation of the revision oh the classification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9BA5C8C-0CBA-4039-923F-B17674B65434}"/>
              </a:ext>
            </a:extLst>
          </p:cNvPr>
          <p:cNvSpPr/>
          <p:nvPr/>
        </p:nvSpPr>
        <p:spPr>
          <a:xfrm>
            <a:off x="7705165" y="1290918"/>
            <a:ext cx="2662517" cy="11026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GB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BCE201F-0655-4DB9-BEC6-68C4C08F8567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705165" y="1842247"/>
            <a:ext cx="2662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5A5E996-7C80-486F-A918-39D09EF00841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9036424" y="1290918"/>
            <a:ext cx="0" cy="1102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19B4956-64C7-43E0-AFE7-587578D4C113}"/>
              </a:ext>
            </a:extLst>
          </p:cNvPr>
          <p:cNvCxnSpPr/>
          <p:nvPr/>
        </p:nvCxnSpPr>
        <p:spPr>
          <a:xfrm flipV="1">
            <a:off x="7409329" y="1169894"/>
            <a:ext cx="0" cy="122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053ECB6-308C-440D-9F7E-ED2BD0720A9D}"/>
              </a:ext>
            </a:extLst>
          </p:cNvPr>
          <p:cNvCxnSpPr/>
          <p:nvPr/>
        </p:nvCxnSpPr>
        <p:spPr>
          <a:xfrm>
            <a:off x="7543800" y="2608728"/>
            <a:ext cx="295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D2CBFB4C-E17F-4E05-8551-426D107CE8A6}"/>
              </a:ext>
            </a:extLst>
          </p:cNvPr>
          <p:cNvSpPr/>
          <p:nvPr/>
        </p:nvSpPr>
        <p:spPr>
          <a:xfrm>
            <a:off x="7893424" y="1479176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1°</a:t>
            </a:r>
            <a:endParaRPr lang="en-GB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4BFEFE2-62E0-40CA-AE42-FC35DA21C5DA}"/>
              </a:ext>
            </a:extLst>
          </p:cNvPr>
          <p:cNvSpPr/>
          <p:nvPr/>
        </p:nvSpPr>
        <p:spPr>
          <a:xfrm>
            <a:off x="8417859" y="1799664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2°</a:t>
            </a:r>
            <a:endParaRPr lang="en-GB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B2B58BF-9B08-4764-82D0-B5C66930A1F2}"/>
              </a:ext>
            </a:extLst>
          </p:cNvPr>
          <p:cNvSpPr/>
          <p:nvPr/>
        </p:nvSpPr>
        <p:spPr>
          <a:xfrm>
            <a:off x="9574313" y="2055158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3°</a:t>
            </a:r>
            <a:endParaRPr lang="en-GB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4D9D01F-70D4-422C-B2FA-FE687240503B}"/>
              </a:ext>
            </a:extLst>
          </p:cNvPr>
          <p:cNvSpPr txBox="1"/>
          <p:nvPr/>
        </p:nvSpPr>
        <p:spPr>
          <a:xfrm>
            <a:off x="6808694" y="1290918"/>
            <a:ext cx="54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Easy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2651262-1667-407E-A465-9A39A446440E}"/>
              </a:ext>
            </a:extLst>
          </p:cNvPr>
          <p:cNvSpPr txBox="1"/>
          <p:nvPr/>
        </p:nvSpPr>
        <p:spPr>
          <a:xfrm>
            <a:off x="6835591" y="2255076"/>
            <a:ext cx="54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Hard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6D2D727-244D-4C6A-9278-4A77D489F9AE}"/>
              </a:ext>
            </a:extLst>
          </p:cNvPr>
          <p:cNvSpPr txBox="1"/>
          <p:nvPr/>
        </p:nvSpPr>
        <p:spPr>
          <a:xfrm>
            <a:off x="7391400" y="2667556"/>
            <a:ext cx="67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under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03F8E64-8229-4C9C-8375-438938D8049C}"/>
              </a:ext>
            </a:extLst>
          </p:cNvPr>
          <p:cNvSpPr txBox="1"/>
          <p:nvPr/>
        </p:nvSpPr>
        <p:spPr>
          <a:xfrm>
            <a:off x="10029268" y="2658049"/>
            <a:ext cx="67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99365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6.-Countermeasures-Corrective Action Plan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6C89BF-3BBC-4BBE-8452-C60F6FFA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" t="23489" r="65809" b="43288"/>
          <a:stretch/>
        </p:blipFill>
        <p:spPr>
          <a:xfrm>
            <a:off x="1373546" y="3094626"/>
            <a:ext cx="9444907" cy="33157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3D81A1-0ED8-42E9-860E-2BE6760A777A}"/>
              </a:ext>
            </a:extLst>
          </p:cNvPr>
          <p:cNvSpPr txBox="1"/>
          <p:nvPr/>
        </p:nvSpPr>
        <p:spPr>
          <a:xfrm>
            <a:off x="766482" y="1290918"/>
            <a:ext cx="53295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We elaborate a Pay off Matrix to prioritize the activities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Implementation of the website system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Deploying the app to devices mobiles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 the system in the operation of the evaluation of the revision oh the classification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9BA5C8C-0CBA-4039-923F-B17674B65434}"/>
              </a:ext>
            </a:extLst>
          </p:cNvPr>
          <p:cNvSpPr/>
          <p:nvPr/>
        </p:nvSpPr>
        <p:spPr>
          <a:xfrm>
            <a:off x="7705165" y="1290918"/>
            <a:ext cx="2662517" cy="11026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GB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BCE201F-0655-4DB9-BEC6-68C4C08F8567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705165" y="1842247"/>
            <a:ext cx="2662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5A5E996-7C80-486F-A918-39D09EF00841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9036424" y="1290918"/>
            <a:ext cx="0" cy="1102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19B4956-64C7-43E0-AFE7-587578D4C113}"/>
              </a:ext>
            </a:extLst>
          </p:cNvPr>
          <p:cNvCxnSpPr/>
          <p:nvPr/>
        </p:nvCxnSpPr>
        <p:spPr>
          <a:xfrm flipV="1">
            <a:off x="7409329" y="1169894"/>
            <a:ext cx="0" cy="122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053ECB6-308C-440D-9F7E-ED2BD0720A9D}"/>
              </a:ext>
            </a:extLst>
          </p:cNvPr>
          <p:cNvCxnSpPr/>
          <p:nvPr/>
        </p:nvCxnSpPr>
        <p:spPr>
          <a:xfrm>
            <a:off x="7543800" y="2608728"/>
            <a:ext cx="295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D2CBFB4C-E17F-4E05-8551-426D107CE8A6}"/>
              </a:ext>
            </a:extLst>
          </p:cNvPr>
          <p:cNvSpPr/>
          <p:nvPr/>
        </p:nvSpPr>
        <p:spPr>
          <a:xfrm>
            <a:off x="7893424" y="1479176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1°</a:t>
            </a:r>
            <a:endParaRPr lang="en-GB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4BFEFE2-62E0-40CA-AE42-FC35DA21C5DA}"/>
              </a:ext>
            </a:extLst>
          </p:cNvPr>
          <p:cNvSpPr/>
          <p:nvPr/>
        </p:nvSpPr>
        <p:spPr>
          <a:xfrm>
            <a:off x="8417859" y="1799664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2°</a:t>
            </a:r>
            <a:endParaRPr lang="en-GB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B2B58BF-9B08-4764-82D0-B5C66930A1F2}"/>
              </a:ext>
            </a:extLst>
          </p:cNvPr>
          <p:cNvSpPr/>
          <p:nvPr/>
        </p:nvSpPr>
        <p:spPr>
          <a:xfrm>
            <a:off x="9574313" y="2055158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3°</a:t>
            </a:r>
            <a:endParaRPr lang="en-GB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4D9D01F-70D4-422C-B2FA-FE687240503B}"/>
              </a:ext>
            </a:extLst>
          </p:cNvPr>
          <p:cNvSpPr txBox="1"/>
          <p:nvPr/>
        </p:nvSpPr>
        <p:spPr>
          <a:xfrm>
            <a:off x="6808694" y="1290918"/>
            <a:ext cx="54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Easy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2651262-1667-407E-A465-9A39A446440E}"/>
              </a:ext>
            </a:extLst>
          </p:cNvPr>
          <p:cNvSpPr txBox="1"/>
          <p:nvPr/>
        </p:nvSpPr>
        <p:spPr>
          <a:xfrm>
            <a:off x="6835591" y="2255076"/>
            <a:ext cx="54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Hard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6D2D727-244D-4C6A-9278-4A77D489F9AE}"/>
              </a:ext>
            </a:extLst>
          </p:cNvPr>
          <p:cNvSpPr txBox="1"/>
          <p:nvPr/>
        </p:nvSpPr>
        <p:spPr>
          <a:xfrm>
            <a:off x="7391400" y="2667556"/>
            <a:ext cx="67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under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03F8E64-8229-4C9C-8375-438938D8049C}"/>
              </a:ext>
            </a:extLst>
          </p:cNvPr>
          <p:cNvSpPr txBox="1"/>
          <p:nvPr/>
        </p:nvSpPr>
        <p:spPr>
          <a:xfrm>
            <a:off x="10029268" y="2658049"/>
            <a:ext cx="67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0874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6.-Countermeasures-Corrective Action Plan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6C89BF-3BBC-4BBE-8452-C60F6FFA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" t="23489" r="65809" b="43288"/>
          <a:stretch/>
        </p:blipFill>
        <p:spPr>
          <a:xfrm>
            <a:off x="1373546" y="3094626"/>
            <a:ext cx="9444907" cy="33157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3D81A1-0ED8-42E9-860E-2BE6760A777A}"/>
              </a:ext>
            </a:extLst>
          </p:cNvPr>
          <p:cNvSpPr txBox="1"/>
          <p:nvPr/>
        </p:nvSpPr>
        <p:spPr>
          <a:xfrm>
            <a:off x="766482" y="1290918"/>
            <a:ext cx="53295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We elaborate a Pay off Matrix to prioritize the activities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Implementation of the website system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Deploying the app to devices mobiles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 the system in the operation of the evaluation of the revision oh the classification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9BA5C8C-0CBA-4039-923F-B17674B65434}"/>
              </a:ext>
            </a:extLst>
          </p:cNvPr>
          <p:cNvSpPr/>
          <p:nvPr/>
        </p:nvSpPr>
        <p:spPr>
          <a:xfrm>
            <a:off x="7705165" y="1290918"/>
            <a:ext cx="2662517" cy="11026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GB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BCE201F-0655-4DB9-BEC6-68C4C08F8567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705165" y="1842247"/>
            <a:ext cx="2662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5A5E996-7C80-486F-A918-39D09EF00841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9036424" y="1290918"/>
            <a:ext cx="0" cy="1102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19B4956-64C7-43E0-AFE7-587578D4C113}"/>
              </a:ext>
            </a:extLst>
          </p:cNvPr>
          <p:cNvCxnSpPr/>
          <p:nvPr/>
        </p:nvCxnSpPr>
        <p:spPr>
          <a:xfrm flipV="1">
            <a:off x="7409329" y="1169894"/>
            <a:ext cx="0" cy="122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053ECB6-308C-440D-9F7E-ED2BD0720A9D}"/>
              </a:ext>
            </a:extLst>
          </p:cNvPr>
          <p:cNvCxnSpPr/>
          <p:nvPr/>
        </p:nvCxnSpPr>
        <p:spPr>
          <a:xfrm>
            <a:off x="7543800" y="2608728"/>
            <a:ext cx="295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D2CBFB4C-E17F-4E05-8551-426D107CE8A6}"/>
              </a:ext>
            </a:extLst>
          </p:cNvPr>
          <p:cNvSpPr/>
          <p:nvPr/>
        </p:nvSpPr>
        <p:spPr>
          <a:xfrm>
            <a:off x="7893424" y="1479176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1°</a:t>
            </a:r>
            <a:endParaRPr lang="en-GB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4BFEFE2-62E0-40CA-AE42-FC35DA21C5DA}"/>
              </a:ext>
            </a:extLst>
          </p:cNvPr>
          <p:cNvSpPr/>
          <p:nvPr/>
        </p:nvSpPr>
        <p:spPr>
          <a:xfrm>
            <a:off x="8417859" y="1799664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2°</a:t>
            </a:r>
            <a:endParaRPr lang="en-GB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B2B58BF-9B08-4764-82D0-B5C66930A1F2}"/>
              </a:ext>
            </a:extLst>
          </p:cNvPr>
          <p:cNvSpPr/>
          <p:nvPr/>
        </p:nvSpPr>
        <p:spPr>
          <a:xfrm>
            <a:off x="9574313" y="2055158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3°</a:t>
            </a:r>
            <a:endParaRPr lang="en-GB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4D9D01F-70D4-422C-B2FA-FE687240503B}"/>
              </a:ext>
            </a:extLst>
          </p:cNvPr>
          <p:cNvSpPr txBox="1"/>
          <p:nvPr/>
        </p:nvSpPr>
        <p:spPr>
          <a:xfrm>
            <a:off x="6808694" y="1290918"/>
            <a:ext cx="54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Easy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2651262-1667-407E-A465-9A39A446440E}"/>
              </a:ext>
            </a:extLst>
          </p:cNvPr>
          <p:cNvSpPr txBox="1"/>
          <p:nvPr/>
        </p:nvSpPr>
        <p:spPr>
          <a:xfrm>
            <a:off x="6835591" y="2255076"/>
            <a:ext cx="54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Hard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6D2D727-244D-4C6A-9278-4A77D489F9AE}"/>
              </a:ext>
            </a:extLst>
          </p:cNvPr>
          <p:cNvSpPr txBox="1"/>
          <p:nvPr/>
        </p:nvSpPr>
        <p:spPr>
          <a:xfrm>
            <a:off x="7391400" y="2667556"/>
            <a:ext cx="67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under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03F8E64-8229-4C9C-8375-438938D8049C}"/>
              </a:ext>
            </a:extLst>
          </p:cNvPr>
          <p:cNvSpPr txBox="1"/>
          <p:nvPr/>
        </p:nvSpPr>
        <p:spPr>
          <a:xfrm>
            <a:off x="10029268" y="2658049"/>
            <a:ext cx="67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7878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1.-SELECTION OF THE SUBJECT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52" y="1194955"/>
            <a:ext cx="8950033" cy="50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6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0918" y="1028700"/>
            <a:ext cx="7346373" cy="56599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Automation of the classification review process to maintain data in real time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558" t="26761" r="23851" b="18338"/>
          <a:stretch/>
        </p:blipFill>
        <p:spPr>
          <a:xfrm>
            <a:off x="229824" y="2066839"/>
            <a:ext cx="5330536" cy="307166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3526" y="1701714"/>
            <a:ext cx="4183650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Process with the system running</a:t>
            </a:r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2.-REASON FOR THE SELECTION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508" y="1648201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Actual </a:t>
            </a:r>
            <a:r>
              <a:rPr lang="es-MX" dirty="0" err="1"/>
              <a:t>process</a:t>
            </a:r>
            <a:endParaRPr lang="ru-RU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31140" t="27109" r="15279" b="18069"/>
          <a:stretch/>
        </p:blipFill>
        <p:spPr>
          <a:xfrm>
            <a:off x="6014619" y="2174017"/>
            <a:ext cx="5339181" cy="30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2.-REASON FOR THE SELECTION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88" t="23273" r="38093" b="31704"/>
          <a:stretch/>
        </p:blipFill>
        <p:spPr>
          <a:xfrm>
            <a:off x="809282" y="1499190"/>
            <a:ext cx="9884026" cy="41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3.-KNOWLEDGE OF THE CURRENT SITUATION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43375" t="20333" r="37535" b="17333"/>
          <a:stretch/>
        </p:blipFill>
        <p:spPr>
          <a:xfrm>
            <a:off x="1643195" y="1060318"/>
            <a:ext cx="2909336" cy="534352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62350" t="26000" r="26550" b="24666"/>
          <a:stretch/>
        </p:blipFill>
        <p:spPr>
          <a:xfrm>
            <a:off x="7610006" y="1191319"/>
            <a:ext cx="2151512" cy="53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8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3.-KNOWLEDGE OF THE CURRENT SITUATION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5403" t="31611" r="33039" b="34727"/>
          <a:stretch/>
        </p:blipFill>
        <p:spPr>
          <a:xfrm>
            <a:off x="342571" y="1947553"/>
            <a:ext cx="11080207" cy="34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0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4.- Create an Activity Plan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30" t="26398" r="44997" b="10154"/>
          <a:stretch/>
        </p:blipFill>
        <p:spPr>
          <a:xfrm>
            <a:off x="1679943" y="981240"/>
            <a:ext cx="8155173" cy="54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2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5.-Analysis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65" t="27736" r="1953" b="43364"/>
          <a:stretch/>
        </p:blipFill>
        <p:spPr>
          <a:xfrm>
            <a:off x="233773" y="2580805"/>
            <a:ext cx="11757578" cy="1999647"/>
          </a:xfrm>
          <a:prstGeom prst="rect">
            <a:avLst/>
          </a:prstGeom>
        </p:spPr>
      </p:pic>
      <p:sp>
        <p:nvSpPr>
          <p:cNvPr id="6" name="TextBox 28"/>
          <p:cNvSpPr txBox="1"/>
          <p:nvPr/>
        </p:nvSpPr>
        <p:spPr>
          <a:xfrm>
            <a:off x="976180" y="5044674"/>
            <a:ext cx="9195419" cy="1169551"/>
          </a:xfrm>
          <a:prstGeom prst="rect">
            <a:avLst/>
          </a:prstGeom>
          <a:solidFill>
            <a:srgbClr val="FFB1FE">
              <a:alpha val="25098"/>
            </a:srgb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CONCLUTION:</a:t>
            </a:r>
          </a:p>
          <a:p>
            <a:endParaRPr lang="en-US" b="1" u="sng" dirty="0"/>
          </a:p>
          <a:p>
            <a:r>
              <a:rPr lang="en-US" dirty="0"/>
              <a:t>What you want to avoid is the mixing of waste in the container modules, and time is one of the biggest factors in this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3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6.-Countermeasures-Corrective Action Plan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6C89BF-3BBC-4BBE-8452-C60F6FFA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" t="23489" r="65809" b="43288"/>
          <a:stretch/>
        </p:blipFill>
        <p:spPr>
          <a:xfrm>
            <a:off x="1373546" y="3094626"/>
            <a:ext cx="9444907" cy="33157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3D81A1-0ED8-42E9-860E-2BE6760A777A}"/>
              </a:ext>
            </a:extLst>
          </p:cNvPr>
          <p:cNvSpPr txBox="1"/>
          <p:nvPr/>
        </p:nvSpPr>
        <p:spPr>
          <a:xfrm>
            <a:off x="766482" y="1290918"/>
            <a:ext cx="53295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We elaborate a Pay off Matrix to prioritize the activities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Implementation of the website system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Deploying the app to devices mobiles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 the system in the operation of the evaluation of the revision oh the classification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9BA5C8C-0CBA-4039-923F-B17674B65434}"/>
              </a:ext>
            </a:extLst>
          </p:cNvPr>
          <p:cNvSpPr/>
          <p:nvPr/>
        </p:nvSpPr>
        <p:spPr>
          <a:xfrm>
            <a:off x="7705165" y="1290918"/>
            <a:ext cx="2662517" cy="11026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GB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BCE201F-0655-4DB9-BEC6-68C4C08F8567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705165" y="1842247"/>
            <a:ext cx="2662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5A5E996-7C80-486F-A918-39D09EF00841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9036424" y="1290918"/>
            <a:ext cx="0" cy="1102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19B4956-64C7-43E0-AFE7-587578D4C113}"/>
              </a:ext>
            </a:extLst>
          </p:cNvPr>
          <p:cNvCxnSpPr/>
          <p:nvPr/>
        </p:nvCxnSpPr>
        <p:spPr>
          <a:xfrm flipV="1">
            <a:off x="7409329" y="1169894"/>
            <a:ext cx="0" cy="122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053ECB6-308C-440D-9F7E-ED2BD0720A9D}"/>
              </a:ext>
            </a:extLst>
          </p:cNvPr>
          <p:cNvCxnSpPr/>
          <p:nvPr/>
        </p:nvCxnSpPr>
        <p:spPr>
          <a:xfrm>
            <a:off x="7543800" y="2608728"/>
            <a:ext cx="295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D2CBFB4C-E17F-4E05-8551-426D107CE8A6}"/>
              </a:ext>
            </a:extLst>
          </p:cNvPr>
          <p:cNvSpPr/>
          <p:nvPr/>
        </p:nvSpPr>
        <p:spPr>
          <a:xfrm>
            <a:off x="7893424" y="1479176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1°</a:t>
            </a:r>
            <a:endParaRPr lang="en-GB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4BFEFE2-62E0-40CA-AE42-FC35DA21C5DA}"/>
              </a:ext>
            </a:extLst>
          </p:cNvPr>
          <p:cNvSpPr/>
          <p:nvPr/>
        </p:nvSpPr>
        <p:spPr>
          <a:xfrm>
            <a:off x="8417859" y="1799664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2°</a:t>
            </a:r>
            <a:endParaRPr lang="en-GB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B2B58BF-9B08-4764-82D0-B5C66930A1F2}"/>
              </a:ext>
            </a:extLst>
          </p:cNvPr>
          <p:cNvSpPr/>
          <p:nvPr/>
        </p:nvSpPr>
        <p:spPr>
          <a:xfrm>
            <a:off x="9574313" y="2055158"/>
            <a:ext cx="605112" cy="2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3°</a:t>
            </a:r>
            <a:endParaRPr lang="en-GB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4D9D01F-70D4-422C-B2FA-FE687240503B}"/>
              </a:ext>
            </a:extLst>
          </p:cNvPr>
          <p:cNvSpPr txBox="1"/>
          <p:nvPr/>
        </p:nvSpPr>
        <p:spPr>
          <a:xfrm>
            <a:off x="6808694" y="1290918"/>
            <a:ext cx="54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Easy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2651262-1667-407E-A465-9A39A446440E}"/>
              </a:ext>
            </a:extLst>
          </p:cNvPr>
          <p:cNvSpPr txBox="1"/>
          <p:nvPr/>
        </p:nvSpPr>
        <p:spPr>
          <a:xfrm>
            <a:off x="6835591" y="2255076"/>
            <a:ext cx="54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Hard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6D2D727-244D-4C6A-9278-4A77D489F9AE}"/>
              </a:ext>
            </a:extLst>
          </p:cNvPr>
          <p:cNvSpPr txBox="1"/>
          <p:nvPr/>
        </p:nvSpPr>
        <p:spPr>
          <a:xfrm>
            <a:off x="7391400" y="2667556"/>
            <a:ext cx="67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under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03F8E64-8229-4C9C-8375-438938D8049C}"/>
              </a:ext>
            </a:extLst>
          </p:cNvPr>
          <p:cNvSpPr txBox="1"/>
          <p:nvPr/>
        </p:nvSpPr>
        <p:spPr>
          <a:xfrm>
            <a:off x="10029268" y="2658049"/>
            <a:ext cx="67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3067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405</Words>
  <Application>Microsoft Office PowerPoint</Application>
  <PresentationFormat>Panorámica</PresentationFormat>
  <Paragraphs>89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Presentación de PowerPoint</vt:lpstr>
      <vt:lpstr>1.-SELECTION OF THE SUBJECT</vt:lpstr>
      <vt:lpstr>2.-REASON FOR THE SELECTION</vt:lpstr>
      <vt:lpstr>2.-REASON FOR THE SELECTION</vt:lpstr>
      <vt:lpstr>3.-KNOWLEDGE OF THE CURRENT SITUATION</vt:lpstr>
      <vt:lpstr>3.-KNOWLEDGE OF THE CURRENT SITUATION</vt:lpstr>
      <vt:lpstr>4.- Create an Activity Plan</vt:lpstr>
      <vt:lpstr>5.-Analysis</vt:lpstr>
      <vt:lpstr>6.-Countermeasures-Corrective Action Plan</vt:lpstr>
      <vt:lpstr>9.-CONCLUSION-REVIEW AND FUTURE PLAN</vt:lpstr>
      <vt:lpstr>6.-Countermeasures-Corrective Action Plan</vt:lpstr>
      <vt:lpstr>6.-Countermeasures-Corrective Action Plan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</cp:revision>
  <dcterms:created xsi:type="dcterms:W3CDTF">2021-10-28T15:03:48Z</dcterms:created>
  <dcterms:modified xsi:type="dcterms:W3CDTF">2022-05-12T11:24:59Z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