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85" r:id="rId3"/>
    <p:sldId id="287" r:id="rId4"/>
    <p:sldId id="288" r:id="rId5"/>
    <p:sldId id="289" r:id="rId6"/>
    <p:sldId id="290" r:id="rId7"/>
    <p:sldId id="291" r:id="rId8"/>
    <p:sldId id="292" r:id="rId9"/>
    <p:sldId id="293" r:id="rId10"/>
    <p:sldId id="294" r:id="rId11"/>
    <p:sldId id="295" r:id="rId12"/>
    <p:sldId id="322" r:id="rId13"/>
    <p:sldId id="296" r:id="rId14"/>
    <p:sldId id="297" r:id="rId15"/>
    <p:sldId id="324" r:id="rId16"/>
    <p:sldId id="298" r:id="rId17"/>
    <p:sldId id="299" r:id="rId18"/>
    <p:sldId id="325" r:id="rId19"/>
    <p:sldId id="300" r:id="rId20"/>
    <p:sldId id="323" r:id="rId21"/>
    <p:sldId id="301" r:id="rId22"/>
    <p:sldId id="327" r:id="rId23"/>
    <p:sldId id="320" r:id="rId24"/>
    <p:sldId id="326" r:id="rId25"/>
    <p:sldId id="319" r:id="rId26"/>
    <p:sldId id="328" r:id="rId27"/>
    <p:sldId id="302" r:id="rId28"/>
    <p:sldId id="318" r:id="rId29"/>
    <p:sldId id="315" r:id="rId30"/>
    <p:sldId id="31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70951" autoAdjust="0"/>
  </p:normalViewPr>
  <p:slideViewPr>
    <p:cSldViewPr>
      <p:cViewPr varScale="1">
        <p:scale>
          <a:sx n="53" d="100"/>
          <a:sy n="53" d="100"/>
        </p:scale>
        <p:origin x="124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344799-5868-49D2-AD82-4644A8112B37}" type="datetimeFigureOut">
              <a:rPr lang="en-GB" smtClean="0"/>
              <a:pPr/>
              <a:t>26/02/2017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50278-5EA0-41B6-BB7A-A3859CF5872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rduino.cc/en/Reference/Librari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rduino.cc/en/Reference/Librari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pPr rtl="0"/>
            <a:endParaRPr lang="en-GB" smtClean="0"/>
          </a:p>
        </p:txBody>
      </p:sp>
      <p:sp>
        <p:nvSpPr>
          <p:cNvPr id="38916" name="Slide Number Placeholder 3"/>
          <p:cNvSpPr>
            <a:spLocks noGrp="1"/>
          </p:cNvSpPr>
          <p:nvPr>
            <p:ph type="sldNum" sz="quarter" idx="5"/>
          </p:nvPr>
        </p:nvSpPr>
        <p:spPr>
          <a:noFill/>
          <a:ln>
            <a:miter lim="800000"/>
            <a:headEnd/>
            <a:tailEnd/>
          </a:ln>
        </p:spPr>
        <p:txBody>
          <a:bodyPr/>
          <a:lstStyle/>
          <a:p>
            <a:fld id="{9D15A1BA-654D-4818-A1A3-A1B613320CFC}" type="slidenum">
              <a:rPr lang="he-IL"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pPr algn="l" eaLnBrk="1" hangingPunct="1"/>
            <a:r>
              <a:rPr lang="en-US" smtClean="0"/>
              <a:t>Libraries are a collection of code that makes it easy for you to connect to a sensor, display, module, etc. For example, the built-in LiquidCrystal library makes it easy to talk to character LCD displays. There are hundreds of additional libraries available on the Internet for download. The built-in libraries and some of these additional libraries are </a:t>
            </a:r>
            <a:r>
              <a:rPr lang="en-US" smtClean="0">
                <a:hlinkClick r:id="rId3"/>
              </a:rPr>
              <a:t>listed in the reference</a:t>
            </a:r>
            <a:r>
              <a:rPr lang="en-US" smtClean="0"/>
              <a:t>. To use the additional libraries, you will need to install them. </a:t>
            </a:r>
          </a:p>
        </p:txBody>
      </p:sp>
      <p:sp>
        <p:nvSpPr>
          <p:cNvPr id="46084" name="Slide Number Placeholder 3"/>
          <p:cNvSpPr>
            <a:spLocks noGrp="1"/>
          </p:cNvSpPr>
          <p:nvPr>
            <p:ph type="sldNum" sz="quarter" idx="5"/>
          </p:nvPr>
        </p:nvSpPr>
        <p:spPr>
          <a:noFill/>
          <a:ln>
            <a:miter lim="800000"/>
            <a:headEnd/>
            <a:tailEnd/>
          </a:ln>
        </p:spPr>
        <p:txBody>
          <a:bodyPr/>
          <a:lstStyle/>
          <a:p>
            <a:fld id="{91D402D0-6939-46E1-900C-1085A72052A2}" type="slidenum">
              <a:rPr lang="he-IL" smtClean="0"/>
              <a:pPr/>
              <a:t>17</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7BEF8821-03DB-4836-9174-F058D75770F7}" type="slidenum">
              <a:rPr lang="he-IL" smtClean="0"/>
              <a:pPr/>
              <a:t>30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l" rtl="0"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rtl="0" eaLnBrk="1" hangingPunct="1"/>
            <a:endParaRPr lang="en-US" smtClean="0"/>
          </a:p>
        </p:txBody>
      </p:sp>
      <p:sp>
        <p:nvSpPr>
          <p:cNvPr id="39940" name="Slide Number Placeholder 3"/>
          <p:cNvSpPr>
            <a:spLocks noGrp="1"/>
          </p:cNvSpPr>
          <p:nvPr>
            <p:ph type="sldNum" sz="quarter" idx="5"/>
          </p:nvPr>
        </p:nvSpPr>
        <p:spPr>
          <a:noFill/>
          <a:ln>
            <a:miter lim="800000"/>
            <a:headEnd/>
            <a:tailEnd/>
          </a:ln>
        </p:spPr>
        <p:txBody>
          <a:bodyPr/>
          <a:lstStyle/>
          <a:p>
            <a:fld id="{9E2A7A48-8ADA-44BC-BD0F-7BB0DEC8E8E7}" type="slidenum">
              <a:rPr lang="he-IL" smtClean="0"/>
              <a:pPr/>
              <a:t>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pPr rtl="0" eaLnBrk="1" hangingPunct="1"/>
            <a:r>
              <a:rPr lang="en-US" b="1" smtClean="0"/>
              <a:t>delayMicroseconds()</a:t>
            </a:r>
          </a:p>
          <a:p>
            <a:pPr rtl="0" eaLnBrk="1" hangingPunct="1"/>
            <a:r>
              <a:rPr lang="en-US" b="1" smtClean="0"/>
              <a:t>Minimal is 3 microseconds%</a:t>
            </a:r>
          </a:p>
          <a:p>
            <a:pPr rtl="0" eaLnBrk="1" hangingPunct="1"/>
            <a:endParaRPr lang="en-US" smtClean="0"/>
          </a:p>
        </p:txBody>
      </p:sp>
      <p:sp>
        <p:nvSpPr>
          <p:cNvPr id="40964" name="Slide Number Placeholder 3"/>
          <p:cNvSpPr>
            <a:spLocks noGrp="1"/>
          </p:cNvSpPr>
          <p:nvPr>
            <p:ph type="sldNum" sz="quarter" idx="5"/>
          </p:nvPr>
        </p:nvSpPr>
        <p:spPr>
          <a:noFill/>
          <a:ln>
            <a:miter lim="800000"/>
            <a:headEnd/>
            <a:tailEnd/>
          </a:ln>
        </p:spPr>
        <p:txBody>
          <a:bodyPr/>
          <a:lstStyle/>
          <a:p>
            <a:fld id="{1A913D2A-C2DF-48D6-AEEF-192A176E366F}" type="slidenum">
              <a:rPr lang="he-IL" smtClean="0"/>
              <a:pPr/>
              <a:t>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rtl="0" eaLnBrk="1" hangingPunct="1"/>
            <a:endParaRPr lang="en-US" smtClean="0"/>
          </a:p>
        </p:txBody>
      </p:sp>
      <p:sp>
        <p:nvSpPr>
          <p:cNvPr id="41988" name="Slide Number Placeholder 3"/>
          <p:cNvSpPr>
            <a:spLocks noGrp="1"/>
          </p:cNvSpPr>
          <p:nvPr>
            <p:ph type="sldNum" sz="quarter" idx="5"/>
          </p:nvPr>
        </p:nvSpPr>
        <p:spPr>
          <a:noFill/>
          <a:ln>
            <a:miter lim="800000"/>
            <a:headEnd/>
            <a:tailEnd/>
          </a:ln>
        </p:spPr>
        <p:txBody>
          <a:bodyPr/>
          <a:lstStyle/>
          <a:p>
            <a:fld id="{8B85E5FC-C832-4B48-83A9-5A316C6E4C26}" type="slidenum">
              <a:rPr lang="he-IL" smtClean="0"/>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rtl="0" eaLnBrk="1" hangingPunct="1"/>
            <a:r>
              <a:rPr lang="en-GB" dirty="0" smtClean="0"/>
              <a:t>A global variable is one that can be </a:t>
            </a:r>
            <a:r>
              <a:rPr lang="en-GB" i="1" dirty="0" smtClean="0"/>
              <a:t>seen</a:t>
            </a:r>
            <a:r>
              <a:rPr lang="en-GB" dirty="0" smtClean="0"/>
              <a:t> by every function in a program. Local variables are only visible to the function in which they are declared. In the Arduino environment, any variable declared outside of a function (e.g. setup(), loop(), etc. ), is a global variable. </a:t>
            </a:r>
            <a:endParaRPr lang="en-US" dirty="0" smtClean="0"/>
          </a:p>
        </p:txBody>
      </p:sp>
      <p:sp>
        <p:nvSpPr>
          <p:cNvPr id="43012" name="Slide Number Placeholder 3"/>
          <p:cNvSpPr>
            <a:spLocks noGrp="1"/>
          </p:cNvSpPr>
          <p:nvPr>
            <p:ph type="sldNum" sz="quarter" idx="5"/>
          </p:nvPr>
        </p:nvSpPr>
        <p:spPr>
          <a:noFill/>
          <a:ln>
            <a:miter lim="800000"/>
            <a:headEnd/>
            <a:tailEnd/>
          </a:ln>
        </p:spPr>
        <p:txBody>
          <a:bodyPr/>
          <a:lstStyle/>
          <a:p>
            <a:fld id="{D05CEDA4-19D2-48F3-97FE-D0DF37E6AFE4}" type="slidenum">
              <a:rPr lang="he-IL" smtClean="0"/>
              <a:pPr/>
              <a:t>11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algn="l" rtl="0" eaLnBrk="1" hangingPunct="1"/>
            <a:r>
              <a:rPr lang="en-US" b="1" dirty="0" smtClean="0"/>
              <a:t>AVR Code</a:t>
            </a:r>
          </a:p>
          <a:p>
            <a:pPr algn="l" rtl="0" eaLnBrk="1" hangingPunct="1"/>
            <a:r>
              <a:rPr lang="en-US" dirty="0" smtClean="0"/>
              <a:t>The Arduino environment is based on Atmel </a:t>
            </a:r>
            <a:r>
              <a:rPr lang="en-US" dirty="0" err="1" smtClean="0"/>
              <a:t>Atmega</a:t>
            </a:r>
            <a:r>
              <a:rPr lang="en-US" dirty="0" smtClean="0"/>
              <a:t> microcontrollers. The AVR language is a "C" environment for programming Atmel chips. Much of the Arduino language is written with AVR constants and functions and there are many things that are still not easy to accomplish with the Arduino language without using some AVR code. </a:t>
            </a:r>
          </a:p>
          <a:p>
            <a:pPr algn="l" rtl="0" eaLnBrk="1" hangingPunct="1"/>
            <a:r>
              <a:rPr lang="en-US" dirty="0" smtClean="0"/>
              <a:t>The good news is that because the Arduino environment uses GCC to compile code, all of the port and register variables found in the </a:t>
            </a:r>
            <a:r>
              <a:rPr lang="en-US" dirty="0" err="1" smtClean="0"/>
              <a:t>Atmega</a:t>
            </a:r>
            <a:r>
              <a:rPr lang="en-US" dirty="0" smtClean="0"/>
              <a:t> 168 datasheet and tutorials on AVR code assembly language are supported when using the Arduino IDE. </a:t>
            </a:r>
          </a:p>
          <a:p>
            <a:pPr algn="l" rtl="0" eaLnBrk="1" hangingPunct="1"/>
            <a:r>
              <a:rPr lang="en-US" dirty="0" smtClean="0"/>
              <a:t>This page is an attempt to document the most useful AVR functions and code snippets. </a:t>
            </a:r>
          </a:p>
          <a:p>
            <a:pPr rtl="0" eaLnBrk="1" hangingPunct="1"/>
            <a:endParaRPr lang="en-US" dirty="0" smtClean="0"/>
          </a:p>
        </p:txBody>
      </p:sp>
      <p:sp>
        <p:nvSpPr>
          <p:cNvPr id="43012" name="Slide Number Placeholder 3"/>
          <p:cNvSpPr>
            <a:spLocks noGrp="1"/>
          </p:cNvSpPr>
          <p:nvPr>
            <p:ph type="sldNum" sz="quarter" idx="5"/>
          </p:nvPr>
        </p:nvSpPr>
        <p:spPr>
          <a:noFill/>
          <a:ln>
            <a:miter lim="800000"/>
            <a:headEnd/>
            <a:tailEnd/>
          </a:ln>
        </p:spPr>
        <p:txBody>
          <a:bodyPr/>
          <a:lstStyle/>
          <a:p>
            <a:fld id="{D05CEDA4-19D2-48F3-97FE-D0DF37E6AFE4}" type="slidenum">
              <a:rPr lang="he-IL" smtClean="0"/>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algn="l" rtl="0" eaLnBrk="1" hangingPunct="1"/>
            <a:r>
              <a:rPr lang="en-US" b="1" smtClean="0"/>
              <a:t>AVR Code</a:t>
            </a:r>
          </a:p>
          <a:p>
            <a:pPr algn="l" rtl="0" eaLnBrk="1" hangingPunct="1"/>
            <a:r>
              <a:rPr lang="en-US" smtClean="0"/>
              <a:t>The Arduino environment is based on Atmel Atmega microcontrollers. The AVR language is a "C" environment for programming Atmel chips. Much of the Arduino language is written with AVR constants and functions and there are many things that are still not easy to accomplish with the Arduino language without using some AVR code. </a:t>
            </a:r>
          </a:p>
          <a:p>
            <a:pPr algn="l" rtl="0" eaLnBrk="1" hangingPunct="1"/>
            <a:r>
              <a:rPr lang="en-US" smtClean="0"/>
              <a:t>The good news is that because the Arduino environment uses GCC to compile code, all of the port and register variables found in the Atmega 168 datasheet and tutorials on AVR code assembly language are supported when using the Arduino IDE. </a:t>
            </a:r>
          </a:p>
          <a:p>
            <a:pPr algn="l" rtl="0" eaLnBrk="1" hangingPunct="1"/>
            <a:r>
              <a:rPr lang="en-US" smtClean="0"/>
              <a:t>This page is an attempt to document the most useful AVR functions and code snippets. </a:t>
            </a:r>
          </a:p>
          <a:p>
            <a:pPr rtl="0" eaLnBrk="1" hangingPunct="1"/>
            <a:endParaRPr lang="en-US" smtClean="0"/>
          </a:p>
        </p:txBody>
      </p:sp>
      <p:sp>
        <p:nvSpPr>
          <p:cNvPr id="44036" name="Slide Number Placeholder 3"/>
          <p:cNvSpPr>
            <a:spLocks noGrp="1"/>
          </p:cNvSpPr>
          <p:nvPr>
            <p:ph type="sldNum" sz="quarter" idx="5"/>
          </p:nvPr>
        </p:nvSpPr>
        <p:spPr>
          <a:noFill/>
          <a:ln>
            <a:miter lim="800000"/>
            <a:headEnd/>
            <a:tailEnd/>
          </a:ln>
        </p:spPr>
        <p:txBody>
          <a:bodyPr/>
          <a:lstStyle/>
          <a:p>
            <a:fld id="{D351B82B-BD2E-4DB4-ADB2-A42E0A042FA4}" type="slidenum">
              <a:rPr lang="he-IL" smtClean="0"/>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long map(long x, long </a:t>
            </a:r>
            <a:r>
              <a:rPr lang="en-GB" dirty="0" err="1" smtClean="0"/>
              <a:t>in_min</a:t>
            </a:r>
            <a:r>
              <a:rPr lang="en-GB" dirty="0" smtClean="0"/>
              <a:t>, long </a:t>
            </a:r>
            <a:r>
              <a:rPr lang="en-GB" dirty="0" err="1" smtClean="0"/>
              <a:t>in_max</a:t>
            </a:r>
            <a:r>
              <a:rPr lang="en-GB" dirty="0" smtClean="0"/>
              <a:t>, long </a:t>
            </a:r>
            <a:r>
              <a:rPr lang="en-GB" dirty="0" err="1" smtClean="0"/>
              <a:t>out_min</a:t>
            </a:r>
            <a:r>
              <a:rPr lang="en-GB" dirty="0" smtClean="0"/>
              <a:t>, long </a:t>
            </a:r>
            <a:r>
              <a:rPr lang="en-GB" dirty="0" err="1" smtClean="0"/>
              <a:t>out_max</a:t>
            </a:r>
            <a:r>
              <a:rPr lang="en-GB" dirty="0" smtClean="0"/>
              <a:t>) { return (x - </a:t>
            </a:r>
            <a:r>
              <a:rPr lang="en-GB" dirty="0" err="1" smtClean="0"/>
              <a:t>in_min</a:t>
            </a:r>
            <a:r>
              <a:rPr lang="en-GB" dirty="0" smtClean="0"/>
              <a:t>) * (</a:t>
            </a:r>
            <a:r>
              <a:rPr lang="en-GB" dirty="0" err="1" smtClean="0"/>
              <a:t>out_max</a:t>
            </a:r>
            <a:r>
              <a:rPr lang="en-GB" dirty="0" smtClean="0"/>
              <a:t> - </a:t>
            </a:r>
            <a:r>
              <a:rPr lang="en-GB" dirty="0" err="1" smtClean="0"/>
              <a:t>out_min</a:t>
            </a:r>
            <a:r>
              <a:rPr lang="en-GB" dirty="0" smtClean="0"/>
              <a:t>) / (</a:t>
            </a:r>
            <a:r>
              <a:rPr lang="en-GB" dirty="0" err="1" smtClean="0"/>
              <a:t>in_max</a:t>
            </a:r>
            <a:r>
              <a:rPr lang="en-GB" dirty="0" smtClean="0"/>
              <a:t> - </a:t>
            </a:r>
            <a:r>
              <a:rPr lang="en-GB" dirty="0" err="1" smtClean="0"/>
              <a:t>in_min</a:t>
            </a:r>
            <a:r>
              <a:rPr lang="en-GB" dirty="0" smtClean="0"/>
              <a:t>) + </a:t>
            </a:r>
            <a:r>
              <a:rPr lang="en-GB" dirty="0" err="1" smtClean="0"/>
              <a:t>out_min</a:t>
            </a:r>
            <a:r>
              <a:rPr lang="en-GB" dirty="0" smtClean="0"/>
              <a:t>; }</a:t>
            </a:r>
            <a:endParaRPr lang="en-GB" dirty="0"/>
          </a:p>
        </p:txBody>
      </p:sp>
      <p:sp>
        <p:nvSpPr>
          <p:cNvPr id="4" name="Slide Number Placeholder 3"/>
          <p:cNvSpPr>
            <a:spLocks noGrp="1"/>
          </p:cNvSpPr>
          <p:nvPr>
            <p:ph type="sldNum" sz="quarter" idx="10"/>
          </p:nvPr>
        </p:nvSpPr>
        <p:spPr/>
        <p:txBody>
          <a:bodyPr/>
          <a:lstStyle/>
          <a:p>
            <a:fld id="{26350278-5EA0-41B6-BB7A-A3859CF58721}" type="slidenum">
              <a:rPr lang="en-GB" smtClean="0"/>
              <a:pPr/>
              <a:t>15</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pPr algn="l" eaLnBrk="1" hangingPunct="1"/>
            <a:r>
              <a:rPr lang="en-US" smtClean="0"/>
              <a:t>Libraries are a collection of code that makes it easy for you to connect to a sensor, display, module, etc. For example, the built-in LiquidCrystal library makes it easy to talk to character LCD displays. There are hundreds of additional libraries available on the Internet for download. The built-in libraries and some of these additional libraries are </a:t>
            </a:r>
            <a:r>
              <a:rPr lang="en-US" smtClean="0">
                <a:hlinkClick r:id="rId3"/>
              </a:rPr>
              <a:t>listed in the reference</a:t>
            </a:r>
            <a:r>
              <a:rPr lang="en-US" smtClean="0"/>
              <a:t>. To use the additional libraries, you will need to install them. </a:t>
            </a:r>
          </a:p>
        </p:txBody>
      </p:sp>
      <p:sp>
        <p:nvSpPr>
          <p:cNvPr id="45060" name="Slide Number Placeholder 3"/>
          <p:cNvSpPr>
            <a:spLocks noGrp="1"/>
          </p:cNvSpPr>
          <p:nvPr>
            <p:ph type="sldNum" sz="quarter" idx="5"/>
          </p:nvPr>
        </p:nvSpPr>
        <p:spPr>
          <a:noFill/>
          <a:ln>
            <a:miter lim="800000"/>
            <a:headEnd/>
            <a:tailEnd/>
          </a:ln>
        </p:spPr>
        <p:txBody>
          <a:bodyPr/>
          <a:lstStyle/>
          <a:p>
            <a:fld id="{28998AE8-CAC6-40F9-9673-9C3EB60103FF}" type="slidenum">
              <a:rPr lang="he-IL"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FF12F-DF05-43C3-B7FE-74728F950E5B}" type="slidenum">
              <a:rPr lang="en-GB" smtClean="0"/>
              <a:pPr/>
              <a:t>‹#›</a:t>
            </a:fld>
            <a:endParaRPr lang="en-GB"/>
          </a:p>
        </p:txBody>
      </p:sp>
      <p:pic>
        <p:nvPicPr>
          <p:cNvPr id="8" name="Picture 2" descr="C:\Users\Avi Braun\Dropbox\Arduino\IC-WS\2015\LOGO.tif"/>
          <p:cNvPicPr>
            <a:picLocks noChangeAspect="1" noChangeArrowheads="1"/>
          </p:cNvPicPr>
          <p:nvPr userDrawn="1"/>
        </p:nvPicPr>
        <p:blipFill>
          <a:blip r:embed="rId2" cstate="print"/>
          <a:srcRect/>
          <a:stretch>
            <a:fillRect/>
          </a:stretch>
        </p:blipFill>
        <p:spPr bwMode="auto">
          <a:xfrm>
            <a:off x="6908800" y="0"/>
            <a:ext cx="2235200" cy="1676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FF12F-DF05-43C3-B7FE-74728F950E5B}" type="slidenum">
              <a:rPr lang="en-GB" smtClean="0"/>
              <a:pPr/>
              <a:t>‹#›</a:t>
            </a:fld>
            <a:endParaRPr lang="en-GB"/>
          </a:p>
        </p:txBody>
      </p:sp>
      <p:pic>
        <p:nvPicPr>
          <p:cNvPr id="6" name="Picture 2" descr="C:\Users\Avi Braun\Dropbox\Arduino\IC-WS\2015\LOGO.tif"/>
          <p:cNvPicPr>
            <a:picLocks noChangeAspect="1" noChangeArrowheads="1"/>
          </p:cNvPicPr>
          <p:nvPr userDrawn="1"/>
        </p:nvPicPr>
        <p:blipFill>
          <a:blip r:embed="rId2" cstate="print"/>
          <a:srcRect/>
          <a:stretch>
            <a:fillRect/>
          </a:stretch>
        </p:blipFill>
        <p:spPr bwMode="auto">
          <a:xfrm>
            <a:off x="6908800" y="0"/>
            <a:ext cx="2235200" cy="1676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C189C-DABB-4F6C-A09B-62D5553FEE51}" type="datetimeFigureOut">
              <a:rPr lang="en-GB" smtClean="0"/>
              <a:pPr/>
              <a:t>26/02/2017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C189C-DABB-4F6C-A09B-62D5553FEE51}" type="datetimeFigureOut">
              <a:rPr lang="en-GB" smtClean="0"/>
              <a:pPr/>
              <a:t>26/02/2017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FF12F-DF05-43C3-B7FE-74728F950E5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arduino.cc/en/Tutorial/HomeP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arduino.cc/en/Reference/HomePag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rduino.cc/en/Tutorial/HomeP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8.jpeg"/><Relationship Id="rId4" Type="http://schemas.openxmlformats.org/officeDocument/2006/relationships/hyperlink" Target="http://arduino.cc/en/Reference/HomeP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arduino.cc/en/Reference/HomePage" TargetMode="External"/><Relationship Id="rId4" Type="http://schemas.openxmlformats.org/officeDocument/2006/relationships/hyperlink" Target="http://arduino.cc/en/Tutorial/HomePag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arduino.cc/en/Reference/I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rduino.cc/en/Reference/Arithmet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arduino.cc/en/Reference/HomePag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arduino.cc/en/Guide/Librari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ladyada.net/learn/arduino/lesson4.html" TargetMode="Externa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arduino.cc/en/Guide/HomePag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arduino.cc/en/Main/Software" TargetMode="External"/><Relationship Id="rId5" Type="http://schemas.openxmlformats.org/officeDocument/2006/relationships/image" Target="../media/image8.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arduino.cc/en/Guide/HomePage"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arduino.cc/en/Guide/Environment"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jpeg"/><Relationship Id="rId4" Type="http://schemas.openxmlformats.org/officeDocument/2006/relationships/hyperlink" Target="http://arduino.cc/en/Guide/Environment" TargetMode="External"/><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arduino.cc/en/Tutorial/HomeP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jpeg"/><Relationship Id="rId4" Type="http://schemas.openxmlformats.org/officeDocument/2006/relationships/hyperlink" Target="http://arduino.cc/en/Reference/HomeP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68313" y="1566863"/>
            <a:ext cx="8229600" cy="3230562"/>
          </a:xfrm>
        </p:spPr>
        <p:txBody>
          <a:bodyPr/>
          <a:lstStyle/>
          <a:p>
            <a:pPr algn="ctr">
              <a:buFontTx/>
              <a:buNone/>
            </a:pPr>
            <a:r>
              <a:rPr lang="en-GB" sz="3600" b="1" smtClean="0">
                <a:solidFill>
                  <a:srgbClr val="FF0000"/>
                </a:solidFill>
              </a:rPr>
              <a:t>Ok, how do I start?</a:t>
            </a:r>
            <a:endParaRPr lang="en-GB" sz="3600" b="1" smtClean="0"/>
          </a:p>
        </p:txBody>
      </p:sp>
      <p:pic>
        <p:nvPicPr>
          <p:cNvPr id="7171" name="Picture 8" descr="ArduinoBoard"/>
          <p:cNvPicPr>
            <a:picLocks noChangeAspect="1" noChangeArrowheads="1"/>
          </p:cNvPicPr>
          <p:nvPr/>
        </p:nvPicPr>
        <p:blipFill>
          <a:blip r:embed="rId3" cstate="print"/>
          <a:srcRect l="1242" r="-110" b="3995"/>
          <a:stretch>
            <a:fillRect/>
          </a:stretch>
        </p:blipFill>
        <p:spPr bwMode="auto">
          <a:xfrm>
            <a:off x="6473825" y="4297363"/>
            <a:ext cx="2346325" cy="1619250"/>
          </a:xfrm>
          <a:prstGeom prst="rect">
            <a:avLst/>
          </a:prstGeom>
          <a:noFill/>
          <a:ln w="9525">
            <a:noFill/>
            <a:miter lim="800000"/>
            <a:headEnd/>
            <a:tailEnd/>
          </a:ln>
        </p:spPr>
      </p:pic>
      <p:pic>
        <p:nvPicPr>
          <p:cNvPr id="7172" name="Picture 41"/>
          <p:cNvPicPr>
            <a:picLocks noChangeAspect="1" noChangeArrowheads="1"/>
          </p:cNvPicPr>
          <p:nvPr/>
        </p:nvPicPr>
        <p:blipFill>
          <a:blip r:embed="rId4" cstate="print"/>
          <a:srcRect/>
          <a:stretch>
            <a:fillRect/>
          </a:stretch>
        </p:blipFill>
        <p:spPr bwMode="auto">
          <a:xfrm>
            <a:off x="4090988" y="2781300"/>
            <a:ext cx="2136775" cy="2578100"/>
          </a:xfrm>
          <a:prstGeom prst="rect">
            <a:avLst/>
          </a:prstGeom>
          <a:noFill/>
          <a:ln w="9525">
            <a:noFill/>
            <a:miter lim="800000"/>
            <a:headEnd/>
            <a:tailEnd/>
          </a:ln>
        </p:spPr>
      </p:pic>
      <p:sp>
        <p:nvSpPr>
          <p:cNvPr id="7173" name="Rectangle 1"/>
          <p:cNvSpPr>
            <a:spLocks noChangeArrowheads="1"/>
          </p:cNvSpPr>
          <p:nvPr/>
        </p:nvSpPr>
        <p:spPr bwMode="auto">
          <a:xfrm>
            <a:off x="179388" y="4791075"/>
            <a:ext cx="3444875" cy="1446213"/>
          </a:xfrm>
          <a:prstGeom prst="rect">
            <a:avLst/>
          </a:prstGeom>
          <a:noFill/>
          <a:ln w="9525">
            <a:noFill/>
            <a:miter lim="800000"/>
            <a:headEnd/>
            <a:tailEnd/>
          </a:ln>
        </p:spPr>
        <p:txBody>
          <a:bodyPr wrap="none">
            <a:spAutoFit/>
          </a:bodyPr>
          <a:lstStyle/>
          <a:p>
            <a:pPr algn="l" rtl="0"/>
            <a:r>
              <a:rPr lang="en-US" sz="8800">
                <a:solidFill>
                  <a:srgbClr val="000000"/>
                </a:solidFill>
              </a:rPr>
              <a:t>C/C++</a:t>
            </a:r>
          </a:p>
        </p:txBody>
      </p:sp>
      <p:pic>
        <p:nvPicPr>
          <p:cNvPr id="7174" name="Picture 43" descr="http://www.digitaltrends.com/wp-content/uploads/2013/04/Samsung-ATIV-Book-6_front8.jpg"/>
          <p:cNvPicPr>
            <a:picLocks noChangeAspect="1" noChangeArrowheads="1"/>
          </p:cNvPicPr>
          <p:nvPr/>
        </p:nvPicPr>
        <p:blipFill>
          <a:blip r:embed="rId5" cstate="print"/>
          <a:srcRect/>
          <a:stretch>
            <a:fillRect/>
          </a:stretch>
        </p:blipFill>
        <p:spPr bwMode="auto">
          <a:xfrm>
            <a:off x="6307138" y="2060575"/>
            <a:ext cx="2809875" cy="1952625"/>
          </a:xfrm>
          <a:prstGeom prst="rect">
            <a:avLst/>
          </a:prstGeom>
          <a:noFill/>
          <a:ln w="9525">
            <a:noFill/>
            <a:miter lim="800000"/>
            <a:headEnd/>
            <a:tailEnd/>
          </a:ln>
        </p:spPr>
      </p:pic>
      <p:pic>
        <p:nvPicPr>
          <p:cNvPr id="7175" name="Picture 46" descr="http://www.cooking-hacks.com/skin/frontend/default/cooking/images/catalog/documentation/tutorial_arduino_gps/serial_monitor_gps.png"/>
          <p:cNvPicPr>
            <a:picLocks noChangeAspect="1" noChangeArrowheads="1"/>
          </p:cNvPicPr>
          <p:nvPr/>
        </p:nvPicPr>
        <p:blipFill>
          <a:blip r:embed="rId6" cstate="print"/>
          <a:srcRect/>
          <a:stretch>
            <a:fillRect/>
          </a:stretch>
        </p:blipFill>
        <p:spPr bwMode="auto">
          <a:xfrm>
            <a:off x="128588" y="2674938"/>
            <a:ext cx="3651250" cy="2122487"/>
          </a:xfrm>
          <a:prstGeom prst="rect">
            <a:avLst/>
          </a:prstGeom>
          <a:noFill/>
          <a:ln w="9525">
            <a:noFill/>
            <a:miter lim="800000"/>
            <a:headEnd/>
            <a:tailEnd/>
          </a:ln>
        </p:spPr>
      </p:pic>
      <p:sp>
        <p:nvSpPr>
          <p:cNvPr id="7176" name="Rectangle 9"/>
          <p:cNvSpPr>
            <a:spLocks noChangeArrowheads="1"/>
          </p:cNvSpPr>
          <p:nvPr/>
        </p:nvSpPr>
        <p:spPr bwMode="auto">
          <a:xfrm>
            <a:off x="138113" y="427038"/>
            <a:ext cx="5729287" cy="769937"/>
          </a:xfrm>
          <a:prstGeom prst="rect">
            <a:avLst/>
          </a:prstGeom>
          <a:noFill/>
          <a:ln w="9525">
            <a:noFill/>
            <a:miter lim="800000"/>
            <a:headEnd/>
            <a:tailEnd/>
          </a:ln>
        </p:spPr>
        <p:txBody>
          <a:bodyPr wrap="none">
            <a:spAutoFit/>
          </a:bodyPr>
          <a:lstStyle/>
          <a:p>
            <a:pPr algn="ctr" rtl="0"/>
            <a:r>
              <a:rPr lang="en-US" sz="4400" b="1">
                <a:solidFill>
                  <a:srgbClr val="0066FF"/>
                </a:solidFill>
                <a:latin typeface="Calibri" pitchFamily="34" charset="0"/>
              </a:rPr>
              <a:t>First steps with Arduino</a:t>
            </a:r>
            <a:endParaRPr lang="en-US" sz="3600" b="1">
              <a:solidFill>
                <a:srgbClr val="0066FF"/>
              </a:solidFill>
              <a:latin typeface="Calibri" pitchFamily="34" charset="0"/>
            </a:endParaRPr>
          </a:p>
        </p:txBody>
      </p:sp>
      <p:pic>
        <p:nvPicPr>
          <p:cNvPr id="1026" name="Picture 2" descr="C:\Users\Avi Braun\Dropbox\Arduino\IC-WS\2016 - Huckaton\LOGO.png"/>
          <p:cNvPicPr>
            <a:picLocks noChangeAspect="1" noChangeArrowheads="1"/>
          </p:cNvPicPr>
          <p:nvPr/>
        </p:nvPicPr>
        <p:blipFill>
          <a:blip r:embed="rId7" cstate="print"/>
          <a:srcRect/>
          <a:stretch>
            <a:fillRect/>
          </a:stretch>
        </p:blipFill>
        <p:spPr bwMode="auto">
          <a:xfrm>
            <a:off x="6010275" y="228178"/>
            <a:ext cx="3057525" cy="121962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685800" y="908050"/>
            <a:ext cx="7772400" cy="1470025"/>
          </a:xfrm>
        </p:spPr>
        <p:txBody>
          <a:bodyPr/>
          <a:lstStyle/>
          <a:p>
            <a:r>
              <a:rPr lang="en-GB" b="1" smtClean="0">
                <a:latin typeface="Times New Roman" pitchFamily="18" charset="0"/>
                <a:cs typeface="Times New Roman" pitchFamily="18" charset="0"/>
              </a:rPr>
              <a:t>10 minutes hands-on</a:t>
            </a:r>
          </a:p>
        </p:txBody>
      </p:sp>
      <p:sp>
        <p:nvSpPr>
          <p:cNvPr id="17411" name="Subtitle 2"/>
          <p:cNvSpPr>
            <a:spLocks noGrp="1"/>
          </p:cNvSpPr>
          <p:nvPr>
            <p:ph type="subTitle" idx="1"/>
          </p:nvPr>
        </p:nvSpPr>
        <p:spPr>
          <a:xfrm>
            <a:off x="755650" y="2420938"/>
            <a:ext cx="7883525" cy="3671887"/>
          </a:xfrm>
        </p:spPr>
        <p:txBody>
          <a:bodyPr/>
          <a:lstStyle/>
          <a:p>
            <a:pPr marL="514350" indent="-514350" algn="l" rtl="0">
              <a:buFontTx/>
              <a:buAutoNum type="arabicPeriod"/>
            </a:pPr>
            <a:r>
              <a:rPr lang="en-GB" b="1" dirty="0" smtClean="0">
                <a:latin typeface="Times New Roman" pitchFamily="18" charset="0"/>
                <a:cs typeface="Times New Roman" pitchFamily="18" charset="0"/>
              </a:rPr>
              <a:t>Connect Arduino to the computer</a:t>
            </a:r>
          </a:p>
          <a:p>
            <a:pPr marL="514350" indent="-514350" algn="l" rtl="0">
              <a:buFontTx/>
              <a:buAutoNum type="arabicPeriod"/>
            </a:pPr>
            <a:r>
              <a:rPr lang="en-GB" b="1" dirty="0" smtClean="0">
                <a:latin typeface="Times New Roman" pitchFamily="18" charset="0"/>
                <a:cs typeface="Times New Roman" pitchFamily="18" charset="0"/>
              </a:rPr>
              <a:t>Open the IDE</a:t>
            </a:r>
          </a:p>
          <a:p>
            <a:pPr marL="514350" indent="-514350" algn="l" rtl="0">
              <a:buFontTx/>
              <a:buAutoNum type="arabicPeriod"/>
            </a:pPr>
            <a:r>
              <a:rPr lang="en-GB" b="1" dirty="0" smtClean="0">
                <a:latin typeface="Times New Roman" pitchFamily="18" charset="0"/>
                <a:cs typeface="Times New Roman" pitchFamily="18" charset="0"/>
              </a:rPr>
              <a:t>Upload the blink program</a:t>
            </a:r>
          </a:p>
          <a:p>
            <a:pPr marL="514350" indent="-514350" algn="l" rtl="0">
              <a:buFontTx/>
              <a:buAutoNum type="arabicPeriod"/>
            </a:pPr>
            <a:r>
              <a:rPr lang="en-GB" b="1" dirty="0" smtClean="0">
                <a:latin typeface="Times New Roman" pitchFamily="18" charset="0"/>
                <a:cs typeface="Times New Roman" pitchFamily="18" charset="0"/>
              </a:rPr>
              <a:t>Change the blink frequency to 2Hz</a:t>
            </a:r>
          </a:p>
          <a:p>
            <a:pPr marL="514350" indent="-514350" rtl="0"/>
            <a:endParaRPr lang="en-GB" b="1" dirty="0" smtClean="0">
              <a:latin typeface="Times New Roman" pitchFamily="18" charset="0"/>
              <a:cs typeface="Times New Roman" pitchFamily="18" charset="0"/>
            </a:endParaRPr>
          </a:p>
          <a:p>
            <a:pPr marL="514350" indent="-514350" rtl="0"/>
            <a:endParaRPr lang="en-GB"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9850" y="115888"/>
            <a:ext cx="4070350" cy="504825"/>
          </a:xfrm>
          <a:solidFill>
            <a:schemeClr val="bg1"/>
          </a:solidFill>
        </p:spPr>
        <p:txBody>
          <a:bodyPr>
            <a:normAutofit fontScale="90000"/>
          </a:bodyPr>
          <a:lstStyle/>
          <a:p>
            <a:pPr marL="342900" indent="-342900" eaLnBrk="1" hangingPunct="1"/>
            <a:r>
              <a:rPr lang="en-US" smtClean="0">
                <a:solidFill>
                  <a:srgbClr val="0066FF"/>
                </a:solidFill>
                <a:latin typeface="Times New Roman" pitchFamily="18" charset="0"/>
                <a:cs typeface="Times New Roman" pitchFamily="18" charset="0"/>
              </a:rPr>
              <a:t>Programing</a:t>
            </a:r>
          </a:p>
        </p:txBody>
      </p:sp>
      <p:sp>
        <p:nvSpPr>
          <p:cNvPr id="18435" name="TextBox 4"/>
          <p:cNvSpPr txBox="1">
            <a:spLocks noChangeArrowheads="1"/>
          </p:cNvSpPr>
          <p:nvPr/>
        </p:nvSpPr>
        <p:spPr bwMode="auto">
          <a:xfrm>
            <a:off x="4054475" y="325438"/>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3"/>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4"/>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
        <p:nvSpPr>
          <p:cNvPr id="11269" name="Content Placeholder 2"/>
          <p:cNvSpPr>
            <a:spLocks noGrp="1"/>
          </p:cNvSpPr>
          <p:nvPr>
            <p:ph idx="1"/>
          </p:nvPr>
        </p:nvSpPr>
        <p:spPr>
          <a:xfrm>
            <a:off x="0" y="1196975"/>
            <a:ext cx="9036050" cy="2009775"/>
          </a:xfrm>
        </p:spPr>
        <p:txBody>
          <a:bodyPr>
            <a:noAutofit/>
          </a:bodyPr>
          <a:lstStyle/>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Arduino ‘knows’ how to compile C and C++ to AVR</a:t>
            </a:r>
          </a:p>
          <a:p>
            <a:pPr lvl="1">
              <a:lnSpc>
                <a:spcPct val="90000"/>
              </a:lnSpc>
              <a:buSzPct val="80000"/>
              <a:buNone/>
            </a:pPr>
            <a:r>
              <a:rPr lang="en-US" dirty="0" smtClean="0">
                <a:latin typeface="Times New Roman" pitchFamily="18" charset="0"/>
                <a:cs typeface="Times New Roman" pitchFamily="18" charset="0"/>
              </a:rPr>
              <a:t>    (AVR = C for Atmel chips)</a:t>
            </a:r>
          </a:p>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Variables require declaration</a:t>
            </a:r>
          </a:p>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Scope: Global, local, Const., Static variables </a:t>
            </a:r>
          </a:p>
          <a:p>
            <a:pPr lvl="2">
              <a:lnSpc>
                <a:spcPct val="90000"/>
              </a:lnSpc>
              <a:buSzPct val="80000"/>
              <a:buFontTx/>
              <a:buBlip>
                <a:blip r:embed="rId5"/>
              </a:buBlip>
            </a:pPr>
            <a:r>
              <a:rPr lang="en-US" dirty="0" smtClean="0">
                <a:latin typeface="Times New Roman" pitchFamily="18" charset="0"/>
                <a:cs typeface="Times New Roman" pitchFamily="18" charset="0"/>
              </a:rPr>
              <a:t>Any variable declared outside of a function is Global</a:t>
            </a:r>
          </a:p>
          <a:p>
            <a:pPr lvl="2">
              <a:lnSpc>
                <a:spcPct val="90000"/>
              </a:lnSpc>
              <a:buSzPct val="80000"/>
              <a:buFontTx/>
              <a:buBlip>
                <a:blip r:embed="rId5"/>
              </a:buBlip>
            </a:pPr>
            <a:r>
              <a:rPr lang="en-US" dirty="0" smtClean="0">
                <a:latin typeface="Times New Roman" pitchFamily="18" charset="0"/>
                <a:cs typeface="Times New Roman" pitchFamily="18" charset="0"/>
              </a:rPr>
              <a:t>All others are local unless defines as ‘static’.</a:t>
            </a:r>
          </a:p>
          <a:p>
            <a:pPr lvl="2">
              <a:lnSpc>
                <a:spcPct val="90000"/>
              </a:lnSpc>
              <a:buSzPct val="80000"/>
              <a:buFontTx/>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9850" y="115888"/>
            <a:ext cx="4070350" cy="504825"/>
          </a:xfrm>
          <a:solidFill>
            <a:schemeClr val="bg1"/>
          </a:solidFill>
        </p:spPr>
        <p:txBody>
          <a:bodyPr>
            <a:normAutofit fontScale="90000"/>
          </a:bodyPr>
          <a:lstStyle/>
          <a:p>
            <a:pPr marL="342900" indent="-342900" eaLnBrk="1" hangingPunct="1"/>
            <a:r>
              <a:rPr lang="en-US" smtClean="0">
                <a:solidFill>
                  <a:srgbClr val="0066FF"/>
                </a:solidFill>
                <a:latin typeface="Times New Roman" pitchFamily="18" charset="0"/>
                <a:cs typeface="Times New Roman" pitchFamily="18" charset="0"/>
              </a:rPr>
              <a:t>Programing</a:t>
            </a:r>
          </a:p>
        </p:txBody>
      </p:sp>
      <p:sp>
        <p:nvSpPr>
          <p:cNvPr id="18435" name="TextBox 4"/>
          <p:cNvSpPr txBox="1">
            <a:spLocks noChangeArrowheads="1"/>
          </p:cNvSpPr>
          <p:nvPr/>
        </p:nvSpPr>
        <p:spPr bwMode="auto">
          <a:xfrm>
            <a:off x="4054475" y="325438"/>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3"/>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4"/>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
        <p:nvSpPr>
          <p:cNvPr id="11269" name="Content Placeholder 2"/>
          <p:cNvSpPr>
            <a:spLocks noGrp="1"/>
          </p:cNvSpPr>
          <p:nvPr>
            <p:ph idx="1"/>
          </p:nvPr>
        </p:nvSpPr>
        <p:spPr>
          <a:xfrm>
            <a:off x="0" y="914400"/>
            <a:ext cx="9036050" cy="2009775"/>
          </a:xfrm>
        </p:spPr>
        <p:txBody>
          <a:bodyPr>
            <a:noAutofit/>
          </a:bodyPr>
          <a:lstStyle/>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Data types:</a:t>
            </a: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None/>
            </a:pPr>
            <a:endParaRPr lang="en-US" sz="1800" dirty="0" smtClean="0">
              <a:latin typeface="Times New Roman" pitchFamily="18" charset="0"/>
              <a:cs typeface="Times New Roman" pitchFamily="18" charset="0"/>
            </a:endParaRPr>
          </a:p>
          <a:p>
            <a:pPr lvl="1">
              <a:lnSpc>
                <a:spcPct val="90000"/>
              </a:lnSpc>
              <a:buSzPct val="80000"/>
              <a:buBlip>
                <a:blip r:embed="rId5"/>
              </a:buBlip>
            </a:pPr>
            <a:r>
              <a:rPr lang="en-GB" dirty="0" err="1" smtClean="0"/>
              <a:t>int</a:t>
            </a:r>
            <a:r>
              <a:rPr lang="en-GB" dirty="0" smtClean="0"/>
              <a:t>  speed =400;</a:t>
            </a:r>
          </a:p>
          <a:p>
            <a:pPr lvl="1">
              <a:lnSpc>
                <a:spcPct val="90000"/>
              </a:lnSpc>
              <a:buSzPct val="80000"/>
              <a:buBlip>
                <a:blip r:embed="rId5"/>
              </a:buBlip>
            </a:pPr>
            <a:r>
              <a:rPr lang="en-GB" dirty="0" smtClean="0"/>
              <a:t>long </a:t>
            </a:r>
            <a:r>
              <a:rPr lang="en-GB" dirty="0" err="1" smtClean="0"/>
              <a:t>speedOfLight</a:t>
            </a:r>
            <a:r>
              <a:rPr lang="en-GB" dirty="0" smtClean="0"/>
              <a:t> = 186000;</a:t>
            </a:r>
          </a:p>
          <a:p>
            <a:pPr lvl="1" algn="l" rtl="0" eaLnBrk="1" hangingPunct="1">
              <a:lnSpc>
                <a:spcPct val="90000"/>
              </a:lnSpc>
              <a:buSzPct val="80000"/>
              <a:buFontTx/>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Rollover :     	</a:t>
            </a:r>
          </a:p>
          <a:p>
            <a:pPr lvl="1" algn="l" rtl="0" eaLnBrk="1" hangingPunct="1">
              <a:lnSpc>
                <a:spcPct val="90000"/>
              </a:lnSpc>
              <a:buSzPct val="800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Rollover=32767;</a:t>
            </a:r>
          </a:p>
          <a:p>
            <a:pPr lvl="1" algn="l" rtl="0" eaLnBrk="1" hangingPunct="1">
              <a:lnSpc>
                <a:spcPct val="90000"/>
              </a:lnSpc>
              <a:buSzPct val="80000"/>
              <a:buNone/>
            </a:pPr>
            <a:r>
              <a:rPr lang="en-US" dirty="0" smtClean="0">
                <a:latin typeface="Times New Roman" pitchFamily="18" charset="0"/>
                <a:cs typeface="Times New Roman" pitchFamily="18" charset="0"/>
              </a:rPr>
              <a:t>    Rollover= Rollover+1;   </a:t>
            </a: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p:txBody>
      </p:sp>
      <p:pic>
        <p:nvPicPr>
          <p:cNvPr id="11273" name="Picture 9"/>
          <p:cNvPicPr>
            <a:picLocks noChangeAspect="1" noChangeArrowheads="1"/>
          </p:cNvPicPr>
          <p:nvPr/>
        </p:nvPicPr>
        <p:blipFill>
          <a:blip r:embed="rId6" cstate="print"/>
          <a:srcRect/>
          <a:stretch>
            <a:fillRect/>
          </a:stretch>
        </p:blipFill>
        <p:spPr bwMode="auto">
          <a:xfrm>
            <a:off x="381000" y="1524000"/>
            <a:ext cx="8661400" cy="2160587"/>
          </a:xfrm>
          <a:prstGeom prst="rect">
            <a:avLst/>
          </a:prstGeom>
          <a:noFill/>
          <a:ln w="9525">
            <a:noFill/>
            <a:miter lim="800000"/>
            <a:headEnd/>
            <a:tailEnd/>
          </a:ln>
        </p:spPr>
      </p:pic>
      <p:sp>
        <p:nvSpPr>
          <p:cNvPr id="9" name="Rectangle 8"/>
          <p:cNvSpPr>
            <a:spLocks noChangeArrowheads="1"/>
          </p:cNvSpPr>
          <p:nvPr/>
        </p:nvSpPr>
        <p:spPr bwMode="auto">
          <a:xfrm>
            <a:off x="4284663" y="5334000"/>
            <a:ext cx="4227512" cy="522287"/>
          </a:xfrm>
          <a:prstGeom prst="rect">
            <a:avLst/>
          </a:prstGeom>
          <a:noFill/>
          <a:ln w="9525">
            <a:solidFill>
              <a:srgbClr val="FF3300"/>
            </a:solidFill>
            <a:miter lim="800000"/>
            <a:headEnd/>
            <a:tailEnd/>
          </a:ln>
        </p:spPr>
        <p:txBody>
          <a:bodyPr wrap="none">
            <a:spAutoFit/>
          </a:bodyPr>
          <a:lstStyle/>
          <a:p>
            <a:pPr algn="l" rtl="0"/>
            <a:r>
              <a:rPr lang="en-US" sz="2800">
                <a:latin typeface="Times New Roman" pitchFamily="18" charset="0"/>
                <a:cs typeface="Times New Roman" pitchFamily="18" charset="0"/>
              </a:rPr>
              <a:t>Rollover now equals -32768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xEl>
                                              <p:pRg st="8" end="8"/>
                                            </p:txEl>
                                          </p:spTgt>
                                        </p:tgtEl>
                                        <p:attrNameLst>
                                          <p:attrName>style.visibility</p:attrName>
                                        </p:attrNameLst>
                                      </p:cBhvr>
                                      <p:to>
                                        <p:strVal val="visible"/>
                                      </p:to>
                                    </p:set>
                                    <p:animEffect transition="in" filter="blinds(horizontal)">
                                      <p:cBhvr>
                                        <p:cTn id="7" dur="500"/>
                                        <p:tgtEl>
                                          <p:spTgt spid="1126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9">
                                            <p:txEl>
                                              <p:pRg st="9" end="9"/>
                                            </p:txEl>
                                          </p:spTgt>
                                        </p:tgtEl>
                                        <p:attrNameLst>
                                          <p:attrName>style.visibility</p:attrName>
                                        </p:attrNameLst>
                                      </p:cBhvr>
                                      <p:to>
                                        <p:strVal val="visible"/>
                                      </p:to>
                                    </p:set>
                                    <p:animEffect transition="in" filter="blinds(horizontal)">
                                      <p:cBhvr>
                                        <p:cTn id="10" dur="500"/>
                                        <p:tgtEl>
                                          <p:spTgt spid="11269">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1269">
                                            <p:txEl>
                                              <p:pRg st="11" end="11"/>
                                            </p:txEl>
                                          </p:spTgt>
                                        </p:tgtEl>
                                        <p:attrNameLst>
                                          <p:attrName>style.visibility</p:attrName>
                                        </p:attrNameLst>
                                      </p:cBhvr>
                                      <p:to>
                                        <p:strVal val="visible"/>
                                      </p:to>
                                    </p:set>
                                    <p:animEffect transition="in" filter="circle(in)">
                                      <p:cBhvr>
                                        <p:cTn id="15" dur="2000"/>
                                        <p:tgtEl>
                                          <p:spTgt spid="1126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1269">
                                            <p:txEl>
                                              <p:pRg st="12" end="12"/>
                                            </p:txEl>
                                          </p:spTgt>
                                        </p:tgtEl>
                                        <p:attrNameLst>
                                          <p:attrName>style.visibility</p:attrName>
                                        </p:attrNameLst>
                                      </p:cBhvr>
                                      <p:to>
                                        <p:strVal val="visible"/>
                                      </p:to>
                                    </p:set>
                                    <p:animEffect transition="in" filter="circle(in)">
                                      <p:cBhvr>
                                        <p:cTn id="20" dur="2000"/>
                                        <p:tgtEl>
                                          <p:spTgt spid="11269">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269">
                                            <p:txEl>
                                              <p:pRg st="13" end="13"/>
                                            </p:txEl>
                                          </p:spTgt>
                                        </p:tgtEl>
                                        <p:attrNameLst>
                                          <p:attrName>style.visibility</p:attrName>
                                        </p:attrNameLst>
                                      </p:cBhvr>
                                      <p:to>
                                        <p:strVal val="visible"/>
                                      </p:to>
                                    </p:set>
                                    <p:animEffect transition="in" filter="circle(in)">
                                      <p:cBhvr>
                                        <p:cTn id="25" dur="2000"/>
                                        <p:tgtEl>
                                          <p:spTgt spid="11269">
                                            <p:txEl>
                                              <p:pRg st="13" end="1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9850" y="260350"/>
            <a:ext cx="4070350" cy="504825"/>
          </a:xfrm>
          <a:solidFill>
            <a:schemeClr val="bg1"/>
          </a:solidFill>
        </p:spPr>
        <p:txBody>
          <a:bodyPr>
            <a:normAutofit fontScale="90000"/>
          </a:bodyPr>
          <a:lstStyle/>
          <a:p>
            <a:pPr marL="342900" indent="-342900" eaLnBrk="1" hangingPunct="1"/>
            <a:r>
              <a:rPr lang="en-US" b="1" smtClean="0">
                <a:solidFill>
                  <a:srgbClr val="0066FF"/>
                </a:solidFill>
                <a:latin typeface="Calibri" pitchFamily="34" charset="0"/>
                <a:cs typeface="Courier New" pitchFamily="49" charset="0"/>
              </a:rPr>
              <a:t>Programing</a:t>
            </a:r>
            <a:endParaRPr lang="en-US" b="1" smtClean="0">
              <a:solidFill>
                <a:srgbClr val="0066FF"/>
              </a:solidFill>
            </a:endParaRPr>
          </a:p>
        </p:txBody>
      </p:sp>
      <p:sp>
        <p:nvSpPr>
          <p:cNvPr id="19459" name="Content Placeholder 2"/>
          <p:cNvSpPr>
            <a:spLocks noGrp="1"/>
          </p:cNvSpPr>
          <p:nvPr>
            <p:ph idx="1"/>
          </p:nvPr>
        </p:nvSpPr>
        <p:spPr>
          <a:xfrm>
            <a:off x="0" y="1211263"/>
            <a:ext cx="8675688" cy="4087812"/>
          </a:xfrm>
        </p:spPr>
        <p:txBody>
          <a:bodyPr>
            <a:normAutofit lnSpcReduction="10000"/>
          </a:bodyPr>
          <a:lstStyle/>
          <a:p>
            <a:pPr lvl="1" algn="l" rtl="0" eaLnBrk="1" hangingPunct="1">
              <a:lnSpc>
                <a:spcPct val="90000"/>
              </a:lnSpc>
              <a:buSzPct val="80000"/>
              <a:buNone/>
            </a:pPr>
            <a:r>
              <a:rPr lang="en-US" u="sng" dirty="0" smtClean="0">
                <a:latin typeface="Calibri" pitchFamily="34" charset="0"/>
                <a:cs typeface="Courier New" pitchFamily="49" charset="0"/>
              </a:rPr>
              <a:t>Other data types:</a:t>
            </a:r>
          </a:p>
          <a:p>
            <a:pPr lvl="1" algn="l" rtl="0" eaLnBrk="1" hangingPunct="1">
              <a:lnSpc>
                <a:spcPct val="90000"/>
              </a:lnSpc>
              <a:buSzPct val="80000"/>
              <a:buFontTx/>
              <a:buBlip>
                <a:blip r:embed="rId3"/>
              </a:buBlip>
            </a:pPr>
            <a:r>
              <a:rPr lang="en-US" dirty="0" smtClean="0">
                <a:latin typeface="Calibri" pitchFamily="34" charset="0"/>
              </a:rPr>
              <a:t>char: character value  </a:t>
            </a:r>
            <a:r>
              <a:rPr lang="en-US" i="1" dirty="0" smtClean="0">
                <a:latin typeface="Calibri" pitchFamily="34" charset="0"/>
              </a:rPr>
              <a:t>char </a:t>
            </a:r>
            <a:r>
              <a:rPr lang="en-US" i="1" dirty="0" err="1" smtClean="0">
                <a:latin typeface="Calibri" pitchFamily="34" charset="0"/>
              </a:rPr>
              <a:t>LetterA</a:t>
            </a:r>
            <a:r>
              <a:rPr lang="en-US" i="1" dirty="0" smtClean="0">
                <a:latin typeface="Calibri" pitchFamily="34" charset="0"/>
              </a:rPr>
              <a:t>=‘</a:t>
            </a:r>
            <a:r>
              <a:rPr lang="en-US" i="1" dirty="0" err="1" smtClean="0">
                <a:latin typeface="Calibri" pitchFamily="34" charset="0"/>
              </a:rPr>
              <a:t>a’</a:t>
            </a:r>
            <a:r>
              <a:rPr lang="en-US" i="1" dirty="0" smtClean="0">
                <a:latin typeface="Calibri" pitchFamily="34" charset="0"/>
              </a:rPr>
              <a:t>;</a:t>
            </a:r>
          </a:p>
          <a:p>
            <a:pPr lvl="1">
              <a:lnSpc>
                <a:spcPct val="90000"/>
              </a:lnSpc>
              <a:buSzPct val="80000"/>
              <a:buBlip>
                <a:blip r:embed="rId3"/>
              </a:buBlip>
            </a:pPr>
            <a:r>
              <a:rPr lang="en-US" dirty="0" smtClean="0">
                <a:latin typeface="Calibri" pitchFamily="34" charset="0"/>
              </a:rPr>
              <a:t>float : ±3.4028235E+38;</a:t>
            </a:r>
            <a:r>
              <a:rPr lang="en-US" dirty="0" smtClean="0"/>
              <a:t> </a:t>
            </a:r>
            <a:r>
              <a:rPr lang="en-GB" dirty="0" smtClean="0"/>
              <a:t>32bits; 6-7 decimal digits of precision</a:t>
            </a:r>
            <a:endParaRPr lang="en-US" dirty="0" smtClean="0"/>
          </a:p>
          <a:p>
            <a:pPr lvl="1">
              <a:lnSpc>
                <a:spcPct val="90000"/>
              </a:lnSpc>
              <a:buSzPct val="80000"/>
              <a:buBlip>
                <a:blip r:embed="rId3"/>
              </a:buBlip>
            </a:pPr>
            <a:r>
              <a:rPr lang="en-US" dirty="0" smtClean="0"/>
              <a:t> </a:t>
            </a:r>
            <a:r>
              <a:rPr lang="en-US" dirty="0" smtClean="0">
                <a:latin typeface="Calibri" pitchFamily="34" charset="0"/>
              </a:rPr>
              <a:t>double: same as float (in Uno)</a:t>
            </a:r>
          </a:p>
          <a:p>
            <a:pPr lvl="1">
              <a:lnSpc>
                <a:spcPct val="90000"/>
              </a:lnSpc>
              <a:buSzPct val="80000"/>
              <a:buBlip>
                <a:blip r:embed="rId3"/>
              </a:buBlip>
            </a:pPr>
            <a:r>
              <a:rPr lang="en-US" dirty="0" smtClean="0"/>
              <a:t>Strings:</a:t>
            </a:r>
            <a:endParaRPr lang="en-US" dirty="0" smtClean="0">
              <a:latin typeface="Calibri" pitchFamily="34" charset="0"/>
            </a:endParaRPr>
          </a:p>
          <a:p>
            <a:pPr lvl="2">
              <a:lnSpc>
                <a:spcPct val="90000"/>
              </a:lnSpc>
              <a:buSzPct val="80000"/>
              <a:buFontTx/>
              <a:buBlip>
                <a:blip r:embed="rId3"/>
              </a:buBlip>
            </a:pPr>
            <a:r>
              <a:rPr lang="en-US" dirty="0" smtClean="0">
                <a:latin typeface="Calibri" pitchFamily="34" charset="0"/>
              </a:rPr>
              <a:t>char array: </a:t>
            </a:r>
            <a:r>
              <a:rPr lang="en-US" i="1" dirty="0" smtClean="0">
                <a:latin typeface="Calibri" pitchFamily="34" charset="0"/>
              </a:rPr>
              <a:t>char </a:t>
            </a:r>
            <a:r>
              <a:rPr lang="en-US" i="1" dirty="0" err="1" smtClean="0">
                <a:latin typeface="Calibri" pitchFamily="34" charset="0"/>
              </a:rPr>
              <a:t>Str</a:t>
            </a:r>
            <a:r>
              <a:rPr lang="en-US" i="1" dirty="0" smtClean="0">
                <a:latin typeface="Calibri" pitchFamily="34" charset="0"/>
              </a:rPr>
              <a:t>[ ] = "</a:t>
            </a:r>
            <a:r>
              <a:rPr lang="en-US" i="1" dirty="0" err="1" smtClean="0">
                <a:latin typeface="Calibri" pitchFamily="34" charset="0"/>
              </a:rPr>
              <a:t>arduino</a:t>
            </a:r>
            <a:r>
              <a:rPr lang="en-US" i="1" dirty="0" smtClean="0">
                <a:latin typeface="Calibri" pitchFamily="34" charset="0"/>
              </a:rPr>
              <a:t>";</a:t>
            </a:r>
          </a:p>
          <a:p>
            <a:pPr lvl="2">
              <a:lnSpc>
                <a:spcPct val="90000"/>
              </a:lnSpc>
              <a:buSzPct val="80000"/>
              <a:buFontTx/>
              <a:buBlip>
                <a:blip r:embed="rId3"/>
              </a:buBlip>
            </a:pPr>
            <a:r>
              <a:rPr lang="en-US" i="1" dirty="0" smtClean="0">
                <a:latin typeface="Calibri" pitchFamily="34" charset="0"/>
              </a:rPr>
              <a:t>Using the ‘String’ library: String text1 =“this is a string”;</a:t>
            </a:r>
          </a:p>
          <a:p>
            <a:pPr lvl="1">
              <a:lnSpc>
                <a:spcPct val="90000"/>
              </a:lnSpc>
              <a:buSzPct val="80000"/>
              <a:buFontTx/>
              <a:buBlip>
                <a:blip r:embed="rId3"/>
              </a:buBlip>
            </a:pPr>
            <a:r>
              <a:rPr lang="en-GB" dirty="0" err="1" smtClean="0"/>
              <a:t>i</a:t>
            </a:r>
            <a:r>
              <a:rPr lang="en-GB" dirty="0" err="1" smtClean="0">
                <a:latin typeface="Calibri" pitchFamily="34" charset="0"/>
              </a:rPr>
              <a:t>nt</a:t>
            </a:r>
            <a:r>
              <a:rPr lang="en-GB" dirty="0" smtClean="0">
                <a:latin typeface="Calibri" pitchFamily="34" charset="0"/>
              </a:rPr>
              <a:t> </a:t>
            </a:r>
            <a:r>
              <a:rPr lang="en-GB" dirty="0" err="1" smtClean="0">
                <a:latin typeface="Calibri" pitchFamily="34" charset="0"/>
              </a:rPr>
              <a:t>myPins</a:t>
            </a:r>
            <a:r>
              <a:rPr lang="en-GB" dirty="0" smtClean="0">
                <a:latin typeface="Calibri" pitchFamily="34" charset="0"/>
              </a:rPr>
              <a:t>[] = {2, 4, 8, 3, 6};</a:t>
            </a:r>
            <a:endParaRPr lang="en-US" dirty="0" smtClean="0">
              <a:latin typeface="Calibri" pitchFamily="34" charset="0"/>
            </a:endParaRPr>
          </a:p>
          <a:p>
            <a:pPr lvl="2">
              <a:lnSpc>
                <a:spcPct val="90000"/>
              </a:lnSpc>
              <a:buSzPct val="80000"/>
              <a:buFontTx/>
              <a:buBlip>
                <a:blip r:embed="rId3"/>
              </a:buBlip>
            </a:pPr>
            <a:r>
              <a:rPr lang="en-GB" dirty="0" smtClean="0">
                <a:latin typeface="Calibri" pitchFamily="34" charset="0"/>
              </a:rPr>
              <a:t>X=</a:t>
            </a:r>
            <a:r>
              <a:rPr lang="en-GB" dirty="0" err="1" smtClean="0">
                <a:latin typeface="Calibri" pitchFamily="34" charset="0"/>
              </a:rPr>
              <a:t>myPins</a:t>
            </a:r>
            <a:r>
              <a:rPr lang="en-GB" dirty="0" smtClean="0">
                <a:latin typeface="Calibri" pitchFamily="34" charset="0"/>
              </a:rPr>
              <a:t>[2];</a:t>
            </a:r>
            <a:endParaRPr lang="en-US" i="1" dirty="0" smtClean="0">
              <a:latin typeface="Calibri" pitchFamily="34" charset="0"/>
              <a:cs typeface="Courier New" pitchFamily="49" charset="0"/>
            </a:endParaRPr>
          </a:p>
          <a:p>
            <a:pPr lvl="1" algn="l" rtl="0" eaLnBrk="1" hangingPunct="1">
              <a:lnSpc>
                <a:spcPct val="90000"/>
              </a:lnSpc>
              <a:buSzPct val="80000"/>
              <a:buFontTx/>
              <a:buBlip>
                <a:blip r:embed="rId3"/>
              </a:buBlip>
            </a:pPr>
            <a:endParaRPr lang="en-US" i="1" dirty="0" smtClean="0">
              <a:latin typeface="Calibri" pitchFamily="34" charset="0"/>
              <a:cs typeface="Courier New" pitchFamily="49" charset="0"/>
            </a:endParaRPr>
          </a:p>
          <a:p>
            <a:pPr lvl="1" algn="l" rtl="0" eaLnBrk="1" hangingPunct="1">
              <a:lnSpc>
                <a:spcPct val="90000"/>
              </a:lnSpc>
              <a:buSzPct val="80000"/>
              <a:buFont typeface="Wingdings" pitchFamily="2" charset="2"/>
              <a:buBlip>
                <a:blip r:embed="rId3"/>
              </a:buBlip>
            </a:pPr>
            <a:endParaRPr lang="en-US" dirty="0" smtClean="0">
              <a:latin typeface="Calibri" pitchFamily="34" charset="0"/>
              <a:cs typeface="Courier New" pitchFamily="49" charset="0"/>
            </a:endParaRPr>
          </a:p>
        </p:txBody>
      </p:sp>
      <p:sp>
        <p:nvSpPr>
          <p:cNvPr id="19460" name="Slide Number Placeholder 5"/>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19461" name="TextBox 4"/>
          <p:cNvSpPr txBox="1">
            <a:spLocks noChangeArrowheads="1"/>
          </p:cNvSpPr>
          <p:nvPr/>
        </p:nvSpPr>
        <p:spPr bwMode="auto">
          <a:xfrm>
            <a:off x="4054475" y="325438"/>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4"/>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5"/>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107950" y="188913"/>
            <a:ext cx="7545388" cy="509587"/>
          </a:xfrm>
        </p:spPr>
        <p:txBody>
          <a:bodyPr>
            <a:normAutofit fontScale="90000"/>
          </a:bodyPr>
          <a:lstStyle/>
          <a:p>
            <a:pPr rtl="0" eaLnBrk="1" hangingPunct="1"/>
            <a:r>
              <a:rPr lang="en-US" sz="4800" smtClean="0">
                <a:solidFill>
                  <a:srgbClr val="0066FF"/>
                </a:solidFill>
                <a:latin typeface="Calibri" pitchFamily="34" charset="0"/>
              </a:rPr>
              <a:t>Control Structures </a:t>
            </a:r>
            <a:r>
              <a:rPr lang="en-US" sz="2800" smtClean="0">
                <a:solidFill>
                  <a:srgbClr val="0066FF"/>
                </a:solidFill>
                <a:latin typeface="Calibri" pitchFamily="34" charset="0"/>
              </a:rPr>
              <a:t>(if, while, etc.)</a:t>
            </a:r>
            <a:endParaRPr lang="en-US" sz="2800" smtClean="0">
              <a:solidFill>
                <a:srgbClr val="0066FF"/>
              </a:solidFill>
            </a:endParaRPr>
          </a:p>
        </p:txBody>
      </p:sp>
      <p:sp>
        <p:nvSpPr>
          <p:cNvPr id="20483" name="TextBox 4"/>
          <p:cNvSpPr txBox="1">
            <a:spLocks noChangeArrowheads="1"/>
          </p:cNvSpPr>
          <p:nvPr/>
        </p:nvSpPr>
        <p:spPr bwMode="auto">
          <a:xfrm>
            <a:off x="3419475" y="692150"/>
            <a:ext cx="4605338" cy="457200"/>
          </a:xfrm>
          <a:prstGeom prst="rect">
            <a:avLst/>
          </a:prstGeom>
          <a:noFill/>
          <a:ln w="9525">
            <a:noFill/>
            <a:miter lim="800000"/>
            <a:headEnd/>
            <a:tailEnd/>
          </a:ln>
        </p:spPr>
        <p:txBody>
          <a:bodyPr wrap="none">
            <a:spAutoFit/>
          </a:bodyPr>
          <a:lstStyle/>
          <a:p>
            <a:pPr algn="l" rtl="0"/>
            <a:r>
              <a:rPr lang="en-US" sz="2400">
                <a:solidFill>
                  <a:srgbClr val="FF0000"/>
                </a:solidFill>
                <a:hlinkClick r:id="rId2"/>
              </a:rPr>
              <a:t>http://arduino.cc/en/Reference/If</a:t>
            </a:r>
            <a:r>
              <a:rPr lang="en-US" sz="2400">
                <a:solidFill>
                  <a:srgbClr val="FF0000"/>
                </a:solidFill>
              </a:rPr>
              <a:t> </a:t>
            </a:r>
          </a:p>
        </p:txBody>
      </p:sp>
      <p:sp>
        <p:nvSpPr>
          <p:cNvPr id="3" name="Content Placeholder 2"/>
          <p:cNvSpPr>
            <a:spLocks noGrp="1"/>
          </p:cNvSpPr>
          <p:nvPr>
            <p:ph idx="4294967295"/>
          </p:nvPr>
        </p:nvSpPr>
        <p:spPr>
          <a:xfrm>
            <a:off x="106363" y="1174750"/>
            <a:ext cx="9037637" cy="4464050"/>
          </a:xfrm>
        </p:spPr>
        <p:txBody>
          <a:bodyPr>
            <a:noAutofit/>
          </a:bodyPr>
          <a:lstStyle/>
          <a:p>
            <a:pPr marL="342900" lvl="2" indent="-342900" algn="l" rtl="0" eaLnBrk="1" hangingPunct="1">
              <a:lnSpc>
                <a:spcPct val="80000"/>
              </a:lnSpc>
              <a:buSzPct val="80000"/>
              <a:buFontTx/>
              <a:buNone/>
            </a:pPr>
            <a:r>
              <a:rPr lang="en-US" dirty="0" smtClean="0">
                <a:solidFill>
                  <a:srgbClr val="FF9900"/>
                </a:solidFill>
                <a:latin typeface="Calibri" pitchFamily="34" charset="0"/>
              </a:rPr>
              <a:t>If </a:t>
            </a:r>
            <a:r>
              <a:rPr lang="en-US" dirty="0" smtClean="0">
                <a:latin typeface="Calibri" pitchFamily="34" charset="0"/>
              </a:rPr>
              <a:t>(</a:t>
            </a:r>
            <a:r>
              <a:rPr lang="en-US" dirty="0" err="1" smtClean="0">
                <a:latin typeface="Calibri" pitchFamily="34" charset="0"/>
              </a:rPr>
              <a:t>someVariable</a:t>
            </a:r>
            <a:r>
              <a:rPr lang="en-US" dirty="0" smtClean="0">
                <a:latin typeface="Calibri" pitchFamily="34" charset="0"/>
              </a:rPr>
              <a:t>&gt;50)</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r>
              <a:rPr lang="en-US" dirty="0" smtClean="0">
                <a:latin typeface="Calibri" pitchFamily="34" charset="0"/>
              </a:rPr>
              <a:t>	//do something here;</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r>
              <a:rPr lang="en-US" sz="2800" dirty="0" smtClean="0">
                <a:latin typeface="Calibri" pitchFamily="34" charset="0"/>
              </a:rPr>
              <a:t>For example:</a:t>
            </a:r>
          </a:p>
          <a:p>
            <a:pPr marL="342900" lvl="2" indent="-342900" algn="l" rtl="0" eaLnBrk="1" hangingPunct="1">
              <a:lnSpc>
                <a:spcPct val="80000"/>
              </a:lnSpc>
              <a:buSzPct val="80000"/>
              <a:buFontTx/>
              <a:buNone/>
            </a:pPr>
            <a:r>
              <a:rPr lang="en-US" dirty="0" smtClean="0">
                <a:solidFill>
                  <a:srgbClr val="FF9900"/>
                </a:solidFill>
                <a:latin typeface="Calibri" pitchFamily="34" charset="0"/>
              </a:rPr>
              <a:t>for </a:t>
            </a:r>
            <a:r>
              <a:rPr lang="en-US" dirty="0" smtClean="0">
                <a:latin typeface="Calibri" pitchFamily="34" charset="0"/>
              </a:rPr>
              <a:t>(</a:t>
            </a:r>
            <a:r>
              <a:rPr lang="en-US" dirty="0" err="1" smtClean="0">
                <a:latin typeface="Calibri" pitchFamily="34" charset="0"/>
              </a:rPr>
              <a:t>int</a:t>
            </a:r>
            <a:r>
              <a:rPr lang="en-US" dirty="0" smtClean="0">
                <a:latin typeface="Calibri" pitchFamily="34" charset="0"/>
              </a:rPr>
              <a:t> </a:t>
            </a:r>
            <a:r>
              <a:rPr lang="en-US" dirty="0" err="1" smtClean="0">
                <a:latin typeface="Calibri" pitchFamily="34" charset="0"/>
              </a:rPr>
              <a:t>i</a:t>
            </a:r>
            <a:r>
              <a:rPr lang="en-US" dirty="0" smtClean="0">
                <a:latin typeface="Calibri" pitchFamily="34" charset="0"/>
              </a:rPr>
              <a:t>=1; </a:t>
            </a:r>
            <a:r>
              <a:rPr lang="en-US" dirty="0" err="1" smtClean="0">
                <a:latin typeface="Calibri" pitchFamily="34" charset="0"/>
              </a:rPr>
              <a:t>i</a:t>
            </a:r>
            <a:r>
              <a:rPr lang="en-US" dirty="0" smtClean="0">
                <a:latin typeface="Calibri" pitchFamily="34" charset="0"/>
              </a:rPr>
              <a:t>&lt;4;i++)</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r>
              <a:rPr lang="en-US" dirty="0" err="1" smtClean="0">
                <a:latin typeface="Calibri" pitchFamily="34" charset="0"/>
              </a:rPr>
              <a:t>Serial.println</a:t>
            </a:r>
            <a:r>
              <a:rPr lang="en-US" dirty="0" smtClean="0">
                <a:latin typeface="Calibri" pitchFamily="34" charset="0"/>
              </a:rPr>
              <a:t>(</a:t>
            </a:r>
            <a:r>
              <a:rPr lang="en-US" dirty="0" err="1" smtClean="0">
                <a:latin typeface="Calibri" pitchFamily="34" charset="0"/>
              </a:rPr>
              <a:t>i</a:t>
            </a:r>
            <a:r>
              <a:rPr lang="en-US" dirty="0" smtClean="0">
                <a:latin typeface="Calibri" pitchFamily="34" charset="0"/>
              </a:rPr>
              <a:t>)</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endParaRPr lang="en-US" dirty="0" smtClean="0">
              <a:solidFill>
                <a:srgbClr val="FF9900"/>
              </a:solidFill>
              <a:latin typeface="Calibri" pitchFamily="34" charset="0"/>
            </a:endParaRPr>
          </a:p>
          <a:p>
            <a:pPr marL="342900" lvl="2" indent="-342900" algn="l" rtl="0" eaLnBrk="1" hangingPunct="1">
              <a:buSzPct val="80000"/>
              <a:buFontTx/>
              <a:buNone/>
            </a:pPr>
            <a:r>
              <a:rPr lang="en-US" sz="2800" dirty="0" smtClean="0">
                <a:latin typeface="Calibri" pitchFamily="34" charset="0"/>
              </a:rPr>
              <a:t>	</a:t>
            </a:r>
          </a:p>
        </p:txBody>
      </p:sp>
      <p:sp>
        <p:nvSpPr>
          <p:cNvPr id="20485" name="Line 7"/>
          <p:cNvSpPr>
            <a:spLocks noChangeShapeType="1"/>
          </p:cNvSpPr>
          <p:nvPr/>
        </p:nvSpPr>
        <p:spPr bwMode="auto">
          <a:xfrm>
            <a:off x="0" y="2636838"/>
            <a:ext cx="8893175" cy="0"/>
          </a:xfrm>
          <a:prstGeom prst="line">
            <a:avLst/>
          </a:prstGeom>
          <a:noFill/>
          <a:ln w="57150">
            <a:solidFill>
              <a:schemeClr val="tx1"/>
            </a:solidFill>
            <a:prstDash val="sysDot"/>
            <a:round/>
            <a:headEnd/>
            <a:tailEnd/>
          </a:ln>
        </p:spPr>
        <p:txBody>
          <a:bodyPr/>
          <a:lstStyle/>
          <a:p>
            <a:endParaRPr lang="en-GB"/>
          </a:p>
        </p:txBody>
      </p:sp>
      <p:sp>
        <p:nvSpPr>
          <p:cNvPr id="57352" name="Text Box 8"/>
          <p:cNvSpPr txBox="1">
            <a:spLocks noChangeArrowheads="1"/>
          </p:cNvSpPr>
          <p:nvPr/>
        </p:nvSpPr>
        <p:spPr bwMode="auto">
          <a:xfrm>
            <a:off x="4284663" y="3141663"/>
            <a:ext cx="1130300" cy="2292350"/>
          </a:xfrm>
          <a:prstGeom prst="rect">
            <a:avLst/>
          </a:prstGeom>
          <a:noFill/>
          <a:ln w="9525">
            <a:solidFill>
              <a:srgbClr val="0000FF"/>
            </a:solidFill>
            <a:miter lim="800000"/>
            <a:headEnd/>
            <a:tailEnd/>
          </a:ln>
        </p:spPr>
        <p:txBody>
          <a:bodyPr>
            <a:spAutoFit/>
          </a:bodyPr>
          <a:lstStyle/>
          <a:p>
            <a:pPr algn="l" rtl="0"/>
            <a:r>
              <a:rPr lang="en-US" sz="2400" b="1"/>
              <a:t>x==y</a:t>
            </a:r>
          </a:p>
          <a:p>
            <a:pPr algn="l" rtl="0"/>
            <a:r>
              <a:rPr lang="en-US" sz="2400" b="1"/>
              <a:t>x!=y</a:t>
            </a:r>
          </a:p>
          <a:p>
            <a:pPr algn="l" rtl="0"/>
            <a:r>
              <a:rPr lang="en-US" sz="2400" b="1"/>
              <a:t>X&lt;y</a:t>
            </a:r>
          </a:p>
          <a:p>
            <a:pPr algn="l" rtl="0"/>
            <a:r>
              <a:rPr lang="en-US" sz="2400" b="1"/>
              <a:t>X&gt;y</a:t>
            </a:r>
          </a:p>
          <a:p>
            <a:pPr algn="l" rtl="0"/>
            <a:r>
              <a:rPr lang="en-US" sz="2400" b="1"/>
              <a:t>X&lt;=y</a:t>
            </a:r>
          </a:p>
          <a:p>
            <a:pPr algn="l" rtl="0"/>
            <a:r>
              <a:rPr lang="en-US" sz="2400" b="1"/>
              <a:t>X&gt;=y</a:t>
            </a:r>
          </a:p>
        </p:txBody>
      </p:sp>
      <p:sp>
        <p:nvSpPr>
          <p:cNvPr id="57353" name="Line 9"/>
          <p:cNvSpPr>
            <a:spLocks noChangeShapeType="1"/>
          </p:cNvSpPr>
          <p:nvPr/>
        </p:nvSpPr>
        <p:spPr bwMode="auto">
          <a:xfrm>
            <a:off x="5795963" y="2781300"/>
            <a:ext cx="0" cy="3241675"/>
          </a:xfrm>
          <a:prstGeom prst="line">
            <a:avLst/>
          </a:prstGeom>
          <a:noFill/>
          <a:ln w="57150">
            <a:solidFill>
              <a:schemeClr val="tx1"/>
            </a:solidFill>
            <a:prstDash val="sysDot"/>
            <a:round/>
            <a:headEnd/>
            <a:tailEnd/>
          </a:ln>
        </p:spPr>
        <p:txBody>
          <a:bodyPr/>
          <a:lstStyle/>
          <a:p>
            <a:endParaRPr lang="en-GB"/>
          </a:p>
        </p:txBody>
      </p:sp>
      <p:sp>
        <p:nvSpPr>
          <p:cNvPr id="57354" name="Line 10"/>
          <p:cNvSpPr>
            <a:spLocks noChangeShapeType="1"/>
          </p:cNvSpPr>
          <p:nvPr/>
        </p:nvSpPr>
        <p:spPr bwMode="auto">
          <a:xfrm>
            <a:off x="4067175" y="2781300"/>
            <a:ext cx="0" cy="3241675"/>
          </a:xfrm>
          <a:prstGeom prst="line">
            <a:avLst/>
          </a:prstGeom>
          <a:noFill/>
          <a:ln w="57150">
            <a:solidFill>
              <a:schemeClr val="tx1"/>
            </a:solidFill>
            <a:prstDash val="sysDot"/>
            <a:round/>
            <a:headEnd/>
            <a:tailEnd/>
          </a:ln>
        </p:spPr>
        <p:txBody>
          <a:bodyPr/>
          <a:lstStyle/>
          <a:p>
            <a:endParaRPr lang="en-GB"/>
          </a:p>
        </p:txBody>
      </p:sp>
      <p:sp>
        <p:nvSpPr>
          <p:cNvPr id="57355" name="Text Box 11"/>
          <p:cNvSpPr txBox="1">
            <a:spLocks noChangeArrowheads="1"/>
          </p:cNvSpPr>
          <p:nvPr/>
        </p:nvSpPr>
        <p:spPr bwMode="auto">
          <a:xfrm>
            <a:off x="6154738" y="3141663"/>
            <a:ext cx="2665412" cy="2308225"/>
          </a:xfrm>
          <a:prstGeom prst="rect">
            <a:avLst/>
          </a:prstGeom>
          <a:noFill/>
          <a:ln w="9525">
            <a:solidFill>
              <a:srgbClr val="0000FF"/>
            </a:solidFill>
            <a:miter lim="800000"/>
            <a:headEnd/>
            <a:tailEnd/>
          </a:ln>
        </p:spPr>
        <p:txBody>
          <a:bodyPr>
            <a:spAutoFit/>
          </a:bodyPr>
          <a:lstStyle/>
          <a:p>
            <a:pPr algn="l" rtl="0"/>
            <a:r>
              <a:rPr lang="en-US" sz="2400" b="1" dirty="0"/>
              <a:t>while</a:t>
            </a:r>
          </a:p>
          <a:p>
            <a:pPr algn="l" rtl="0"/>
            <a:r>
              <a:rPr lang="en-US" sz="2400" b="1" dirty="0"/>
              <a:t>for</a:t>
            </a:r>
          </a:p>
          <a:p>
            <a:pPr algn="l" rtl="0"/>
            <a:r>
              <a:rPr lang="en-US" sz="2400" b="1" dirty="0"/>
              <a:t>switch/case</a:t>
            </a:r>
          </a:p>
          <a:p>
            <a:pPr algn="l" rtl="0"/>
            <a:r>
              <a:rPr lang="en-US" sz="2400" b="1" dirty="0"/>
              <a:t>do-while</a:t>
            </a:r>
          </a:p>
          <a:p>
            <a:pPr algn="l" rtl="0"/>
            <a:r>
              <a:rPr lang="en-US" sz="2400" b="1" dirty="0"/>
              <a:t>break</a:t>
            </a:r>
          </a:p>
          <a:p>
            <a:pPr algn="l" rtl="0"/>
            <a:r>
              <a:rPr lang="en-US" sz="2400" b="1" dirty="0"/>
              <a:t>return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5" presetClass="entr" presetSubtype="10" fill="hold" grpId="0" nodeType="withEffect">
                                  <p:stCondLst>
                                    <p:cond delay="0"/>
                                  </p:stCondLst>
                                  <p:childTnLst>
                                    <p:set>
                                      <p:cBhvr>
                                        <p:cTn id="26" dur="1" fill="hold">
                                          <p:stCondLst>
                                            <p:cond delay="0"/>
                                          </p:stCondLst>
                                        </p:cTn>
                                        <p:tgtEl>
                                          <p:spTgt spid="57354"/>
                                        </p:tgtEl>
                                        <p:attrNameLst>
                                          <p:attrName>style.visibility</p:attrName>
                                        </p:attrNameLst>
                                      </p:cBhvr>
                                      <p:to>
                                        <p:strVal val="visible"/>
                                      </p:to>
                                    </p:set>
                                    <p:animEffect transition="in" filter="checkerboard(across)">
                                      <p:cBhvr>
                                        <p:cTn id="27" dur="500"/>
                                        <p:tgtEl>
                                          <p:spTgt spid="573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checkerboard(across)">
                                      <p:cBhvr>
                                        <p:cTn id="32" dur="500"/>
                                        <p:tgtEl>
                                          <p:spTgt spid="5735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57353"/>
                                        </p:tgtEl>
                                        <p:attrNameLst>
                                          <p:attrName>style.visibility</p:attrName>
                                        </p:attrNameLst>
                                      </p:cBhvr>
                                      <p:to>
                                        <p:strVal val="visible"/>
                                      </p:to>
                                    </p:set>
                                    <p:animEffect transition="in" filter="diamond(in)">
                                      <p:cBhvr>
                                        <p:cTn id="35" dur="2000"/>
                                        <p:tgtEl>
                                          <p:spTgt spid="573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57355"/>
                                        </p:tgtEl>
                                        <p:attrNameLst>
                                          <p:attrName>style.visibility</p:attrName>
                                        </p:attrNameLst>
                                      </p:cBhvr>
                                      <p:to>
                                        <p:strVal val="visible"/>
                                      </p:to>
                                    </p:set>
                                    <p:animEffect transition="in" filter="checkerboard(across)">
                                      <p:cBhvr>
                                        <p:cTn id="40" dur="500"/>
                                        <p:tgtEl>
                                          <p:spTgt spid="5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P spid="573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operations</a:t>
            </a:r>
            <a:endParaRPr lang="en-GB" dirty="0"/>
          </a:p>
        </p:txBody>
      </p:sp>
      <p:sp>
        <p:nvSpPr>
          <p:cNvPr id="3" name="Content Placeholder 2"/>
          <p:cNvSpPr>
            <a:spLocks noGrp="1"/>
          </p:cNvSpPr>
          <p:nvPr>
            <p:ph idx="1"/>
          </p:nvPr>
        </p:nvSpPr>
        <p:spPr/>
        <p:txBody>
          <a:bodyPr>
            <a:normAutofit fontScale="70000" lnSpcReduction="20000"/>
          </a:bodyPr>
          <a:lstStyle/>
          <a:p>
            <a:r>
              <a:rPr lang="en-GB" dirty="0" err="1" smtClean="0"/>
              <a:t>i</a:t>
            </a:r>
            <a:r>
              <a:rPr lang="en-GB" dirty="0" smtClean="0"/>
              <a:t>=i+1; </a:t>
            </a:r>
            <a:r>
              <a:rPr lang="en-GB" dirty="0" err="1" smtClean="0"/>
              <a:t>i</a:t>
            </a:r>
            <a:r>
              <a:rPr lang="en-GB" dirty="0" smtClean="0"/>
              <a:t>++; </a:t>
            </a:r>
            <a:r>
              <a:rPr lang="en-GB" dirty="0" err="1" smtClean="0"/>
              <a:t>i</a:t>
            </a:r>
            <a:r>
              <a:rPr lang="en-GB" dirty="0" smtClean="0"/>
              <a:t>+=1</a:t>
            </a:r>
          </a:p>
          <a:p>
            <a:r>
              <a:rPr lang="en-GB" dirty="0" smtClean="0"/>
              <a:t>9/4=2; </a:t>
            </a:r>
          </a:p>
          <a:p>
            <a:r>
              <a:rPr lang="en-GB" dirty="0" smtClean="0"/>
              <a:t>Modulus: 22%10=2</a:t>
            </a:r>
          </a:p>
          <a:p>
            <a:r>
              <a:rPr lang="en-GB" dirty="0" smtClean="0"/>
              <a:t>Abs(-1)=1</a:t>
            </a:r>
          </a:p>
          <a:p>
            <a:r>
              <a:rPr lang="en-GB" dirty="0" smtClean="0"/>
              <a:t>min(1,2)=1 (similar for ‘max’)</a:t>
            </a:r>
          </a:p>
          <a:p>
            <a:r>
              <a:rPr lang="en-GB" dirty="0" err="1" smtClean="0"/>
              <a:t>pow</a:t>
            </a:r>
            <a:r>
              <a:rPr lang="en-GB" dirty="0" smtClean="0"/>
              <a:t>(2,3)=8; </a:t>
            </a:r>
            <a:r>
              <a:rPr lang="en-GB" dirty="0" err="1" smtClean="0"/>
              <a:t>sqrt</a:t>
            </a:r>
            <a:r>
              <a:rPr lang="en-GB" dirty="0" smtClean="0"/>
              <a:t>(9)=3</a:t>
            </a:r>
          </a:p>
          <a:p>
            <a:r>
              <a:rPr lang="en-GB" dirty="0" smtClean="0"/>
              <a:t>sin(</a:t>
            </a:r>
            <a:r>
              <a:rPr lang="en-GB" dirty="0" err="1" smtClean="0"/>
              <a:t>rad</a:t>
            </a:r>
            <a:r>
              <a:rPr lang="en-GB" dirty="0" smtClean="0"/>
              <a:t>); </a:t>
            </a:r>
            <a:r>
              <a:rPr lang="en-GB" dirty="0" err="1" smtClean="0"/>
              <a:t>cos</a:t>
            </a:r>
            <a:r>
              <a:rPr lang="en-GB" dirty="0" smtClean="0"/>
              <a:t>(); tan()</a:t>
            </a:r>
          </a:p>
          <a:p>
            <a:r>
              <a:rPr lang="en-GB" dirty="0" err="1" smtClean="0"/>
              <a:t>sensVal</a:t>
            </a:r>
            <a:r>
              <a:rPr lang="en-GB" dirty="0" smtClean="0"/>
              <a:t> = constrain(</a:t>
            </a:r>
            <a:r>
              <a:rPr lang="en-GB" dirty="0" err="1" smtClean="0"/>
              <a:t>sensVal</a:t>
            </a:r>
            <a:r>
              <a:rPr lang="en-GB" dirty="0" smtClean="0"/>
              <a:t>, 10, 150); // limits range of sensor values to between 10 and 150 </a:t>
            </a:r>
          </a:p>
          <a:p>
            <a:r>
              <a:rPr lang="nn-NO" dirty="0" smtClean="0"/>
              <a:t>val = map(val, 0, 1023, 0, 255);</a:t>
            </a:r>
          </a:p>
          <a:p>
            <a:r>
              <a:rPr lang="nn-NO" dirty="0" smtClean="0"/>
              <a:t>floor;ceil;</a:t>
            </a:r>
          </a:p>
          <a:p>
            <a:r>
              <a:rPr lang="nn-NO" dirty="0" smtClean="0"/>
              <a:t>PI;RAD_TO_DEG;</a:t>
            </a:r>
          </a:p>
          <a:p>
            <a:r>
              <a:rPr lang="nn-NO" dirty="0" smtClean="0"/>
              <a:t>random(min,max);</a:t>
            </a:r>
            <a:endParaRPr lang="en-GB" dirty="0" smtClean="0"/>
          </a:p>
          <a:p>
            <a:endParaRPr lang="en-GB" dirty="0" smtClean="0"/>
          </a:p>
          <a:p>
            <a:endParaRPr lang="en-GB" dirty="0"/>
          </a:p>
        </p:txBody>
      </p:sp>
      <p:sp>
        <p:nvSpPr>
          <p:cNvPr id="4" name="Rectangle 3"/>
          <p:cNvSpPr/>
          <p:nvPr/>
        </p:nvSpPr>
        <p:spPr>
          <a:xfrm>
            <a:off x="2819400" y="0"/>
            <a:ext cx="6324600" cy="646331"/>
          </a:xfrm>
          <a:prstGeom prst="rect">
            <a:avLst/>
          </a:prstGeom>
        </p:spPr>
        <p:txBody>
          <a:bodyPr wrap="square">
            <a:spAutoFit/>
          </a:bodyPr>
          <a:lstStyle/>
          <a:p>
            <a:r>
              <a:rPr lang="en-GB" dirty="0" smtClean="0">
                <a:hlinkClick r:id="rId3"/>
              </a:rPr>
              <a:t>https://www.arduino.cc/en/Reference/Arithmetic</a:t>
            </a:r>
            <a:r>
              <a:rPr lang="en-GB" dirty="0" smtClean="0"/>
              <a:t> </a:t>
            </a:r>
          </a:p>
          <a:p>
            <a:r>
              <a:rPr lang="en-GB" dirty="0" smtClean="0">
                <a:hlinkClick r:id="rId4"/>
              </a:rPr>
              <a:t>https://www.arduino.cc/en/Reference/HomePage</a:t>
            </a:r>
            <a:r>
              <a:rPr lang="en-GB" dirty="0" smtClean="0"/>
              <a:t> </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9850" y="0"/>
            <a:ext cx="4070350" cy="981075"/>
          </a:xfrm>
          <a:solidFill>
            <a:schemeClr val="bg1"/>
          </a:solidFill>
        </p:spPr>
        <p:txBody>
          <a:bodyPr/>
          <a:lstStyle/>
          <a:p>
            <a:pPr marL="342900" indent="-342900" eaLnBrk="1" hangingPunct="1"/>
            <a:r>
              <a:rPr lang="en-US" smtClean="0">
                <a:solidFill>
                  <a:srgbClr val="0066FF"/>
                </a:solidFill>
                <a:latin typeface="Calibri" pitchFamily="34" charset="0"/>
                <a:cs typeface="Courier New" pitchFamily="49" charset="0"/>
              </a:rPr>
              <a:t>Libraries</a:t>
            </a:r>
            <a:endParaRPr lang="en-US" smtClean="0">
              <a:solidFill>
                <a:srgbClr val="0066FF"/>
              </a:solidFill>
            </a:endParaRPr>
          </a:p>
        </p:txBody>
      </p:sp>
      <p:sp>
        <p:nvSpPr>
          <p:cNvPr id="21507" name="TextBox 4"/>
          <p:cNvSpPr txBox="1">
            <a:spLocks noChangeArrowheads="1"/>
          </p:cNvSpPr>
          <p:nvPr/>
        </p:nvSpPr>
        <p:spPr bwMode="auto">
          <a:xfrm>
            <a:off x="665163" y="765175"/>
            <a:ext cx="4241800" cy="400050"/>
          </a:xfrm>
          <a:prstGeom prst="rect">
            <a:avLst/>
          </a:prstGeom>
          <a:noFill/>
          <a:ln w="9525">
            <a:noFill/>
            <a:miter lim="800000"/>
            <a:headEnd/>
            <a:tailEnd/>
          </a:ln>
        </p:spPr>
        <p:txBody>
          <a:bodyPr wrap="none">
            <a:spAutoFit/>
          </a:bodyPr>
          <a:lstStyle/>
          <a:p>
            <a:pPr algn="l" rtl="0"/>
            <a:r>
              <a:rPr lang="en-US" sz="2000">
                <a:solidFill>
                  <a:srgbClr val="FF0000"/>
                </a:solidFill>
                <a:hlinkClick r:id="rId3"/>
              </a:rPr>
              <a:t>http://arduino.cc/en/Guide/Libraries</a:t>
            </a:r>
            <a:r>
              <a:rPr lang="en-US" sz="2000">
                <a:solidFill>
                  <a:srgbClr val="FF0000"/>
                </a:solidFill>
              </a:rPr>
              <a:t> </a:t>
            </a:r>
          </a:p>
        </p:txBody>
      </p:sp>
      <p:pic>
        <p:nvPicPr>
          <p:cNvPr id="50178" name="Picture 2"/>
          <p:cNvPicPr>
            <a:picLocks noChangeAspect="1" noChangeArrowheads="1"/>
          </p:cNvPicPr>
          <p:nvPr/>
        </p:nvPicPr>
        <p:blipFill>
          <a:blip r:embed="rId4" cstate="print"/>
          <a:srcRect/>
          <a:stretch>
            <a:fillRect/>
          </a:stretch>
        </p:blipFill>
        <p:spPr bwMode="auto">
          <a:xfrm>
            <a:off x="6300788" y="1165225"/>
            <a:ext cx="2638425" cy="4716463"/>
          </a:xfrm>
          <a:prstGeom prst="rect">
            <a:avLst/>
          </a:prstGeom>
          <a:noFill/>
          <a:ln w="9525">
            <a:noFill/>
            <a:miter lim="800000"/>
            <a:headEnd/>
            <a:tailEnd/>
          </a:ln>
        </p:spPr>
      </p:pic>
      <p:pic>
        <p:nvPicPr>
          <p:cNvPr id="50179" name="Picture 3"/>
          <p:cNvPicPr>
            <a:picLocks noChangeAspect="1" noChangeArrowheads="1"/>
          </p:cNvPicPr>
          <p:nvPr/>
        </p:nvPicPr>
        <p:blipFill>
          <a:blip r:embed="rId5" cstate="print"/>
          <a:srcRect/>
          <a:stretch>
            <a:fillRect/>
          </a:stretch>
        </p:blipFill>
        <p:spPr bwMode="auto">
          <a:xfrm>
            <a:off x="5257800" y="3657600"/>
            <a:ext cx="3762384" cy="3124200"/>
          </a:xfrm>
          <a:prstGeom prst="rect">
            <a:avLst/>
          </a:prstGeom>
          <a:noFill/>
          <a:ln w="9525">
            <a:noFill/>
            <a:miter lim="800000"/>
            <a:headEnd/>
            <a:tailEnd/>
          </a:ln>
        </p:spPr>
      </p:pic>
      <p:sp>
        <p:nvSpPr>
          <p:cNvPr id="3" name="Content Placeholder 2"/>
          <p:cNvSpPr>
            <a:spLocks noGrp="1"/>
          </p:cNvSpPr>
          <p:nvPr>
            <p:ph idx="1"/>
          </p:nvPr>
        </p:nvSpPr>
        <p:spPr>
          <a:xfrm>
            <a:off x="-468313" y="987425"/>
            <a:ext cx="6107113" cy="4025900"/>
          </a:xfrm>
        </p:spPr>
        <p:txBody>
          <a:bodyPr/>
          <a:lstStyle/>
          <a:p>
            <a:pPr lvl="1" algn="l" rtl="0" eaLnBrk="1" hangingPunct="1">
              <a:lnSpc>
                <a:spcPct val="130000"/>
              </a:lnSpc>
              <a:buSzPct val="80000"/>
              <a:buFont typeface="Wingdings" pitchFamily="2" charset="2"/>
              <a:buBlip>
                <a:blip r:embed="rId6"/>
              </a:buBlip>
            </a:pPr>
            <a:r>
              <a:rPr lang="en-US" sz="2400" dirty="0" smtClean="0">
                <a:latin typeface="Calibri" pitchFamily="34" charset="0"/>
                <a:cs typeface="Courier New" pitchFamily="49" charset="0"/>
              </a:rPr>
              <a:t>Collection of code lines</a:t>
            </a:r>
          </a:p>
          <a:p>
            <a:pPr lvl="1" algn="l" rtl="0" eaLnBrk="1" hangingPunct="1">
              <a:lnSpc>
                <a:spcPct val="130000"/>
              </a:lnSpc>
              <a:buSzPct val="80000"/>
              <a:buFont typeface="Wingdings" pitchFamily="2" charset="2"/>
              <a:buBlip>
                <a:blip r:embed="rId6"/>
              </a:buBlip>
            </a:pPr>
            <a:r>
              <a:rPr lang="en-US" sz="2400" dirty="0" smtClean="0">
                <a:latin typeface="Calibri" pitchFamily="34" charset="0"/>
                <a:cs typeface="Courier New" pitchFamily="49" charset="0"/>
              </a:rPr>
              <a:t>Built-in libraries </a:t>
            </a:r>
          </a:p>
          <a:p>
            <a:pPr lvl="1" algn="l" rtl="0" eaLnBrk="1" hangingPunct="1">
              <a:lnSpc>
                <a:spcPct val="130000"/>
              </a:lnSpc>
              <a:buSzPct val="80000"/>
              <a:buFont typeface="Wingdings" pitchFamily="2" charset="2"/>
              <a:buBlip>
                <a:blip r:embed="rId6"/>
              </a:buBlip>
            </a:pPr>
            <a:r>
              <a:rPr lang="en-US" sz="2400" dirty="0" smtClean="0">
                <a:latin typeface="Calibri" pitchFamily="34" charset="0"/>
                <a:cs typeface="Courier New" pitchFamily="49" charset="0"/>
              </a:rPr>
              <a:t>Others – require installation and to be called at the beginning of the code:</a:t>
            </a:r>
          </a:p>
          <a:p>
            <a:pPr lvl="1">
              <a:lnSpc>
                <a:spcPct val="130000"/>
              </a:lnSpc>
              <a:buSzPct val="80000"/>
              <a:buNone/>
            </a:pPr>
            <a:r>
              <a:rPr lang="en-US" sz="2400" dirty="0" smtClean="0">
                <a:latin typeface="Calibri" pitchFamily="34" charset="0"/>
                <a:cs typeface="Courier New" pitchFamily="49" charset="0"/>
              </a:rPr>
              <a:t>    Import library: &gt; #include &lt;</a:t>
            </a:r>
            <a:r>
              <a:rPr lang="en-US" sz="2400" dirty="0" err="1" smtClean="0">
                <a:solidFill>
                  <a:srgbClr val="FF0000"/>
                </a:solidFill>
                <a:latin typeface="Calibri" pitchFamily="34" charset="0"/>
                <a:cs typeface="Courier New" pitchFamily="49" charset="0"/>
              </a:rPr>
              <a:t>Stepper</a:t>
            </a:r>
            <a:r>
              <a:rPr lang="en-US" sz="2400" dirty="0" err="1" smtClean="0">
                <a:latin typeface="Calibri" pitchFamily="34" charset="0"/>
                <a:cs typeface="Courier New" pitchFamily="49" charset="0"/>
              </a:rPr>
              <a:t>.h</a:t>
            </a:r>
            <a:r>
              <a:rPr lang="en-US" sz="2400" dirty="0" smtClean="0">
                <a:latin typeface="Calibri" pitchFamily="34" charset="0"/>
                <a:cs typeface="Courier New" pitchFamily="49" charset="0"/>
              </a:rPr>
              <a:t>&gt;</a:t>
            </a:r>
          </a:p>
          <a:p>
            <a:pPr lvl="1" algn="l" rtl="0" eaLnBrk="1" hangingPunct="1">
              <a:lnSpc>
                <a:spcPct val="130000"/>
              </a:lnSpc>
              <a:buSzPct val="80000"/>
              <a:buNone/>
            </a:pPr>
            <a:r>
              <a:rPr lang="en-US" sz="2400" dirty="0" smtClean="0">
                <a:latin typeface="Calibri" pitchFamily="34" charset="0"/>
                <a:cs typeface="Courier New" pitchFamily="49" charset="0"/>
              </a:rPr>
              <a:t> </a:t>
            </a:r>
          </a:p>
          <a:p>
            <a:pPr lvl="1" algn="l" rtl="0" eaLnBrk="1" hangingPunct="1">
              <a:lnSpc>
                <a:spcPct val="130000"/>
              </a:lnSpc>
              <a:buSzPct val="80000"/>
              <a:buFont typeface="Wingdings" pitchFamily="2" charset="2"/>
              <a:buBlip>
                <a:blip r:embed="rId6"/>
              </a:buBlip>
            </a:pPr>
            <a:endParaRPr lang="en-US" sz="2400" dirty="0" smtClean="0">
              <a:latin typeface="Calibri" pitchFamily="34" charset="0"/>
              <a:cs typeface="Courier New" pitchFamily="49" charset="0"/>
            </a:endParaRPr>
          </a:p>
        </p:txBody>
      </p:sp>
      <p:sp>
        <p:nvSpPr>
          <p:cNvPr id="21511" name="Slide Number Placeholder 7"/>
          <p:cNvSpPr>
            <a:spLocks noGrp="1"/>
          </p:cNvSpPr>
          <p:nvPr>
            <p:ph type="sldNum" sz="quarter" idx="4294967295"/>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circle(in)">
                                      <p:cBhvr>
                                        <p:cTn id="7" dur="2000"/>
                                        <p:tgtEl>
                                          <p:spTgt spid="50178"/>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10" presetClass="exit" presetSubtype="0" fill="hold" nodeType="withEffect">
                                  <p:stCondLst>
                                    <p:cond delay="0"/>
                                  </p:stCondLst>
                                  <p:childTnLst>
                                    <p:animEffect transition="out" filter="fade">
                                      <p:cBhvr>
                                        <p:cTn id="21" dur="500"/>
                                        <p:tgtEl>
                                          <p:spTgt spid="50179"/>
                                        </p:tgtEl>
                                      </p:cBhvr>
                                    </p:animEffect>
                                    <p:set>
                                      <p:cBhvr>
                                        <p:cTn id="22" dur="1" fill="hold">
                                          <p:stCondLst>
                                            <p:cond delay="499"/>
                                          </p:stCondLst>
                                        </p:cTn>
                                        <p:tgtEl>
                                          <p:spTgt spid="501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http://www.ladyada.net/images/arduino/serialdata.gif"/>
          <p:cNvPicPr>
            <a:picLocks noChangeAspect="1" noChangeArrowheads="1"/>
          </p:cNvPicPr>
          <p:nvPr/>
        </p:nvPicPr>
        <p:blipFill>
          <a:blip r:embed="rId3" cstate="print"/>
          <a:srcRect/>
          <a:stretch>
            <a:fillRect/>
          </a:stretch>
        </p:blipFill>
        <p:spPr bwMode="auto">
          <a:xfrm>
            <a:off x="3779838" y="3357563"/>
            <a:ext cx="5113337" cy="2622550"/>
          </a:xfrm>
          <a:prstGeom prst="rect">
            <a:avLst/>
          </a:prstGeom>
          <a:noFill/>
          <a:ln w="9525">
            <a:noFill/>
            <a:miter lim="800000"/>
            <a:headEnd/>
            <a:tailEnd/>
          </a:ln>
        </p:spPr>
      </p:pic>
      <p:sp>
        <p:nvSpPr>
          <p:cNvPr id="3" name="Content Placeholder 2"/>
          <p:cNvSpPr>
            <a:spLocks noGrp="1"/>
          </p:cNvSpPr>
          <p:nvPr>
            <p:ph idx="1"/>
          </p:nvPr>
        </p:nvSpPr>
        <p:spPr>
          <a:xfrm>
            <a:off x="34925" y="620713"/>
            <a:ext cx="8569325" cy="5256212"/>
          </a:xfrm>
        </p:spPr>
        <p:txBody>
          <a:bodyPr>
            <a:normAutofit fontScale="92500" lnSpcReduction="10000"/>
          </a:bodyPr>
          <a:lstStyle/>
          <a:p>
            <a:pPr lvl="1" algn="l" rtl="0" eaLnBrk="1" hangingPunct="1">
              <a:lnSpc>
                <a:spcPct val="130000"/>
              </a:lnSpc>
              <a:buSzPct val="80000"/>
              <a:buFont typeface="Wingdings" pitchFamily="2" charset="2"/>
              <a:buBlip>
                <a:blip r:embed="rId4"/>
              </a:buBlip>
            </a:pPr>
            <a:endParaRPr lang="en-US" sz="2400" dirty="0" smtClean="0">
              <a:latin typeface="Times New Roman" pitchFamily="18" charset="0"/>
              <a:cs typeface="Times New Roman" pitchFamily="18" charset="0"/>
            </a:endParaRPr>
          </a:p>
          <a:p>
            <a:pPr lvl="1" algn="l" rtl="0" eaLnBrk="1" hangingPunct="1">
              <a:lnSpc>
                <a:spcPct val="130000"/>
              </a:lnSpc>
              <a:buSzPct val="80000"/>
              <a:buFont typeface="Wingdings" pitchFamily="2" charset="2"/>
              <a:buBlip>
                <a:blip r:embed="rId4"/>
              </a:buBlip>
            </a:pPr>
            <a:r>
              <a:rPr lang="en-US" sz="2400" b="1" dirty="0" smtClean="0">
                <a:latin typeface="Times New Roman" pitchFamily="18" charset="0"/>
                <a:cs typeface="Times New Roman" pitchFamily="18" charset="0"/>
              </a:rPr>
              <a:t>communication between the Arduino board and other </a:t>
            </a:r>
            <a:r>
              <a:rPr lang="en-US" sz="2400" b="1" dirty="0" err="1" smtClean="0">
                <a:latin typeface="Times New Roman" pitchFamily="18" charset="0"/>
                <a:cs typeface="Times New Roman" pitchFamily="18" charset="0"/>
              </a:rPr>
              <a:t>deivces</a:t>
            </a:r>
            <a:r>
              <a:rPr lang="en-US" sz="2400" b="1" dirty="0" smtClean="0">
                <a:latin typeface="Times New Roman" pitchFamily="18" charset="0"/>
                <a:cs typeface="Times New Roman" pitchFamily="18" charset="0"/>
              </a:rPr>
              <a:t> (PC over the USB port. Serial sensors) using the serial communication protocol. </a:t>
            </a:r>
          </a:p>
          <a:p>
            <a:pPr lvl="1" algn="l" rtl="0" eaLnBrk="1" hangingPunct="1">
              <a:lnSpc>
                <a:spcPct val="130000"/>
              </a:lnSpc>
              <a:buSzPct val="80000"/>
              <a:buFont typeface="Wingdings" pitchFamily="2" charset="2"/>
              <a:buBlip>
                <a:blip r:embed="rId4"/>
              </a:buBlip>
            </a:pPr>
            <a:r>
              <a:rPr lang="en-US" sz="2400" b="1" dirty="0" err="1" smtClean="0">
                <a:solidFill>
                  <a:srgbClr val="FF9900"/>
                </a:solidFill>
                <a:latin typeface="Times New Roman" pitchFamily="18" charset="0"/>
                <a:cs typeface="Times New Roman" pitchFamily="18" charset="0"/>
              </a:rPr>
              <a:t>Serial.begin</a:t>
            </a:r>
            <a:r>
              <a:rPr lang="en-US" sz="2400" b="1" dirty="0" smtClean="0">
                <a:latin typeface="Times New Roman" pitchFamily="18" charset="0"/>
                <a:cs typeface="Times New Roman" pitchFamily="18" charset="0"/>
              </a:rPr>
              <a:t>(9600);</a:t>
            </a:r>
          </a:p>
          <a:p>
            <a:pPr lvl="1" algn="l" rtl="0" eaLnBrk="1" hangingPunct="1">
              <a:lnSpc>
                <a:spcPct val="130000"/>
              </a:lnSpc>
              <a:buSzPct val="80000"/>
              <a:buFont typeface="Wingdings" pitchFamily="2" charset="2"/>
              <a:buBlip>
                <a:blip r:embed="rId4"/>
              </a:buBlip>
            </a:pPr>
            <a:r>
              <a:rPr lang="en-US" sz="2400" dirty="0" smtClean="0">
                <a:latin typeface="Times New Roman" pitchFamily="18" charset="0"/>
                <a:cs typeface="Times New Roman" pitchFamily="18" charset="0"/>
              </a:rPr>
              <a:t>9600 Bits Per Second (</a:t>
            </a:r>
            <a:r>
              <a:rPr lang="en-US" sz="2400" b="1" dirty="0" smtClean="0">
                <a:latin typeface="Times New Roman" pitchFamily="18" charset="0"/>
                <a:cs typeface="Times New Roman" pitchFamily="18" charset="0"/>
              </a:rPr>
              <a:t>baud rate</a:t>
            </a:r>
            <a:r>
              <a:rPr lang="en-US" sz="2400" dirty="0" smtClean="0">
                <a:latin typeface="Times New Roman" pitchFamily="18" charset="0"/>
                <a:cs typeface="Times New Roman" pitchFamily="18" charset="0"/>
              </a:rPr>
              <a:t>) </a:t>
            </a:r>
          </a:p>
          <a:p>
            <a:pPr lvl="1" algn="l" rtl="0" eaLnBrk="1" hangingPunct="1">
              <a:lnSpc>
                <a:spcPct val="130000"/>
              </a:lnSpc>
              <a:buSzPct val="80000"/>
              <a:buFont typeface="Wingdings" pitchFamily="2" charset="2"/>
              <a:buBlip>
                <a:blip r:embed="rId4"/>
              </a:buBlip>
            </a:pPr>
            <a:r>
              <a:rPr lang="en-US" sz="2400" dirty="0" smtClean="0">
                <a:latin typeface="Times New Roman" pitchFamily="18" charset="0"/>
                <a:cs typeface="Times New Roman" pitchFamily="18" charset="0"/>
              </a:rPr>
              <a:t>(some) Important  procedures:</a:t>
            </a:r>
          </a:p>
          <a:p>
            <a:pPr lvl="2" algn="l" rtl="0" eaLnBrk="1" hangingPunct="1">
              <a:lnSpc>
                <a:spcPct val="130000"/>
              </a:lnSpc>
              <a:buSzPct val="80000"/>
              <a:buFont typeface="Wingdings" pitchFamily="2" charset="2"/>
              <a:buBlip>
                <a:blip r:embed="rId4"/>
              </a:buBlip>
            </a:pPr>
            <a:r>
              <a:rPr lang="en-US" sz="2000" dirty="0" smtClean="0">
                <a:latin typeface="Times New Roman" pitchFamily="18" charset="0"/>
                <a:cs typeface="Times New Roman" pitchFamily="18" charset="0"/>
              </a:rPr>
              <a:t>begin()</a:t>
            </a:r>
          </a:p>
          <a:p>
            <a:pPr lvl="2" algn="l" rtl="0" eaLnBrk="1" hangingPunct="1">
              <a:lnSpc>
                <a:spcPct val="130000"/>
              </a:lnSpc>
              <a:buSzPct val="80000"/>
              <a:buFontTx/>
              <a:buBlip>
                <a:blip r:embed="rId4"/>
              </a:buBlip>
            </a:pPr>
            <a:r>
              <a:rPr lang="en-US" sz="2000" dirty="0" smtClean="0">
                <a:latin typeface="Times New Roman" pitchFamily="18" charset="0"/>
                <a:cs typeface="Times New Roman" pitchFamily="18" charset="0"/>
              </a:rPr>
              <a:t>available()</a:t>
            </a:r>
          </a:p>
          <a:p>
            <a:pPr lvl="2" algn="l" rtl="0" eaLnBrk="1" hangingPunct="1">
              <a:lnSpc>
                <a:spcPct val="130000"/>
              </a:lnSpc>
              <a:buSzPct val="80000"/>
              <a:buFontTx/>
              <a:buBlip>
                <a:blip r:embed="rId4"/>
              </a:buBlip>
            </a:pPr>
            <a:r>
              <a:rPr lang="en-US" sz="2000" dirty="0" smtClean="0">
                <a:latin typeface="Times New Roman" pitchFamily="18" charset="0"/>
                <a:cs typeface="Times New Roman" pitchFamily="18" charset="0"/>
              </a:rPr>
              <a:t>print()</a:t>
            </a:r>
          </a:p>
          <a:p>
            <a:pPr lvl="2" algn="l" rtl="0" eaLnBrk="1" hangingPunct="1">
              <a:lnSpc>
                <a:spcPct val="130000"/>
              </a:lnSpc>
              <a:buSzPct val="80000"/>
              <a:buFont typeface="Wingdings" pitchFamily="2" charset="2"/>
              <a:buBlip>
                <a:blip r:embed="rId4"/>
              </a:buBlip>
            </a:pPr>
            <a:r>
              <a:rPr lang="en-US" sz="2000" dirty="0" err="1" smtClean="0">
                <a:latin typeface="Times New Roman" pitchFamily="18" charset="0"/>
                <a:cs typeface="Times New Roman" pitchFamily="18" charset="0"/>
              </a:rPr>
              <a:t>println</a:t>
            </a:r>
            <a:r>
              <a:rPr lang="en-US" sz="2000" dirty="0" smtClean="0">
                <a:latin typeface="Times New Roman" pitchFamily="18" charset="0"/>
                <a:cs typeface="Times New Roman" pitchFamily="18" charset="0"/>
              </a:rPr>
              <a:t>()</a:t>
            </a:r>
          </a:p>
          <a:p>
            <a:pPr lvl="2" algn="l" rtl="0" eaLnBrk="1" hangingPunct="1">
              <a:lnSpc>
                <a:spcPct val="130000"/>
              </a:lnSpc>
              <a:buSzPct val="80000"/>
              <a:buFont typeface="Wingdings" pitchFamily="2" charset="2"/>
              <a:buBlip>
                <a:blip r:embed="rId4"/>
              </a:buBlip>
            </a:pPr>
            <a:r>
              <a:rPr lang="en-US" sz="2000" dirty="0" smtClean="0">
                <a:latin typeface="Times New Roman" pitchFamily="18" charset="0"/>
                <a:cs typeface="Times New Roman" pitchFamily="18" charset="0"/>
              </a:rPr>
              <a:t>read()</a:t>
            </a:r>
          </a:p>
          <a:p>
            <a:pPr lvl="1" algn="l" rtl="0" eaLnBrk="1" hangingPunct="1">
              <a:lnSpc>
                <a:spcPct val="130000"/>
              </a:lnSpc>
              <a:buSzPct val="80000"/>
              <a:buFont typeface="Wingdings" pitchFamily="2" charset="2"/>
              <a:buBlip>
                <a:blip r:embed="rId4"/>
              </a:buBlip>
            </a:pPr>
            <a:endParaRPr lang="en-US" sz="2400" dirty="0" smtClean="0">
              <a:latin typeface="Times New Roman" pitchFamily="18" charset="0"/>
              <a:cs typeface="Times New Roman" pitchFamily="18" charset="0"/>
            </a:endParaRPr>
          </a:p>
        </p:txBody>
      </p:sp>
      <p:sp>
        <p:nvSpPr>
          <p:cNvPr id="22532" name="Title 1"/>
          <p:cNvSpPr>
            <a:spLocks noGrp="1"/>
          </p:cNvSpPr>
          <p:nvPr>
            <p:ph type="title"/>
          </p:nvPr>
        </p:nvSpPr>
        <p:spPr>
          <a:xfrm>
            <a:off x="69850" y="0"/>
            <a:ext cx="4070350" cy="981075"/>
          </a:xfrm>
          <a:solidFill>
            <a:schemeClr val="bg1"/>
          </a:solidFill>
        </p:spPr>
        <p:txBody>
          <a:bodyPr/>
          <a:lstStyle/>
          <a:p>
            <a:pPr marL="342900" indent="-342900" eaLnBrk="1" hangingPunct="1"/>
            <a:r>
              <a:rPr lang="en-US" dirty="0" smtClean="0">
                <a:solidFill>
                  <a:srgbClr val="0066FF"/>
                </a:solidFill>
                <a:latin typeface="Times New Roman" pitchFamily="18" charset="0"/>
                <a:cs typeface="Times New Roman" pitchFamily="18" charset="0"/>
              </a:rPr>
              <a:t>Serial library</a:t>
            </a:r>
          </a:p>
        </p:txBody>
      </p:sp>
      <p:sp>
        <p:nvSpPr>
          <p:cNvPr id="22533" name="TextBox 4"/>
          <p:cNvSpPr txBox="1">
            <a:spLocks noChangeArrowheads="1"/>
          </p:cNvSpPr>
          <p:nvPr/>
        </p:nvSpPr>
        <p:spPr bwMode="auto">
          <a:xfrm>
            <a:off x="684213" y="765175"/>
            <a:ext cx="5441950" cy="40005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5"/>
              </a:rPr>
              <a:t>http://www.ladyada.net/learn/arduino/lesson4.html</a:t>
            </a:r>
            <a:r>
              <a:rPr lang="en-US" sz="2000">
                <a:solidFill>
                  <a:srgbClr val="FF0000"/>
                </a:solidFill>
                <a:latin typeface="Times New Roman" pitchFamily="18" charset="0"/>
                <a:cs typeface="Times New Roman" pitchFamily="18" charset="0"/>
              </a:rPr>
              <a:t> </a:t>
            </a:r>
          </a:p>
        </p:txBody>
      </p:sp>
      <p:sp>
        <p:nvSpPr>
          <p:cNvPr id="6" name="TextBox 5"/>
          <p:cNvSpPr txBox="1"/>
          <p:nvPr/>
        </p:nvSpPr>
        <p:spPr>
          <a:xfrm>
            <a:off x="1143000" y="6324600"/>
            <a:ext cx="6108211" cy="369332"/>
          </a:xfrm>
          <a:prstGeom prst="rect">
            <a:avLst/>
          </a:prstGeom>
          <a:noFill/>
        </p:spPr>
        <p:txBody>
          <a:bodyPr wrap="none" rtlCol="0">
            <a:spAutoFit/>
          </a:bodyPr>
          <a:lstStyle/>
          <a:p>
            <a:r>
              <a:rPr lang="en-GB" dirty="0" smtClean="0"/>
              <a:t>See the ‘</a:t>
            </a:r>
            <a:r>
              <a:rPr lang="en-GB" dirty="0" err="1" smtClean="0"/>
              <a:t>AnalogReadSerial</a:t>
            </a:r>
            <a:r>
              <a:rPr lang="en-GB" dirty="0" smtClean="0"/>
              <a:t>’ example  </a:t>
            </a:r>
            <a:r>
              <a:rPr lang="en-GB" dirty="0" err="1" smtClean="0"/>
              <a:t>unber</a:t>
            </a:r>
            <a:r>
              <a:rPr lang="en-GB" dirty="0" smtClean="0"/>
              <a:t> the ‘basic’ category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2057400"/>
            <a:ext cx="8928567" cy="2162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2413" y="115888"/>
            <a:ext cx="8229601" cy="1143000"/>
          </a:xfrm>
        </p:spPr>
        <p:txBody>
          <a:bodyPr/>
          <a:lstStyle/>
          <a:p>
            <a:pPr eaLnBrk="1" hangingPunct="1"/>
            <a:r>
              <a:rPr lang="en-US" smtClean="0">
                <a:solidFill>
                  <a:srgbClr val="0099FF"/>
                </a:solidFill>
                <a:latin typeface="Calibri" pitchFamily="34" charset="0"/>
              </a:rPr>
              <a:t>Rx and Tx LEDs</a:t>
            </a:r>
          </a:p>
        </p:txBody>
      </p:sp>
      <p:pic>
        <p:nvPicPr>
          <p:cNvPr id="23555" name="Picture 5" descr="Arduino-callouts1"/>
          <p:cNvPicPr>
            <a:picLocks noChangeAspect="1" noChangeArrowheads="1"/>
          </p:cNvPicPr>
          <p:nvPr/>
        </p:nvPicPr>
        <p:blipFill>
          <a:blip r:embed="rId2" cstate="print"/>
          <a:srcRect/>
          <a:stretch>
            <a:fillRect/>
          </a:stretch>
        </p:blipFill>
        <p:spPr bwMode="auto">
          <a:xfrm>
            <a:off x="611188" y="1035050"/>
            <a:ext cx="7343775" cy="4625975"/>
          </a:xfrm>
          <a:prstGeom prst="rect">
            <a:avLst/>
          </a:prstGeom>
          <a:noFill/>
          <a:ln w="9525">
            <a:noFill/>
            <a:miter lim="800000"/>
            <a:headEnd/>
            <a:tailEnd/>
          </a:ln>
        </p:spPr>
      </p:pic>
      <p:sp>
        <p:nvSpPr>
          <p:cNvPr id="23556" name="Text Box 7"/>
          <p:cNvSpPr txBox="1">
            <a:spLocks noChangeArrowheads="1"/>
          </p:cNvSpPr>
          <p:nvPr/>
        </p:nvSpPr>
        <p:spPr bwMode="auto">
          <a:xfrm>
            <a:off x="6372225" y="5078413"/>
            <a:ext cx="908050" cy="366712"/>
          </a:xfrm>
          <a:prstGeom prst="rect">
            <a:avLst/>
          </a:prstGeom>
          <a:noFill/>
          <a:ln w="9525">
            <a:noFill/>
            <a:miter lim="800000"/>
            <a:headEnd/>
            <a:tailEnd/>
          </a:ln>
        </p:spPr>
        <p:txBody>
          <a:bodyPr wrap="none">
            <a:spAutoFit/>
          </a:bodyPr>
          <a:lstStyle/>
          <a:p>
            <a:pPr algn="l" rtl="0"/>
            <a:r>
              <a:rPr lang="en-US" b="1">
                <a:solidFill>
                  <a:srgbClr val="FF0000"/>
                </a:solidFill>
              </a:rPr>
              <a:t>10 bits</a:t>
            </a:r>
          </a:p>
        </p:txBody>
      </p:sp>
      <p:sp>
        <p:nvSpPr>
          <p:cNvPr id="23557" name="Text Box 8"/>
          <p:cNvSpPr txBox="1">
            <a:spLocks noChangeArrowheads="1"/>
          </p:cNvSpPr>
          <p:nvPr/>
        </p:nvSpPr>
        <p:spPr bwMode="auto">
          <a:xfrm>
            <a:off x="1042988" y="4292600"/>
            <a:ext cx="657225" cy="304800"/>
          </a:xfrm>
          <a:prstGeom prst="rect">
            <a:avLst/>
          </a:prstGeom>
          <a:noFill/>
          <a:ln w="9525">
            <a:noFill/>
            <a:miter lim="800000"/>
            <a:headEnd/>
            <a:tailEnd/>
          </a:ln>
        </p:spPr>
        <p:txBody>
          <a:bodyPr wrap="none">
            <a:spAutoFit/>
          </a:bodyPr>
          <a:lstStyle/>
          <a:p>
            <a:pPr algn="l" rtl="0"/>
            <a:r>
              <a:rPr lang="en-US" sz="1400" b="1">
                <a:solidFill>
                  <a:srgbClr val="FF0000"/>
                </a:solidFill>
              </a:rPr>
              <a:t>7-12V</a:t>
            </a:r>
          </a:p>
        </p:txBody>
      </p:sp>
      <p:sp>
        <p:nvSpPr>
          <p:cNvPr id="23558" name="Text Box 9"/>
          <p:cNvSpPr txBox="1">
            <a:spLocks noChangeArrowheads="1"/>
          </p:cNvSpPr>
          <p:nvPr/>
        </p:nvSpPr>
        <p:spPr bwMode="auto">
          <a:xfrm>
            <a:off x="144463" y="5654675"/>
            <a:ext cx="6372225" cy="366713"/>
          </a:xfrm>
          <a:prstGeom prst="rect">
            <a:avLst/>
          </a:prstGeom>
          <a:noFill/>
          <a:ln w="9525">
            <a:noFill/>
            <a:miter lim="800000"/>
            <a:headEnd/>
            <a:tailEnd/>
          </a:ln>
        </p:spPr>
        <p:txBody>
          <a:bodyPr>
            <a:spAutoFit/>
          </a:bodyPr>
          <a:lstStyle/>
          <a:p>
            <a:pPr algn="l" rtl="0"/>
            <a:r>
              <a:rPr lang="en-US">
                <a:solidFill>
                  <a:srgbClr val="FF0000"/>
                </a:solidFill>
                <a:latin typeface="Calibri" pitchFamily="34" charset="0"/>
              </a:rPr>
              <a:t>I2C (Inter-Integrated Circuit) and SPI (Serial Peripheral Interface) </a:t>
            </a:r>
          </a:p>
        </p:txBody>
      </p:sp>
      <p:sp>
        <p:nvSpPr>
          <p:cNvPr id="23559" name="Text Box 10"/>
          <p:cNvSpPr txBox="1">
            <a:spLocks noChangeArrowheads="1"/>
          </p:cNvSpPr>
          <p:nvPr/>
        </p:nvSpPr>
        <p:spPr bwMode="auto">
          <a:xfrm>
            <a:off x="87313" y="2873375"/>
            <a:ext cx="2432050" cy="366713"/>
          </a:xfrm>
          <a:prstGeom prst="rect">
            <a:avLst/>
          </a:prstGeom>
          <a:noFill/>
          <a:ln w="9525">
            <a:noFill/>
            <a:miter lim="800000"/>
            <a:headEnd/>
            <a:tailEnd/>
          </a:ln>
        </p:spPr>
        <p:txBody>
          <a:bodyPr wrap="none">
            <a:spAutoFit/>
          </a:bodyPr>
          <a:lstStyle/>
          <a:p>
            <a:pPr algn="l" rtl="0"/>
            <a:r>
              <a:rPr lang="en-US">
                <a:solidFill>
                  <a:srgbClr val="FF0000"/>
                </a:solidFill>
              </a:rPr>
              <a:t>Serial communication </a:t>
            </a:r>
          </a:p>
        </p:txBody>
      </p:sp>
      <p:sp>
        <p:nvSpPr>
          <p:cNvPr id="23560" name="Rectangle 1"/>
          <p:cNvSpPr>
            <a:spLocks noChangeArrowheads="1"/>
          </p:cNvSpPr>
          <p:nvPr/>
        </p:nvSpPr>
        <p:spPr bwMode="auto">
          <a:xfrm>
            <a:off x="3986213" y="2420938"/>
            <a:ext cx="431800" cy="503237"/>
          </a:xfrm>
          <a:prstGeom prst="rect">
            <a:avLst/>
          </a:prstGeom>
          <a:noFill/>
          <a:ln w="38100" algn="ctr">
            <a:solidFill>
              <a:srgbClr val="FF0000"/>
            </a:solidFill>
            <a:round/>
            <a:headEnd/>
            <a:tailEnd/>
          </a:ln>
        </p:spPr>
        <p:txBody>
          <a:bodyPr wrap="none" anchor="ctr">
            <a:spAutoFit/>
          </a:bodyPr>
          <a:lstStyle/>
          <a:p>
            <a:pPr algn="l" rtl="0"/>
            <a:endParaRPr lang="en-US"/>
          </a:p>
        </p:txBody>
      </p:sp>
      <p:cxnSp>
        <p:nvCxnSpPr>
          <p:cNvPr id="23561" name="Straight Connector 3"/>
          <p:cNvCxnSpPr>
            <a:cxnSpLocks noChangeShapeType="1"/>
          </p:cNvCxnSpPr>
          <p:nvPr/>
        </p:nvCxnSpPr>
        <p:spPr bwMode="auto">
          <a:xfrm>
            <a:off x="4418013" y="2492375"/>
            <a:ext cx="3106737" cy="0"/>
          </a:xfrm>
          <a:prstGeom prst="line">
            <a:avLst/>
          </a:prstGeom>
          <a:noFill/>
          <a:ln w="38100" algn="ctr">
            <a:solidFill>
              <a:srgbClr val="FF0000"/>
            </a:solidFill>
            <a:round/>
            <a:headEnd/>
            <a:tailEnd/>
          </a:ln>
        </p:spPr>
      </p:cxnSp>
      <p:sp>
        <p:nvSpPr>
          <p:cNvPr id="23562" name="TextBox 5"/>
          <p:cNvSpPr txBox="1">
            <a:spLocks noChangeArrowheads="1"/>
          </p:cNvSpPr>
          <p:nvPr/>
        </p:nvSpPr>
        <p:spPr bwMode="auto">
          <a:xfrm>
            <a:off x="6732588" y="1939925"/>
            <a:ext cx="2030412" cy="1201738"/>
          </a:xfrm>
          <a:prstGeom prst="rect">
            <a:avLst/>
          </a:prstGeom>
          <a:solidFill>
            <a:schemeClr val="bg1"/>
          </a:solidFill>
          <a:ln w="9525">
            <a:solidFill>
              <a:srgbClr val="FF0000"/>
            </a:solidFill>
            <a:miter lim="800000"/>
            <a:headEnd/>
            <a:tailEnd/>
          </a:ln>
        </p:spPr>
        <p:txBody>
          <a:bodyPr wrap="none">
            <a:spAutoFit/>
          </a:bodyPr>
          <a:lstStyle/>
          <a:p>
            <a:pPr algn="l" rtl="0"/>
            <a:r>
              <a:rPr lang="en-US" b="1">
                <a:solidFill>
                  <a:srgbClr val="FF0000"/>
                </a:solidFill>
              </a:rPr>
              <a:t>Integrated LEDs:</a:t>
            </a:r>
          </a:p>
          <a:p>
            <a:pPr algn="l" rtl="0"/>
            <a:r>
              <a:rPr lang="en-US" b="1">
                <a:solidFill>
                  <a:srgbClr val="FF0000"/>
                </a:solidFill>
              </a:rPr>
              <a:t>   Pin13</a:t>
            </a:r>
          </a:p>
          <a:p>
            <a:pPr algn="l" rtl="0"/>
            <a:r>
              <a:rPr lang="en-US" b="1">
                <a:solidFill>
                  <a:srgbClr val="FF0000"/>
                </a:solidFill>
              </a:rPr>
              <a:t>   TX</a:t>
            </a:r>
          </a:p>
          <a:p>
            <a:pPr algn="l" rtl="0"/>
            <a:r>
              <a:rPr lang="en-US" b="1">
                <a:solidFill>
                  <a:srgbClr val="FF0000"/>
                </a:solidFill>
              </a:rPr>
              <a:t>   RX</a:t>
            </a:r>
          </a:p>
        </p:txBody>
      </p:sp>
      <p:sp>
        <p:nvSpPr>
          <p:cNvPr id="23563" name="Slide Number Placeholder 11"/>
          <p:cNvSpPr>
            <a:spLocks noGrp="1"/>
          </p:cNvSpPr>
          <p:nvPr>
            <p:ph type="sldNum" sz="quarter" idx="4294967295"/>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3" descr="http://www.digitaltrends.com/wp-content/uploads/2013/04/Samsung-ATIV-Book-6_front8.jpg"/>
          <p:cNvPicPr>
            <a:picLocks noChangeAspect="1" noChangeArrowheads="1"/>
          </p:cNvPicPr>
          <p:nvPr/>
        </p:nvPicPr>
        <p:blipFill>
          <a:blip r:embed="rId2" cstate="print"/>
          <a:srcRect b="6396"/>
          <a:stretch>
            <a:fillRect/>
          </a:stretch>
        </p:blipFill>
        <p:spPr bwMode="auto">
          <a:xfrm>
            <a:off x="6300788" y="1508125"/>
            <a:ext cx="2401887" cy="1560513"/>
          </a:xfrm>
          <a:prstGeom prst="rect">
            <a:avLst/>
          </a:prstGeom>
          <a:noFill/>
          <a:ln w="9525">
            <a:noFill/>
            <a:miter lim="800000"/>
            <a:headEnd/>
            <a:tailEnd/>
          </a:ln>
        </p:spPr>
      </p:pic>
      <p:sp>
        <p:nvSpPr>
          <p:cNvPr id="9218" name="Rectangle 2"/>
          <p:cNvSpPr>
            <a:spLocks noGrp="1" noChangeArrowheads="1"/>
          </p:cNvSpPr>
          <p:nvPr>
            <p:ph type="body" idx="1"/>
          </p:nvPr>
        </p:nvSpPr>
        <p:spPr>
          <a:xfrm>
            <a:off x="-180975" y="908050"/>
            <a:ext cx="8686800" cy="4175125"/>
          </a:xfrm>
        </p:spPr>
        <p:txBody>
          <a:bodyPr/>
          <a:lstStyle/>
          <a:p>
            <a:pPr lvl="1" algn="l" rtl="0" eaLnBrk="1" hangingPunct="1">
              <a:buSzPct val="80000"/>
              <a:buFont typeface="Wingdings" pitchFamily="2" charset="2"/>
              <a:buBlip>
                <a:blip r:embed="rId3"/>
              </a:buBlip>
              <a:defRPr/>
            </a:pPr>
            <a:r>
              <a:rPr lang="en-US" dirty="0" smtClean="0">
                <a:latin typeface="Times New Roman" pitchFamily="18" charset="0"/>
                <a:cs typeface="Times New Roman" pitchFamily="18" charset="0"/>
              </a:rPr>
              <a:t>Getting started with Arduino</a:t>
            </a:r>
          </a:p>
          <a:p>
            <a:pPr lvl="2" algn="l" rtl="0" eaLnBrk="1" hangingPunct="1">
              <a:lnSpc>
                <a:spcPct val="90000"/>
              </a:lnSpc>
              <a:buSzPct val="80000"/>
              <a:buFont typeface="Wingdings" pitchFamily="2" charset="2"/>
              <a:buBlip>
                <a:blip r:embed="rId3"/>
              </a:buBlip>
              <a:defRPr/>
            </a:pPr>
            <a:r>
              <a:rPr lang="en-US" dirty="0" smtClean="0">
                <a:latin typeface="Times New Roman" pitchFamily="18" charset="0"/>
                <a:cs typeface="Times New Roman" pitchFamily="18" charset="0"/>
              </a:rPr>
              <a:t>Program installation </a:t>
            </a:r>
          </a:p>
          <a:p>
            <a:pPr lvl="2" algn="l" rtl="0" eaLnBrk="1" hangingPunct="1">
              <a:lnSpc>
                <a:spcPct val="90000"/>
              </a:lnSpc>
              <a:buSzPct val="80000"/>
              <a:buFont typeface="Wingdings" pitchFamily="2" charset="2"/>
              <a:buBlip>
                <a:blip r:embed="rId3"/>
              </a:buBlip>
              <a:defRPr/>
            </a:pPr>
            <a:r>
              <a:rPr lang="en-US" dirty="0" smtClean="0">
                <a:latin typeface="Times New Roman" pitchFamily="18" charset="0"/>
                <a:cs typeface="Times New Roman" pitchFamily="18" charset="0"/>
              </a:rPr>
              <a:t>Making Arduino talk to your computer</a:t>
            </a:r>
          </a:p>
          <a:p>
            <a:pPr lvl="1" algn="l" rtl="0" eaLnBrk="1" hangingPunct="1">
              <a:buSzPct val="80000"/>
              <a:buFont typeface="Wingdings" pitchFamily="2" charset="2"/>
              <a:buBlip>
                <a:blip r:embed="rId3"/>
              </a:buBlip>
              <a:defRPr/>
            </a:pPr>
            <a:r>
              <a:rPr lang="en-US" dirty="0" smtClean="0">
                <a:latin typeface="Times New Roman" pitchFamily="18" charset="0"/>
                <a:cs typeface="Times New Roman" pitchFamily="18" charset="0"/>
              </a:rPr>
              <a:t>The Arduino </a:t>
            </a:r>
            <a:r>
              <a:rPr lang="en-US" i="1" dirty="0" smtClean="0">
                <a:latin typeface="Times New Roman" pitchFamily="18" charset="0"/>
                <a:cs typeface="Times New Roman" pitchFamily="18" charset="0"/>
              </a:rPr>
              <a:t>development environment</a:t>
            </a:r>
          </a:p>
          <a:p>
            <a:pPr lvl="2" algn="l" rtl="0" eaLnBrk="1" hangingPunct="1">
              <a:lnSpc>
                <a:spcPct val="90000"/>
              </a:lnSpc>
              <a:buSzPct val="80000"/>
              <a:buFont typeface="Wingdings" pitchFamily="2" charset="2"/>
              <a:buBlip>
                <a:blip r:embed="rId3"/>
              </a:buBlip>
              <a:defRPr/>
            </a:pPr>
            <a:endParaRPr lang="en-US" dirty="0" smtClean="0">
              <a:latin typeface="Times New Roman" pitchFamily="18" charset="0"/>
              <a:cs typeface="Times New Roman" pitchFamily="18" charset="0"/>
            </a:endParaRPr>
          </a:p>
          <a:p>
            <a:pPr marL="914400" lvl="2" indent="0" algn="l" rtl="0" eaLnBrk="1" hangingPunct="1">
              <a:lnSpc>
                <a:spcPct val="90000"/>
              </a:lnSpc>
              <a:buSzPct val="80000"/>
              <a:buFontTx/>
              <a:buNone/>
              <a:defRPr/>
            </a:pPr>
            <a:endParaRPr lang="en-US" dirty="0" smtClean="0">
              <a:latin typeface="Times New Roman" pitchFamily="18" charset="0"/>
              <a:cs typeface="Times New Roman" pitchFamily="18" charset="0"/>
            </a:endParaRPr>
          </a:p>
        </p:txBody>
      </p:sp>
      <p:sp>
        <p:nvSpPr>
          <p:cNvPr id="8196" name="Rectangle 3"/>
          <p:cNvSpPr>
            <a:spLocks noGrp="1" noChangeArrowheads="1"/>
          </p:cNvSpPr>
          <p:nvPr>
            <p:ph type="title"/>
          </p:nvPr>
        </p:nvSpPr>
        <p:spPr>
          <a:xfrm>
            <a:off x="-36513" y="333375"/>
            <a:ext cx="7200901" cy="574675"/>
          </a:xfrm>
        </p:spPr>
        <p:txBody>
          <a:bodyPr/>
          <a:lstStyle/>
          <a:p>
            <a:pPr rtl="0" eaLnBrk="1" hangingPunct="1"/>
            <a:endParaRPr lang="en-US" sz="2800" dirty="0" smtClean="0">
              <a:solidFill>
                <a:srgbClr val="0066FF"/>
              </a:solidFill>
              <a:latin typeface="Times New Roman" pitchFamily="18" charset="0"/>
              <a:cs typeface="Times New Roman" pitchFamily="18" charset="0"/>
            </a:endParaRPr>
          </a:p>
        </p:txBody>
      </p:sp>
      <p:pic>
        <p:nvPicPr>
          <p:cNvPr id="8197" name="Picture 41"/>
          <p:cNvPicPr>
            <a:picLocks noChangeAspect="1" noChangeArrowheads="1"/>
          </p:cNvPicPr>
          <p:nvPr/>
        </p:nvPicPr>
        <p:blipFill>
          <a:blip r:embed="rId4" cstate="print"/>
          <a:srcRect/>
          <a:stretch>
            <a:fillRect/>
          </a:stretch>
        </p:blipFill>
        <p:spPr bwMode="auto">
          <a:xfrm>
            <a:off x="2411413" y="2997200"/>
            <a:ext cx="2351087"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 types  </a:t>
            </a:r>
            <a:endParaRPr lang="en-GB" dirty="0"/>
          </a:p>
        </p:txBody>
      </p:sp>
      <p:sp>
        <p:nvSpPr>
          <p:cNvPr id="3" name="Content Placeholder 2"/>
          <p:cNvSpPr>
            <a:spLocks noGrp="1"/>
          </p:cNvSpPr>
          <p:nvPr>
            <p:ph idx="1"/>
          </p:nvPr>
        </p:nvSpPr>
        <p:spPr>
          <a:xfrm>
            <a:off x="228600" y="1600200"/>
            <a:ext cx="8686800" cy="4525963"/>
          </a:xfrm>
        </p:spPr>
        <p:txBody>
          <a:bodyPr/>
          <a:lstStyle/>
          <a:p>
            <a:r>
              <a:rPr lang="en-GB" b="1" dirty="0" smtClean="0">
                <a:solidFill>
                  <a:srgbClr val="FF0000"/>
                </a:solidFill>
              </a:rPr>
              <a:t>Digital (1 or 0, True or False, High or Low):</a:t>
            </a:r>
          </a:p>
          <a:p>
            <a:r>
              <a:rPr lang="en-GB" b="1" dirty="0" err="1" smtClean="0">
                <a:solidFill>
                  <a:srgbClr val="FF0000"/>
                </a:solidFill>
              </a:rPr>
              <a:t>Analog</a:t>
            </a:r>
            <a:r>
              <a:rPr lang="en-GB" b="1" dirty="0" smtClean="0">
                <a:solidFill>
                  <a:srgbClr val="FF0000"/>
                </a:solidFill>
              </a:rPr>
              <a:t>: (returning value between 0 and 1023)</a:t>
            </a:r>
          </a:p>
          <a:p>
            <a:r>
              <a:rPr lang="en-GB" dirty="0" smtClean="0"/>
              <a:t>Pulse width (e.g. Distance PING)</a:t>
            </a:r>
          </a:p>
          <a:p>
            <a:r>
              <a:rPr lang="en-GB" dirty="0" smtClean="0"/>
              <a:t>Serial</a:t>
            </a:r>
          </a:p>
          <a:p>
            <a:r>
              <a:rPr lang="en-GB" dirty="0" smtClean="0"/>
              <a:t>Synchronous protocols (I2C, SPI)</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46088" y="269875"/>
            <a:ext cx="8229600" cy="1143000"/>
          </a:xfrm>
        </p:spPr>
        <p:txBody>
          <a:bodyPr/>
          <a:lstStyle/>
          <a:p>
            <a:pPr rtl="0"/>
            <a:r>
              <a:rPr lang="en-GB" sz="3200" b="1" smtClean="0">
                <a:latin typeface="Times New Roman" pitchFamily="18" charset="0"/>
                <a:cs typeface="Times New Roman" pitchFamily="18" charset="0"/>
              </a:rPr>
              <a:t>Hands-on #2 </a:t>
            </a:r>
            <a:br>
              <a:rPr lang="en-GB"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 Reading an analog sensor (TMP 36)</a:t>
            </a:r>
            <a:endParaRPr lang="en-GB" b="1" smtClean="0">
              <a:latin typeface="Times New Roman" pitchFamily="18" charset="0"/>
              <a:cs typeface="Times New Roman" pitchFamily="18" charset="0"/>
            </a:endParaRPr>
          </a:p>
        </p:txBody>
      </p:sp>
      <p:sp>
        <p:nvSpPr>
          <p:cNvPr id="24579" name="Content Placeholder 2"/>
          <p:cNvSpPr>
            <a:spLocks noGrp="1"/>
          </p:cNvSpPr>
          <p:nvPr>
            <p:ph idx="1"/>
          </p:nvPr>
        </p:nvSpPr>
        <p:spPr>
          <a:xfrm>
            <a:off x="468313" y="1628775"/>
            <a:ext cx="4608512" cy="4525963"/>
          </a:xfrm>
        </p:spPr>
        <p:txBody>
          <a:bodyPr>
            <a:normAutofit/>
          </a:bodyPr>
          <a:lstStyle/>
          <a:p>
            <a:pPr algn="l" rtl="0">
              <a:buFontTx/>
              <a:buNone/>
            </a:pPr>
            <a:r>
              <a:rPr lang="en-GB" sz="2800" b="1" dirty="0" smtClean="0">
                <a:latin typeface="Times New Roman" pitchFamily="18" charset="0"/>
                <a:cs typeface="Times New Roman" pitchFamily="18" charset="0"/>
              </a:rPr>
              <a:t>Safety notes:</a:t>
            </a:r>
          </a:p>
          <a:p>
            <a:pPr algn="l" rtl="0"/>
            <a:r>
              <a:rPr lang="en-GB" sz="2800" b="1" dirty="0" smtClean="0">
                <a:latin typeface="Times New Roman" pitchFamily="18" charset="0"/>
                <a:cs typeface="Times New Roman" pitchFamily="18" charset="0"/>
              </a:rPr>
              <a:t>Do not short-circuit the I/O pins (</a:t>
            </a:r>
            <a:r>
              <a:rPr lang="en-GB" sz="2800" b="1" dirty="0" err="1" smtClean="0">
                <a:latin typeface="Times New Roman" pitchFamily="18" charset="0"/>
                <a:cs typeface="Times New Roman" pitchFamily="18" charset="0"/>
              </a:rPr>
              <a:t>Gnd</a:t>
            </a:r>
            <a:r>
              <a:rPr lang="en-GB" sz="2800" b="1" dirty="0" smtClean="0">
                <a:latin typeface="Times New Roman" pitchFamily="18" charset="0"/>
                <a:cs typeface="Times New Roman" pitchFamily="18" charset="0"/>
              </a:rPr>
              <a:t> to voltage sources)</a:t>
            </a:r>
          </a:p>
          <a:p>
            <a:pPr algn="l" rtl="0"/>
            <a:r>
              <a:rPr lang="en-GB" sz="2800" b="1" dirty="0" smtClean="0">
                <a:latin typeface="Times New Roman" pitchFamily="18" charset="0"/>
                <a:cs typeface="Times New Roman" pitchFamily="18" charset="0"/>
              </a:rPr>
              <a:t>Connect devices in the correct polarity </a:t>
            </a:r>
          </a:p>
          <a:p>
            <a:pPr algn="l" rtl="0"/>
            <a:endParaRPr lang="en-GB" b="1" dirty="0" smtClean="0">
              <a:latin typeface="Times New Roman" pitchFamily="18" charset="0"/>
              <a:cs typeface="Times New Roman" pitchFamily="18" charset="0"/>
            </a:endParaRPr>
          </a:p>
          <a:p>
            <a:pPr algn="l" rtl="0">
              <a:buFontTx/>
              <a:buNone/>
            </a:pPr>
            <a:endParaRPr lang="en-GB" sz="2800" b="1" dirty="0" smtClean="0">
              <a:latin typeface="Times New Roman" pitchFamily="18" charset="0"/>
              <a:cs typeface="Times New Roman" pitchFamily="18" charset="0"/>
            </a:endParaRPr>
          </a:p>
          <a:p>
            <a:pPr algn="l" rtl="0">
              <a:buFontTx/>
              <a:buNone/>
            </a:pPr>
            <a:endParaRPr lang="en-GB" sz="2800" b="1" dirty="0" smtClean="0">
              <a:latin typeface="Times New Roman" pitchFamily="18" charset="0"/>
              <a:cs typeface="Times New Roman" pitchFamily="18" charset="0"/>
            </a:endParaRPr>
          </a:p>
        </p:txBody>
      </p:sp>
      <p:sp>
        <p:nvSpPr>
          <p:cNvPr id="24580" name="Slide Number Placeholder 4"/>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24581" name="Rectangle 6"/>
          <p:cNvSpPr>
            <a:spLocks noChangeArrowheads="1"/>
          </p:cNvSpPr>
          <p:nvPr/>
        </p:nvSpPr>
        <p:spPr bwMode="auto">
          <a:xfrm>
            <a:off x="96838" y="5692775"/>
            <a:ext cx="9047162" cy="400050"/>
          </a:xfrm>
          <a:prstGeom prst="rect">
            <a:avLst/>
          </a:prstGeom>
          <a:noFill/>
          <a:ln w="9525">
            <a:noFill/>
            <a:miter lim="800000"/>
            <a:headEnd/>
            <a:tailEnd/>
          </a:ln>
        </p:spPr>
        <p:txBody>
          <a:bodyPr wrap="none" anchor="ctr">
            <a:spAutoFit/>
          </a:bodyPr>
          <a:lstStyle/>
          <a:p>
            <a:pPr algn="l" rtl="0" eaLnBrk="0" hangingPunct="0"/>
            <a:r>
              <a:rPr lang="en-US" sz="2000">
                <a:latin typeface="Calibri" pitchFamily="34" charset="0"/>
              </a:rPr>
              <a:t>analogRead; Serial.print; delay; Serial.println; if, else logical conditions; Serial.begin</a:t>
            </a:r>
            <a:endParaRPr lang="en-US" sz="3600"/>
          </a:p>
        </p:txBody>
      </p:sp>
      <p:pic>
        <p:nvPicPr>
          <p:cNvPr id="24582" name="Picture 6" descr="C:\Users\Avi Braun\Dropbox\Arduino\IC-WS\HandsOn-programs\ArduinoTMP_bb.jpg"/>
          <p:cNvPicPr>
            <a:picLocks noChangeAspect="1" noChangeArrowheads="1"/>
          </p:cNvPicPr>
          <p:nvPr/>
        </p:nvPicPr>
        <p:blipFill>
          <a:blip r:embed="rId2" cstate="print"/>
          <a:srcRect r="44182" b="18021"/>
          <a:stretch>
            <a:fillRect/>
          </a:stretch>
        </p:blipFill>
        <p:spPr bwMode="auto">
          <a:xfrm>
            <a:off x="5029200" y="1557338"/>
            <a:ext cx="378142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46088" y="269875"/>
            <a:ext cx="8229600" cy="1143000"/>
          </a:xfrm>
        </p:spPr>
        <p:txBody>
          <a:bodyPr/>
          <a:lstStyle/>
          <a:p>
            <a:pPr rtl="0"/>
            <a:r>
              <a:rPr lang="en-GB" sz="3200" b="1" smtClean="0">
                <a:latin typeface="Times New Roman" pitchFamily="18" charset="0"/>
                <a:cs typeface="Times New Roman" pitchFamily="18" charset="0"/>
              </a:rPr>
              <a:t>Hands-on #2 </a:t>
            </a:r>
            <a:br>
              <a:rPr lang="en-GB"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 Reading an analog sensor (TMP 36)</a:t>
            </a:r>
            <a:endParaRPr lang="en-GB" b="1" smtClean="0">
              <a:latin typeface="Times New Roman" pitchFamily="18" charset="0"/>
              <a:cs typeface="Times New Roman" pitchFamily="18" charset="0"/>
            </a:endParaRPr>
          </a:p>
        </p:txBody>
      </p:sp>
      <p:sp>
        <p:nvSpPr>
          <p:cNvPr id="24580" name="Slide Number Placeholder 4"/>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24581" name="Rectangle 6"/>
          <p:cNvSpPr>
            <a:spLocks noChangeArrowheads="1"/>
          </p:cNvSpPr>
          <p:nvPr/>
        </p:nvSpPr>
        <p:spPr bwMode="auto">
          <a:xfrm>
            <a:off x="96838" y="5692775"/>
            <a:ext cx="9047162" cy="400050"/>
          </a:xfrm>
          <a:prstGeom prst="rect">
            <a:avLst/>
          </a:prstGeom>
          <a:noFill/>
          <a:ln w="9525">
            <a:noFill/>
            <a:miter lim="800000"/>
            <a:headEnd/>
            <a:tailEnd/>
          </a:ln>
        </p:spPr>
        <p:txBody>
          <a:bodyPr wrap="none" anchor="ctr">
            <a:spAutoFit/>
          </a:bodyPr>
          <a:lstStyle/>
          <a:p>
            <a:pPr algn="l" rtl="0" eaLnBrk="0" hangingPunct="0"/>
            <a:r>
              <a:rPr lang="en-US" sz="2000">
                <a:latin typeface="Calibri" pitchFamily="34" charset="0"/>
              </a:rPr>
              <a:t>analogRead; Serial.print; delay; Serial.println; if, else logical conditions; Serial.begin</a:t>
            </a:r>
            <a:endParaRPr lang="en-US" sz="3600"/>
          </a:p>
        </p:txBody>
      </p:sp>
      <p:pic>
        <p:nvPicPr>
          <p:cNvPr id="24582" name="Picture 6" descr="C:\Users\Avi Braun\Dropbox\Arduino\IC-WS\HandsOn-programs\ArduinoTMP_bb.jpg"/>
          <p:cNvPicPr>
            <a:picLocks noChangeAspect="1" noChangeArrowheads="1"/>
          </p:cNvPicPr>
          <p:nvPr/>
        </p:nvPicPr>
        <p:blipFill>
          <a:blip r:embed="rId2" cstate="print"/>
          <a:srcRect r="44182" b="18021"/>
          <a:stretch>
            <a:fillRect/>
          </a:stretch>
        </p:blipFill>
        <p:spPr bwMode="auto">
          <a:xfrm>
            <a:off x="5029200" y="1557338"/>
            <a:ext cx="3781425" cy="3743325"/>
          </a:xfrm>
          <a:prstGeom prst="rect">
            <a:avLst/>
          </a:prstGeom>
          <a:noFill/>
          <a:ln w="9525">
            <a:noFill/>
            <a:miter lim="800000"/>
            <a:headEnd/>
            <a:tailEnd/>
          </a:ln>
        </p:spPr>
      </p:pic>
      <p:sp>
        <p:nvSpPr>
          <p:cNvPr id="7" name="Content Placeholder 6"/>
          <p:cNvSpPr>
            <a:spLocks noGrp="1"/>
          </p:cNvSpPr>
          <p:nvPr>
            <p:ph idx="1"/>
          </p:nvPr>
        </p:nvSpPr>
        <p:spPr/>
        <p:txBody>
          <a:bodyPr/>
          <a:lstStyle/>
          <a:p>
            <a:pPr marL="514350" indent="-514350">
              <a:buAutoNum type="arabicPeriod"/>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a:buFont typeface="Arial" pitchFamily="34" charset="0"/>
              <a:buChar char="•"/>
            </a:pP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endParaRPr lang="en-GB" sz="2400" dirty="0"/>
          </a:p>
        </p:txBody>
      </p:sp>
      <p:sp>
        <p:nvSpPr>
          <p:cNvPr id="7" name="Content Placeholder 2"/>
          <p:cNvSpPr txBox="1">
            <a:spLocks/>
          </p:cNvSpPr>
          <p:nvPr/>
        </p:nvSpPr>
        <p:spPr>
          <a:xfrm>
            <a:off x="34925" y="620713"/>
            <a:ext cx="8569325" cy="5256212"/>
          </a:xfrm>
          <a:prstGeom prst="rect">
            <a:avLst/>
          </a:prstGeom>
        </p:spPr>
        <p:txBody>
          <a:bodyPr vert="horz" lIns="91440" tIns="45720" rIns="91440" bIns="45720" rtlCol="0">
            <a:normAutofit fontScale="92500" lnSpcReduction="10000"/>
          </a:bodyPr>
          <a:lstStyle/>
          <a:p>
            <a:pPr marL="742950" lvl="1"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Program structure</a:t>
            </a:r>
          </a:p>
          <a:p>
            <a:pPr marL="1200150" lvl="2"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Define</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variables</a:t>
            </a:r>
          </a:p>
          <a:p>
            <a:pPr marL="1200150" lvl="2" indent="-285750">
              <a:lnSpc>
                <a:spcPct val="130000"/>
              </a:lnSpc>
              <a:spcBef>
                <a:spcPct val="20000"/>
              </a:spcBef>
              <a:buSzPct val="80000"/>
              <a:buFont typeface="Wingdings" pitchFamily="2" charset="2"/>
              <a:buBlip>
                <a:blip r:embed="rId2"/>
              </a:buBlip>
            </a:pPr>
            <a:r>
              <a:rPr lang="en-US" sz="2400" baseline="0" dirty="0" smtClean="0">
                <a:latin typeface="Times New Roman" pitchFamily="18" charset="0"/>
                <a:cs typeface="Times New Roman" pitchFamily="18" charset="0"/>
              </a:rPr>
              <a:t>Establish</a:t>
            </a:r>
            <a:r>
              <a:rPr lang="en-US" sz="2400" dirty="0" smtClean="0">
                <a:latin typeface="Times New Roman" pitchFamily="18" charset="0"/>
                <a:cs typeface="Times New Roman" pitchFamily="18" charset="0"/>
              </a:rPr>
              <a:t> Serial connection (in the void setup() )</a:t>
            </a:r>
          </a:p>
          <a:p>
            <a:pPr marL="742950" lvl="1" indent="-285750">
              <a:lnSpc>
                <a:spcPct val="130000"/>
              </a:lnSpc>
              <a:spcBef>
                <a:spcPct val="20000"/>
              </a:spcBef>
              <a:buSzPct val="80000"/>
            </a:pPr>
            <a:r>
              <a:rPr lang="en-US" sz="2400" dirty="0" smtClean="0">
                <a:latin typeface="Times New Roman" pitchFamily="18" charset="0"/>
                <a:cs typeface="Times New Roman" pitchFamily="18" charset="0"/>
              </a:rPr>
              <a:t>1.Read analog value:</a:t>
            </a:r>
          </a:p>
          <a:p>
            <a:pPr marL="1200150" lvl="2" indent="-285750">
              <a:lnSpc>
                <a:spcPct val="130000"/>
              </a:lnSpc>
              <a:spcBef>
                <a:spcPct val="20000"/>
              </a:spcBef>
              <a:buSzPct val="80000"/>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Loop:</a:t>
            </a:r>
            <a:r>
              <a:rPr lang="en-US" sz="2400" dirty="0" smtClean="0">
                <a:latin typeface="Times New Roman" pitchFamily="18" charset="0"/>
                <a:cs typeface="Times New Roman" pitchFamily="18" charset="0"/>
              </a:rPr>
              <a:t>  read  - </a:t>
            </a:r>
            <a:r>
              <a:rPr lang="en-US" sz="2400" dirty="0" err="1" smtClean="0">
                <a:latin typeface="Times New Roman" pitchFamily="18" charset="0"/>
                <a:cs typeface="Times New Roman" pitchFamily="18" charset="0"/>
              </a:rPr>
              <a:t>sensorValue</a:t>
            </a:r>
            <a:r>
              <a:rPr lang="en-US" sz="2400" dirty="0" smtClean="0">
                <a:latin typeface="Times New Roman" pitchFamily="18" charset="0"/>
                <a:cs typeface="Times New Roman" pitchFamily="18" charset="0"/>
              </a:rPr>
              <a:t> = </a:t>
            </a:r>
            <a:r>
              <a:rPr lang="en-US" sz="2400" b="1" dirty="0" err="1" smtClean="0">
                <a:solidFill>
                  <a:srgbClr val="FFC000"/>
                </a:solidFill>
                <a:latin typeface="Times New Roman" pitchFamily="18" charset="0"/>
                <a:cs typeface="Times New Roman" pitchFamily="18" charset="0"/>
              </a:rPr>
              <a:t>analogRead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sensorPin</a:t>
            </a:r>
            <a:r>
              <a:rPr lang="en-US" sz="2400" dirty="0" smtClean="0">
                <a:latin typeface="Times New Roman" pitchFamily="18" charset="0"/>
                <a:cs typeface="Times New Roman" pitchFamily="18" charset="0"/>
              </a:rPr>
              <a:t>); </a:t>
            </a:r>
          </a:p>
          <a:p>
            <a:pPr marL="1200150" lvl="2" indent="-285750">
              <a:lnSpc>
                <a:spcPct val="130000"/>
              </a:lnSpc>
              <a:spcBef>
                <a:spcPct val="20000"/>
              </a:spcBef>
              <a:buSzPct val="80000"/>
              <a:buBlip>
                <a:blip r:embed="rId2"/>
              </a:buBlip>
            </a:pPr>
            <a:r>
              <a:rPr lang="en-US" sz="2400" dirty="0" smtClean="0">
                <a:latin typeface="Times New Roman" pitchFamily="18" charset="0"/>
                <a:cs typeface="Times New Roman" pitchFamily="18" charset="0"/>
              </a:rPr>
              <a:t>Loop:  print  - </a:t>
            </a:r>
            <a:r>
              <a:rPr lang="en-US" sz="2400" dirty="0" err="1" smtClean="0">
                <a:latin typeface="Times New Roman" pitchFamily="18" charset="0"/>
                <a:cs typeface="Times New Roman" pitchFamily="18" charset="0"/>
              </a:rPr>
              <a:t>Serial.println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sensorValue</a:t>
            </a:r>
            <a:r>
              <a:rPr lang="en-US" sz="2400" dirty="0" smtClean="0">
                <a:latin typeface="Times New Roman" pitchFamily="18" charset="0"/>
                <a:cs typeface="Times New Roman" pitchFamily="18" charset="0"/>
              </a:rPr>
              <a:t>);</a:t>
            </a:r>
          </a:p>
          <a:p>
            <a:pPr marL="742950" lvl="1" indent="-285750">
              <a:lnSpc>
                <a:spcPct val="130000"/>
              </a:lnSpc>
              <a:spcBef>
                <a:spcPct val="20000"/>
              </a:spcBef>
              <a:buSzPct val="80000"/>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U</a:t>
            </a:r>
            <a:r>
              <a:rPr lang="en-GB" sz="2400" dirty="0" smtClean="0">
                <a:latin typeface="Times New Roman" pitchFamily="18" charset="0"/>
                <a:cs typeface="Times New Roman" pitchFamily="18" charset="0"/>
              </a:rPr>
              <a:t>se example named: Basic </a:t>
            </a:r>
            <a:r>
              <a:rPr lang="en-GB" sz="2400" dirty="0" smtClean="0">
                <a:latin typeface="Times New Roman" pitchFamily="18" charset="0"/>
                <a:cs typeface="Times New Roman" pitchFamily="18" charset="0"/>
                <a:sym typeface="Wingdings" pitchFamily="2" charset="2"/>
              </a:rPr>
              <a:t> </a:t>
            </a:r>
            <a:r>
              <a:rPr lang="en-GB" sz="2400" dirty="0" err="1" smtClean="0">
                <a:latin typeface="Times New Roman" pitchFamily="18" charset="0"/>
                <a:cs typeface="Times New Roman" pitchFamily="18" charset="0"/>
                <a:sym typeface="Wingdings" pitchFamily="2" charset="2"/>
              </a:rPr>
              <a:t>readAnalogeVoltage</a:t>
            </a:r>
            <a:endParaRPr lang="en-GB" sz="2400" dirty="0" smtClean="0">
              <a:latin typeface="Times New Roman" pitchFamily="18" charset="0"/>
              <a:cs typeface="Times New Roman" pitchFamily="18" charset="0"/>
              <a:sym typeface="Wingdings" pitchFamily="2" charset="2"/>
            </a:endParaRPr>
          </a:p>
          <a:p>
            <a:pPr marL="742950" lvl="1" indent="-285750">
              <a:lnSpc>
                <a:spcPct val="130000"/>
              </a:lnSpc>
              <a:spcBef>
                <a:spcPct val="20000"/>
              </a:spcBef>
              <a:buSzPct val="80000"/>
            </a:pPr>
            <a:r>
              <a:rPr lang="en-GB" sz="2400" dirty="0" smtClean="0">
                <a:latin typeface="Times New Roman" pitchFamily="18" charset="0"/>
                <a:cs typeface="Times New Roman" pitchFamily="18" charset="0"/>
                <a:sym typeface="Wingdings" pitchFamily="2" charset="2"/>
              </a:rPr>
              <a:t>2. Convert the ‘</a:t>
            </a:r>
            <a:r>
              <a:rPr lang="en-GB" sz="2400" dirty="0" err="1" smtClean="0">
                <a:latin typeface="Times New Roman" pitchFamily="18" charset="0"/>
                <a:cs typeface="Times New Roman" pitchFamily="18" charset="0"/>
                <a:sym typeface="Wingdings" pitchFamily="2" charset="2"/>
              </a:rPr>
              <a:t>analog</a:t>
            </a:r>
            <a:r>
              <a:rPr lang="en-GB" sz="2400" dirty="0" smtClean="0">
                <a:latin typeface="Times New Roman" pitchFamily="18" charset="0"/>
                <a:cs typeface="Times New Roman" pitchFamily="18" charset="0"/>
                <a:sym typeface="Wingdings" pitchFamily="2" charset="2"/>
              </a:rPr>
              <a:t> reading’ to voltage:</a:t>
            </a:r>
          </a:p>
          <a:p>
            <a:pPr marL="742950" lvl="1" indent="-285750">
              <a:lnSpc>
                <a:spcPct val="130000"/>
              </a:lnSpc>
              <a:spcBef>
                <a:spcPct val="20000"/>
              </a:spcBef>
              <a:buSzPct val="80000"/>
            </a:pPr>
            <a:r>
              <a:rPr lang="en-GB" sz="2400" b="1" dirty="0" smtClean="0"/>
              <a:t> 		</a:t>
            </a:r>
            <a:r>
              <a:rPr lang="en-GB" sz="2400" b="1" i="1" dirty="0" err="1" smtClean="0"/>
              <a:t>sensorVoltage</a:t>
            </a:r>
            <a:r>
              <a:rPr lang="en-GB" sz="2400" b="1" i="1" dirty="0" smtClean="0"/>
              <a:t>=map(sensorValue,0,1023,0,5000);</a:t>
            </a:r>
          </a:p>
          <a:p>
            <a:pPr marL="742950" lvl="1" indent="-285750">
              <a:lnSpc>
                <a:spcPct val="130000"/>
              </a:lnSpc>
              <a:spcBef>
                <a:spcPct val="20000"/>
              </a:spcBef>
              <a:buSzPct val="80000"/>
            </a:pPr>
            <a:r>
              <a:rPr lang="en-GB" sz="2400" i="1" dirty="0" smtClean="0">
                <a:latin typeface="Times New Roman" pitchFamily="18" charset="0"/>
                <a:cs typeface="Times New Roman" pitchFamily="18" charset="0"/>
                <a:sym typeface="Wingdings" pitchFamily="2" charset="2"/>
              </a:rPr>
              <a:t>3. C</a:t>
            </a:r>
            <a:r>
              <a:rPr lang="en-GB" sz="2400" dirty="0" smtClean="0">
                <a:latin typeface="Times New Roman" pitchFamily="18" charset="0"/>
                <a:cs typeface="Times New Roman" pitchFamily="18" charset="0"/>
                <a:sym typeface="Wingdings" pitchFamily="2" charset="2"/>
              </a:rPr>
              <a:t>onvert the ‘voltage’ to T(C):</a:t>
            </a:r>
          </a:p>
          <a:p>
            <a:pPr marL="1200150" lvl="2" indent="-285750">
              <a:lnSpc>
                <a:spcPct val="130000"/>
              </a:lnSpc>
              <a:spcBef>
                <a:spcPct val="20000"/>
              </a:spcBef>
              <a:buSzPct val="80000"/>
            </a:pPr>
            <a:r>
              <a:rPr lang="en-US" sz="2400" b="1" i="1" dirty="0" smtClean="0">
                <a:latin typeface="Times New Roman" pitchFamily="18" charset="0"/>
                <a:cs typeface="Times New Roman" pitchFamily="18" charset="0"/>
              </a:rPr>
              <a:t>float </a:t>
            </a:r>
            <a:r>
              <a:rPr lang="en-US" sz="2400" b="1" i="1" dirty="0" err="1" smtClean="0">
                <a:latin typeface="Times New Roman" pitchFamily="18" charset="0"/>
                <a:cs typeface="Times New Roman" pitchFamily="18" charset="0"/>
              </a:rPr>
              <a:t>sensorTemp</a:t>
            </a:r>
            <a:r>
              <a:rPr lang="en-US" sz="2400" b="1" i="1" dirty="0" smtClean="0">
                <a:latin typeface="Times New Roman" pitchFamily="18" charset="0"/>
                <a:cs typeface="Times New Roman" pitchFamily="18" charset="0"/>
              </a:rPr>
              <a:t> =25+(sensorVoltage-750)*.1</a:t>
            </a:r>
          </a:p>
          <a:p>
            <a:pPr marL="742950" lvl="1" indent="-285750">
              <a:lnSpc>
                <a:spcPct val="130000"/>
              </a:lnSpc>
              <a:spcBef>
                <a:spcPct val="20000"/>
              </a:spcBef>
              <a:buSzPct val="80000"/>
              <a:buBlip>
                <a:blip r:embed="rId2"/>
              </a:buBlip>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a:buFont typeface="Arial" pitchFamily="34" charset="0"/>
              <a:buChar char="•"/>
            </a:pPr>
            <a:endParaRPr lang="en-GB" sz="2400" dirty="0"/>
          </a:p>
        </p:txBody>
      </p:sp>
      <p:sp>
        <p:nvSpPr>
          <p:cNvPr id="5" name="Content Placeholder 4"/>
          <p:cNvSpPr>
            <a:spLocks noGrp="1"/>
          </p:cNvSpPr>
          <p:nvPr>
            <p:ph idx="1"/>
          </p:nvPr>
        </p:nvSpPr>
        <p:spPr/>
        <p:txBody>
          <a:bodyPr/>
          <a:lstStyle/>
          <a:p>
            <a:endParaRPr lang="en-GB"/>
          </a:p>
        </p:txBody>
      </p:sp>
      <p:pic>
        <p:nvPicPr>
          <p:cNvPr id="6" name="Picture 2"/>
          <p:cNvPicPr>
            <a:picLocks noChangeAspect="1" noChangeArrowheads="1"/>
          </p:cNvPicPr>
          <p:nvPr/>
        </p:nvPicPr>
        <p:blipFill>
          <a:blip r:embed="rId2" cstate="print"/>
          <a:srcRect r="7308"/>
          <a:stretch>
            <a:fillRect/>
          </a:stretch>
        </p:blipFill>
        <p:spPr bwMode="auto">
          <a:xfrm>
            <a:off x="0" y="1680369"/>
            <a:ext cx="9067800" cy="31202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0" y="-76200"/>
            <a:ext cx="6248400" cy="69664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Plotting the temperature over time:</a:t>
            </a:r>
          </a:p>
          <a:p>
            <a:pPr lvl="1"/>
            <a:r>
              <a:rPr lang="en-GB" dirty="0" smtClean="0"/>
              <a:t>Print lines with the variable(s) you want to plot: </a:t>
            </a:r>
          </a:p>
          <a:p>
            <a:endParaRPr lang="en-GB" dirty="0"/>
          </a:p>
          <a:p>
            <a:pPr marL="0" indent="0">
              <a:buNone/>
            </a:pPr>
            <a:r>
              <a:rPr lang="en-US" dirty="0" err="1" smtClean="0"/>
              <a:t>Serial.print</a:t>
            </a:r>
            <a:r>
              <a:rPr lang="en-US" dirty="0" smtClean="0"/>
              <a:t>(sensorTemp2);</a:t>
            </a:r>
            <a:endParaRPr lang="en-US" dirty="0"/>
          </a:p>
          <a:p>
            <a:pPr marL="0" indent="0">
              <a:buNone/>
            </a:pPr>
            <a:r>
              <a:rPr lang="en-US" dirty="0" err="1" smtClean="0"/>
              <a:t>Serial.print</a:t>
            </a:r>
            <a:r>
              <a:rPr lang="en-US" dirty="0" smtClean="0"/>
              <a:t>(“ “);</a:t>
            </a:r>
          </a:p>
          <a:p>
            <a:pPr marL="0" indent="0">
              <a:buNone/>
            </a:pPr>
            <a:r>
              <a:rPr lang="en-US" dirty="0" err="1" smtClean="0"/>
              <a:t>Serial.println</a:t>
            </a:r>
            <a:r>
              <a:rPr lang="en-US" dirty="0" smtClean="0"/>
              <a:t>(sensorTemp2);</a:t>
            </a:r>
          </a:p>
          <a:p>
            <a:pPr marL="0" indent="0">
              <a:buNone/>
            </a:pPr>
            <a:endParaRPr lang="en-GB" dirty="0"/>
          </a:p>
          <a:p>
            <a:pPr marL="0" indent="0">
              <a:buNone/>
            </a:pPr>
            <a:endParaRPr lang="en-US" dirty="0"/>
          </a:p>
        </p:txBody>
      </p:sp>
      <p:sp>
        <p:nvSpPr>
          <p:cNvPr id="2" name="Title 1"/>
          <p:cNvSpPr>
            <a:spLocks noGrp="1"/>
          </p:cNvSpPr>
          <p:nvPr>
            <p:ph type="title"/>
          </p:nvPr>
        </p:nvSpPr>
        <p:spPr>
          <a:xfrm>
            <a:off x="4953000" y="3429000"/>
            <a:ext cx="4648200" cy="1143000"/>
          </a:xfrm>
        </p:spPr>
        <p:txBody>
          <a:bodyPr>
            <a:noAutofit/>
          </a:bodyPr>
          <a:lstStyle/>
          <a:p>
            <a:r>
              <a:rPr lang="en-GB" sz="2400" dirty="0" smtClean="0"/>
              <a:t>For more that one variable </a:t>
            </a:r>
            <a:endParaRPr lang="en-US" sz="2400" dirty="0"/>
          </a:p>
        </p:txBody>
      </p:sp>
      <p:sp>
        <p:nvSpPr>
          <p:cNvPr id="6" name="Right Brace 5"/>
          <p:cNvSpPr/>
          <p:nvPr/>
        </p:nvSpPr>
        <p:spPr>
          <a:xfrm>
            <a:off x="5105400" y="3505200"/>
            <a:ext cx="381000" cy="914400"/>
          </a:xfrm>
          <a:prstGeom prst="rightBrac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717882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1338" y="198438"/>
            <a:ext cx="8229601" cy="1143000"/>
          </a:xfrm>
        </p:spPr>
        <p:txBody>
          <a:bodyPr>
            <a:normAutofit fontScale="90000"/>
          </a:bodyPr>
          <a:lstStyle/>
          <a:p>
            <a:pPr rtl="0"/>
            <a:r>
              <a:rPr lang="en-GB" sz="3200" b="1" smtClean="0">
                <a:latin typeface="Times New Roman" pitchFamily="18" charset="0"/>
                <a:cs typeface="Times New Roman" pitchFamily="18" charset="0"/>
              </a:rPr>
              <a:t>Hands-on #3</a:t>
            </a:r>
            <a:br>
              <a:rPr lang="en-GB"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 Reading an analog sensor (TMP 36) and controlling LED</a:t>
            </a:r>
            <a:endParaRPr lang="en-GB" b="1" smtClean="0">
              <a:latin typeface="Times New Roman" pitchFamily="18" charset="0"/>
              <a:cs typeface="Times New Roman" pitchFamily="18" charset="0"/>
            </a:endParaRPr>
          </a:p>
        </p:txBody>
      </p:sp>
      <p:sp>
        <p:nvSpPr>
          <p:cNvPr id="25603" name="Content Placeholder 2"/>
          <p:cNvSpPr>
            <a:spLocks noGrp="1"/>
          </p:cNvSpPr>
          <p:nvPr>
            <p:ph idx="1"/>
          </p:nvPr>
        </p:nvSpPr>
        <p:spPr>
          <a:xfrm>
            <a:off x="468313" y="1628775"/>
            <a:ext cx="4608512" cy="4525963"/>
          </a:xfrm>
        </p:spPr>
        <p:txBody>
          <a:bodyPr/>
          <a:lstStyle/>
          <a:p>
            <a:pPr algn="l" rtl="0"/>
            <a:endParaRPr lang="en-GB" dirty="0" smtClean="0">
              <a:latin typeface="Times New Roman" pitchFamily="18" charset="0"/>
              <a:cs typeface="Times New Roman" pitchFamily="18" charset="0"/>
            </a:endParaRPr>
          </a:p>
          <a:p>
            <a:pPr algn="l" rtl="0"/>
            <a:endParaRPr lang="en-GB" dirty="0" smtClean="0">
              <a:latin typeface="Times New Roman" pitchFamily="18" charset="0"/>
              <a:cs typeface="Times New Roman" pitchFamily="18" charset="0"/>
            </a:endParaRPr>
          </a:p>
          <a:p>
            <a:pPr algn="l" rtl="0">
              <a:buFontTx/>
              <a:buNone/>
            </a:pPr>
            <a:endParaRPr lang="en-GB" dirty="0" smtClean="0">
              <a:latin typeface="Times New Roman" pitchFamily="18" charset="0"/>
              <a:cs typeface="Times New Roman" pitchFamily="18" charset="0"/>
            </a:endParaRPr>
          </a:p>
          <a:p>
            <a:pPr algn="l" rtl="0">
              <a:buFontTx/>
              <a:buNone/>
            </a:pPr>
            <a:endParaRPr lang="en-GB" dirty="0" smtClean="0">
              <a:latin typeface="Times New Roman" pitchFamily="18" charset="0"/>
              <a:cs typeface="Times New Roman" pitchFamily="18" charset="0"/>
            </a:endParaRPr>
          </a:p>
        </p:txBody>
      </p:sp>
      <p:sp>
        <p:nvSpPr>
          <p:cNvPr id="25604" name="Slide Number Placeholder 4"/>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25605" name="Rectangle 6"/>
          <p:cNvSpPr>
            <a:spLocks noChangeArrowheads="1"/>
          </p:cNvSpPr>
          <p:nvPr/>
        </p:nvSpPr>
        <p:spPr bwMode="auto">
          <a:xfrm>
            <a:off x="323850" y="1651000"/>
            <a:ext cx="4473575" cy="2124075"/>
          </a:xfrm>
          <a:prstGeom prst="rect">
            <a:avLst/>
          </a:prstGeom>
          <a:noFill/>
          <a:ln w="9525">
            <a:noFill/>
            <a:miter lim="800000"/>
            <a:headEnd/>
            <a:tailEnd/>
          </a:ln>
        </p:spPr>
        <p:txBody>
          <a:bodyPr anchor="ctr">
            <a:spAutoFit/>
          </a:bodyPr>
          <a:lstStyle/>
          <a:p>
            <a:pPr algn="l" rtl="0" eaLnBrk="0" hangingPunct="0"/>
            <a:r>
              <a:rPr lang="en-US" sz="2000" dirty="0" err="1">
                <a:latin typeface="Calibri" pitchFamily="34" charset="0"/>
              </a:rPr>
              <a:t>analogRead</a:t>
            </a:r>
            <a:r>
              <a:rPr lang="en-US" sz="2000" dirty="0">
                <a:latin typeface="Calibri" pitchFamily="34" charset="0"/>
              </a:rPr>
              <a:t>; </a:t>
            </a:r>
          </a:p>
          <a:p>
            <a:pPr algn="l" rtl="0" eaLnBrk="0" hangingPunct="0"/>
            <a:r>
              <a:rPr lang="en-US" sz="2000" dirty="0" err="1">
                <a:latin typeface="Calibri" pitchFamily="34" charset="0"/>
              </a:rPr>
              <a:t>Serial.print</a:t>
            </a:r>
            <a:r>
              <a:rPr lang="en-US" sz="2000" dirty="0">
                <a:latin typeface="Calibri" pitchFamily="34" charset="0"/>
              </a:rPr>
              <a:t>; delay; </a:t>
            </a:r>
            <a:r>
              <a:rPr lang="en-US" sz="2000" dirty="0" err="1">
                <a:latin typeface="Calibri" pitchFamily="34" charset="0"/>
              </a:rPr>
              <a:t>Serial.println</a:t>
            </a:r>
            <a:r>
              <a:rPr lang="en-US" sz="2000" dirty="0">
                <a:latin typeface="Calibri" pitchFamily="34" charset="0"/>
              </a:rPr>
              <a:t>; if, else logical conditions; </a:t>
            </a:r>
            <a:r>
              <a:rPr lang="en-US" sz="2000" dirty="0" err="1">
                <a:latin typeface="Calibri" pitchFamily="34" charset="0"/>
              </a:rPr>
              <a:t>Serial.begin</a:t>
            </a:r>
            <a:endParaRPr lang="en-US" sz="2000" dirty="0">
              <a:latin typeface="Calibri" pitchFamily="34" charset="0"/>
            </a:endParaRPr>
          </a:p>
          <a:p>
            <a:pPr algn="l" rtl="0" eaLnBrk="0" hangingPunct="0"/>
            <a:endParaRPr lang="en-US" sz="2000" dirty="0">
              <a:latin typeface="Calibri" pitchFamily="34" charset="0"/>
            </a:endParaRPr>
          </a:p>
          <a:p>
            <a:pPr algn="l" rtl="0" eaLnBrk="0" hangingPunct="0"/>
            <a:r>
              <a:rPr lang="en-US" sz="2400" dirty="0" err="1"/>
              <a:t>digitalWrite</a:t>
            </a:r>
            <a:endParaRPr lang="en-US" sz="2400" dirty="0"/>
          </a:p>
          <a:p>
            <a:pPr algn="l" rtl="0" eaLnBrk="0" hangingPunct="0"/>
            <a:r>
              <a:rPr lang="en-US" sz="2400" dirty="0" err="1"/>
              <a:t>analogWrite</a:t>
            </a:r>
            <a:endParaRPr lang="en-US" sz="2400" dirty="0"/>
          </a:p>
        </p:txBody>
      </p:sp>
      <p:pic>
        <p:nvPicPr>
          <p:cNvPr id="25606" name="Picture 2" descr="C:\Users\Avi Braun\Dropbox\Arduino\IC-WS\HandsOn-programs\ArduinoTMP_LED_bb.jpg"/>
          <p:cNvPicPr>
            <a:picLocks noChangeAspect="1" noChangeArrowheads="1"/>
          </p:cNvPicPr>
          <p:nvPr/>
        </p:nvPicPr>
        <p:blipFill>
          <a:blip r:embed="rId2" cstate="print"/>
          <a:srcRect r="34578"/>
          <a:stretch>
            <a:fillRect/>
          </a:stretch>
        </p:blipFill>
        <p:spPr bwMode="auto">
          <a:xfrm>
            <a:off x="5219700" y="1300163"/>
            <a:ext cx="3889375" cy="4937125"/>
          </a:xfrm>
          <a:prstGeom prst="rect">
            <a:avLst/>
          </a:prstGeom>
          <a:noFill/>
          <a:ln w="9525">
            <a:noFill/>
            <a:miter lim="800000"/>
            <a:headEnd/>
            <a:tailEnd/>
          </a:ln>
        </p:spPr>
      </p:pic>
      <p:sp>
        <p:nvSpPr>
          <p:cNvPr id="8" name="Content Placeholder 2"/>
          <p:cNvSpPr txBox="1">
            <a:spLocks/>
          </p:cNvSpPr>
          <p:nvPr/>
        </p:nvSpPr>
        <p:spPr bwMode="auto">
          <a:xfrm>
            <a:off x="5867400" y="1636713"/>
            <a:ext cx="2592388" cy="877887"/>
          </a:xfrm>
          <a:prstGeom prst="rect">
            <a:avLst/>
          </a:prstGeom>
          <a:solidFill>
            <a:schemeClr val="bg1"/>
          </a:solidFill>
          <a:ln w="9525">
            <a:noFill/>
            <a:miter lim="800000"/>
            <a:headEnd/>
            <a:tailEnd/>
          </a:ln>
        </p:spPr>
        <p:txBody>
          <a:bodyPr/>
          <a:lstStyle/>
          <a:p>
            <a:pPr marL="342900" indent="-342900" algn="ctr" rtl="0" eaLnBrk="0" hangingPunct="0">
              <a:spcBef>
                <a:spcPct val="20000"/>
              </a:spcBef>
              <a:defRPr/>
            </a:pPr>
            <a:r>
              <a:rPr lang="en-GB" sz="1600" b="1" kern="0" dirty="0">
                <a:latin typeface="Times New Roman" pitchFamily="18" charset="0"/>
                <a:cs typeface="Times New Roman" pitchFamily="18" charset="0"/>
              </a:rPr>
              <a:t>LED: short leg to GND  via  </a:t>
            </a:r>
            <a:r>
              <a:rPr lang="en-GB" sz="1600" b="1" kern="0" dirty="0" smtClean="0">
                <a:latin typeface="Times New Roman" pitchFamily="18" charset="0"/>
                <a:cs typeface="Times New Roman" pitchFamily="18" charset="0"/>
              </a:rPr>
              <a:t>(150-220Ohm</a:t>
            </a:r>
            <a:r>
              <a:rPr lang="en-GB" sz="1600" b="1" kern="0" dirty="0">
                <a:latin typeface="Times New Roman" pitchFamily="18" charset="0"/>
                <a:cs typeface="Times New Roman" pitchFamily="18" charset="0"/>
              </a:rPr>
              <a:t>)  Resistor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4925" y="77788"/>
            <a:ext cx="9109075" cy="5256212"/>
          </a:xfrm>
          <a:prstGeom prst="rect">
            <a:avLst/>
          </a:prstGeom>
        </p:spPr>
        <p:txBody>
          <a:bodyPr vert="horz" lIns="91440" tIns="45720" rIns="91440" bIns="45720" rtlCol="0">
            <a:normAutofit/>
          </a:bodyPr>
          <a:lstStyle/>
          <a:p>
            <a:pPr marL="742950" lvl="1"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Program structure:</a:t>
            </a:r>
          </a:p>
          <a:p>
            <a:pPr marL="1200150" lvl="2"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As</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before +</a:t>
            </a:r>
            <a:endParaRPr lang="en-US" sz="2400" dirty="0" smtClean="0">
              <a:latin typeface="Times New Roman" pitchFamily="18" charset="0"/>
              <a:cs typeface="Times New Roman" pitchFamily="18" charset="0"/>
            </a:endParaRPr>
          </a:p>
          <a:p>
            <a:pPr marL="1200150" lvl="2" indent="-285750">
              <a:lnSpc>
                <a:spcPct val="130000"/>
              </a:lnSpc>
              <a:spcBef>
                <a:spcPct val="20000"/>
              </a:spcBef>
              <a:buSzPct val="80000"/>
            </a:pPr>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sensorTemp</a:t>
            </a:r>
            <a:r>
              <a:rPr lang="en-US" sz="2400" dirty="0" smtClean="0">
                <a:latin typeface="Times New Roman" pitchFamily="18" charset="0"/>
                <a:cs typeface="Times New Roman" pitchFamily="18" charset="0"/>
              </a:rPr>
              <a:t>&gt;25){</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digitalWrite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LEDPin,HIGH</a:t>
            </a:r>
            <a:r>
              <a:rPr lang="en-US" sz="2400" dirty="0" smtClean="0">
                <a:latin typeface="Times New Roman" pitchFamily="18" charset="0"/>
                <a:cs typeface="Times New Roman" pitchFamily="18" charset="0"/>
              </a:rPr>
              <a:t>);</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else{          </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digitalWrite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LEDPin,LOW</a:t>
            </a:r>
            <a:r>
              <a:rPr lang="en-US" sz="2400" dirty="0" smtClean="0">
                <a:latin typeface="Times New Roman" pitchFamily="18" charset="0"/>
                <a:cs typeface="Times New Roman" pitchFamily="18" charset="0"/>
              </a:rPr>
              <a:t>);</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p>
          <a:p>
            <a:pPr marL="742950" lvl="1" indent="-285750">
              <a:lnSpc>
                <a:spcPct val="130000"/>
              </a:lnSpc>
              <a:spcBef>
                <a:spcPct val="20000"/>
              </a:spcBef>
              <a:buSzPct val="80000"/>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U</a:t>
            </a:r>
            <a:r>
              <a:rPr lang="en-GB" sz="2400" dirty="0" smtClean="0">
                <a:latin typeface="Times New Roman" pitchFamily="18" charset="0"/>
                <a:cs typeface="Times New Roman" pitchFamily="18" charset="0"/>
              </a:rPr>
              <a:t>se example named: Control</a:t>
            </a:r>
            <a:r>
              <a:rPr lang="en-GB" sz="2400" dirty="0" smtClean="0">
                <a:latin typeface="Times New Roman" pitchFamily="18" charset="0"/>
                <a:cs typeface="Times New Roman" pitchFamily="18" charset="0"/>
                <a:sym typeface="Wingdings" pitchFamily="2" charset="2"/>
              </a:rPr>
              <a:t> </a:t>
            </a:r>
            <a:r>
              <a:rPr lang="en-GB" sz="2400" dirty="0" err="1" smtClean="0">
                <a:latin typeface="Times New Roman" pitchFamily="18" charset="0"/>
                <a:cs typeface="Times New Roman" pitchFamily="18" charset="0"/>
                <a:sym typeface="Wingdings" pitchFamily="2" charset="2"/>
              </a:rPr>
              <a:t>IfStatementConditional</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0" y="836613"/>
            <a:ext cx="9001125" cy="5113337"/>
          </a:xfrm>
        </p:spPr>
        <p:txBody>
          <a:bodyPr/>
          <a:lstStyle/>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Getting started with Arduino</a:t>
            </a:r>
          </a:p>
          <a:p>
            <a:pPr lvl="2" algn="l" rtl="0" eaLnBrk="1" hangingPunct="1">
              <a:buSzPct val="80000"/>
              <a:buFont typeface="Wingdings" pitchFamily="2" charset="2"/>
              <a:buBlip>
                <a:blip r:embed="rId2"/>
              </a:buBlip>
            </a:pPr>
            <a:r>
              <a:rPr lang="en-US" dirty="0" smtClean="0">
                <a:latin typeface="Calibri" pitchFamily="34" charset="0"/>
                <a:cs typeface="Courier New" pitchFamily="49" charset="0"/>
              </a:rPr>
              <a:t>Program installation and making Arduino talk to your computer</a:t>
            </a:r>
          </a:p>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The Arduino </a:t>
            </a:r>
            <a:r>
              <a:rPr lang="en-US" i="1" dirty="0" smtClean="0"/>
              <a:t>development environment</a:t>
            </a:r>
            <a:endParaRPr lang="en-US" dirty="0" smtClean="0">
              <a:latin typeface="Calibri" pitchFamily="34" charset="0"/>
              <a:cs typeface="Courier New" pitchFamily="49" charset="0"/>
            </a:endParaRPr>
          </a:p>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Libraries</a:t>
            </a:r>
          </a:p>
          <a:p>
            <a:pPr lvl="2" algn="l" rtl="0" eaLnBrk="1" hangingPunct="1">
              <a:buSzPct val="80000"/>
              <a:buFont typeface="Wingdings" pitchFamily="2" charset="2"/>
              <a:buBlip>
                <a:blip r:embed="rId2"/>
              </a:buBlip>
            </a:pPr>
            <a:r>
              <a:rPr lang="en-US" dirty="0" smtClean="0">
                <a:latin typeface="Calibri" pitchFamily="34" charset="0"/>
                <a:cs typeface="Courier New" pitchFamily="49" charset="0"/>
              </a:rPr>
              <a:t>What are they good for?</a:t>
            </a:r>
          </a:p>
          <a:p>
            <a:pPr lvl="2" algn="l" rtl="0" eaLnBrk="1" hangingPunct="1">
              <a:buSzPct val="80000"/>
              <a:buFont typeface="Wingdings" pitchFamily="2" charset="2"/>
              <a:buBlip>
                <a:blip r:embed="rId2"/>
              </a:buBlip>
            </a:pPr>
            <a:r>
              <a:rPr lang="en-US" dirty="0" smtClean="0">
                <a:latin typeface="Calibri" pitchFamily="34" charset="0"/>
                <a:cs typeface="Courier New" pitchFamily="49" charset="0"/>
              </a:rPr>
              <a:t>Installation</a:t>
            </a:r>
          </a:p>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Programming </a:t>
            </a:r>
          </a:p>
          <a:p>
            <a:pPr lvl="2" algn="l" rtl="0" eaLnBrk="1" hangingPunct="1">
              <a:buSzPct val="80000"/>
              <a:buFont typeface="Wingdings" pitchFamily="2" charset="2"/>
              <a:buBlip>
                <a:blip r:embed="rId2"/>
              </a:buBlip>
            </a:pPr>
            <a:endParaRPr lang="en-US" dirty="0" smtClean="0">
              <a:latin typeface="Calibri" pitchFamily="34" charset="0"/>
              <a:cs typeface="Courier New" pitchFamily="49" charset="0"/>
            </a:endParaRPr>
          </a:p>
        </p:txBody>
      </p:sp>
      <p:sp>
        <p:nvSpPr>
          <p:cNvPr id="27651" name="Rectangle 3"/>
          <p:cNvSpPr>
            <a:spLocks noGrp="1" noChangeArrowheads="1"/>
          </p:cNvSpPr>
          <p:nvPr>
            <p:ph type="title" idx="4294967295"/>
          </p:nvPr>
        </p:nvSpPr>
        <p:spPr>
          <a:xfrm>
            <a:off x="179388" y="115888"/>
            <a:ext cx="4032250" cy="574675"/>
          </a:xfrm>
        </p:spPr>
        <p:txBody>
          <a:bodyPr>
            <a:normAutofit fontScale="90000"/>
          </a:bodyPr>
          <a:lstStyle/>
          <a:p>
            <a:pPr rtl="0" eaLnBrk="1" hangingPunct="1"/>
            <a:r>
              <a:rPr lang="en-US" sz="4000" b="1" smtClean="0">
                <a:solidFill>
                  <a:srgbClr val="0066FF"/>
                </a:solidFill>
                <a:latin typeface="Calibri" pitchFamily="34" charset="0"/>
              </a:rPr>
              <a:t>Summary</a:t>
            </a:r>
            <a:endParaRPr lang="en-US" sz="4000" smtClean="0">
              <a:solidFill>
                <a:srgbClr val="0066FF"/>
              </a:solidFill>
            </a:endParaRPr>
          </a:p>
        </p:txBody>
      </p:sp>
      <p:sp>
        <p:nvSpPr>
          <p:cNvPr id="27653" name="Slide Number Placeholder 4"/>
          <p:cNvSpPr>
            <a:spLocks noGrp="1"/>
          </p:cNvSpPr>
          <p:nvPr>
            <p:ph type="sldNum" sz="quarter" idx="10"/>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2" cstate="print"/>
          <a:srcRect/>
          <a:stretch>
            <a:fillRect/>
          </a:stretch>
        </p:blipFill>
        <p:spPr bwMode="auto">
          <a:xfrm>
            <a:off x="0" y="0"/>
            <a:ext cx="9144000" cy="1603375"/>
          </a:xfrm>
          <a:prstGeom prst="rect">
            <a:avLst/>
          </a:prstGeom>
          <a:noFill/>
          <a:ln w="9525">
            <a:noFill/>
            <a:miter lim="800000"/>
            <a:headEnd/>
            <a:tailEnd/>
          </a:ln>
        </p:spPr>
      </p:pic>
      <p:sp>
        <p:nvSpPr>
          <p:cNvPr id="10243" name="Title 1"/>
          <p:cNvSpPr>
            <a:spLocks noGrp="1"/>
          </p:cNvSpPr>
          <p:nvPr>
            <p:ph type="title"/>
          </p:nvPr>
        </p:nvSpPr>
        <p:spPr>
          <a:xfrm>
            <a:off x="446088" y="274638"/>
            <a:ext cx="8229600" cy="1143000"/>
          </a:xfrm>
        </p:spPr>
        <p:txBody>
          <a:bodyPr/>
          <a:lstStyle/>
          <a:p>
            <a:pPr eaLnBrk="1" hangingPunct="1"/>
            <a:endParaRPr lang="en-US" smtClean="0">
              <a:latin typeface="Times New Roman" pitchFamily="18" charset="0"/>
              <a:cs typeface="Times New Roman" pitchFamily="18" charset="0"/>
            </a:endParaRPr>
          </a:p>
        </p:txBody>
      </p:sp>
      <p:sp>
        <p:nvSpPr>
          <p:cNvPr id="10244" name="TextBox 4"/>
          <p:cNvSpPr txBox="1">
            <a:spLocks noChangeArrowheads="1"/>
          </p:cNvSpPr>
          <p:nvPr/>
        </p:nvSpPr>
        <p:spPr bwMode="auto">
          <a:xfrm>
            <a:off x="2722563" y="188913"/>
            <a:ext cx="5721350" cy="523875"/>
          </a:xfrm>
          <a:prstGeom prst="rect">
            <a:avLst/>
          </a:prstGeom>
          <a:noFill/>
          <a:ln w="9525">
            <a:noFill/>
            <a:miter lim="800000"/>
            <a:headEnd/>
            <a:tailEnd/>
          </a:ln>
        </p:spPr>
        <p:txBody>
          <a:bodyPr wrap="none">
            <a:spAutoFit/>
          </a:bodyPr>
          <a:lstStyle/>
          <a:p>
            <a:pPr algn="l" rtl="0"/>
            <a:r>
              <a:rPr lang="en-US" sz="2800">
                <a:solidFill>
                  <a:srgbClr val="FF0000"/>
                </a:solidFill>
                <a:latin typeface="Times New Roman" pitchFamily="18" charset="0"/>
                <a:cs typeface="Times New Roman" pitchFamily="18" charset="0"/>
                <a:hlinkClick r:id="rId3"/>
              </a:rPr>
              <a:t>http://arduino.cc/en/Guide/HomePage</a:t>
            </a:r>
            <a:r>
              <a:rPr lang="en-US" sz="2800">
                <a:solidFill>
                  <a:srgbClr val="FF0000"/>
                </a:solidFill>
                <a:latin typeface="Times New Roman" pitchFamily="18" charset="0"/>
                <a:cs typeface="Times New Roman" pitchFamily="18" charset="0"/>
              </a:rPr>
              <a:t> </a:t>
            </a:r>
          </a:p>
        </p:txBody>
      </p:sp>
      <p:pic>
        <p:nvPicPr>
          <p:cNvPr id="10245" name="Picture 3"/>
          <p:cNvPicPr>
            <a:picLocks noChangeAspect="1" noChangeArrowheads="1"/>
          </p:cNvPicPr>
          <p:nvPr/>
        </p:nvPicPr>
        <p:blipFill>
          <a:blip r:embed="rId4" cstate="print"/>
          <a:srcRect b="10541"/>
          <a:stretch>
            <a:fillRect/>
          </a:stretch>
        </p:blipFill>
        <p:spPr bwMode="auto">
          <a:xfrm>
            <a:off x="6756400" y="2708275"/>
            <a:ext cx="2147888" cy="922338"/>
          </a:xfrm>
          <a:prstGeom prst="rect">
            <a:avLst/>
          </a:prstGeom>
          <a:noFill/>
          <a:ln w="9525">
            <a:noFill/>
            <a:miter lim="800000"/>
            <a:headEnd/>
            <a:tailEnd/>
          </a:ln>
        </p:spPr>
      </p:pic>
      <p:sp>
        <p:nvSpPr>
          <p:cNvPr id="3" name="Content Placeholder 2"/>
          <p:cNvSpPr>
            <a:spLocks noGrp="1"/>
          </p:cNvSpPr>
          <p:nvPr>
            <p:ph idx="1"/>
          </p:nvPr>
        </p:nvSpPr>
        <p:spPr>
          <a:xfrm>
            <a:off x="-36513" y="1851025"/>
            <a:ext cx="8229601" cy="4025900"/>
          </a:xfrm>
        </p:spPr>
        <p:txBody>
          <a:bodyPr>
            <a:normAutofit lnSpcReduction="10000"/>
          </a:bodyPr>
          <a:lstStyle/>
          <a:p>
            <a:pPr algn="l" rtl="0" eaLnBrk="1" hangingPunct="1">
              <a:buSzPct val="80000"/>
              <a:buFont typeface="Wingdings" pitchFamily="2" charset="2"/>
              <a:buBlip>
                <a:blip r:embed="rId5"/>
              </a:buBlip>
              <a:defRPr/>
            </a:pPr>
            <a:r>
              <a:rPr lang="en-US" dirty="0" smtClean="0">
                <a:latin typeface="Times New Roman" pitchFamily="18" charset="0"/>
                <a:cs typeface="Times New Roman" pitchFamily="18" charset="0"/>
              </a:rPr>
              <a:t>Getting started:</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Download the Arduino environment from:</a:t>
            </a:r>
          </a:p>
          <a:p>
            <a:pPr marL="914400" lvl="2" indent="0" algn="l" rtl="0" eaLnBrk="1" hangingPunct="1">
              <a:lnSpc>
                <a:spcPct val="90000"/>
              </a:lnSpc>
              <a:buSzPct val="80000"/>
              <a:buFontTx/>
              <a:buNone/>
              <a:defRPr/>
            </a:pPr>
            <a:r>
              <a:rPr lang="en-US" dirty="0" smtClean="0">
                <a:latin typeface="Times New Roman" pitchFamily="18" charset="0"/>
                <a:cs typeface="Times New Roman" pitchFamily="18" charset="0"/>
                <a:hlinkClick r:id="rId6"/>
              </a:rPr>
              <a:t>http://arduino.cc/en/Main/Software</a:t>
            </a:r>
            <a:endParaRPr lang="en-US"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Install the downloaded file</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Connecting Arduino to your computer	</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Install drivers (only if windows requires intervention)</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Connected to the computer; a ‘COM’ port; up to 8 Arduino boards simultaneously.</a:t>
            </a:r>
          </a:p>
          <a:p>
            <a:pPr lvl="2" algn="l" rtl="0" eaLnBrk="1" hangingPunct="1">
              <a:lnSpc>
                <a:spcPct val="90000"/>
              </a:lnSpc>
              <a:buSzPct val="80000"/>
              <a:buFont typeface="Wingdings" pitchFamily="2" charset="2"/>
              <a:buBlip>
                <a:blip r:embed="rId5"/>
              </a:buBlip>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5"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l" rtl="0"/>
            <a:endParaRPr lang="en-US" sz="16600"/>
          </a:p>
        </p:txBody>
      </p:sp>
      <p:sp>
        <p:nvSpPr>
          <p:cNvPr id="28675" name="AutoShape 7"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l" rtl="0"/>
            <a:endParaRPr lang="en-US"/>
          </a:p>
        </p:txBody>
      </p:sp>
      <p:sp>
        <p:nvSpPr>
          <p:cNvPr id="28676" name="AutoShape 9"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l" rtl="0"/>
            <a:endParaRPr lang="en-US"/>
          </a:p>
        </p:txBody>
      </p:sp>
      <p:sp>
        <p:nvSpPr>
          <p:cNvPr id="28677" name="Rectangle 24"/>
          <p:cNvSpPr>
            <a:spLocks noChangeArrowheads="1"/>
          </p:cNvSpPr>
          <p:nvPr/>
        </p:nvSpPr>
        <p:spPr bwMode="auto">
          <a:xfrm>
            <a:off x="-180975" y="71438"/>
            <a:ext cx="6764338" cy="1125537"/>
          </a:xfrm>
          <a:prstGeom prst="rect">
            <a:avLst/>
          </a:prstGeom>
          <a:noFill/>
          <a:ln w="9525">
            <a:noFill/>
            <a:miter lim="800000"/>
            <a:headEnd/>
            <a:tailEnd/>
          </a:ln>
        </p:spPr>
        <p:txBody>
          <a:bodyPr anchor="ctr"/>
          <a:lstStyle/>
          <a:p>
            <a:pPr algn="ctr" rtl="0"/>
            <a:r>
              <a:rPr lang="en-US" sz="4400">
                <a:solidFill>
                  <a:srgbClr val="0066FF"/>
                </a:solidFill>
                <a:latin typeface="Calibri" pitchFamily="34" charset="0"/>
              </a:rPr>
              <a:t>First steps with Arduino</a:t>
            </a:r>
            <a:endParaRPr lang="en-US" sz="3600">
              <a:solidFill>
                <a:srgbClr val="0066FF"/>
              </a:solidFill>
              <a:latin typeface="Calibri" pitchFamily="34" charset="0"/>
            </a:endParaRPr>
          </a:p>
        </p:txBody>
      </p:sp>
      <p:sp>
        <p:nvSpPr>
          <p:cNvPr id="28678" name="Rectangle 27"/>
          <p:cNvSpPr>
            <a:spLocks noChangeArrowheads="1"/>
          </p:cNvSpPr>
          <p:nvPr/>
        </p:nvSpPr>
        <p:spPr bwMode="auto">
          <a:xfrm>
            <a:off x="274638" y="836613"/>
            <a:ext cx="8401050" cy="646112"/>
          </a:xfrm>
          <a:prstGeom prst="rect">
            <a:avLst/>
          </a:prstGeom>
          <a:noFill/>
          <a:ln w="9525">
            <a:noFill/>
            <a:miter lim="800000"/>
            <a:headEnd/>
            <a:tailEnd/>
          </a:ln>
        </p:spPr>
        <p:txBody>
          <a:bodyPr anchor="ctr">
            <a:spAutoFit/>
          </a:bodyPr>
          <a:lstStyle/>
          <a:p>
            <a:pPr algn="ctr" rtl="0"/>
            <a:r>
              <a:rPr lang="en-US" sz="3600">
                <a:latin typeface="Calibri" pitchFamily="34" charset="0"/>
              </a:rPr>
              <a:t>“OK, how do I start?”</a:t>
            </a:r>
            <a:endParaRPr lang="he-IL" sz="3600">
              <a:latin typeface="Calibri" pitchFamily="34" charset="0"/>
            </a:endParaRPr>
          </a:p>
        </p:txBody>
      </p:sp>
      <p:pic>
        <p:nvPicPr>
          <p:cNvPr id="28679" name="Picture 8" descr="ArduinoBoard"/>
          <p:cNvPicPr>
            <a:picLocks noChangeAspect="1" noChangeArrowheads="1"/>
          </p:cNvPicPr>
          <p:nvPr/>
        </p:nvPicPr>
        <p:blipFill>
          <a:blip r:embed="rId3" cstate="print"/>
          <a:srcRect l="1242" r="-110" b="3995"/>
          <a:stretch>
            <a:fillRect/>
          </a:stretch>
        </p:blipFill>
        <p:spPr bwMode="auto">
          <a:xfrm>
            <a:off x="6473825" y="4297363"/>
            <a:ext cx="2346325" cy="1619250"/>
          </a:xfrm>
          <a:prstGeom prst="rect">
            <a:avLst/>
          </a:prstGeom>
          <a:noFill/>
          <a:ln w="9525">
            <a:noFill/>
            <a:miter lim="800000"/>
            <a:headEnd/>
            <a:tailEnd/>
          </a:ln>
        </p:spPr>
      </p:pic>
      <p:pic>
        <p:nvPicPr>
          <p:cNvPr id="28680" name="Picture 41"/>
          <p:cNvPicPr>
            <a:picLocks noChangeAspect="1" noChangeArrowheads="1"/>
          </p:cNvPicPr>
          <p:nvPr/>
        </p:nvPicPr>
        <p:blipFill>
          <a:blip r:embed="rId4" cstate="print"/>
          <a:srcRect/>
          <a:stretch>
            <a:fillRect/>
          </a:stretch>
        </p:blipFill>
        <p:spPr bwMode="auto">
          <a:xfrm>
            <a:off x="3995738" y="3500438"/>
            <a:ext cx="2136775" cy="2578100"/>
          </a:xfrm>
          <a:prstGeom prst="rect">
            <a:avLst/>
          </a:prstGeom>
          <a:noFill/>
          <a:ln w="9525">
            <a:noFill/>
            <a:miter lim="800000"/>
            <a:headEnd/>
            <a:tailEnd/>
          </a:ln>
        </p:spPr>
      </p:pic>
      <p:sp>
        <p:nvSpPr>
          <p:cNvPr id="28681" name="Rectangle 1"/>
          <p:cNvSpPr>
            <a:spLocks noChangeArrowheads="1"/>
          </p:cNvSpPr>
          <p:nvPr/>
        </p:nvSpPr>
        <p:spPr bwMode="auto">
          <a:xfrm>
            <a:off x="179388" y="4430713"/>
            <a:ext cx="3444875" cy="1446212"/>
          </a:xfrm>
          <a:prstGeom prst="rect">
            <a:avLst/>
          </a:prstGeom>
          <a:noFill/>
          <a:ln w="9525">
            <a:noFill/>
            <a:miter lim="800000"/>
            <a:headEnd/>
            <a:tailEnd/>
          </a:ln>
        </p:spPr>
        <p:txBody>
          <a:bodyPr wrap="none">
            <a:spAutoFit/>
          </a:bodyPr>
          <a:lstStyle/>
          <a:p>
            <a:pPr algn="l" rtl="0"/>
            <a:r>
              <a:rPr lang="en-US" sz="8800">
                <a:solidFill>
                  <a:srgbClr val="000000"/>
                </a:solidFill>
              </a:rPr>
              <a:t>C/C++</a:t>
            </a:r>
          </a:p>
        </p:txBody>
      </p:sp>
      <p:pic>
        <p:nvPicPr>
          <p:cNvPr id="28682" name="Picture 43" descr="http://www.digitaltrends.com/wp-content/uploads/2013/04/Samsung-ATIV-Book-6_front8.jpg"/>
          <p:cNvPicPr>
            <a:picLocks noChangeAspect="1" noChangeArrowheads="1"/>
          </p:cNvPicPr>
          <p:nvPr/>
        </p:nvPicPr>
        <p:blipFill>
          <a:blip r:embed="rId5" cstate="print"/>
          <a:srcRect/>
          <a:stretch>
            <a:fillRect/>
          </a:stretch>
        </p:blipFill>
        <p:spPr bwMode="auto">
          <a:xfrm>
            <a:off x="6307138" y="2060575"/>
            <a:ext cx="2809875" cy="1952625"/>
          </a:xfrm>
          <a:prstGeom prst="rect">
            <a:avLst/>
          </a:prstGeom>
          <a:noFill/>
          <a:ln w="9525">
            <a:noFill/>
            <a:miter lim="800000"/>
            <a:headEnd/>
            <a:tailEnd/>
          </a:ln>
        </p:spPr>
      </p:pic>
      <p:pic>
        <p:nvPicPr>
          <p:cNvPr id="28683" name="Picture 44"/>
          <p:cNvPicPr>
            <a:picLocks noChangeAspect="1" noChangeArrowheads="1"/>
          </p:cNvPicPr>
          <p:nvPr/>
        </p:nvPicPr>
        <p:blipFill>
          <a:blip r:embed="rId6" cstate="print"/>
          <a:srcRect/>
          <a:stretch>
            <a:fillRect/>
          </a:stretch>
        </p:blipFill>
        <p:spPr bwMode="auto">
          <a:xfrm>
            <a:off x="288925" y="2082800"/>
            <a:ext cx="2987675" cy="1993900"/>
          </a:xfrm>
          <a:prstGeom prst="rect">
            <a:avLst/>
          </a:prstGeom>
          <a:noFill/>
          <a:ln w="9525">
            <a:noFill/>
            <a:miter lim="800000"/>
            <a:headEnd/>
            <a:tailEnd/>
          </a:ln>
        </p:spPr>
      </p:pic>
      <p:pic>
        <p:nvPicPr>
          <p:cNvPr id="28684" name="Picture 46" descr="http://www.cooking-hacks.com/skin/frontend/default/cooking/images/catalog/documentation/tutorial_arduino_gps/serial_monitor_gps.png"/>
          <p:cNvPicPr>
            <a:picLocks noChangeAspect="1" noChangeArrowheads="1"/>
          </p:cNvPicPr>
          <p:nvPr/>
        </p:nvPicPr>
        <p:blipFill>
          <a:blip r:embed="rId7" cstate="print"/>
          <a:srcRect/>
          <a:stretch>
            <a:fillRect/>
          </a:stretch>
        </p:blipFill>
        <p:spPr bwMode="auto">
          <a:xfrm>
            <a:off x="128588" y="2027238"/>
            <a:ext cx="3651250" cy="2122487"/>
          </a:xfrm>
          <a:prstGeom prst="rect">
            <a:avLst/>
          </a:prstGeom>
          <a:noFill/>
          <a:ln w="9525">
            <a:noFill/>
            <a:miter lim="800000"/>
            <a:headEnd/>
            <a:tailEnd/>
          </a:ln>
        </p:spPr>
      </p:pic>
      <p:sp>
        <p:nvSpPr>
          <p:cNvPr id="28685" name="TextBox 2"/>
          <p:cNvSpPr txBox="1">
            <a:spLocks noChangeArrowheads="1"/>
          </p:cNvSpPr>
          <p:nvPr/>
        </p:nvSpPr>
        <p:spPr bwMode="auto">
          <a:xfrm>
            <a:off x="4121150" y="836613"/>
            <a:ext cx="1603375" cy="3155950"/>
          </a:xfrm>
          <a:prstGeom prst="rect">
            <a:avLst/>
          </a:prstGeom>
          <a:noFill/>
          <a:ln w="9525">
            <a:noFill/>
            <a:miter lim="800000"/>
            <a:headEnd/>
            <a:tailEnd/>
          </a:ln>
        </p:spPr>
        <p:txBody>
          <a:bodyPr wrap="none">
            <a:spAutoFit/>
          </a:bodyPr>
          <a:lstStyle/>
          <a:p>
            <a:pPr algn="l" rtl="0"/>
            <a:r>
              <a:rPr lang="en-US" sz="19900"/>
              <a:t>?</a:t>
            </a:r>
          </a:p>
        </p:txBody>
      </p:sp>
      <p:sp>
        <p:nvSpPr>
          <p:cNvPr id="28686" name="Slide Number Placeholder 14"/>
          <p:cNvSpPr>
            <a:spLocks noGrp="1"/>
          </p:cNvSpPr>
          <p:nvPr>
            <p:ph type="sldNum" sz="quarter" idx="4294967295"/>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
          <p:cNvPicPr>
            <a:picLocks noChangeAspect="1" noChangeArrowheads="1"/>
          </p:cNvPicPr>
          <p:nvPr/>
        </p:nvPicPr>
        <p:blipFill>
          <a:blip r:embed="rId2" cstate="print"/>
          <a:srcRect/>
          <a:stretch>
            <a:fillRect/>
          </a:stretch>
        </p:blipFill>
        <p:spPr bwMode="auto">
          <a:xfrm>
            <a:off x="0" y="0"/>
            <a:ext cx="9144000" cy="1603375"/>
          </a:xfrm>
          <a:prstGeom prst="rect">
            <a:avLst/>
          </a:prstGeom>
          <a:noFill/>
          <a:ln w="9525">
            <a:noFill/>
            <a:miter lim="800000"/>
            <a:headEnd/>
            <a:tailEnd/>
          </a:ln>
        </p:spPr>
      </p:pic>
      <p:sp>
        <p:nvSpPr>
          <p:cNvPr id="11267" name="Title 1"/>
          <p:cNvSpPr>
            <a:spLocks noGrp="1"/>
          </p:cNvSpPr>
          <p:nvPr>
            <p:ph type="title"/>
          </p:nvPr>
        </p:nvSpPr>
        <p:spPr>
          <a:xfrm>
            <a:off x="446088" y="274638"/>
            <a:ext cx="8229600" cy="1143000"/>
          </a:xfrm>
        </p:spPr>
        <p:txBody>
          <a:bodyPr/>
          <a:lstStyle/>
          <a:p>
            <a:pPr eaLnBrk="1" hangingPunct="1"/>
            <a:endParaRPr lang="en-US" smtClean="0">
              <a:latin typeface="Times New Roman" pitchFamily="18" charset="0"/>
              <a:cs typeface="Times New Roman" pitchFamily="18" charset="0"/>
            </a:endParaRPr>
          </a:p>
        </p:txBody>
      </p:sp>
      <p:sp>
        <p:nvSpPr>
          <p:cNvPr id="11268" name="Content Placeholder 2"/>
          <p:cNvSpPr>
            <a:spLocks noGrp="1"/>
          </p:cNvSpPr>
          <p:nvPr>
            <p:ph idx="1"/>
          </p:nvPr>
        </p:nvSpPr>
        <p:spPr>
          <a:xfrm>
            <a:off x="-36513" y="1851025"/>
            <a:ext cx="8229601" cy="4025900"/>
          </a:xfrm>
        </p:spPr>
        <p:txBody>
          <a:bodyPr/>
          <a:lstStyle/>
          <a:p>
            <a:pPr algn="l" rtl="0" eaLnBrk="1" hangingPunct="1">
              <a:buSzPct val="80000"/>
              <a:buFont typeface="Wingdings" pitchFamily="2" charset="2"/>
              <a:buBlip>
                <a:blip r:embed="rId3"/>
              </a:buBlip>
            </a:pPr>
            <a:r>
              <a:rPr lang="en-US" dirty="0" smtClean="0">
                <a:latin typeface="Times New Roman" pitchFamily="18" charset="0"/>
                <a:cs typeface="Times New Roman" pitchFamily="18" charset="0"/>
              </a:rPr>
              <a:t>Arduino IDE:</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Launch the application</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Select </a:t>
            </a:r>
            <a:r>
              <a:rPr lang="en-US" b="1" dirty="0" smtClean="0">
                <a:latin typeface="Times New Roman" pitchFamily="18" charset="0"/>
                <a:cs typeface="Times New Roman" pitchFamily="18" charset="0"/>
              </a:rPr>
              <a:t>board type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COM#</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Load an example file </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Upload it to the Arduino board</a:t>
            </a:r>
          </a:p>
        </p:txBody>
      </p:sp>
      <p:pic>
        <p:nvPicPr>
          <p:cNvPr id="11270" name="Picture 3"/>
          <p:cNvPicPr>
            <a:picLocks noChangeAspect="1" noChangeArrowheads="1"/>
          </p:cNvPicPr>
          <p:nvPr/>
        </p:nvPicPr>
        <p:blipFill>
          <a:blip r:embed="rId4" cstate="print"/>
          <a:srcRect/>
          <a:stretch>
            <a:fillRect/>
          </a:stretch>
        </p:blipFill>
        <p:spPr bwMode="auto">
          <a:xfrm>
            <a:off x="4427538" y="2449513"/>
            <a:ext cx="919162" cy="384175"/>
          </a:xfrm>
          <a:prstGeom prst="rect">
            <a:avLst/>
          </a:prstGeom>
          <a:noFill/>
          <a:ln w="9525">
            <a:solidFill>
              <a:srgbClr val="FF3300"/>
            </a:solidFill>
            <a:miter lim="800000"/>
            <a:headEnd/>
            <a:tailEnd/>
          </a:ln>
        </p:spPr>
      </p:pic>
      <p:sp>
        <p:nvSpPr>
          <p:cNvPr id="2" name="TextBox 4"/>
          <p:cNvSpPr txBox="1">
            <a:spLocks noChangeArrowheads="1"/>
          </p:cNvSpPr>
          <p:nvPr/>
        </p:nvSpPr>
        <p:spPr bwMode="auto">
          <a:xfrm>
            <a:off x="3422650" y="0"/>
            <a:ext cx="5721350" cy="523875"/>
          </a:xfrm>
          <a:prstGeom prst="rect">
            <a:avLst/>
          </a:prstGeom>
          <a:solidFill>
            <a:schemeClr val="accent3"/>
          </a:solidFill>
          <a:ln w="9525">
            <a:noFill/>
            <a:miter lim="800000"/>
            <a:headEnd/>
            <a:tailEnd/>
          </a:ln>
        </p:spPr>
        <p:txBody>
          <a:bodyPr wrap="none">
            <a:spAutoFit/>
          </a:bodyPr>
          <a:lstStyle/>
          <a:p>
            <a:pPr algn="l" rtl="0">
              <a:defRPr/>
            </a:pPr>
            <a:r>
              <a:rPr lang="en-US" sz="2800" dirty="0">
                <a:solidFill>
                  <a:srgbClr val="FF0000"/>
                </a:solidFill>
                <a:latin typeface="Times New Roman" pitchFamily="18" charset="0"/>
                <a:cs typeface="Times New Roman" pitchFamily="18" charset="0"/>
                <a:hlinkClick r:id="rId5"/>
              </a:rPr>
              <a:t>http://arduino.cc/en/Guide/HomePage </a:t>
            </a:r>
            <a:endParaRPr lang="en-US" sz="2800"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6"/>
          <a:stretch>
            <a:fillRect/>
          </a:stretch>
        </p:blipFill>
        <p:spPr>
          <a:xfrm>
            <a:off x="5486400" y="1875409"/>
            <a:ext cx="4588676" cy="43195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7"/>
          <p:cNvPicPr>
            <a:picLocks noChangeAspect="1" noChangeArrowheads="1"/>
          </p:cNvPicPr>
          <p:nvPr/>
        </p:nvPicPr>
        <p:blipFill>
          <a:blip r:embed="rId2" cstate="print"/>
          <a:srcRect/>
          <a:stretch>
            <a:fillRect/>
          </a:stretch>
        </p:blipFill>
        <p:spPr bwMode="auto">
          <a:xfrm>
            <a:off x="4932363" y="990600"/>
            <a:ext cx="4078287" cy="4919662"/>
          </a:xfrm>
          <a:prstGeom prst="rect">
            <a:avLst/>
          </a:prstGeom>
          <a:noFill/>
          <a:ln w="9525">
            <a:noFill/>
            <a:miter lim="800000"/>
            <a:headEnd/>
            <a:tailEnd/>
          </a:ln>
        </p:spPr>
      </p:pic>
      <p:sp>
        <p:nvSpPr>
          <p:cNvPr id="12291" name="Title 1"/>
          <p:cNvSpPr>
            <a:spLocks noGrp="1"/>
          </p:cNvSpPr>
          <p:nvPr>
            <p:ph type="title"/>
          </p:nvPr>
        </p:nvSpPr>
        <p:spPr>
          <a:xfrm>
            <a:off x="69850" y="0"/>
            <a:ext cx="9039225" cy="981075"/>
          </a:xfrm>
          <a:solidFill>
            <a:schemeClr val="bg1"/>
          </a:solidFill>
        </p:spPr>
        <p:txBody>
          <a:bodyPr/>
          <a:lstStyle/>
          <a:p>
            <a:pPr marL="342900" indent="-342900" eaLnBrk="1" hangingPunct="1"/>
            <a:r>
              <a:rPr lang="en-US" sz="3600" smtClean="0">
                <a:solidFill>
                  <a:srgbClr val="0066FF"/>
                </a:solidFill>
                <a:latin typeface="Times New Roman" pitchFamily="18" charset="0"/>
                <a:cs typeface="Times New Roman" pitchFamily="18" charset="0"/>
              </a:rPr>
              <a:t>The Arduino </a:t>
            </a:r>
            <a:r>
              <a:rPr lang="en-US" sz="3600" i="1" smtClean="0">
                <a:solidFill>
                  <a:srgbClr val="0066FF"/>
                </a:solidFill>
                <a:latin typeface="Times New Roman" pitchFamily="18" charset="0"/>
                <a:cs typeface="Times New Roman" pitchFamily="18" charset="0"/>
              </a:rPr>
              <a:t>development environment</a:t>
            </a:r>
            <a:endParaRPr lang="en-US" sz="3600" smtClean="0">
              <a:solidFill>
                <a:srgbClr val="0066FF"/>
              </a:solidFill>
              <a:latin typeface="Times New Roman" pitchFamily="18" charset="0"/>
              <a:cs typeface="Times New Roman" pitchFamily="18" charset="0"/>
            </a:endParaRPr>
          </a:p>
        </p:txBody>
      </p:sp>
      <p:sp>
        <p:nvSpPr>
          <p:cNvPr id="12292" name="TextBox 4"/>
          <p:cNvSpPr txBox="1">
            <a:spLocks noChangeArrowheads="1"/>
          </p:cNvSpPr>
          <p:nvPr/>
        </p:nvSpPr>
        <p:spPr bwMode="auto">
          <a:xfrm>
            <a:off x="152400" y="1066800"/>
            <a:ext cx="4697412" cy="400050"/>
          </a:xfrm>
          <a:prstGeom prst="rect">
            <a:avLst/>
          </a:prstGeom>
          <a:noFill/>
          <a:ln w="9525">
            <a:noFill/>
            <a:miter lim="800000"/>
            <a:headEnd/>
            <a:tailEnd/>
          </a:ln>
        </p:spPr>
        <p:txBody>
          <a:bodyPr wrap="none">
            <a:spAutoFit/>
          </a:bodyPr>
          <a:lstStyle/>
          <a:p>
            <a:pPr algn="l" rtl="0"/>
            <a:r>
              <a:rPr lang="en-US" sz="2000" dirty="0">
                <a:solidFill>
                  <a:srgbClr val="FF0000"/>
                </a:solidFill>
                <a:hlinkClick r:id="rId3"/>
              </a:rPr>
              <a:t>http://arduino.cc/en/Guide/Environment</a:t>
            </a:r>
            <a:r>
              <a:rPr lang="en-US" sz="2000" dirty="0">
                <a:solidFill>
                  <a:srgbClr val="FF0000"/>
                </a:solidFill>
              </a:rPr>
              <a:t> </a:t>
            </a:r>
          </a:p>
        </p:txBody>
      </p:sp>
      <p:sp>
        <p:nvSpPr>
          <p:cNvPr id="12293" name="Content Placeholder 2"/>
          <p:cNvSpPr>
            <a:spLocks noGrp="1"/>
          </p:cNvSpPr>
          <p:nvPr>
            <p:ph idx="1"/>
          </p:nvPr>
        </p:nvSpPr>
        <p:spPr>
          <a:xfrm>
            <a:off x="-396875" y="1412875"/>
            <a:ext cx="5329238" cy="4025900"/>
          </a:xfrm>
        </p:spPr>
        <p:txBody>
          <a:bodyPr/>
          <a:lstStyle/>
          <a:p>
            <a:pPr lvl="1" algn="l" rtl="0" eaLnBrk="1" hangingPunct="1">
              <a:lnSpc>
                <a:spcPct val="90000"/>
              </a:lnSpc>
              <a:buSzPct val="80000"/>
              <a:buFont typeface="Wingdings" pitchFamily="2" charset="2"/>
              <a:buBlip>
                <a:blip r:embed="rId4"/>
              </a:buBlip>
            </a:pPr>
            <a:endParaRPr lang="en-US" sz="24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Text editor – edit the Sketch</a:t>
            </a: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Massage Box – compiling, uploading, and errors messages </a:t>
            </a: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Toolbar</a:t>
            </a:r>
          </a:p>
          <a:p>
            <a:pPr lvl="2" algn="l" rtl="0" eaLnBrk="1" hangingPunct="1">
              <a:lnSpc>
                <a:spcPct val="90000"/>
              </a:lnSpc>
              <a:buSzPct val="80000"/>
              <a:buFont typeface="Wingdings" pitchFamily="2" charset="2"/>
              <a:buBlip>
                <a:blip r:embed="rId4"/>
              </a:buBlip>
            </a:pPr>
            <a:r>
              <a:rPr lang="en-US" sz="2000" dirty="0" smtClean="0">
                <a:latin typeface="Times New Roman" pitchFamily="18" charset="0"/>
                <a:cs typeface="Times New Roman" pitchFamily="18" charset="0"/>
              </a:rPr>
              <a:t>Next slide</a:t>
            </a: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Other Information:</a:t>
            </a:r>
          </a:p>
          <a:p>
            <a:pPr lvl="2" algn="l" rtl="0" eaLnBrk="1" hangingPunct="1">
              <a:lnSpc>
                <a:spcPct val="90000"/>
              </a:lnSpc>
              <a:buSzPct val="80000"/>
              <a:buFont typeface="Wingdings" pitchFamily="2" charset="2"/>
              <a:buBlip>
                <a:blip r:embed="rId4"/>
              </a:buBlip>
            </a:pPr>
            <a:r>
              <a:rPr lang="en-US" sz="2000" dirty="0" smtClean="0">
                <a:latin typeface="Times New Roman" pitchFamily="18" charset="0"/>
                <a:cs typeface="Times New Roman" pitchFamily="18" charset="0"/>
              </a:rPr>
              <a:t>Line number;  board type and COM#</a:t>
            </a:r>
          </a:p>
          <a:p>
            <a:pPr lvl="2" algn="l" rtl="0" eaLnBrk="1" hangingPunct="1">
              <a:lnSpc>
                <a:spcPct val="90000"/>
              </a:lnSpc>
              <a:buSzPct val="80000"/>
              <a:buFont typeface="Wingdings" pitchFamily="2" charset="2"/>
              <a:buBlip>
                <a:blip r:embed="rId4"/>
              </a:buBlip>
            </a:pPr>
            <a:r>
              <a:rPr lang="en-US" sz="2000" dirty="0" smtClean="0">
                <a:latin typeface="Times New Roman" pitchFamily="18" charset="0"/>
                <a:cs typeface="Times New Roman" pitchFamily="18" charset="0"/>
              </a:rPr>
              <a:t>Sketch name; IDE version</a:t>
            </a:r>
          </a:p>
        </p:txBody>
      </p:sp>
      <p:grpSp>
        <p:nvGrpSpPr>
          <p:cNvPr id="2" name="Group 9"/>
          <p:cNvGrpSpPr>
            <a:grpSpLocks/>
          </p:cNvGrpSpPr>
          <p:nvPr/>
        </p:nvGrpSpPr>
        <p:grpSpPr bwMode="auto">
          <a:xfrm>
            <a:off x="4932363" y="1782762"/>
            <a:ext cx="4032250" cy="2879725"/>
            <a:chOff x="4932040" y="3483108"/>
            <a:chExt cx="4032448" cy="337216"/>
          </a:xfrm>
        </p:grpSpPr>
        <p:sp>
          <p:nvSpPr>
            <p:cNvPr id="12302" name="TextBox 6"/>
            <p:cNvSpPr txBox="1">
              <a:spLocks noChangeArrowheads="1"/>
            </p:cNvSpPr>
            <p:nvPr/>
          </p:nvSpPr>
          <p:spPr bwMode="auto">
            <a:xfrm>
              <a:off x="6012160" y="3609658"/>
              <a:ext cx="1944216" cy="83503"/>
            </a:xfrm>
            <a:prstGeom prst="rect">
              <a:avLst/>
            </a:prstGeom>
            <a:noFill/>
            <a:ln w="9525">
              <a:noFill/>
              <a:miter lim="800000"/>
              <a:headEnd/>
              <a:tailEnd/>
            </a:ln>
          </p:spPr>
          <p:txBody>
            <a:bodyPr>
              <a:spAutoFit/>
            </a:bodyPr>
            <a:lstStyle/>
            <a:p>
              <a:pPr algn="l" rtl="0"/>
              <a:r>
                <a:rPr lang="en-US" sz="2800">
                  <a:solidFill>
                    <a:srgbClr val="FF0000"/>
                  </a:solidFill>
                </a:rPr>
                <a:t>text editor</a:t>
              </a:r>
            </a:p>
          </p:txBody>
        </p:sp>
        <p:sp>
          <p:nvSpPr>
            <p:cNvPr id="12303" name="Rectangle 7"/>
            <p:cNvSpPr>
              <a:spLocks noChangeArrowheads="1"/>
            </p:cNvSpPr>
            <p:nvPr/>
          </p:nvSpPr>
          <p:spPr bwMode="auto">
            <a:xfrm>
              <a:off x="4932040" y="3483108"/>
              <a:ext cx="4032448" cy="337216"/>
            </a:xfrm>
            <a:prstGeom prst="rect">
              <a:avLst/>
            </a:prstGeom>
            <a:noFill/>
            <a:ln w="38100" algn="ctr">
              <a:solidFill>
                <a:srgbClr val="FF0000"/>
              </a:solidFill>
              <a:round/>
              <a:headEnd/>
              <a:tailEnd/>
            </a:ln>
          </p:spPr>
          <p:txBody>
            <a:bodyPr anchor="ctr">
              <a:spAutoFit/>
            </a:bodyPr>
            <a:lstStyle/>
            <a:p>
              <a:pPr algn="l" rtl="0"/>
              <a:endParaRPr lang="en-US"/>
            </a:p>
          </p:txBody>
        </p:sp>
      </p:grpSp>
      <p:sp>
        <p:nvSpPr>
          <p:cNvPr id="12295" name="Rectangle 10"/>
          <p:cNvSpPr>
            <a:spLocks noChangeArrowheads="1"/>
          </p:cNvSpPr>
          <p:nvPr/>
        </p:nvSpPr>
        <p:spPr bwMode="auto">
          <a:xfrm>
            <a:off x="4932363" y="4806950"/>
            <a:ext cx="4032250" cy="1296987"/>
          </a:xfrm>
          <a:prstGeom prst="rect">
            <a:avLst/>
          </a:prstGeom>
          <a:noFill/>
          <a:ln w="9525">
            <a:noFill/>
            <a:miter lim="800000"/>
            <a:headEnd/>
            <a:tailEnd/>
          </a:ln>
        </p:spPr>
        <p:txBody>
          <a:bodyPr wrap="none" anchor="ctr">
            <a:spAutoFit/>
          </a:bodyPr>
          <a:lstStyle/>
          <a:p>
            <a:pPr algn="l" rtl="0"/>
            <a:endParaRPr lang="en-US"/>
          </a:p>
        </p:txBody>
      </p:sp>
      <p:grpSp>
        <p:nvGrpSpPr>
          <p:cNvPr id="3" name="Group 11"/>
          <p:cNvGrpSpPr>
            <a:grpSpLocks/>
          </p:cNvGrpSpPr>
          <p:nvPr/>
        </p:nvGrpSpPr>
        <p:grpSpPr bwMode="auto">
          <a:xfrm>
            <a:off x="4932363" y="4662487"/>
            <a:ext cx="4032250" cy="1225550"/>
            <a:chOff x="4932040" y="5085182"/>
            <a:chExt cx="4032448" cy="864096"/>
          </a:xfrm>
        </p:grpSpPr>
        <p:sp>
          <p:nvSpPr>
            <p:cNvPr id="12300" name="TextBox 17"/>
            <p:cNvSpPr txBox="1">
              <a:spLocks noChangeArrowheads="1"/>
            </p:cNvSpPr>
            <p:nvPr/>
          </p:nvSpPr>
          <p:spPr bwMode="auto">
            <a:xfrm>
              <a:off x="5723969" y="5288387"/>
              <a:ext cx="2363147" cy="523220"/>
            </a:xfrm>
            <a:prstGeom prst="rect">
              <a:avLst/>
            </a:prstGeom>
            <a:noFill/>
            <a:ln w="9525">
              <a:noFill/>
              <a:miter lim="800000"/>
              <a:headEnd/>
              <a:tailEnd/>
            </a:ln>
          </p:spPr>
          <p:txBody>
            <a:bodyPr wrap="none">
              <a:spAutoFit/>
            </a:bodyPr>
            <a:lstStyle/>
            <a:p>
              <a:pPr algn="l" rtl="0"/>
              <a:r>
                <a:rPr lang="en-US" sz="2800">
                  <a:solidFill>
                    <a:srgbClr val="FF0000"/>
                  </a:solidFill>
                </a:rPr>
                <a:t>Massage Box</a:t>
              </a:r>
            </a:p>
          </p:txBody>
        </p:sp>
        <p:sp>
          <p:nvSpPr>
            <p:cNvPr id="12301" name="Rectangle 18"/>
            <p:cNvSpPr>
              <a:spLocks noChangeArrowheads="1"/>
            </p:cNvSpPr>
            <p:nvPr/>
          </p:nvSpPr>
          <p:spPr bwMode="auto">
            <a:xfrm>
              <a:off x="4932040" y="5085182"/>
              <a:ext cx="4032448" cy="864096"/>
            </a:xfrm>
            <a:prstGeom prst="rect">
              <a:avLst/>
            </a:prstGeom>
            <a:noFill/>
            <a:ln w="38100" algn="ctr">
              <a:solidFill>
                <a:srgbClr val="FF0000"/>
              </a:solidFill>
              <a:round/>
              <a:headEnd/>
              <a:tailEnd/>
            </a:ln>
          </p:spPr>
          <p:txBody>
            <a:bodyPr anchor="ctr">
              <a:spAutoFit/>
            </a:bodyPr>
            <a:lstStyle/>
            <a:p>
              <a:pPr algn="l" rtl="0"/>
              <a:endParaRPr lang="en-US"/>
            </a:p>
          </p:txBody>
        </p:sp>
      </p:grpSp>
      <p:grpSp>
        <p:nvGrpSpPr>
          <p:cNvPr id="4" name="Group 12"/>
          <p:cNvGrpSpPr>
            <a:grpSpLocks/>
          </p:cNvGrpSpPr>
          <p:nvPr/>
        </p:nvGrpSpPr>
        <p:grpSpPr bwMode="auto">
          <a:xfrm>
            <a:off x="4932363" y="990600"/>
            <a:ext cx="4032250" cy="792162"/>
            <a:chOff x="4932040" y="1196751"/>
            <a:chExt cx="4032448" cy="864096"/>
          </a:xfrm>
        </p:grpSpPr>
        <p:sp>
          <p:nvSpPr>
            <p:cNvPr id="12298" name="TextBox 25"/>
            <p:cNvSpPr txBox="1">
              <a:spLocks noChangeArrowheads="1"/>
            </p:cNvSpPr>
            <p:nvPr/>
          </p:nvSpPr>
          <p:spPr bwMode="auto">
            <a:xfrm>
              <a:off x="5940153" y="1372004"/>
              <a:ext cx="1366336" cy="523221"/>
            </a:xfrm>
            <a:prstGeom prst="rect">
              <a:avLst/>
            </a:prstGeom>
            <a:noFill/>
            <a:ln w="9525">
              <a:noFill/>
              <a:miter lim="800000"/>
              <a:headEnd/>
              <a:tailEnd/>
            </a:ln>
          </p:spPr>
          <p:txBody>
            <a:bodyPr wrap="none">
              <a:spAutoFit/>
            </a:bodyPr>
            <a:lstStyle/>
            <a:p>
              <a:pPr algn="l" rtl="0"/>
              <a:r>
                <a:rPr lang="en-US" sz="2800">
                  <a:solidFill>
                    <a:srgbClr val="FF0000"/>
                  </a:solidFill>
                </a:rPr>
                <a:t>Toolbar</a:t>
              </a:r>
            </a:p>
          </p:txBody>
        </p:sp>
        <p:sp>
          <p:nvSpPr>
            <p:cNvPr id="12299" name="Rectangle 26"/>
            <p:cNvSpPr>
              <a:spLocks noChangeArrowheads="1"/>
            </p:cNvSpPr>
            <p:nvPr/>
          </p:nvSpPr>
          <p:spPr bwMode="auto">
            <a:xfrm>
              <a:off x="4932040" y="1196751"/>
              <a:ext cx="4032448" cy="864096"/>
            </a:xfrm>
            <a:prstGeom prst="rect">
              <a:avLst/>
            </a:prstGeom>
            <a:noFill/>
            <a:ln w="38100" algn="ctr">
              <a:solidFill>
                <a:srgbClr val="FF0000"/>
              </a:solidFill>
              <a:round/>
              <a:headEnd/>
              <a:tailEnd/>
            </a:ln>
          </p:spPr>
          <p:txBody>
            <a:bodyPr anchor="ctr">
              <a:spAutoFit/>
            </a:bodyPr>
            <a:lstStyle/>
            <a:p>
              <a:pPr algn="l" rtl="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xit" presetSubtype="32" fill="hold" nodeType="clickEffect">
                                  <p:stCondLst>
                                    <p:cond delay="0"/>
                                  </p:stCondLst>
                                  <p:childTnLst>
                                    <p:animEffect transition="out" filter="circle(out)">
                                      <p:cBhvr>
                                        <p:cTn id="20" dur="2000"/>
                                        <p:tgtEl>
                                          <p:spTgt spid="3"/>
                                        </p:tgtEl>
                                      </p:cBhvr>
                                    </p:animEffect>
                                    <p:set>
                                      <p:cBhvr>
                                        <p:cTn id="21" dur="1" fill="hold">
                                          <p:stCondLst>
                                            <p:cond delay="1999"/>
                                          </p:stCondLst>
                                        </p:cTn>
                                        <p:tgtEl>
                                          <p:spTgt spid="3"/>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4"/>
          <p:cNvPicPr>
            <a:picLocks noChangeAspect="1" noChangeArrowheads="1"/>
          </p:cNvPicPr>
          <p:nvPr/>
        </p:nvPicPr>
        <p:blipFill>
          <a:blip r:embed="rId2" cstate="print"/>
          <a:srcRect/>
          <a:stretch>
            <a:fillRect/>
          </a:stretch>
        </p:blipFill>
        <p:spPr bwMode="auto">
          <a:xfrm>
            <a:off x="1606021" y="1049592"/>
            <a:ext cx="7231062" cy="1252537"/>
          </a:xfrm>
          <a:prstGeom prst="rect">
            <a:avLst/>
          </a:prstGeom>
          <a:noFill/>
          <a:ln w="9525">
            <a:noFill/>
            <a:miter lim="800000"/>
            <a:headEnd/>
            <a:tailEnd/>
          </a:ln>
        </p:spPr>
      </p:pic>
      <p:grpSp>
        <p:nvGrpSpPr>
          <p:cNvPr id="3" name="Group 3"/>
          <p:cNvGrpSpPr>
            <a:grpSpLocks/>
          </p:cNvGrpSpPr>
          <p:nvPr/>
        </p:nvGrpSpPr>
        <p:grpSpPr bwMode="auto">
          <a:xfrm>
            <a:off x="34925" y="3068638"/>
            <a:ext cx="2232025" cy="2952750"/>
            <a:chOff x="34925" y="3068638"/>
            <a:chExt cx="2232025" cy="2952750"/>
          </a:xfrm>
        </p:grpSpPr>
        <p:pic>
          <p:nvPicPr>
            <p:cNvPr id="13334" name="Picture 2"/>
            <p:cNvPicPr>
              <a:picLocks noChangeAspect="1" noChangeArrowheads="1"/>
            </p:cNvPicPr>
            <p:nvPr/>
          </p:nvPicPr>
          <p:blipFill>
            <a:blip r:embed="rId3" cstate="print"/>
            <a:srcRect/>
            <a:stretch>
              <a:fillRect/>
            </a:stretch>
          </p:blipFill>
          <p:spPr bwMode="auto">
            <a:xfrm>
              <a:off x="34925" y="3068638"/>
              <a:ext cx="2232025" cy="2952750"/>
            </a:xfrm>
            <a:prstGeom prst="rect">
              <a:avLst/>
            </a:prstGeom>
            <a:noFill/>
            <a:ln w="9525">
              <a:noFill/>
              <a:miter lim="800000"/>
              <a:headEnd/>
              <a:tailEnd/>
            </a:ln>
          </p:spPr>
        </p:pic>
        <p:sp>
          <p:nvSpPr>
            <p:cNvPr id="13335" name="Rectangle 2"/>
            <p:cNvSpPr>
              <a:spLocks noChangeArrowheads="1"/>
            </p:cNvSpPr>
            <p:nvPr/>
          </p:nvSpPr>
          <p:spPr bwMode="auto">
            <a:xfrm>
              <a:off x="35348" y="3831244"/>
              <a:ext cx="1512466" cy="164753"/>
            </a:xfrm>
            <a:prstGeom prst="rect">
              <a:avLst/>
            </a:prstGeom>
            <a:noFill/>
            <a:ln w="38100" algn="ctr">
              <a:solidFill>
                <a:srgbClr val="FF3300"/>
              </a:solidFill>
              <a:round/>
              <a:headEnd/>
              <a:tailEnd/>
            </a:ln>
          </p:spPr>
          <p:txBody>
            <a:bodyPr anchor="ctr">
              <a:spAutoFit/>
            </a:bodyPr>
            <a:lstStyle/>
            <a:p>
              <a:pPr algn="l" rtl="0"/>
              <a:endParaRPr lang="en-US"/>
            </a:p>
          </p:txBody>
        </p:sp>
      </p:grpSp>
      <p:sp>
        <p:nvSpPr>
          <p:cNvPr id="13316" name="Title 1"/>
          <p:cNvSpPr>
            <a:spLocks noGrp="1"/>
          </p:cNvSpPr>
          <p:nvPr>
            <p:ph type="title"/>
          </p:nvPr>
        </p:nvSpPr>
        <p:spPr>
          <a:xfrm>
            <a:off x="69850" y="0"/>
            <a:ext cx="9039225" cy="981075"/>
          </a:xfrm>
          <a:solidFill>
            <a:schemeClr val="bg1"/>
          </a:solidFill>
        </p:spPr>
        <p:txBody>
          <a:bodyPr/>
          <a:lstStyle/>
          <a:p>
            <a:pPr marL="342900" indent="-342900" eaLnBrk="1" hangingPunct="1"/>
            <a:r>
              <a:rPr lang="en-US" sz="3600" smtClean="0">
                <a:solidFill>
                  <a:srgbClr val="0066FF"/>
                </a:solidFill>
                <a:latin typeface="Calibri" pitchFamily="34" charset="0"/>
              </a:rPr>
              <a:t>The Arduino </a:t>
            </a:r>
            <a:r>
              <a:rPr lang="en-US" sz="3600" i="1" smtClean="0">
                <a:solidFill>
                  <a:srgbClr val="0066FF"/>
                </a:solidFill>
                <a:latin typeface="Calibri" pitchFamily="34" charset="0"/>
              </a:rPr>
              <a:t>development environment</a:t>
            </a:r>
            <a:endParaRPr lang="en-US" sz="3600" smtClean="0">
              <a:solidFill>
                <a:srgbClr val="0066FF"/>
              </a:solidFill>
              <a:latin typeface="Calibri" pitchFamily="34" charset="0"/>
            </a:endParaRPr>
          </a:p>
        </p:txBody>
      </p:sp>
      <p:sp>
        <p:nvSpPr>
          <p:cNvPr id="13317" name="TextBox 4"/>
          <p:cNvSpPr txBox="1">
            <a:spLocks noChangeArrowheads="1"/>
          </p:cNvSpPr>
          <p:nvPr/>
        </p:nvSpPr>
        <p:spPr bwMode="auto">
          <a:xfrm>
            <a:off x="250825" y="692150"/>
            <a:ext cx="4697413" cy="400050"/>
          </a:xfrm>
          <a:prstGeom prst="rect">
            <a:avLst/>
          </a:prstGeom>
          <a:noFill/>
          <a:ln w="9525">
            <a:noFill/>
            <a:miter lim="800000"/>
            <a:headEnd/>
            <a:tailEnd/>
          </a:ln>
        </p:spPr>
        <p:txBody>
          <a:bodyPr wrap="none">
            <a:spAutoFit/>
          </a:bodyPr>
          <a:lstStyle/>
          <a:p>
            <a:pPr algn="l" rtl="0"/>
            <a:r>
              <a:rPr lang="en-US" sz="2000">
                <a:solidFill>
                  <a:srgbClr val="FF0000"/>
                </a:solidFill>
                <a:hlinkClick r:id="rId4"/>
              </a:rPr>
              <a:t>http://arduino.cc/en/Guide/Environment</a:t>
            </a:r>
            <a:r>
              <a:rPr lang="en-US" sz="2000">
                <a:solidFill>
                  <a:srgbClr val="FF0000"/>
                </a:solidFill>
              </a:rPr>
              <a:t> </a:t>
            </a:r>
          </a:p>
        </p:txBody>
      </p:sp>
      <p:sp>
        <p:nvSpPr>
          <p:cNvPr id="2" name="Content Placeholder 2"/>
          <p:cNvSpPr>
            <a:spLocks noGrp="1"/>
          </p:cNvSpPr>
          <p:nvPr>
            <p:ph idx="1"/>
          </p:nvPr>
        </p:nvSpPr>
        <p:spPr>
          <a:xfrm>
            <a:off x="468313" y="3357563"/>
            <a:ext cx="7632700" cy="2808287"/>
          </a:xfrm>
        </p:spPr>
        <p:txBody>
          <a:bodyPr/>
          <a:lstStyle/>
          <a:p>
            <a:pPr lvl="1" algn="l" rtl="0" eaLnBrk="1" hangingPunct="1">
              <a:lnSpc>
                <a:spcPct val="90000"/>
              </a:lnSpc>
              <a:buSzPct val="80000"/>
              <a:buFont typeface="Wingdings" pitchFamily="2" charset="2"/>
              <a:buBlip>
                <a:blip r:embed="rId5"/>
              </a:buBlip>
              <a:defRPr/>
            </a:pPr>
            <a:endParaRPr lang="en-US" sz="2000" dirty="0" smtClean="0">
              <a:latin typeface="Calibri" pitchFamily="34" charset="0"/>
              <a:cs typeface="Courier New" pitchFamily="49" charset="0"/>
            </a:endParaRPr>
          </a:p>
          <a:p>
            <a:pPr lvl="1" algn="l" rtl="0" eaLnBrk="1" hangingPunct="1">
              <a:lnSpc>
                <a:spcPct val="90000"/>
              </a:lnSpc>
              <a:buSzPct val="80000"/>
              <a:buFont typeface="Wingdings" pitchFamily="2" charset="2"/>
              <a:buBlip>
                <a:blip r:embed="rId5"/>
              </a:buBlip>
              <a:defRPr/>
            </a:pPr>
            <a:endParaRPr lang="en-US" sz="2000" dirty="0" smtClean="0">
              <a:latin typeface="Calibri" pitchFamily="34" charset="0"/>
              <a:cs typeface="Courier New" pitchFamily="49" charset="0"/>
            </a:endParaRPr>
          </a:p>
          <a:p>
            <a:pPr lvl="1" algn="l" rtl="0" eaLnBrk="1" hangingPunct="1">
              <a:lnSpc>
                <a:spcPct val="90000"/>
              </a:lnSpc>
              <a:buSzPct val="80000"/>
              <a:buFont typeface="Wingdings" pitchFamily="2" charset="2"/>
              <a:buBlip>
                <a:blip r:embed="rId5"/>
              </a:buBlip>
              <a:defRPr/>
            </a:pPr>
            <a:endParaRPr lang="en-US" sz="2000" dirty="0" smtClean="0">
              <a:latin typeface="Calibri" pitchFamily="34" charset="0"/>
              <a:cs typeface="Courier New" pitchFamily="49" charset="0"/>
            </a:endParaRPr>
          </a:p>
          <a:p>
            <a:pPr marL="457200" lvl="1" indent="0" algn="l" rtl="0" eaLnBrk="1" hangingPunct="1">
              <a:lnSpc>
                <a:spcPct val="90000"/>
              </a:lnSpc>
              <a:buSzPct val="80000"/>
              <a:buFontTx/>
              <a:buNone/>
              <a:defRPr/>
            </a:pPr>
            <a:endParaRPr lang="en-US" sz="2000" dirty="0" smtClean="0">
              <a:latin typeface="Calibri" pitchFamily="34" charset="0"/>
              <a:cs typeface="Courier New" pitchFamily="49" charset="0"/>
            </a:endParaRPr>
          </a:p>
        </p:txBody>
      </p:sp>
      <p:sp>
        <p:nvSpPr>
          <p:cNvPr id="13319" name="TextBox 5"/>
          <p:cNvSpPr txBox="1">
            <a:spLocks noChangeArrowheads="1"/>
          </p:cNvSpPr>
          <p:nvPr/>
        </p:nvSpPr>
        <p:spPr bwMode="auto">
          <a:xfrm>
            <a:off x="1258888" y="2686305"/>
            <a:ext cx="3302000" cy="369887"/>
          </a:xfrm>
          <a:prstGeom prst="rect">
            <a:avLst/>
          </a:prstGeom>
          <a:noFill/>
          <a:ln w="9525">
            <a:noFill/>
            <a:miter lim="800000"/>
            <a:headEnd/>
            <a:tailEnd/>
          </a:ln>
        </p:spPr>
        <p:txBody>
          <a:bodyPr wrap="none">
            <a:spAutoFit/>
          </a:bodyPr>
          <a:lstStyle/>
          <a:p>
            <a:pPr algn="l" rtl="0"/>
            <a:r>
              <a:rPr lang="en-US"/>
              <a:t>Verify Upload New Open Save</a:t>
            </a:r>
          </a:p>
        </p:txBody>
      </p:sp>
      <p:sp>
        <p:nvSpPr>
          <p:cNvPr id="13320" name="TextBox 19"/>
          <p:cNvSpPr txBox="1">
            <a:spLocks noChangeArrowheads="1"/>
          </p:cNvSpPr>
          <p:nvPr/>
        </p:nvSpPr>
        <p:spPr bwMode="auto">
          <a:xfrm>
            <a:off x="7285038" y="2421192"/>
            <a:ext cx="1608137" cy="369887"/>
          </a:xfrm>
          <a:prstGeom prst="rect">
            <a:avLst/>
          </a:prstGeom>
          <a:noFill/>
          <a:ln w="9525">
            <a:noFill/>
            <a:miter lim="800000"/>
            <a:headEnd/>
            <a:tailEnd/>
          </a:ln>
        </p:spPr>
        <p:txBody>
          <a:bodyPr wrap="none">
            <a:spAutoFit/>
          </a:bodyPr>
          <a:lstStyle/>
          <a:p>
            <a:pPr algn="l" rtl="0"/>
            <a:r>
              <a:rPr lang="en-US" dirty="0">
                <a:solidFill>
                  <a:srgbClr val="FF0000"/>
                </a:solidFill>
              </a:rPr>
              <a:t>Serial monitor</a:t>
            </a:r>
          </a:p>
        </p:txBody>
      </p:sp>
      <p:cxnSp>
        <p:nvCxnSpPr>
          <p:cNvPr id="13321" name="Straight Arrow Connector 14"/>
          <p:cNvCxnSpPr>
            <a:cxnSpLocks noChangeShapeType="1"/>
          </p:cNvCxnSpPr>
          <p:nvPr/>
        </p:nvCxnSpPr>
        <p:spPr bwMode="auto">
          <a:xfrm>
            <a:off x="3635375" y="2335467"/>
            <a:ext cx="504825" cy="360363"/>
          </a:xfrm>
          <a:prstGeom prst="straightConnector1">
            <a:avLst/>
          </a:prstGeom>
          <a:noFill/>
          <a:ln w="19050" algn="ctr">
            <a:solidFill>
              <a:srgbClr val="FF0000"/>
            </a:solidFill>
            <a:round/>
            <a:headEnd type="arrow" w="med" len="med"/>
            <a:tailEnd/>
          </a:ln>
        </p:spPr>
      </p:cxnSp>
      <p:cxnSp>
        <p:nvCxnSpPr>
          <p:cNvPr id="13322" name="Straight Arrow Connector 23"/>
          <p:cNvCxnSpPr>
            <a:cxnSpLocks noChangeShapeType="1"/>
          </p:cNvCxnSpPr>
          <p:nvPr/>
        </p:nvCxnSpPr>
        <p:spPr bwMode="auto">
          <a:xfrm flipH="1">
            <a:off x="1547813" y="2335467"/>
            <a:ext cx="431800" cy="360363"/>
          </a:xfrm>
          <a:prstGeom prst="straightConnector1">
            <a:avLst/>
          </a:prstGeom>
          <a:noFill/>
          <a:ln w="19050" algn="ctr">
            <a:solidFill>
              <a:srgbClr val="FF0000"/>
            </a:solidFill>
            <a:round/>
            <a:headEnd type="arrow" w="med" len="med"/>
            <a:tailEnd/>
          </a:ln>
        </p:spPr>
      </p:cxnSp>
      <p:cxnSp>
        <p:nvCxnSpPr>
          <p:cNvPr id="13323" name="Straight Arrow Connector 27"/>
          <p:cNvCxnSpPr>
            <a:cxnSpLocks noChangeShapeType="1"/>
          </p:cNvCxnSpPr>
          <p:nvPr/>
        </p:nvCxnSpPr>
        <p:spPr bwMode="auto">
          <a:xfrm flipH="1">
            <a:off x="2268538" y="2335467"/>
            <a:ext cx="71437" cy="431800"/>
          </a:xfrm>
          <a:prstGeom prst="straightConnector1">
            <a:avLst/>
          </a:prstGeom>
          <a:noFill/>
          <a:ln w="19050" algn="ctr">
            <a:solidFill>
              <a:srgbClr val="FF0000"/>
            </a:solidFill>
            <a:round/>
            <a:headEnd type="arrow" w="med" len="med"/>
            <a:tailEnd/>
          </a:ln>
        </p:spPr>
      </p:cxnSp>
      <p:cxnSp>
        <p:nvCxnSpPr>
          <p:cNvPr id="13324" name="Straight Arrow Connector 28"/>
          <p:cNvCxnSpPr>
            <a:cxnSpLocks noChangeShapeType="1"/>
          </p:cNvCxnSpPr>
          <p:nvPr/>
        </p:nvCxnSpPr>
        <p:spPr bwMode="auto">
          <a:xfrm>
            <a:off x="2771775" y="2325942"/>
            <a:ext cx="215900" cy="441325"/>
          </a:xfrm>
          <a:prstGeom prst="straightConnector1">
            <a:avLst/>
          </a:prstGeom>
          <a:noFill/>
          <a:ln w="19050" algn="ctr">
            <a:solidFill>
              <a:srgbClr val="FF0000"/>
            </a:solidFill>
            <a:round/>
            <a:headEnd type="arrow" w="med" len="med"/>
            <a:tailEnd/>
          </a:ln>
        </p:spPr>
      </p:cxnSp>
      <p:cxnSp>
        <p:nvCxnSpPr>
          <p:cNvPr id="13325" name="Straight Arrow Connector 29"/>
          <p:cNvCxnSpPr>
            <a:cxnSpLocks noChangeShapeType="1"/>
          </p:cNvCxnSpPr>
          <p:nvPr/>
        </p:nvCxnSpPr>
        <p:spPr bwMode="auto">
          <a:xfrm>
            <a:off x="3203575" y="2325942"/>
            <a:ext cx="215900" cy="441325"/>
          </a:xfrm>
          <a:prstGeom prst="straightConnector1">
            <a:avLst/>
          </a:prstGeom>
          <a:noFill/>
          <a:ln w="19050" algn="ctr">
            <a:solidFill>
              <a:srgbClr val="FF0000"/>
            </a:solidFill>
            <a:round/>
            <a:headEnd type="arrow" w="med" len="med"/>
            <a:tailEnd/>
          </a:ln>
        </p:spPr>
      </p:cxnSp>
      <p:pic>
        <p:nvPicPr>
          <p:cNvPr id="8207" name="Picture 3"/>
          <p:cNvPicPr>
            <a:picLocks noChangeAspect="1" noChangeArrowheads="1"/>
          </p:cNvPicPr>
          <p:nvPr/>
        </p:nvPicPr>
        <p:blipFill>
          <a:blip r:embed="rId6" cstate="print"/>
          <a:srcRect l="11047"/>
          <a:stretch>
            <a:fillRect/>
          </a:stretch>
        </p:blipFill>
        <p:spPr bwMode="auto">
          <a:xfrm>
            <a:off x="2411413" y="3068638"/>
            <a:ext cx="2074862" cy="2968625"/>
          </a:xfrm>
          <a:prstGeom prst="rect">
            <a:avLst/>
          </a:prstGeom>
          <a:noFill/>
          <a:ln w="9525">
            <a:noFill/>
            <a:miter lim="800000"/>
            <a:headEnd/>
            <a:tailEnd/>
          </a:ln>
        </p:spPr>
      </p:pic>
      <p:pic>
        <p:nvPicPr>
          <p:cNvPr id="8210" name="Picture 6"/>
          <p:cNvPicPr>
            <a:picLocks noChangeAspect="1" noChangeArrowheads="1"/>
          </p:cNvPicPr>
          <p:nvPr/>
        </p:nvPicPr>
        <p:blipFill>
          <a:blip r:embed="rId7" cstate="print"/>
          <a:srcRect/>
          <a:stretch>
            <a:fillRect/>
          </a:stretch>
        </p:blipFill>
        <p:spPr bwMode="auto">
          <a:xfrm>
            <a:off x="6804025" y="4208463"/>
            <a:ext cx="2303463" cy="1778000"/>
          </a:xfrm>
          <a:prstGeom prst="rect">
            <a:avLst/>
          </a:prstGeom>
          <a:noFill/>
          <a:ln w="9525">
            <a:noFill/>
            <a:miter lim="800000"/>
            <a:headEnd/>
            <a:tailEnd/>
          </a:ln>
        </p:spPr>
      </p:pic>
      <p:grpSp>
        <p:nvGrpSpPr>
          <p:cNvPr id="4" name="Group 5"/>
          <p:cNvGrpSpPr>
            <a:grpSpLocks/>
          </p:cNvGrpSpPr>
          <p:nvPr/>
        </p:nvGrpSpPr>
        <p:grpSpPr bwMode="auto">
          <a:xfrm>
            <a:off x="4572000" y="4046538"/>
            <a:ext cx="2162175" cy="1974850"/>
            <a:chOff x="4572000" y="4046538"/>
            <a:chExt cx="2162175" cy="1974850"/>
          </a:xfrm>
        </p:grpSpPr>
        <p:pic>
          <p:nvPicPr>
            <p:cNvPr id="13332" name="Picture 5"/>
            <p:cNvPicPr>
              <a:picLocks noChangeAspect="1" noChangeArrowheads="1"/>
            </p:cNvPicPr>
            <p:nvPr/>
          </p:nvPicPr>
          <p:blipFill>
            <a:blip r:embed="rId8" cstate="print"/>
            <a:srcRect/>
            <a:stretch>
              <a:fillRect/>
            </a:stretch>
          </p:blipFill>
          <p:spPr bwMode="auto">
            <a:xfrm>
              <a:off x="4572000" y="4046538"/>
              <a:ext cx="2162175" cy="1974850"/>
            </a:xfrm>
            <a:prstGeom prst="rect">
              <a:avLst/>
            </a:prstGeom>
            <a:noFill/>
            <a:ln w="9525">
              <a:noFill/>
              <a:miter lim="800000"/>
              <a:headEnd/>
              <a:tailEnd/>
            </a:ln>
          </p:spPr>
        </p:pic>
        <p:sp>
          <p:nvSpPr>
            <p:cNvPr id="13333" name="Rectangle 4"/>
            <p:cNvSpPr>
              <a:spLocks noChangeArrowheads="1"/>
            </p:cNvSpPr>
            <p:nvPr/>
          </p:nvSpPr>
          <p:spPr bwMode="auto">
            <a:xfrm>
              <a:off x="4648200" y="4800600"/>
              <a:ext cx="2018159" cy="720000"/>
            </a:xfrm>
            <a:prstGeom prst="rect">
              <a:avLst/>
            </a:prstGeom>
            <a:noFill/>
            <a:ln w="38100" algn="ctr">
              <a:solidFill>
                <a:srgbClr val="FF3300"/>
              </a:solidFill>
              <a:round/>
              <a:headEnd/>
              <a:tailEnd/>
            </a:ln>
          </p:spPr>
          <p:txBody>
            <a:bodyPr wrap="square" anchor="ctr">
              <a:spAutoFit/>
            </a:bodyPr>
            <a:lstStyle/>
            <a:p>
              <a:pPr algn="l" rtl="0"/>
              <a:endParaRPr lang="en-US"/>
            </a:p>
          </p:txBody>
        </p:sp>
      </p:grpSp>
      <p:grpSp>
        <p:nvGrpSpPr>
          <p:cNvPr id="7" name="Group 6"/>
          <p:cNvGrpSpPr/>
          <p:nvPr/>
        </p:nvGrpSpPr>
        <p:grpSpPr>
          <a:xfrm>
            <a:off x="5257800" y="2332662"/>
            <a:ext cx="2065137" cy="1483318"/>
            <a:chOff x="5257800" y="2332662"/>
            <a:chExt cx="2065137" cy="1483318"/>
          </a:xfrm>
        </p:grpSpPr>
        <p:pic>
          <p:nvPicPr>
            <p:cNvPr id="6" name="Picture 5"/>
            <p:cNvPicPr>
              <a:picLocks noChangeAspect="1"/>
            </p:cNvPicPr>
            <p:nvPr/>
          </p:nvPicPr>
          <p:blipFill>
            <a:blip r:embed="rId9"/>
            <a:stretch>
              <a:fillRect/>
            </a:stretch>
          </p:blipFill>
          <p:spPr>
            <a:xfrm>
              <a:off x="5282470" y="2332662"/>
              <a:ext cx="2040467" cy="1483318"/>
            </a:xfrm>
            <a:prstGeom prst="rect">
              <a:avLst/>
            </a:prstGeom>
          </p:spPr>
        </p:pic>
        <p:sp>
          <p:nvSpPr>
            <p:cNvPr id="25" name="Rectangle 4"/>
            <p:cNvSpPr>
              <a:spLocks noChangeArrowheads="1"/>
            </p:cNvSpPr>
            <p:nvPr/>
          </p:nvSpPr>
          <p:spPr bwMode="auto">
            <a:xfrm>
              <a:off x="5257800" y="3462528"/>
              <a:ext cx="2018159" cy="182880"/>
            </a:xfrm>
            <a:prstGeom prst="rect">
              <a:avLst/>
            </a:prstGeom>
            <a:noFill/>
            <a:ln w="38100" algn="ctr">
              <a:solidFill>
                <a:srgbClr val="FF3300"/>
              </a:solidFill>
              <a:round/>
              <a:headEnd/>
              <a:tailEnd/>
            </a:ln>
          </p:spPr>
          <p:txBody>
            <a:bodyPr wrap="square" anchor="ctr">
              <a:spAutoFit/>
            </a:bodyPr>
            <a:lstStyle/>
            <a:p>
              <a:pPr algn="l" rtl="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8207"/>
                                        </p:tgtEl>
                                        <p:attrNameLst>
                                          <p:attrName>style.visibility</p:attrName>
                                        </p:attrNameLst>
                                      </p:cBhvr>
                                      <p:to>
                                        <p:strVal val="visible"/>
                                      </p:to>
                                    </p:set>
                                    <p:animEffect transition="in" filter="circle(in)">
                                      <p:cBhvr>
                                        <p:cTn id="10" dur="2000"/>
                                        <p:tgtEl>
                                          <p:spTgt spid="8207"/>
                                        </p:tgtEl>
                                      </p:cBhvr>
                                    </p:animEffect>
                                  </p:childTnLst>
                                </p:cTn>
                              </p:par>
                              <p:par>
                                <p:cTn id="11" presetID="6" presetClass="entr" presetSubtype="16" fill="hold" nodeType="withEffect">
                                  <p:stCondLst>
                                    <p:cond delay="0"/>
                                  </p:stCondLst>
                                  <p:childTnLst>
                                    <p:set>
                                      <p:cBhvr>
                                        <p:cTn id="12" dur="1" fill="hold">
                                          <p:stCondLst>
                                            <p:cond delay="0"/>
                                          </p:stCondLst>
                                        </p:cTn>
                                        <p:tgtEl>
                                          <p:spTgt spid="8210"/>
                                        </p:tgtEl>
                                        <p:attrNameLst>
                                          <p:attrName>style.visibility</p:attrName>
                                        </p:attrNameLst>
                                      </p:cBhvr>
                                      <p:to>
                                        <p:strVal val="visible"/>
                                      </p:to>
                                    </p:set>
                                    <p:animEffect transition="in" filter="circle(in)">
                                      <p:cBhvr>
                                        <p:cTn id="13" dur="2000"/>
                                        <p:tgtEl>
                                          <p:spTgt spid="8210"/>
                                        </p:tgtEl>
                                      </p:cBhvr>
                                    </p:animEffect>
                                  </p:childTnLst>
                                </p:cTn>
                              </p:par>
                              <p:par>
                                <p:cTn id="14" presetID="6"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par>
                                <p:cTn id="17" presetID="6"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 y="-76200"/>
            <a:ext cx="7321550" cy="981075"/>
          </a:xfrm>
          <a:solidFill>
            <a:schemeClr val="bg1"/>
          </a:solidFill>
        </p:spPr>
        <p:txBody>
          <a:bodyPr>
            <a:normAutofit/>
          </a:bodyPr>
          <a:lstStyle/>
          <a:p>
            <a:pPr marL="342900" indent="-342900" eaLnBrk="1" hangingPunct="1"/>
            <a:r>
              <a:rPr lang="en-US" dirty="0" smtClean="0">
                <a:solidFill>
                  <a:srgbClr val="002060"/>
                </a:solidFill>
                <a:latin typeface="Times New Roman" pitchFamily="18" charset="0"/>
                <a:cs typeface="Times New Roman" pitchFamily="18" charset="0"/>
              </a:rPr>
              <a:t>Programming Learning tools</a:t>
            </a:r>
          </a:p>
        </p:txBody>
      </p:sp>
      <p:sp>
        <p:nvSpPr>
          <p:cNvPr id="14339" name="TextBox 4"/>
          <p:cNvSpPr txBox="1">
            <a:spLocks noChangeArrowheads="1"/>
          </p:cNvSpPr>
          <p:nvPr/>
        </p:nvSpPr>
        <p:spPr bwMode="auto">
          <a:xfrm>
            <a:off x="665163" y="765175"/>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3"/>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4"/>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
        <p:nvSpPr>
          <p:cNvPr id="14340" name="Content Placeholder 2"/>
          <p:cNvSpPr>
            <a:spLocks noGrp="1"/>
          </p:cNvSpPr>
          <p:nvPr>
            <p:ph idx="1"/>
          </p:nvPr>
        </p:nvSpPr>
        <p:spPr>
          <a:xfrm>
            <a:off x="34925" y="1484313"/>
            <a:ext cx="8929688" cy="2449512"/>
          </a:xfrm>
        </p:spPr>
        <p:txBody>
          <a:bodyPr/>
          <a:lstStyle/>
          <a:p>
            <a:pPr lvl="1" algn="l" rtl="0" eaLnBrk="1" hangingPunct="1">
              <a:lnSpc>
                <a:spcPct val="90000"/>
              </a:lnSpc>
              <a:buSzPct val="80000"/>
              <a:buFont typeface="Wingdings" pitchFamily="2" charset="2"/>
              <a:buBlip>
                <a:blip r:embed="rId5"/>
              </a:buBlip>
            </a:pPr>
            <a:r>
              <a:rPr lang="en-US" dirty="0" smtClean="0">
                <a:latin typeface="Times New Roman" pitchFamily="18" charset="0"/>
                <a:cs typeface="Times New Roman" pitchFamily="18" charset="0"/>
              </a:rPr>
              <a:t>Start with example </a:t>
            </a:r>
          </a:p>
          <a:p>
            <a:pPr lvl="1" algn="l" rtl="0" eaLnBrk="1" hangingPunct="1">
              <a:lnSpc>
                <a:spcPct val="90000"/>
              </a:lnSpc>
              <a:buSzPct val="80000"/>
              <a:buFont typeface="Wingdings" pitchFamily="2" charset="2"/>
              <a:buBlip>
                <a:blip r:embed="rId5"/>
              </a:buBlip>
            </a:pPr>
            <a:r>
              <a:rPr lang="en-US" dirty="0" smtClean="0">
                <a:latin typeface="Times New Roman" pitchFamily="18" charset="0"/>
                <a:cs typeface="Times New Roman" pitchFamily="18" charset="0"/>
              </a:rPr>
              <a:t>Use the reference to understand the code</a:t>
            </a:r>
          </a:p>
          <a:p>
            <a:pPr lvl="1" algn="l" rtl="0" eaLnBrk="1" hangingPunct="1">
              <a:lnSpc>
                <a:spcPct val="90000"/>
              </a:lnSpc>
              <a:buSzPct val="80000"/>
              <a:buFont typeface="Wingdings" pitchFamily="2" charset="2"/>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dirty="0" smtClean="0">
              <a:latin typeface="Times New Roman" pitchFamily="18" charset="0"/>
              <a:cs typeface="Times New Roman" pitchFamily="18" charset="0"/>
            </a:endParaRPr>
          </a:p>
        </p:txBody>
      </p:sp>
      <p:pic>
        <p:nvPicPr>
          <p:cNvPr id="14341" name="Picture 6"/>
          <p:cNvPicPr>
            <a:picLocks noChangeAspect="1" noChangeArrowheads="1"/>
          </p:cNvPicPr>
          <p:nvPr/>
        </p:nvPicPr>
        <p:blipFill>
          <a:blip r:embed="rId6" cstate="print"/>
          <a:srcRect/>
          <a:stretch>
            <a:fillRect/>
          </a:stretch>
        </p:blipFill>
        <p:spPr bwMode="auto">
          <a:xfrm>
            <a:off x="611188" y="2492375"/>
            <a:ext cx="4897437"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9850" y="-26988"/>
            <a:ext cx="4070350" cy="981076"/>
          </a:xfrm>
          <a:solidFill>
            <a:schemeClr val="bg1"/>
          </a:solidFill>
        </p:spPr>
        <p:txBody>
          <a:bodyPr/>
          <a:lstStyle/>
          <a:p>
            <a:pPr marL="342900" indent="-342900" eaLnBrk="1" hangingPunct="1"/>
            <a:r>
              <a:rPr lang="en-US" smtClean="0">
                <a:solidFill>
                  <a:srgbClr val="0066FF"/>
                </a:solidFill>
                <a:latin typeface="Calibri" pitchFamily="34" charset="0"/>
                <a:cs typeface="Courier New" pitchFamily="49" charset="0"/>
              </a:rPr>
              <a:t>Programing</a:t>
            </a:r>
            <a:endParaRPr lang="en-US" smtClean="0">
              <a:solidFill>
                <a:srgbClr val="0066FF"/>
              </a:solidFill>
            </a:endParaRPr>
          </a:p>
        </p:txBody>
      </p:sp>
      <p:sp>
        <p:nvSpPr>
          <p:cNvPr id="15363" name="Content Placeholder 2"/>
          <p:cNvSpPr>
            <a:spLocks noGrp="1"/>
          </p:cNvSpPr>
          <p:nvPr>
            <p:ph idx="1"/>
          </p:nvPr>
        </p:nvSpPr>
        <p:spPr>
          <a:xfrm>
            <a:off x="-323850" y="976313"/>
            <a:ext cx="9144000" cy="1660525"/>
          </a:xfrm>
        </p:spPr>
        <p:txBody>
          <a:bodyPr/>
          <a:lstStyle/>
          <a:p>
            <a:pPr lvl="1" algn="l" rtl="0" eaLnBrk="1" hangingPunct="1">
              <a:lnSpc>
                <a:spcPct val="90000"/>
              </a:lnSpc>
              <a:buSzPct val="80000"/>
              <a:buNone/>
            </a:pPr>
            <a:r>
              <a:rPr lang="en-US" dirty="0" smtClean="0">
                <a:latin typeface="Calibri" pitchFamily="34" charset="0"/>
                <a:cs typeface="Courier New" pitchFamily="49" charset="0"/>
              </a:rPr>
              <a:t>Blink example</a:t>
            </a:r>
          </a:p>
          <a:p>
            <a:pPr lvl="1" algn="l" rtl="0" eaLnBrk="1" hangingPunct="1">
              <a:lnSpc>
                <a:spcPct val="90000"/>
              </a:lnSpc>
              <a:buSzPct val="80000"/>
              <a:buFont typeface="Wingdings" pitchFamily="2" charset="2"/>
              <a:buBlip>
                <a:blip r:embed="rId3"/>
              </a:buBlip>
            </a:pPr>
            <a:r>
              <a:rPr lang="en-US" dirty="0" smtClean="0">
                <a:latin typeface="Calibri" pitchFamily="34" charset="0"/>
                <a:cs typeface="Courier New" pitchFamily="49" charset="0"/>
              </a:rPr>
              <a:t>Code:</a:t>
            </a:r>
          </a:p>
          <a:p>
            <a:pPr lvl="1" algn="l" rtl="0" eaLnBrk="1" hangingPunct="1">
              <a:lnSpc>
                <a:spcPct val="90000"/>
              </a:lnSpc>
              <a:buSzPct val="80000"/>
              <a:buFont typeface="Wingdings" pitchFamily="2" charset="2"/>
              <a:buBlip>
                <a:blip r:embed="rId3"/>
              </a:buBlip>
            </a:pPr>
            <a:endParaRPr lang="en-US" dirty="0" smtClean="0">
              <a:latin typeface="Calibri" pitchFamily="34" charset="0"/>
              <a:cs typeface="Courier New" pitchFamily="49" charset="0"/>
            </a:endParaRPr>
          </a:p>
        </p:txBody>
      </p:sp>
      <p:pic>
        <p:nvPicPr>
          <p:cNvPr id="15364" name="Picture 2" descr="http://arduino.cc/en/uploads/Tutorial/ExampleCircuit_bb.png"/>
          <p:cNvPicPr>
            <a:picLocks noChangeAspect="1" noChangeArrowheads="1"/>
          </p:cNvPicPr>
          <p:nvPr/>
        </p:nvPicPr>
        <p:blipFill>
          <a:blip r:embed="rId4" cstate="print"/>
          <a:srcRect/>
          <a:stretch>
            <a:fillRect/>
          </a:stretch>
        </p:blipFill>
        <p:spPr bwMode="auto">
          <a:xfrm>
            <a:off x="6804025" y="-26988"/>
            <a:ext cx="2305050" cy="2425701"/>
          </a:xfrm>
          <a:prstGeom prst="rect">
            <a:avLst/>
          </a:prstGeom>
          <a:noFill/>
          <a:ln w="9525">
            <a:noFill/>
            <a:miter lim="800000"/>
            <a:headEnd/>
            <a:tailEnd/>
          </a:ln>
        </p:spPr>
      </p:pic>
      <p:grpSp>
        <p:nvGrpSpPr>
          <p:cNvPr id="4" name="Group 7"/>
          <p:cNvGrpSpPr>
            <a:grpSpLocks/>
          </p:cNvGrpSpPr>
          <p:nvPr/>
        </p:nvGrpSpPr>
        <p:grpSpPr bwMode="auto">
          <a:xfrm>
            <a:off x="5795963" y="2401888"/>
            <a:ext cx="3336925" cy="3665537"/>
            <a:chOff x="5741190" y="167"/>
            <a:chExt cx="3336834" cy="3666261"/>
          </a:xfrm>
        </p:grpSpPr>
        <p:pic>
          <p:nvPicPr>
            <p:cNvPr id="15376" name="Picture 2" descr="http://arduino.cc/en/uploads/Tutorial/ExampleCircuit_sch.png"/>
            <p:cNvPicPr>
              <a:picLocks noChangeAspect="1" noChangeArrowheads="1"/>
            </p:cNvPicPr>
            <p:nvPr/>
          </p:nvPicPr>
          <p:blipFill>
            <a:blip r:embed="rId5" cstate="print"/>
            <a:srcRect/>
            <a:stretch>
              <a:fillRect/>
            </a:stretch>
          </p:blipFill>
          <p:spPr bwMode="auto">
            <a:xfrm>
              <a:off x="5741190" y="167"/>
              <a:ext cx="3120810" cy="3666261"/>
            </a:xfrm>
            <a:prstGeom prst="rect">
              <a:avLst/>
            </a:prstGeom>
            <a:noFill/>
            <a:ln w="9525">
              <a:noFill/>
              <a:miter lim="800000"/>
              <a:headEnd/>
              <a:tailEnd/>
            </a:ln>
          </p:spPr>
        </p:pic>
        <p:sp>
          <p:nvSpPr>
            <p:cNvPr id="15377" name="TextBox 5"/>
            <p:cNvSpPr txBox="1">
              <a:spLocks noChangeArrowheads="1"/>
            </p:cNvSpPr>
            <p:nvPr/>
          </p:nvSpPr>
          <p:spPr bwMode="auto">
            <a:xfrm>
              <a:off x="6804248" y="3068960"/>
              <a:ext cx="697627" cy="369332"/>
            </a:xfrm>
            <a:prstGeom prst="rect">
              <a:avLst/>
            </a:prstGeom>
            <a:solidFill>
              <a:schemeClr val="bg1"/>
            </a:solidFill>
            <a:ln w="9525">
              <a:noFill/>
              <a:miter lim="800000"/>
              <a:headEnd/>
              <a:tailEnd/>
            </a:ln>
          </p:spPr>
          <p:txBody>
            <a:bodyPr wrap="none">
              <a:spAutoFit/>
            </a:bodyPr>
            <a:lstStyle/>
            <a:p>
              <a:pPr algn="l" rtl="0"/>
              <a:r>
                <a:rPr lang="en-US"/>
                <a:t>GND</a:t>
              </a:r>
            </a:p>
          </p:txBody>
        </p:sp>
        <p:sp>
          <p:nvSpPr>
            <p:cNvPr id="15378" name="TextBox 9"/>
            <p:cNvSpPr txBox="1">
              <a:spLocks noChangeArrowheads="1"/>
            </p:cNvSpPr>
            <p:nvPr/>
          </p:nvSpPr>
          <p:spPr bwMode="auto">
            <a:xfrm>
              <a:off x="7092280" y="528935"/>
              <a:ext cx="587291" cy="307777"/>
            </a:xfrm>
            <a:prstGeom prst="rect">
              <a:avLst/>
            </a:prstGeom>
            <a:solidFill>
              <a:schemeClr val="bg1"/>
            </a:solidFill>
            <a:ln w="9525">
              <a:noFill/>
              <a:miter lim="800000"/>
              <a:headEnd/>
              <a:tailEnd/>
            </a:ln>
          </p:spPr>
          <p:txBody>
            <a:bodyPr>
              <a:spAutoFit/>
            </a:bodyPr>
            <a:lstStyle/>
            <a:p>
              <a:pPr rtl="0"/>
              <a:r>
                <a:rPr lang="en-US" sz="1400" b="1"/>
                <a:t>D13</a:t>
              </a:r>
            </a:p>
          </p:txBody>
        </p:sp>
        <p:sp>
          <p:nvSpPr>
            <p:cNvPr id="15379" name="TextBox 10"/>
            <p:cNvSpPr txBox="1">
              <a:spLocks noChangeArrowheads="1"/>
            </p:cNvSpPr>
            <p:nvPr/>
          </p:nvSpPr>
          <p:spPr bwMode="auto">
            <a:xfrm>
              <a:off x="8418904" y="945743"/>
              <a:ext cx="515283" cy="492443"/>
            </a:xfrm>
            <a:prstGeom prst="rect">
              <a:avLst/>
            </a:prstGeom>
            <a:solidFill>
              <a:schemeClr val="bg1"/>
            </a:solidFill>
            <a:ln w="9525">
              <a:noFill/>
              <a:miter lim="800000"/>
              <a:headEnd/>
              <a:tailEnd/>
            </a:ln>
          </p:spPr>
          <p:txBody>
            <a:bodyPr>
              <a:spAutoFit/>
            </a:bodyPr>
            <a:lstStyle/>
            <a:p>
              <a:pPr rtl="0"/>
              <a:r>
                <a:rPr lang="en-US" sz="1400" b="1"/>
                <a:t>220 </a:t>
              </a:r>
              <a:r>
                <a:rPr lang="en-US" sz="1200" b="1"/>
                <a:t>ohm</a:t>
              </a:r>
              <a:endParaRPr lang="en-US" sz="1400" b="1"/>
            </a:p>
          </p:txBody>
        </p:sp>
        <p:sp>
          <p:nvSpPr>
            <p:cNvPr id="15380" name="TextBox 11"/>
            <p:cNvSpPr txBox="1">
              <a:spLocks noChangeArrowheads="1"/>
            </p:cNvSpPr>
            <p:nvPr/>
          </p:nvSpPr>
          <p:spPr bwMode="auto">
            <a:xfrm>
              <a:off x="8482349" y="1518379"/>
              <a:ext cx="595675" cy="307777"/>
            </a:xfrm>
            <a:prstGeom prst="rect">
              <a:avLst/>
            </a:prstGeom>
            <a:solidFill>
              <a:schemeClr val="bg1"/>
            </a:solidFill>
            <a:ln w="9525">
              <a:noFill/>
              <a:miter lim="800000"/>
              <a:headEnd/>
              <a:tailEnd/>
            </a:ln>
          </p:spPr>
          <p:txBody>
            <a:bodyPr>
              <a:spAutoFit/>
            </a:bodyPr>
            <a:lstStyle/>
            <a:p>
              <a:pPr algn="l" rtl="0"/>
              <a:r>
                <a:rPr lang="en-US" sz="1400" b="1"/>
                <a:t>LED</a:t>
              </a:r>
            </a:p>
          </p:txBody>
        </p:sp>
      </p:grpSp>
      <p:pic>
        <p:nvPicPr>
          <p:cNvPr id="55299" name="Picture 3"/>
          <p:cNvPicPr>
            <a:picLocks noChangeAspect="1" noChangeArrowheads="1"/>
          </p:cNvPicPr>
          <p:nvPr/>
        </p:nvPicPr>
        <p:blipFill>
          <a:blip r:embed="rId6" cstate="print"/>
          <a:srcRect l="2" t="993" r="491"/>
          <a:stretch>
            <a:fillRect/>
          </a:stretch>
        </p:blipFill>
        <p:spPr bwMode="auto">
          <a:xfrm>
            <a:off x="107950" y="2205038"/>
            <a:ext cx="7632700" cy="3960812"/>
          </a:xfrm>
          <a:prstGeom prst="rect">
            <a:avLst/>
          </a:prstGeom>
          <a:noFill/>
          <a:ln w="9525">
            <a:noFill/>
            <a:miter lim="800000"/>
            <a:headEnd/>
            <a:tailEnd/>
          </a:ln>
        </p:spPr>
      </p:pic>
      <p:cxnSp>
        <p:nvCxnSpPr>
          <p:cNvPr id="14" name="Straight Connector 12"/>
          <p:cNvCxnSpPr>
            <a:cxnSpLocks noChangeShapeType="1"/>
          </p:cNvCxnSpPr>
          <p:nvPr/>
        </p:nvCxnSpPr>
        <p:spPr bwMode="auto">
          <a:xfrm>
            <a:off x="179388" y="2133600"/>
            <a:ext cx="6624637" cy="0"/>
          </a:xfrm>
          <a:prstGeom prst="line">
            <a:avLst/>
          </a:prstGeom>
          <a:noFill/>
          <a:ln w="28575" algn="ctr">
            <a:solidFill>
              <a:srgbClr val="FF0000"/>
            </a:solidFill>
            <a:prstDash val="sysDash"/>
            <a:round/>
            <a:headEnd/>
            <a:tailEnd/>
          </a:ln>
        </p:spPr>
      </p:cxnSp>
      <p:cxnSp>
        <p:nvCxnSpPr>
          <p:cNvPr id="15" name="Straight Connector 17"/>
          <p:cNvCxnSpPr>
            <a:cxnSpLocks noChangeShapeType="1"/>
          </p:cNvCxnSpPr>
          <p:nvPr/>
        </p:nvCxnSpPr>
        <p:spPr bwMode="auto">
          <a:xfrm>
            <a:off x="107950" y="3213100"/>
            <a:ext cx="8677275" cy="0"/>
          </a:xfrm>
          <a:prstGeom prst="line">
            <a:avLst/>
          </a:prstGeom>
          <a:noFill/>
          <a:ln w="28575" algn="ctr">
            <a:solidFill>
              <a:srgbClr val="FF0000"/>
            </a:solidFill>
            <a:prstDash val="sysDash"/>
            <a:round/>
            <a:headEnd/>
            <a:tailEnd/>
          </a:ln>
        </p:spPr>
      </p:cxnSp>
      <p:cxnSp>
        <p:nvCxnSpPr>
          <p:cNvPr id="16" name="Straight Connector 18"/>
          <p:cNvCxnSpPr>
            <a:cxnSpLocks noChangeShapeType="1"/>
          </p:cNvCxnSpPr>
          <p:nvPr/>
        </p:nvCxnSpPr>
        <p:spPr bwMode="auto">
          <a:xfrm>
            <a:off x="144463" y="3860800"/>
            <a:ext cx="8677275" cy="0"/>
          </a:xfrm>
          <a:prstGeom prst="line">
            <a:avLst/>
          </a:prstGeom>
          <a:noFill/>
          <a:ln w="28575" algn="ctr">
            <a:solidFill>
              <a:srgbClr val="FF0000"/>
            </a:solidFill>
            <a:prstDash val="sysDash"/>
            <a:round/>
            <a:headEnd/>
            <a:tailEnd/>
          </a:ln>
        </p:spPr>
      </p:cxnSp>
      <p:cxnSp>
        <p:nvCxnSpPr>
          <p:cNvPr id="17" name="Straight Connector 18"/>
          <p:cNvCxnSpPr>
            <a:cxnSpLocks noChangeShapeType="1"/>
          </p:cNvCxnSpPr>
          <p:nvPr/>
        </p:nvCxnSpPr>
        <p:spPr bwMode="auto">
          <a:xfrm>
            <a:off x="107950" y="4868863"/>
            <a:ext cx="8677275" cy="0"/>
          </a:xfrm>
          <a:prstGeom prst="line">
            <a:avLst/>
          </a:prstGeom>
          <a:noFill/>
          <a:ln w="28575" algn="ctr">
            <a:solidFill>
              <a:srgbClr val="FF0000"/>
            </a:solidFill>
            <a:prstDash val="sysDash"/>
            <a:round/>
            <a:headEnd/>
            <a:tailEnd/>
          </a:ln>
        </p:spPr>
      </p:cxnSp>
      <p:sp>
        <p:nvSpPr>
          <p:cNvPr id="3" name="TextBox 2"/>
          <p:cNvSpPr txBox="1">
            <a:spLocks noChangeArrowheads="1"/>
          </p:cNvSpPr>
          <p:nvPr/>
        </p:nvSpPr>
        <p:spPr bwMode="auto">
          <a:xfrm>
            <a:off x="1835150" y="2492375"/>
            <a:ext cx="3706813" cy="461963"/>
          </a:xfrm>
          <a:prstGeom prst="rect">
            <a:avLst/>
          </a:prstGeom>
          <a:noFill/>
          <a:ln w="9525">
            <a:noFill/>
            <a:miter lim="800000"/>
            <a:headEnd/>
            <a:tailEnd/>
          </a:ln>
        </p:spPr>
        <p:txBody>
          <a:bodyPr wrap="none">
            <a:spAutoFit/>
          </a:bodyPr>
          <a:lstStyle/>
          <a:p>
            <a:pPr algn="l" rtl="0"/>
            <a:r>
              <a:rPr lang="en-US" sz="2400" b="1">
                <a:solidFill>
                  <a:srgbClr val="FF0000"/>
                </a:solidFill>
              </a:rPr>
              <a:t>Introductive Comments </a:t>
            </a:r>
          </a:p>
        </p:txBody>
      </p:sp>
      <p:sp>
        <p:nvSpPr>
          <p:cNvPr id="20" name="TextBox 19"/>
          <p:cNvSpPr txBox="1">
            <a:spLocks noChangeArrowheads="1"/>
          </p:cNvSpPr>
          <p:nvPr/>
        </p:nvSpPr>
        <p:spPr bwMode="auto">
          <a:xfrm>
            <a:off x="1763713" y="3255963"/>
            <a:ext cx="4730750" cy="460375"/>
          </a:xfrm>
          <a:prstGeom prst="rect">
            <a:avLst/>
          </a:prstGeom>
          <a:noFill/>
          <a:ln w="9525">
            <a:noFill/>
            <a:miter lim="800000"/>
            <a:headEnd/>
            <a:tailEnd/>
          </a:ln>
        </p:spPr>
        <p:txBody>
          <a:bodyPr wrap="none">
            <a:spAutoFit/>
          </a:bodyPr>
          <a:lstStyle/>
          <a:p>
            <a:pPr algn="l" rtl="0"/>
            <a:r>
              <a:rPr lang="en-US" sz="2400" b="1">
                <a:solidFill>
                  <a:srgbClr val="FF0000"/>
                </a:solidFill>
              </a:rPr>
              <a:t>Declaration of global variables </a:t>
            </a:r>
          </a:p>
        </p:txBody>
      </p:sp>
      <p:sp>
        <p:nvSpPr>
          <p:cNvPr id="21" name="TextBox 20"/>
          <p:cNvSpPr txBox="1">
            <a:spLocks noChangeArrowheads="1"/>
          </p:cNvSpPr>
          <p:nvPr/>
        </p:nvSpPr>
        <p:spPr bwMode="auto">
          <a:xfrm>
            <a:off x="1763713" y="4048125"/>
            <a:ext cx="2335212" cy="460375"/>
          </a:xfrm>
          <a:prstGeom prst="rect">
            <a:avLst/>
          </a:prstGeom>
          <a:noFill/>
          <a:ln w="9525">
            <a:noFill/>
            <a:miter lim="800000"/>
            <a:headEnd/>
            <a:tailEnd/>
          </a:ln>
        </p:spPr>
        <p:txBody>
          <a:bodyPr wrap="none">
            <a:spAutoFit/>
          </a:bodyPr>
          <a:lstStyle/>
          <a:p>
            <a:pPr algn="l" rtl="0"/>
            <a:r>
              <a:rPr lang="en-US" sz="2400" b="1">
                <a:solidFill>
                  <a:srgbClr val="FF0000"/>
                </a:solidFill>
              </a:rPr>
              <a:t>Setup function</a:t>
            </a:r>
          </a:p>
        </p:txBody>
      </p:sp>
      <p:sp>
        <p:nvSpPr>
          <p:cNvPr id="22" name="TextBox 21"/>
          <p:cNvSpPr txBox="1">
            <a:spLocks noChangeArrowheads="1"/>
          </p:cNvSpPr>
          <p:nvPr/>
        </p:nvSpPr>
        <p:spPr bwMode="auto">
          <a:xfrm>
            <a:off x="1831975" y="5157788"/>
            <a:ext cx="2232025" cy="460375"/>
          </a:xfrm>
          <a:prstGeom prst="rect">
            <a:avLst/>
          </a:prstGeom>
          <a:noFill/>
          <a:ln w="9525">
            <a:noFill/>
            <a:miter lim="800000"/>
            <a:headEnd/>
            <a:tailEnd/>
          </a:ln>
        </p:spPr>
        <p:txBody>
          <a:bodyPr wrap="none">
            <a:spAutoFit/>
          </a:bodyPr>
          <a:lstStyle/>
          <a:p>
            <a:pPr algn="l" rtl="0"/>
            <a:r>
              <a:rPr lang="en-US" sz="2400" b="1">
                <a:solidFill>
                  <a:srgbClr val="FF0000"/>
                </a:solidFill>
              </a:rPr>
              <a:t>Loop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6" presetClass="entr" presetSubtype="16" fill="hold" nodeType="withEffect">
                                  <p:stCondLst>
                                    <p:cond delay="0"/>
                                  </p:stCondLst>
                                  <p:childTnLst>
                                    <p:set>
                                      <p:cBhvr>
                                        <p:cTn id="9" dur="1" fill="hold">
                                          <p:stCondLst>
                                            <p:cond delay="0"/>
                                          </p:stCondLst>
                                        </p:cTn>
                                        <p:tgtEl>
                                          <p:spTgt spid="55299"/>
                                        </p:tgtEl>
                                        <p:attrNameLst>
                                          <p:attrName>style.visibility</p:attrName>
                                        </p:attrNameLst>
                                      </p:cBhvr>
                                      <p:to>
                                        <p:strVal val="visible"/>
                                      </p:to>
                                    </p:set>
                                    <p:animEffect transition="in" filter="circle(in)">
                                      <p:cBhvr>
                                        <p:cTn id="10" dur="2000"/>
                                        <p:tgtEl>
                                          <p:spTgt spid="552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par>
                                <p:cTn id="16" presetID="6" presetClass="entr" presetSubtype="16"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ircle(in)">
                                      <p:cBhvr>
                                        <p:cTn id="18" dur="2000"/>
                                        <p:tgtEl>
                                          <p:spTgt spid="15"/>
                                        </p:tgtEl>
                                      </p:cBhvr>
                                    </p:animEffect>
                                  </p:childTnLst>
                                </p:cTn>
                              </p:par>
                              <p:par>
                                <p:cTn id="19" presetID="6" presetClass="entr" presetSubtype="16"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ircle(in)">
                                      <p:cBhvr>
                                        <p:cTn id="21" dur="2000"/>
                                        <p:tgtEl>
                                          <p:spTgt spid="16"/>
                                        </p:tgtEl>
                                      </p:cBhvr>
                                    </p:animEffect>
                                  </p:childTnLst>
                                </p:cTn>
                              </p:par>
                              <p:par>
                                <p:cTn id="22" presetID="6" presetClass="entr" presetSubtype="16"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ircle(in)">
                                      <p:cBhvr>
                                        <p:cTn id="24" dur="20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80">
                                          <p:stCondLst>
                                            <p:cond delay="0"/>
                                          </p:stCondLst>
                                        </p:cTn>
                                        <p:tgtEl>
                                          <p:spTgt spid="3"/>
                                        </p:tgtEl>
                                      </p:cBhvr>
                                    </p:animEffect>
                                    <p:anim calcmode="lin" valueType="num">
                                      <p:cBhvr>
                                        <p:cTn id="3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gtEl>
                                      </p:cBhvr>
                                      <p:to x="100000" y="60000"/>
                                    </p:animScale>
                                    <p:animScale>
                                      <p:cBhvr>
                                        <p:cTn id="36" dur="166" decel="50000">
                                          <p:stCondLst>
                                            <p:cond delay="67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80">
                                          <p:stCondLst>
                                            <p:cond delay="0"/>
                                          </p:stCondLst>
                                        </p:cTn>
                                        <p:tgtEl>
                                          <p:spTgt spid="20"/>
                                        </p:tgtEl>
                                      </p:cBhvr>
                                    </p:animEffect>
                                    <p:anim calcmode="lin" valueType="num">
                                      <p:cBhvr>
                                        <p:cTn id="4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3" dur="26">
                                          <p:stCondLst>
                                            <p:cond delay="650"/>
                                          </p:stCondLst>
                                        </p:cTn>
                                        <p:tgtEl>
                                          <p:spTgt spid="20"/>
                                        </p:tgtEl>
                                      </p:cBhvr>
                                      <p:to x="100000" y="60000"/>
                                    </p:animScale>
                                    <p:animScale>
                                      <p:cBhvr>
                                        <p:cTn id="54" dur="166" decel="50000">
                                          <p:stCondLst>
                                            <p:cond delay="676"/>
                                          </p:stCondLst>
                                        </p:cTn>
                                        <p:tgtEl>
                                          <p:spTgt spid="20"/>
                                        </p:tgtEl>
                                      </p:cBhvr>
                                      <p:to x="100000" y="100000"/>
                                    </p:animScale>
                                    <p:animScale>
                                      <p:cBhvr>
                                        <p:cTn id="55" dur="26">
                                          <p:stCondLst>
                                            <p:cond delay="1312"/>
                                          </p:stCondLst>
                                        </p:cTn>
                                        <p:tgtEl>
                                          <p:spTgt spid="20"/>
                                        </p:tgtEl>
                                      </p:cBhvr>
                                      <p:to x="100000" y="80000"/>
                                    </p:animScale>
                                    <p:animScale>
                                      <p:cBhvr>
                                        <p:cTn id="56" dur="166" decel="50000">
                                          <p:stCondLst>
                                            <p:cond delay="1338"/>
                                          </p:stCondLst>
                                        </p:cTn>
                                        <p:tgtEl>
                                          <p:spTgt spid="20"/>
                                        </p:tgtEl>
                                      </p:cBhvr>
                                      <p:to x="100000" y="100000"/>
                                    </p:animScale>
                                    <p:animScale>
                                      <p:cBhvr>
                                        <p:cTn id="57" dur="26">
                                          <p:stCondLst>
                                            <p:cond delay="1642"/>
                                          </p:stCondLst>
                                        </p:cTn>
                                        <p:tgtEl>
                                          <p:spTgt spid="20"/>
                                        </p:tgtEl>
                                      </p:cBhvr>
                                      <p:to x="100000" y="90000"/>
                                    </p:animScale>
                                    <p:animScale>
                                      <p:cBhvr>
                                        <p:cTn id="58" dur="166" decel="50000">
                                          <p:stCondLst>
                                            <p:cond delay="1668"/>
                                          </p:stCondLst>
                                        </p:cTn>
                                        <p:tgtEl>
                                          <p:spTgt spid="20"/>
                                        </p:tgtEl>
                                      </p:cBhvr>
                                      <p:to x="100000" y="100000"/>
                                    </p:animScale>
                                    <p:animScale>
                                      <p:cBhvr>
                                        <p:cTn id="59" dur="26">
                                          <p:stCondLst>
                                            <p:cond delay="1808"/>
                                          </p:stCondLst>
                                        </p:cTn>
                                        <p:tgtEl>
                                          <p:spTgt spid="20"/>
                                        </p:tgtEl>
                                      </p:cBhvr>
                                      <p:to x="100000" y="95000"/>
                                    </p:animScale>
                                    <p:animScale>
                                      <p:cBhvr>
                                        <p:cTn id="60" dur="166" decel="50000">
                                          <p:stCondLst>
                                            <p:cond delay="1834"/>
                                          </p:stCondLst>
                                        </p:cTn>
                                        <p:tgtEl>
                                          <p:spTgt spid="20"/>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80">
                                          <p:stCondLst>
                                            <p:cond delay="0"/>
                                          </p:stCondLst>
                                        </p:cTn>
                                        <p:tgtEl>
                                          <p:spTgt spid="21"/>
                                        </p:tgtEl>
                                      </p:cBhvr>
                                    </p:animEffect>
                                    <p:anim calcmode="lin" valueType="num">
                                      <p:cBhvr>
                                        <p:cTn id="6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1" dur="26">
                                          <p:stCondLst>
                                            <p:cond delay="650"/>
                                          </p:stCondLst>
                                        </p:cTn>
                                        <p:tgtEl>
                                          <p:spTgt spid="21"/>
                                        </p:tgtEl>
                                      </p:cBhvr>
                                      <p:to x="100000" y="60000"/>
                                    </p:animScale>
                                    <p:animScale>
                                      <p:cBhvr>
                                        <p:cTn id="72" dur="166" decel="50000">
                                          <p:stCondLst>
                                            <p:cond delay="676"/>
                                          </p:stCondLst>
                                        </p:cTn>
                                        <p:tgtEl>
                                          <p:spTgt spid="21"/>
                                        </p:tgtEl>
                                      </p:cBhvr>
                                      <p:to x="100000" y="100000"/>
                                    </p:animScale>
                                    <p:animScale>
                                      <p:cBhvr>
                                        <p:cTn id="73" dur="26">
                                          <p:stCondLst>
                                            <p:cond delay="1312"/>
                                          </p:stCondLst>
                                        </p:cTn>
                                        <p:tgtEl>
                                          <p:spTgt spid="21"/>
                                        </p:tgtEl>
                                      </p:cBhvr>
                                      <p:to x="100000" y="80000"/>
                                    </p:animScale>
                                    <p:animScale>
                                      <p:cBhvr>
                                        <p:cTn id="74" dur="166" decel="50000">
                                          <p:stCondLst>
                                            <p:cond delay="1338"/>
                                          </p:stCondLst>
                                        </p:cTn>
                                        <p:tgtEl>
                                          <p:spTgt spid="21"/>
                                        </p:tgtEl>
                                      </p:cBhvr>
                                      <p:to x="100000" y="100000"/>
                                    </p:animScale>
                                    <p:animScale>
                                      <p:cBhvr>
                                        <p:cTn id="75" dur="26">
                                          <p:stCondLst>
                                            <p:cond delay="1642"/>
                                          </p:stCondLst>
                                        </p:cTn>
                                        <p:tgtEl>
                                          <p:spTgt spid="21"/>
                                        </p:tgtEl>
                                      </p:cBhvr>
                                      <p:to x="100000" y="90000"/>
                                    </p:animScale>
                                    <p:animScale>
                                      <p:cBhvr>
                                        <p:cTn id="76" dur="166" decel="50000">
                                          <p:stCondLst>
                                            <p:cond delay="1668"/>
                                          </p:stCondLst>
                                        </p:cTn>
                                        <p:tgtEl>
                                          <p:spTgt spid="21"/>
                                        </p:tgtEl>
                                      </p:cBhvr>
                                      <p:to x="100000" y="100000"/>
                                    </p:animScale>
                                    <p:animScale>
                                      <p:cBhvr>
                                        <p:cTn id="77" dur="26">
                                          <p:stCondLst>
                                            <p:cond delay="1808"/>
                                          </p:stCondLst>
                                        </p:cTn>
                                        <p:tgtEl>
                                          <p:spTgt spid="21"/>
                                        </p:tgtEl>
                                      </p:cBhvr>
                                      <p:to x="100000" y="95000"/>
                                    </p:animScale>
                                    <p:animScale>
                                      <p:cBhvr>
                                        <p:cTn id="78" dur="166" decel="50000">
                                          <p:stCondLst>
                                            <p:cond delay="1834"/>
                                          </p:stCondLst>
                                        </p:cTn>
                                        <p:tgtEl>
                                          <p:spTgt spid="21"/>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down)">
                                      <p:cBhvr>
                                        <p:cTn id="83" dur="580">
                                          <p:stCondLst>
                                            <p:cond delay="0"/>
                                          </p:stCondLst>
                                        </p:cTn>
                                        <p:tgtEl>
                                          <p:spTgt spid="22"/>
                                        </p:tgtEl>
                                      </p:cBhvr>
                                    </p:animEffect>
                                    <p:anim calcmode="lin" valueType="num">
                                      <p:cBhvr>
                                        <p:cTn id="8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9" dur="26">
                                          <p:stCondLst>
                                            <p:cond delay="650"/>
                                          </p:stCondLst>
                                        </p:cTn>
                                        <p:tgtEl>
                                          <p:spTgt spid="22"/>
                                        </p:tgtEl>
                                      </p:cBhvr>
                                      <p:to x="100000" y="60000"/>
                                    </p:animScale>
                                    <p:animScale>
                                      <p:cBhvr>
                                        <p:cTn id="90" dur="166" decel="50000">
                                          <p:stCondLst>
                                            <p:cond delay="676"/>
                                          </p:stCondLst>
                                        </p:cTn>
                                        <p:tgtEl>
                                          <p:spTgt spid="22"/>
                                        </p:tgtEl>
                                      </p:cBhvr>
                                      <p:to x="100000" y="100000"/>
                                    </p:animScale>
                                    <p:animScale>
                                      <p:cBhvr>
                                        <p:cTn id="91" dur="26">
                                          <p:stCondLst>
                                            <p:cond delay="1312"/>
                                          </p:stCondLst>
                                        </p:cTn>
                                        <p:tgtEl>
                                          <p:spTgt spid="22"/>
                                        </p:tgtEl>
                                      </p:cBhvr>
                                      <p:to x="100000" y="80000"/>
                                    </p:animScale>
                                    <p:animScale>
                                      <p:cBhvr>
                                        <p:cTn id="92" dur="166" decel="50000">
                                          <p:stCondLst>
                                            <p:cond delay="1338"/>
                                          </p:stCondLst>
                                        </p:cTn>
                                        <p:tgtEl>
                                          <p:spTgt spid="22"/>
                                        </p:tgtEl>
                                      </p:cBhvr>
                                      <p:to x="100000" y="100000"/>
                                    </p:animScale>
                                    <p:animScale>
                                      <p:cBhvr>
                                        <p:cTn id="93" dur="26">
                                          <p:stCondLst>
                                            <p:cond delay="1642"/>
                                          </p:stCondLst>
                                        </p:cTn>
                                        <p:tgtEl>
                                          <p:spTgt spid="22"/>
                                        </p:tgtEl>
                                      </p:cBhvr>
                                      <p:to x="100000" y="90000"/>
                                    </p:animScale>
                                    <p:animScale>
                                      <p:cBhvr>
                                        <p:cTn id="94" dur="166" decel="50000">
                                          <p:stCondLst>
                                            <p:cond delay="1668"/>
                                          </p:stCondLst>
                                        </p:cTn>
                                        <p:tgtEl>
                                          <p:spTgt spid="22"/>
                                        </p:tgtEl>
                                      </p:cBhvr>
                                      <p:to x="100000" y="100000"/>
                                    </p:animScale>
                                    <p:animScale>
                                      <p:cBhvr>
                                        <p:cTn id="95" dur="26">
                                          <p:stCondLst>
                                            <p:cond delay="1808"/>
                                          </p:stCondLst>
                                        </p:cTn>
                                        <p:tgtEl>
                                          <p:spTgt spid="22"/>
                                        </p:tgtEl>
                                      </p:cBhvr>
                                      <p:to x="100000" y="95000"/>
                                    </p:animScale>
                                    <p:animScale>
                                      <p:cBhvr>
                                        <p:cTn id="96"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9850" y="-26988"/>
            <a:ext cx="4070350" cy="981076"/>
          </a:xfrm>
          <a:solidFill>
            <a:schemeClr val="bg1"/>
          </a:solidFill>
        </p:spPr>
        <p:txBody>
          <a:bodyPr/>
          <a:lstStyle/>
          <a:p>
            <a:pPr marL="342900" indent="-342900" eaLnBrk="1" hangingPunct="1"/>
            <a:r>
              <a:rPr lang="en-US" b="1" smtClean="0">
                <a:solidFill>
                  <a:srgbClr val="0066FF"/>
                </a:solidFill>
                <a:latin typeface="Times New Roman" pitchFamily="18" charset="0"/>
                <a:cs typeface="Times New Roman" pitchFamily="18" charset="0"/>
              </a:rPr>
              <a:t>Programing</a:t>
            </a:r>
          </a:p>
        </p:txBody>
      </p:sp>
      <p:sp>
        <p:nvSpPr>
          <p:cNvPr id="7" name="Rectangle 6"/>
          <p:cNvSpPr/>
          <p:nvPr/>
        </p:nvSpPr>
        <p:spPr>
          <a:xfrm>
            <a:off x="684213" y="620713"/>
            <a:ext cx="8280400" cy="5632450"/>
          </a:xfrm>
          <a:prstGeom prst="rect">
            <a:avLst/>
          </a:prstGeom>
        </p:spPr>
        <p:txBody>
          <a:bodyPr>
            <a:spAutoFit/>
          </a:bodyPr>
          <a:lstStyle/>
          <a:p>
            <a:pPr algn="l" rtl="0">
              <a:defRPr/>
            </a:pPr>
            <a:r>
              <a:rPr lang="en-US" b="1" dirty="0">
                <a:solidFill>
                  <a:schemeClr val="bg2">
                    <a:lumMod val="75000"/>
                  </a:schemeClr>
                </a:solidFill>
                <a:latin typeface="Times New Roman" pitchFamily="18" charset="0"/>
                <a:cs typeface="Times New Roman" pitchFamily="18" charset="0"/>
              </a:rPr>
              <a:t>/*</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Blink</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Turns on an LED on for one second, then off for one second, repeatedly.</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This example code is in the public domain.</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Pin 13 has an LED connected on most Arduino boards.</a:t>
            </a:r>
          </a:p>
          <a:p>
            <a:pPr algn="l" rtl="0">
              <a:defRPr/>
            </a:pPr>
            <a:r>
              <a:rPr lang="en-US" b="1" dirty="0">
                <a:solidFill>
                  <a:schemeClr val="bg2">
                    <a:lumMod val="75000"/>
                  </a:schemeClr>
                </a:solidFill>
                <a:latin typeface="Times New Roman" pitchFamily="18" charset="0"/>
                <a:cs typeface="Times New Roman" pitchFamily="18" charset="0"/>
              </a:rPr>
              <a:t>// give it a name: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err="1">
                <a:solidFill>
                  <a:srgbClr val="FF3300"/>
                </a:solidFill>
                <a:latin typeface="Times New Roman" pitchFamily="18" charset="0"/>
                <a:cs typeface="Times New Roman" pitchFamily="18" charset="0"/>
              </a:rPr>
              <a:t>int</a:t>
            </a:r>
            <a:r>
              <a:rPr lang="en-US" b="1" dirty="0">
                <a:latin typeface="Times New Roman" pitchFamily="18" charset="0"/>
                <a:cs typeface="Times New Roman" pitchFamily="18" charset="0"/>
              </a:rPr>
              <a:t> led = 13;</a:t>
            </a:r>
          </a:p>
          <a:p>
            <a:pPr algn="l" rtl="0">
              <a:defRPr/>
            </a:pP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the setup routine runs once when you press reset</a:t>
            </a: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solidFill>
                  <a:srgbClr val="FF3300"/>
                </a:solidFill>
                <a:latin typeface="Times New Roman" pitchFamily="18" charset="0"/>
                <a:cs typeface="Times New Roman" pitchFamily="18" charset="0"/>
              </a:rPr>
              <a:t>void </a:t>
            </a:r>
            <a:r>
              <a:rPr lang="en-US" b="1" dirty="0">
                <a:latin typeface="Times New Roman" pitchFamily="18" charset="0"/>
                <a:cs typeface="Times New Roman" pitchFamily="18" charset="0"/>
              </a:rPr>
              <a:t>setup() {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pinMode</a:t>
            </a:r>
            <a:r>
              <a:rPr lang="en-US" b="1" dirty="0">
                <a:latin typeface="Times New Roman" pitchFamily="18" charset="0"/>
                <a:cs typeface="Times New Roman" pitchFamily="18" charset="0"/>
              </a:rPr>
              <a:t>(led, </a:t>
            </a:r>
            <a:r>
              <a:rPr lang="en-US" b="1" dirty="0">
                <a:solidFill>
                  <a:srgbClr val="0066FF"/>
                </a:solidFill>
                <a:latin typeface="Times New Roman" pitchFamily="18" charset="0"/>
                <a:cs typeface="Times New Roman" pitchFamily="18" charset="0"/>
              </a:rPr>
              <a:t>OUTPUT</a:t>
            </a:r>
            <a:r>
              <a:rPr lang="en-US" b="1" dirty="0">
                <a:latin typeface="Times New Roman" pitchFamily="18" charset="0"/>
                <a:cs typeface="Times New Roman" pitchFamily="18" charset="0"/>
              </a:rPr>
              <a:t>);     </a:t>
            </a:r>
            <a:r>
              <a:rPr lang="en-US" b="1" dirty="0">
                <a:solidFill>
                  <a:schemeClr val="bg2">
                    <a:lumMod val="75000"/>
                  </a:schemeClr>
                </a:solidFill>
                <a:latin typeface="Times New Roman" pitchFamily="18" charset="0"/>
                <a:cs typeface="Times New Roman" pitchFamily="18" charset="0"/>
              </a:rPr>
              <a:t>// initialize the digital pin as an output.</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the loop routine runs over and over again forever:</a:t>
            </a:r>
            <a:br>
              <a:rPr lang="en-US" b="1" dirty="0">
                <a:solidFill>
                  <a:schemeClr val="bg2">
                    <a:lumMod val="75000"/>
                  </a:schemeClr>
                </a:solidFill>
                <a:latin typeface="Times New Roman" pitchFamily="18" charset="0"/>
                <a:cs typeface="Times New Roman" pitchFamily="18" charset="0"/>
              </a:rPr>
            </a:br>
            <a:r>
              <a:rPr lang="en-US" b="1" dirty="0">
                <a:solidFill>
                  <a:srgbClr val="FF3300"/>
                </a:solidFill>
                <a:latin typeface="Times New Roman" pitchFamily="18" charset="0"/>
                <a:cs typeface="Times New Roman" pitchFamily="18" charset="0"/>
              </a:rPr>
              <a:t>void</a:t>
            </a:r>
            <a:r>
              <a:rPr lang="en-US" b="1" dirty="0">
                <a:latin typeface="Times New Roman" pitchFamily="18" charset="0"/>
                <a:cs typeface="Times New Roman" pitchFamily="18" charset="0"/>
              </a:rPr>
              <a:t> loop()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err="1">
                <a:solidFill>
                  <a:srgbClr val="FF3300"/>
                </a:solidFill>
                <a:latin typeface="Times New Roman" pitchFamily="18" charset="0"/>
                <a:cs typeface="Times New Roman" pitchFamily="18" charset="0"/>
              </a:rPr>
              <a:t>digitalWrite</a:t>
            </a:r>
            <a:r>
              <a:rPr lang="en-US" b="1" dirty="0">
                <a:latin typeface="Times New Roman" pitchFamily="18" charset="0"/>
                <a:cs typeface="Times New Roman" pitchFamily="18" charset="0"/>
              </a:rPr>
              <a:t>(led, </a:t>
            </a:r>
            <a:r>
              <a:rPr lang="en-US" b="1" dirty="0">
                <a:solidFill>
                  <a:srgbClr val="0066FF"/>
                </a:solidFill>
                <a:latin typeface="Times New Roman" pitchFamily="18" charset="0"/>
                <a:cs typeface="Times New Roman" pitchFamily="18" charset="0"/>
              </a:rPr>
              <a:t>HIGH</a:t>
            </a:r>
            <a:r>
              <a:rPr lang="en-US" b="1" dirty="0">
                <a:latin typeface="Times New Roman" pitchFamily="18" charset="0"/>
                <a:cs typeface="Times New Roman" pitchFamily="18" charset="0"/>
              </a:rPr>
              <a:t>);  </a:t>
            </a:r>
            <a:r>
              <a:rPr lang="en-US" b="1" dirty="0">
                <a:solidFill>
                  <a:schemeClr val="bg2">
                    <a:lumMod val="75000"/>
                  </a:schemeClr>
                </a:solidFill>
                <a:latin typeface="Times New Roman" pitchFamily="18" charset="0"/>
                <a:cs typeface="Times New Roman" pitchFamily="18" charset="0"/>
              </a:rPr>
              <a:t>// turn the LED on (HIGH is the voltage level)</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solidFill>
                  <a:srgbClr val="FF3300"/>
                </a:solidFill>
                <a:latin typeface="Times New Roman" pitchFamily="18" charset="0"/>
                <a:cs typeface="Times New Roman" pitchFamily="18" charset="0"/>
              </a:rPr>
              <a:t>delay</a:t>
            </a:r>
            <a:r>
              <a:rPr lang="en-US" b="1" dirty="0">
                <a:latin typeface="Times New Roman" pitchFamily="18" charset="0"/>
                <a:cs typeface="Times New Roman" pitchFamily="18" charset="0"/>
              </a:rPr>
              <a:t>(1000);                   </a:t>
            </a:r>
            <a:r>
              <a:rPr lang="en-US" b="1" dirty="0">
                <a:solidFill>
                  <a:schemeClr val="bg2">
                    <a:lumMod val="75000"/>
                  </a:schemeClr>
                </a:solidFill>
                <a:latin typeface="Times New Roman" pitchFamily="18" charset="0"/>
                <a:cs typeface="Times New Roman" pitchFamily="18" charset="0"/>
              </a:rPr>
              <a:t>// wait for a second</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solidFill>
                  <a:srgbClr val="FF3300"/>
                </a:solidFill>
                <a:latin typeface="Times New Roman" pitchFamily="18" charset="0"/>
                <a:cs typeface="Times New Roman" pitchFamily="18" charset="0"/>
              </a:rPr>
              <a:t> </a:t>
            </a:r>
            <a:r>
              <a:rPr lang="en-US" b="1" dirty="0" err="1">
                <a:solidFill>
                  <a:srgbClr val="FF3300"/>
                </a:solidFill>
                <a:latin typeface="Times New Roman" pitchFamily="18" charset="0"/>
                <a:cs typeface="Times New Roman" pitchFamily="18" charset="0"/>
              </a:rPr>
              <a:t>digitalWrite</a:t>
            </a:r>
            <a:r>
              <a:rPr lang="en-US" b="1" dirty="0">
                <a:latin typeface="Times New Roman" pitchFamily="18" charset="0"/>
                <a:cs typeface="Times New Roman" pitchFamily="18" charset="0"/>
              </a:rPr>
              <a:t>(led, </a:t>
            </a:r>
            <a:r>
              <a:rPr lang="en-US" b="1" dirty="0">
                <a:solidFill>
                  <a:srgbClr val="0066FF"/>
                </a:solidFill>
                <a:latin typeface="Times New Roman" pitchFamily="18" charset="0"/>
                <a:cs typeface="Times New Roman" pitchFamily="18" charset="0"/>
              </a:rPr>
              <a:t>LOW</a:t>
            </a:r>
            <a:r>
              <a:rPr lang="en-US" b="1" dirty="0">
                <a:latin typeface="Times New Roman" pitchFamily="18" charset="0"/>
                <a:cs typeface="Times New Roman" pitchFamily="18" charset="0"/>
              </a:rPr>
              <a:t>);   </a:t>
            </a:r>
            <a:r>
              <a:rPr lang="en-US" b="1" dirty="0">
                <a:solidFill>
                  <a:schemeClr val="bg2">
                    <a:lumMod val="75000"/>
                  </a:schemeClr>
                </a:solidFill>
                <a:latin typeface="Times New Roman" pitchFamily="18" charset="0"/>
                <a:cs typeface="Times New Roman" pitchFamily="18" charset="0"/>
              </a:rPr>
              <a:t>// turn the LED off by making the voltage LOW</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solidFill>
                  <a:srgbClr val="FF3300"/>
                </a:solidFill>
                <a:latin typeface="Times New Roman" pitchFamily="18" charset="0"/>
                <a:cs typeface="Times New Roman" pitchFamily="18" charset="0"/>
              </a:rPr>
              <a:t>delay</a:t>
            </a:r>
            <a:r>
              <a:rPr lang="en-US" b="1" dirty="0">
                <a:latin typeface="Times New Roman" pitchFamily="18" charset="0"/>
                <a:cs typeface="Times New Roman" pitchFamily="18" charset="0"/>
              </a:rPr>
              <a:t>(1000);                   </a:t>
            </a:r>
            <a:r>
              <a:rPr lang="en-US" b="1" dirty="0">
                <a:solidFill>
                  <a:schemeClr val="bg2">
                    <a:lumMod val="75000"/>
                  </a:schemeClr>
                </a:solidFill>
                <a:latin typeface="Times New Roman" pitchFamily="18" charset="0"/>
                <a:cs typeface="Times New Roman" pitchFamily="18" charset="0"/>
              </a:rPr>
              <a:t>// wait for a second</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a:t>
            </a:r>
          </a:p>
        </p:txBody>
      </p:sp>
      <p:cxnSp>
        <p:nvCxnSpPr>
          <p:cNvPr id="16388" name="Straight Connector 12"/>
          <p:cNvCxnSpPr>
            <a:cxnSpLocks noChangeShapeType="1"/>
          </p:cNvCxnSpPr>
          <p:nvPr/>
        </p:nvCxnSpPr>
        <p:spPr bwMode="auto">
          <a:xfrm>
            <a:off x="250825" y="1989138"/>
            <a:ext cx="8677275" cy="0"/>
          </a:xfrm>
          <a:prstGeom prst="line">
            <a:avLst/>
          </a:prstGeom>
          <a:noFill/>
          <a:ln w="28575" algn="ctr">
            <a:solidFill>
              <a:srgbClr val="FF0000"/>
            </a:solidFill>
            <a:prstDash val="sysDash"/>
            <a:round/>
            <a:headEnd/>
            <a:tailEnd/>
          </a:ln>
        </p:spPr>
      </p:cxnSp>
      <p:cxnSp>
        <p:nvCxnSpPr>
          <p:cNvPr id="16389" name="Straight Connector 17"/>
          <p:cNvCxnSpPr>
            <a:cxnSpLocks noChangeShapeType="1"/>
          </p:cNvCxnSpPr>
          <p:nvPr/>
        </p:nvCxnSpPr>
        <p:spPr bwMode="auto">
          <a:xfrm>
            <a:off x="179388" y="2997200"/>
            <a:ext cx="8677275" cy="0"/>
          </a:xfrm>
          <a:prstGeom prst="line">
            <a:avLst/>
          </a:prstGeom>
          <a:noFill/>
          <a:ln w="28575" algn="ctr">
            <a:solidFill>
              <a:srgbClr val="FF0000"/>
            </a:solidFill>
            <a:prstDash val="sysDash"/>
            <a:round/>
            <a:headEnd/>
            <a:tailEnd/>
          </a:ln>
        </p:spPr>
      </p:cxnSp>
      <p:cxnSp>
        <p:nvCxnSpPr>
          <p:cNvPr id="16390" name="Straight Connector 18"/>
          <p:cNvCxnSpPr>
            <a:cxnSpLocks noChangeShapeType="1"/>
          </p:cNvCxnSpPr>
          <p:nvPr/>
        </p:nvCxnSpPr>
        <p:spPr bwMode="auto">
          <a:xfrm>
            <a:off x="215900" y="4221163"/>
            <a:ext cx="8677275" cy="0"/>
          </a:xfrm>
          <a:prstGeom prst="line">
            <a:avLst/>
          </a:prstGeom>
          <a:noFill/>
          <a:ln w="28575" algn="ctr">
            <a:solidFill>
              <a:srgbClr val="FF0000"/>
            </a:solidFill>
            <a:prstDash val="sysDash"/>
            <a:round/>
            <a:headEnd/>
            <a:tailEnd/>
          </a:ln>
        </p:spPr>
      </p:cxnSp>
      <p:pic>
        <p:nvPicPr>
          <p:cNvPr id="16391" name="Picture 2" descr="http://arduino.cc/en/uploads/Tutorial/ExampleCircuit_bb.png"/>
          <p:cNvPicPr>
            <a:picLocks noChangeAspect="1" noChangeArrowheads="1"/>
          </p:cNvPicPr>
          <p:nvPr/>
        </p:nvPicPr>
        <p:blipFill>
          <a:blip r:embed="rId3" cstate="print"/>
          <a:srcRect/>
          <a:stretch>
            <a:fillRect/>
          </a:stretch>
        </p:blipFill>
        <p:spPr bwMode="auto">
          <a:xfrm>
            <a:off x="7415213" y="25400"/>
            <a:ext cx="1728787" cy="1819275"/>
          </a:xfrm>
          <a:prstGeom prst="rect">
            <a:avLst/>
          </a:prstGeom>
          <a:noFill/>
          <a:ln w="9525">
            <a:noFill/>
            <a:miter lim="800000"/>
            <a:headEnd/>
            <a:tailEnd/>
          </a:ln>
        </p:spPr>
      </p:pic>
      <p:grpSp>
        <p:nvGrpSpPr>
          <p:cNvPr id="2" name="Group 7"/>
          <p:cNvGrpSpPr>
            <a:grpSpLocks/>
          </p:cNvGrpSpPr>
          <p:nvPr/>
        </p:nvGrpSpPr>
        <p:grpSpPr bwMode="auto">
          <a:xfrm>
            <a:off x="7392988" y="2133600"/>
            <a:ext cx="2508250" cy="2868613"/>
            <a:chOff x="5741190" y="167"/>
            <a:chExt cx="4412803" cy="3881135"/>
          </a:xfrm>
        </p:grpSpPr>
        <p:pic>
          <p:nvPicPr>
            <p:cNvPr id="16393" name="Picture 2" descr="http://arduino.cc/en/uploads/Tutorial/ExampleCircuit_sch.png"/>
            <p:cNvPicPr>
              <a:picLocks noChangeAspect="1" noChangeArrowheads="1"/>
            </p:cNvPicPr>
            <p:nvPr/>
          </p:nvPicPr>
          <p:blipFill>
            <a:blip r:embed="rId4" cstate="print"/>
            <a:srcRect/>
            <a:stretch>
              <a:fillRect/>
            </a:stretch>
          </p:blipFill>
          <p:spPr bwMode="auto">
            <a:xfrm>
              <a:off x="5741190" y="167"/>
              <a:ext cx="3120810" cy="3666261"/>
            </a:xfrm>
            <a:prstGeom prst="rect">
              <a:avLst/>
            </a:prstGeom>
            <a:noFill/>
            <a:ln w="9525">
              <a:noFill/>
              <a:miter lim="800000"/>
              <a:headEnd/>
              <a:tailEnd/>
            </a:ln>
          </p:spPr>
        </p:pic>
        <p:sp>
          <p:nvSpPr>
            <p:cNvPr id="16394" name="TextBox 5"/>
            <p:cNvSpPr txBox="1">
              <a:spLocks noChangeArrowheads="1"/>
            </p:cNvSpPr>
            <p:nvPr/>
          </p:nvSpPr>
          <p:spPr bwMode="auto">
            <a:xfrm>
              <a:off x="7240129" y="3506620"/>
              <a:ext cx="1013518" cy="374682"/>
            </a:xfrm>
            <a:prstGeom prst="rect">
              <a:avLst/>
            </a:prstGeom>
            <a:solidFill>
              <a:schemeClr val="bg1"/>
            </a:solidFill>
            <a:ln w="9525">
              <a:noFill/>
              <a:miter lim="800000"/>
              <a:headEnd/>
              <a:tailEnd/>
            </a:ln>
          </p:spPr>
          <p:txBody>
            <a:bodyPr>
              <a:spAutoFit/>
            </a:bodyPr>
            <a:lstStyle/>
            <a:p>
              <a:pPr algn="l" rtl="0"/>
              <a:r>
                <a:rPr lang="en-US" sz="1200" b="1"/>
                <a:t>GND</a:t>
              </a:r>
            </a:p>
          </p:txBody>
        </p:sp>
        <p:sp>
          <p:nvSpPr>
            <p:cNvPr id="16395" name="TextBox 9"/>
            <p:cNvSpPr txBox="1">
              <a:spLocks noChangeArrowheads="1"/>
            </p:cNvSpPr>
            <p:nvPr/>
          </p:nvSpPr>
          <p:spPr bwMode="auto">
            <a:xfrm>
              <a:off x="6479991" y="528935"/>
              <a:ext cx="1199582" cy="416314"/>
            </a:xfrm>
            <a:prstGeom prst="rect">
              <a:avLst/>
            </a:prstGeom>
            <a:solidFill>
              <a:schemeClr val="bg1"/>
            </a:solidFill>
            <a:ln w="9525">
              <a:noFill/>
              <a:miter lim="800000"/>
              <a:headEnd/>
              <a:tailEnd/>
            </a:ln>
          </p:spPr>
          <p:txBody>
            <a:bodyPr>
              <a:spAutoFit/>
            </a:bodyPr>
            <a:lstStyle/>
            <a:p>
              <a:pPr rtl="0"/>
              <a:r>
                <a:rPr lang="en-US" sz="1400" b="1"/>
                <a:t>D13</a:t>
              </a:r>
            </a:p>
          </p:txBody>
        </p:sp>
        <p:sp>
          <p:nvSpPr>
            <p:cNvPr id="16396" name="TextBox 10"/>
            <p:cNvSpPr txBox="1">
              <a:spLocks noChangeArrowheads="1"/>
            </p:cNvSpPr>
            <p:nvPr/>
          </p:nvSpPr>
          <p:spPr bwMode="auto">
            <a:xfrm>
              <a:off x="8418904" y="945743"/>
              <a:ext cx="515283" cy="416314"/>
            </a:xfrm>
            <a:prstGeom prst="rect">
              <a:avLst/>
            </a:prstGeom>
            <a:solidFill>
              <a:schemeClr val="bg1"/>
            </a:solidFill>
            <a:ln w="9525">
              <a:noFill/>
              <a:miter lim="800000"/>
              <a:headEnd/>
              <a:tailEnd/>
            </a:ln>
          </p:spPr>
          <p:txBody>
            <a:bodyPr>
              <a:spAutoFit/>
            </a:bodyPr>
            <a:lstStyle/>
            <a:p>
              <a:pPr rtl="0"/>
              <a:endParaRPr lang="en-US" sz="1400" b="1"/>
            </a:p>
          </p:txBody>
        </p:sp>
        <p:sp>
          <p:nvSpPr>
            <p:cNvPr id="16397" name="TextBox 11"/>
            <p:cNvSpPr txBox="1">
              <a:spLocks noChangeArrowheads="1"/>
            </p:cNvSpPr>
            <p:nvPr/>
          </p:nvSpPr>
          <p:spPr bwMode="auto">
            <a:xfrm>
              <a:off x="8482349" y="1168984"/>
              <a:ext cx="1671644" cy="416314"/>
            </a:xfrm>
            <a:prstGeom prst="rect">
              <a:avLst/>
            </a:prstGeom>
            <a:solidFill>
              <a:schemeClr val="bg1"/>
            </a:solidFill>
            <a:ln w="9525">
              <a:noFill/>
              <a:miter lim="800000"/>
              <a:headEnd/>
              <a:tailEnd/>
            </a:ln>
          </p:spPr>
          <p:txBody>
            <a:bodyPr>
              <a:spAutoFit/>
            </a:bodyPr>
            <a:lstStyle/>
            <a:p>
              <a:pPr algn="l" rtl="0"/>
              <a:endParaRPr lang="en-US" sz="1400" b="1"/>
            </a:p>
          </p:txBody>
        </p:sp>
      </p:grpSp>
      <p:sp>
        <p:nvSpPr>
          <p:cNvPr id="14" name="Rectangle 13"/>
          <p:cNvSpPr>
            <a:spLocks noChangeArrowheads="1"/>
          </p:cNvSpPr>
          <p:nvPr/>
        </p:nvSpPr>
        <p:spPr bwMode="auto">
          <a:xfrm>
            <a:off x="5902325" y="5943600"/>
            <a:ext cx="2479675" cy="369887"/>
          </a:xfrm>
          <a:prstGeom prst="rect">
            <a:avLst/>
          </a:prstGeom>
          <a:noFill/>
          <a:ln w="9525">
            <a:noFill/>
            <a:miter lim="800000"/>
            <a:headEnd/>
            <a:tailEnd/>
          </a:ln>
        </p:spPr>
        <p:txBody>
          <a:bodyPr wrap="none">
            <a:spAutoFit/>
          </a:bodyPr>
          <a:lstStyle/>
          <a:p>
            <a:pPr algn="l" rtl="0"/>
            <a:r>
              <a:rPr lang="en-US" b="1" dirty="0" err="1"/>
              <a:t>delayMicroseconds</a:t>
            </a:r>
            <a:r>
              <a:rPr lang="en-US"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1422</Words>
  <Application>Microsoft Office PowerPoint</Application>
  <PresentationFormat>On-screen Show (4:3)</PresentationFormat>
  <Paragraphs>275</Paragraphs>
  <Slides>30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The Arduino development environment</vt:lpstr>
      <vt:lpstr>The Arduino development environment</vt:lpstr>
      <vt:lpstr>Programming Learning tools</vt:lpstr>
      <vt:lpstr>Programing</vt:lpstr>
      <vt:lpstr>Programing</vt:lpstr>
      <vt:lpstr>10 minutes hands-on</vt:lpstr>
      <vt:lpstr>Programing</vt:lpstr>
      <vt:lpstr>Programing</vt:lpstr>
      <vt:lpstr>Programing</vt:lpstr>
      <vt:lpstr>Control Structures (if, while, etc.)</vt:lpstr>
      <vt:lpstr>Mathematical operations</vt:lpstr>
      <vt:lpstr>Libraries</vt:lpstr>
      <vt:lpstr>Serial library</vt:lpstr>
      <vt:lpstr>PowerPoint Presentation</vt:lpstr>
      <vt:lpstr>Rx and Tx LEDs</vt:lpstr>
      <vt:lpstr>Sensors types  </vt:lpstr>
      <vt:lpstr>Hands-on #2   Reading an analog sensor (TMP 36)</vt:lpstr>
      <vt:lpstr>Hands-on #2   Reading an analog sensor (TMP 36)</vt:lpstr>
      <vt:lpstr>   </vt:lpstr>
      <vt:lpstr>PowerPoint Presentation</vt:lpstr>
      <vt:lpstr>PowerPoint Presentation</vt:lpstr>
      <vt:lpstr>For more that one variable </vt:lpstr>
      <vt:lpstr>Hands-on #3  Reading an analog sensor (TMP 36) and controlling LED</vt:lpstr>
      <vt:lpstr>PowerPoint Presentation</vt:lpstr>
      <vt:lpstr>Summary</vt:lpstr>
      <vt:lpstr>PowerPoint Presentation</vt:lpstr>
    </vt:vector>
  </TitlesOfParts>
  <Company>Imperial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 Braun</dc:creator>
  <cp:lastModifiedBy>Avi Braun</cp:lastModifiedBy>
  <cp:revision>33</cp:revision>
  <dcterms:created xsi:type="dcterms:W3CDTF">2015-11-21T16:41:10Z</dcterms:created>
  <dcterms:modified xsi:type="dcterms:W3CDTF">2017-02-26T17:42:35Z</dcterms:modified>
</cp:coreProperties>
</file>