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331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9" r:id="rId12"/>
    <p:sldId id="328" r:id="rId13"/>
    <p:sldId id="334" r:id="rId14"/>
    <p:sldId id="335" r:id="rId15"/>
    <p:sldId id="336" r:id="rId16"/>
    <p:sldId id="337" r:id="rId17"/>
    <p:sldId id="344" r:id="rId18"/>
    <p:sldId id="345" r:id="rId19"/>
    <p:sldId id="346" r:id="rId20"/>
    <p:sldId id="311" r:id="rId21"/>
    <p:sldId id="316" r:id="rId22"/>
    <p:sldId id="312" r:id="rId23"/>
    <p:sldId id="314" r:id="rId24"/>
    <p:sldId id="338" r:id="rId25"/>
    <p:sldId id="339" r:id="rId26"/>
    <p:sldId id="340" r:id="rId27"/>
    <p:sldId id="330" r:id="rId28"/>
    <p:sldId id="342" r:id="rId29"/>
    <p:sldId id="343" r:id="rId30"/>
  </p:sldIdLst>
  <p:sldSz cx="9144000" cy="6858000" type="screen4x3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1"/>
    <a:srgbClr val="0066FF"/>
    <a:srgbClr val="FF9900"/>
    <a:srgbClr val="FF3300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03" autoAdjust="0"/>
    <p:restoredTop sz="85427" autoAdjust="0"/>
  </p:normalViewPr>
  <p:slideViewPr>
    <p:cSldViewPr>
      <p:cViewPr varScale="1">
        <p:scale>
          <a:sx n="40" d="100"/>
          <a:sy n="40" d="100"/>
        </p:scale>
        <p:origin x="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 smtClean="0"/>
            </a:lvl1pPr>
          </a:lstStyle>
          <a:p>
            <a:pPr>
              <a:defRPr/>
            </a:pPr>
            <a:fld id="{1FDF5097-82E8-4CAB-A395-B18057AE842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ibrari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9E6CF98-631A-4FB2-9B11-D5EE1DE7336D}" type="slidenum">
              <a:rPr lang="he-IL" altLang="en-US"/>
              <a:pPr algn="l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B5C2059-ED36-4ADF-BCD1-A4648441FDAE}" type="slidenum">
              <a:rPr lang="he-IL" altLang="en-US"/>
              <a:pPr algn="l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6D35626-364D-401F-BA85-5224AA83E3E7}" type="slidenum">
              <a:rPr lang="he-IL" altLang="en-US"/>
              <a:pPr algn="l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96251D5-8DC5-41C0-A105-6970B4FD171E}" type="slidenum">
              <a:rPr lang="he-IL" altLang="en-US"/>
              <a:pPr algn="l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5BD158A-D876-4E24-A888-4ADAFD6C19E8}" type="slidenum">
              <a:rPr lang="he-IL" altLang="en-US"/>
              <a:pPr algn="l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BFFF713-23CB-4FDF-90E5-6A44E0C371B8}" type="slidenum">
              <a:rPr lang="he-IL" altLang="en-US"/>
              <a:pPr algn="l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220710F-6536-4276-B6DF-8AD7CE550AEE}" type="slidenum">
              <a:rPr lang="he-IL" altLang="en-US"/>
              <a:pPr algn="l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E0B0E1C-2F00-41CD-B8B3-D47831616121}" type="slidenum">
              <a:rPr lang="he-IL" altLang="en-US"/>
              <a:pPr algn="l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743A214-57CB-4786-9B5D-C78775550D55}" type="slidenum">
              <a:rPr lang="he-IL" altLang="en-US"/>
              <a:pPr algn="l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Libraries are a collection of code that makes it easy for you to connect to a sensor, display, module, etc. For example, the built-in LiquidCrystal library makes it easy to talk to character LCD displays. There are hundreds of additional libraries available on the Internet for download. The built-in libraries and some of these additional libraries are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listed in the reference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. To use the additional libraries, you will need to install them.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BF70D79-C87A-4305-B7AF-6EFAA32BE462}" type="slidenum">
              <a:rPr lang="he-IL" altLang="en-US"/>
              <a:pPr algn="l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2592388" y="623728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b="1"/>
              <a:t>Imperial College Design Collective </a:t>
            </a:r>
          </a:p>
          <a:p>
            <a:pPr algn="ctr" rtl="0" eaLnBrk="1" hangingPunct="1"/>
            <a:r>
              <a:rPr lang="en-US" altLang="en-US" sz="1600" b="1"/>
              <a:t>Arduino workshop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7893950752_ee2daac614_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9144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סגנון כותרת של תבנית בסיס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smtClean="0"/>
              <a:t>לחץ כדי לערוך סגנונות טקסט של תבנית בסיס</a:t>
            </a:r>
          </a:p>
          <a:p>
            <a:pPr lvl="1"/>
            <a:r>
              <a:rPr lang="he-IL" altLang="en-US" smtClean="0"/>
              <a:t>רמה שנייה</a:t>
            </a:r>
          </a:p>
          <a:p>
            <a:pPr lvl="2"/>
            <a:r>
              <a:rPr lang="he-IL" altLang="en-US" smtClean="0"/>
              <a:t>רמה שלישית</a:t>
            </a:r>
          </a:p>
          <a:p>
            <a:pPr lvl="3"/>
            <a:r>
              <a:rPr lang="he-IL" altLang="en-US" smtClean="0"/>
              <a:t>רמה רביעית</a:t>
            </a:r>
          </a:p>
          <a:p>
            <a:pPr lvl="4"/>
            <a:r>
              <a:rPr lang="he-IL" altLang="en-US" smtClean="0"/>
              <a:t>רמה חמישית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308725"/>
            <a:ext cx="7561263" cy="360363"/>
          </a:xfrm>
          <a:prstGeom prst="rect">
            <a:avLst/>
          </a:prstGeom>
          <a:solidFill>
            <a:schemeClr val="bg1">
              <a:alpha val="50999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600" b="1" i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SDEBOino1</a:t>
            </a:r>
            <a:r>
              <a:rPr lang="en-US" baseline="30000"/>
              <a:t>st</a:t>
            </a:r>
            <a:r>
              <a:rPr lang="en-US" i="0"/>
              <a:t>, Ben Gurion University, Sede Boqer Campus , 26-8-2013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288" y="6453188"/>
            <a:ext cx="790575" cy="215900"/>
          </a:xfrm>
          <a:prstGeom prst="rect">
            <a:avLst/>
          </a:prstGeom>
          <a:solidFill>
            <a:schemeClr val="bg1">
              <a:alpha val="50999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6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he-IL"/>
              <a:t>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Ultimate-Guide-to-Adruino-Serial-Plotter/step2/Offline-Data-Visulizatio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unolink.com/download/GraphSeries.zip" TargetMode="External"/><Relationship Id="rId2" Type="http://schemas.openxmlformats.org/officeDocument/2006/relationships/hyperlink" Target="http://www.megunolink.com/megunolink-lite/megunolink-lite-plotting-too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gunolink.com/download/GraphSeries.zip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gunolink.com/download/GraphSeries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attachInterrupt" TargetMode="External"/><Relationship Id="rId2" Type="http://schemas.openxmlformats.org/officeDocument/2006/relationships/hyperlink" Target="https://gonium.net/md/2006/12/20/handling-external-interrupts-with-arduino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ronixstuff.com/tutorials/" TargetMode="External"/><Relationship Id="rId2" Type="http://schemas.openxmlformats.org/officeDocument/2006/relationships/hyperlink" Target="http://arduino.cc/en/Reference/wi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adafruit.com/adafruit-micro-sd-breakout-board-card-tutorial/examples" TargetMode="External"/><Relationship Id="rId2" Type="http://schemas.openxmlformats.org/officeDocument/2006/relationships/hyperlink" Target="http://arduino.cc/en/Reference/S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SPI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cc/en/Tutorial/DigitalPi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.cc/en/Tutorial/AnalogInputPi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Tutorial/AnalogInputPins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hyperlink" Target="http://arduino.cc/en/Tutorial/PW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arduino.cc/en/Reference/HomePage" TargetMode="External"/><Relationship Id="rId4" Type="http://schemas.openxmlformats.org/officeDocument/2006/relationships/hyperlink" Target="http://arduino.cc/en/Tutorial/AnalogInOutSe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600"/>
          </a:p>
        </p:txBody>
      </p:sp>
      <p:sp>
        <p:nvSpPr>
          <p:cNvPr id="4099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0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Rectangle 24"/>
          <p:cNvSpPr>
            <a:spLocks noChangeArrowheads="1"/>
          </p:cNvSpPr>
          <p:nvPr/>
        </p:nvSpPr>
        <p:spPr bwMode="auto">
          <a:xfrm>
            <a:off x="-107950" y="431800"/>
            <a:ext cx="71231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66FF"/>
                </a:solidFill>
                <a:latin typeface="Calibri" panose="020F0502020204030204" pitchFamily="34" charset="0"/>
              </a:rPr>
              <a:t>Next steps with Arduino – </a:t>
            </a:r>
          </a:p>
        </p:txBody>
      </p:sp>
      <p:pic>
        <p:nvPicPr>
          <p:cNvPr id="4102" name="Picture 8" descr="Arduino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-110" b="3995"/>
          <a:stretch>
            <a:fillRect/>
          </a:stretch>
        </p:blipFill>
        <p:spPr bwMode="auto">
          <a:xfrm>
            <a:off x="6473825" y="1628775"/>
            <a:ext cx="23463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8350"/>
          <a:stretch>
            <a:fillRect/>
          </a:stretch>
        </p:blipFill>
        <p:spPr bwMode="auto">
          <a:xfrm>
            <a:off x="5143500" y="3581400"/>
            <a:ext cx="3676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65350"/>
            <a:ext cx="45720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3059"/>
          <a:stretch>
            <a:fillRect/>
          </a:stretch>
        </p:blipFill>
        <p:spPr bwMode="auto">
          <a:xfrm>
            <a:off x="73025" y="188913"/>
            <a:ext cx="90360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Hands-on (45 min)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GB" altLang="en-US" sz="2800" smtClean="0"/>
              <a:t>Do only the first Q in the hands-on material B1)</a:t>
            </a:r>
          </a:p>
          <a:p>
            <a:pPr algn="l" rtl="0"/>
            <a:r>
              <a:rPr lang="en-GB" altLang="en-US" smtClean="0"/>
              <a:t>3 colour LED</a:t>
            </a:r>
          </a:p>
          <a:p>
            <a:pPr algn="l" rtl="0"/>
            <a:r>
              <a:rPr lang="en-GB" altLang="en-US" smtClean="0"/>
              <a:t>AnalogWrite(PIN,value)</a:t>
            </a:r>
          </a:p>
          <a:p>
            <a:pPr algn="l" rtl="0"/>
            <a:r>
              <a:rPr lang="en-GB" altLang="en-US" smtClean="0"/>
              <a:t>Relevant example:</a:t>
            </a:r>
          </a:p>
          <a:p>
            <a:pPr lvl="1" algn="l" rtl="0"/>
            <a:r>
              <a:rPr lang="en-GB" altLang="en-US" smtClean="0"/>
              <a:t>03 Analog/AnalogInOutSerial</a:t>
            </a:r>
          </a:p>
          <a:p>
            <a:pPr algn="l" rtl="0"/>
            <a:endParaRPr lang="en-GB" altLang="en-US" smtClean="0"/>
          </a:p>
        </p:txBody>
      </p:sp>
      <p:pic>
        <p:nvPicPr>
          <p:cNvPr id="22532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652963"/>
            <a:ext cx="33242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-36513" y="255588"/>
            <a:ext cx="7777163" cy="509587"/>
          </a:xfrm>
        </p:spPr>
        <p:txBody>
          <a:bodyPr/>
          <a:lstStyle/>
          <a:p>
            <a:pPr rtl="0" eaLnBrk="1" hangingPunct="1"/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Logging and Graphical view of data </a:t>
            </a:r>
            <a:endParaRPr lang="en-US" altLang="en-US" sz="3600" smtClean="0">
              <a:solidFill>
                <a:srgbClr val="0066FF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altLang="en-US" dirty="0" smtClean="0">
                <a:latin typeface="Calibri" panose="020F0502020204030204" pitchFamily="34" charset="0"/>
              </a:rPr>
              <a:t>Serial monitor: used to read or send data to the Arduino board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GB" altLang="en-US" dirty="0" smtClean="0">
                <a:latin typeface="Calibri" panose="020F0502020204030204" pitchFamily="34" charset="0"/>
              </a:rPr>
              <a:t>Arduino Serial plot (</a:t>
            </a:r>
            <a:r>
              <a:rPr lang="en-GB" altLang="en-US" dirty="0">
                <a:latin typeface="Calibri" panose="020F0502020204030204" pitchFamily="34" charset="0"/>
              </a:rPr>
              <a:t>n</a:t>
            </a:r>
            <a:r>
              <a:rPr lang="en-GB" altLang="en-US" dirty="0" smtClean="0">
                <a:latin typeface="Calibri" panose="020F0502020204030204" pitchFamily="34" charset="0"/>
              </a:rPr>
              <a:t>ew feature)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marL="0" lvl="2" indent="0" algn="l" rtl="0" eaLnBrk="1" hangingPunct="1">
              <a:buSzPct val="80000"/>
              <a:buFontTx/>
              <a:buNone/>
              <a:defRPr/>
            </a:pPr>
            <a:r>
              <a:rPr lang="en-US" altLang="en-US" sz="1600" dirty="0" smtClean="0">
                <a:latin typeface="Calibri" panose="020F0502020204030204" pitchFamily="34" charset="0"/>
                <a:hlinkClick r:id="rId3"/>
              </a:rPr>
              <a:t>http://www.instructables.com/id/Ultimate-Guide-to-Adruino-Serial-Plotter/step2/Offline-Data-Visulization</a:t>
            </a:r>
            <a:r>
              <a:rPr lang="en-US" altLang="en-US" sz="3200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en-US" altLang="en-US" sz="3200" dirty="0" smtClean="0">
                <a:latin typeface="Calibri" panose="020F0502020204030204" pitchFamily="34" charset="0"/>
              </a:rPr>
              <a:t> 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altLang="en-US" dirty="0" smtClean="0">
                <a:latin typeface="Calibri" panose="020F0502020204030204" pitchFamily="34" charset="0"/>
              </a:rPr>
              <a:t>Alternative programs: </a:t>
            </a:r>
            <a:r>
              <a:rPr lang="en-US" altLang="en-US" dirty="0" err="1" smtClean="0">
                <a:latin typeface="Calibri" panose="020F0502020204030204" pitchFamily="34" charset="0"/>
              </a:rPr>
              <a:t>MegunuLink</a:t>
            </a:r>
            <a:r>
              <a:rPr lang="en-US" altLang="en-US" dirty="0" smtClean="0">
                <a:latin typeface="Calibri" panose="020F0502020204030204" pitchFamily="34" charset="0"/>
              </a:rPr>
              <a:t>/python/</a:t>
            </a:r>
            <a:r>
              <a:rPr lang="en-US" altLang="en-US" dirty="0" err="1" smtClean="0">
                <a:latin typeface="Calibri" panose="020F0502020204030204" pitchFamily="34" charset="0"/>
              </a:rPr>
              <a:t>Matlab</a:t>
            </a:r>
            <a:endParaRPr lang="en-US" altLang="en-US" sz="18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3556" name="Picture 46" descr="http://www.cooking-hacks.com/skin/frontend/default/cooking/images/catalog/documentation/tutorial_arduino_gps/serial_monitor_g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3560763"/>
            <a:ext cx="4106862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24250"/>
            <a:ext cx="36353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675687" cy="4525963"/>
          </a:xfrm>
        </p:spPr>
        <p:txBody>
          <a:bodyPr/>
          <a:lstStyle/>
          <a:p>
            <a:pPr algn="l" rtl="0"/>
            <a:r>
              <a:rPr lang="en-GB" altLang="en-US" sz="2800" smtClean="0"/>
              <a:t>Free software for logging, and visual view of data</a:t>
            </a:r>
          </a:p>
          <a:p>
            <a:pPr algn="l" rtl="0"/>
            <a:r>
              <a:rPr lang="en-GB" altLang="en-US" sz="2800" smtClean="0"/>
              <a:t>Syntax: </a:t>
            </a:r>
            <a:r>
              <a:rPr lang="en-GB" altLang="en-US" sz="2800" b="1" smtClean="0"/>
              <a:t>{SeriesName, T, DataValue}</a:t>
            </a:r>
            <a:endParaRPr lang="en-GB" altLang="en-US" sz="2800" smtClean="0"/>
          </a:p>
          <a:p>
            <a:pPr algn="l" rtl="0"/>
            <a:r>
              <a:rPr lang="en-GB" altLang="en-US" sz="2800" b="1" smtClean="0"/>
              <a:t>SeriesName</a:t>
            </a:r>
            <a:r>
              <a:rPr lang="en-GB" altLang="en-US" sz="2800" smtClean="0"/>
              <a:t> is a text string that contains a description of the data. It will be used as a series name in the legend of the plot. </a:t>
            </a:r>
          </a:p>
          <a:p>
            <a:pPr algn="l" rtl="0"/>
            <a:r>
              <a:rPr lang="en-GB" altLang="en-US" sz="2800" b="1" smtClean="0"/>
              <a:t>T</a:t>
            </a:r>
            <a:r>
              <a:rPr lang="en-GB" altLang="en-US" sz="2800" smtClean="0"/>
              <a:t> indicates the x-axis (time)</a:t>
            </a:r>
          </a:p>
          <a:p>
            <a:pPr algn="l" rtl="0"/>
            <a:r>
              <a:rPr lang="en-GB" altLang="en-US" sz="2800" b="1" smtClean="0"/>
              <a:t>DataValue</a:t>
            </a:r>
            <a:r>
              <a:rPr lang="en-GB" altLang="en-US" sz="2800" smtClean="0"/>
              <a:t> contains the data you want to plot.</a:t>
            </a: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Megulonik</a:t>
            </a:r>
          </a:p>
        </p:txBody>
      </p:sp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0" y="1268413"/>
            <a:ext cx="813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hlinkClick r:id="rId2"/>
              </a:rPr>
              <a:t>http://www.megunolink.com/megunolink-lite/megunolink-lite-plotting-tool/</a:t>
            </a:r>
            <a:r>
              <a:rPr lang="en-GB" altLang="en-US" sz="1800"/>
              <a:t> </a:t>
            </a: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auto">
          <a:xfrm>
            <a:off x="323850" y="5580063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hlinkClick r:id="rId3"/>
              </a:rPr>
              <a:t>Arduino Graphing Library</a:t>
            </a:r>
            <a:endParaRPr lang="en-GB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`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221163"/>
            <a:ext cx="73437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38"/>
          <a:stretch>
            <a:fillRect/>
          </a:stretch>
        </p:blipFill>
        <p:spPr bwMode="auto">
          <a:xfrm>
            <a:off x="0" y="0"/>
            <a:ext cx="7956550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92375"/>
            <a:ext cx="15144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4070350" cy="981075"/>
          </a:xfrm>
          <a:solidFill>
            <a:schemeClr val="bg1"/>
          </a:solidFill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Libraries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665163" y="765175"/>
            <a:ext cx="417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http://arduino.cc/en/Guide/Libraries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-396875" y="1203325"/>
            <a:ext cx="6734175" cy="2009775"/>
          </a:xfrm>
        </p:spPr>
        <p:txBody>
          <a:bodyPr/>
          <a:lstStyle/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Libraries installation: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Download the library zip folder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Unzip to your ‘..\arduino\libraries’  folder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Verify that the .cpp and the .h file exists</a:t>
            </a:r>
          </a:p>
          <a:p>
            <a:pPr lvl="3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1800" smtClean="0">
                <a:latin typeface="Calibri" panose="020F0502020204030204" pitchFamily="34" charset="0"/>
                <a:cs typeface="Courier New" panose="02070309020205020404" pitchFamily="49" charset="0"/>
              </a:rPr>
              <a:t>Useful examples are at the ‘examples’ folder</a:t>
            </a: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13100"/>
            <a:ext cx="867092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5940425" y="1628775"/>
            <a:ext cx="274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hlinkClick r:id="rId5"/>
              </a:rPr>
              <a:t>http://www.megunolink.com/download/GraphSeries.zip</a:t>
            </a:r>
            <a:r>
              <a:rPr lang="en-GB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Hands-on (45 min)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altLang="en-US" dirty="0" smtClean="0"/>
              <a:t>Install the </a:t>
            </a:r>
            <a:r>
              <a:rPr lang="en-GB" altLang="en-US" dirty="0" err="1" smtClean="0"/>
              <a:t>Megunolink</a:t>
            </a:r>
            <a:r>
              <a:rPr lang="en-GB" altLang="en-US" dirty="0" smtClean="0"/>
              <a:t> library </a:t>
            </a:r>
          </a:p>
          <a:p>
            <a:pPr algn="l" rtl="0">
              <a:buFontTx/>
              <a:buNone/>
            </a:pPr>
            <a:r>
              <a:rPr lang="en-GB" altLang="en-US" sz="2400" b="1" dirty="0" smtClean="0">
                <a:hlinkClick r:id="rId2"/>
              </a:rPr>
              <a:t>http://www.megunolink.com/download/GraphSeries.zip</a:t>
            </a:r>
            <a:r>
              <a:rPr lang="en-GB" altLang="en-US" sz="2400" b="1" dirty="0" smtClean="0"/>
              <a:t> </a:t>
            </a:r>
          </a:p>
          <a:p>
            <a:pPr algn="l" rtl="0"/>
            <a:r>
              <a:rPr lang="en-GB" altLang="en-US" dirty="0" smtClean="0"/>
              <a:t>Plot the measured temperature </a:t>
            </a:r>
          </a:p>
          <a:p>
            <a:pPr algn="l" rtl="0"/>
            <a:r>
              <a:rPr lang="en-GB" altLang="en-US" dirty="0" smtClean="0"/>
              <a:t>Save the data to text file</a:t>
            </a:r>
          </a:p>
          <a:p>
            <a:pPr algn="l" rtl="0"/>
            <a:endParaRPr lang="en-GB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7183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Communication methods: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Ethernet 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wifi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GSM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Bluetooth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  <a:cs typeface="Courier New" panose="02070309020205020404" pitchFamily="49" charset="0"/>
              </a:rPr>
              <a:t>XBee</a:t>
            </a: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0724" name="Picture 2" descr="http://2.bp.blogspot.com/-pnK3I1l-Qhw/T_wf75kTbwI/AAAAAAAABkA/mRFDJ93tpbw/s400/Arduino+Bluetoo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133600"/>
            <a:ext cx="55213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008112"/>
          </a:xfrm>
        </p:spPr>
        <p:txBody>
          <a:bodyPr/>
          <a:lstStyle/>
          <a:p>
            <a:r>
              <a:rPr lang="en-GB" dirty="0" smtClean="0"/>
              <a:t>Interrupts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424936" cy="4082008"/>
          </a:xfrm>
        </p:spPr>
        <p:txBody>
          <a:bodyPr/>
          <a:lstStyle/>
          <a:p>
            <a:pPr algn="l" rtl="0"/>
            <a:r>
              <a:rPr lang="en-GB" dirty="0" smtClean="0"/>
              <a:t>Pins 2 and 3 can be set to ‘continually listen’ for a change in state</a:t>
            </a:r>
          </a:p>
          <a:p>
            <a:pPr algn="l" rtl="0"/>
            <a:endParaRPr lang="en-GB" sz="2400" dirty="0"/>
          </a:p>
          <a:p>
            <a:pPr algn="l" rtl="0"/>
            <a:r>
              <a:rPr lang="en-US" sz="2400" dirty="0">
                <a:hlinkClick r:id="rId2"/>
              </a:rPr>
              <a:t>https://gonium.net/md/2006/12/20/handling-external-interrupts-with-arduino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pPr algn="l" rtl="0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www.arduino.cc/en/Reference/attachInterrupt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12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1" y="0"/>
            <a:ext cx="7646028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3" y="981075"/>
            <a:ext cx="8686800" cy="4175125"/>
          </a:xfrm>
        </p:spPr>
        <p:txBody>
          <a:bodyPr/>
          <a:lstStyle/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Case Study: presenting and logging temperature measurement (Data Logger)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Timing: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millis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Real Time Clock (RTC)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Arduino communication types: I2C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SD library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Arduino communication types: SPI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Serial monitor (or similar)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Ethernet and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Wifi</a:t>
            </a: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GSM module</a:t>
            </a:r>
          </a:p>
          <a:p>
            <a:pPr lvl="2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Bluetooth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07950" y="188913"/>
            <a:ext cx="7632700" cy="574675"/>
          </a:xfrm>
        </p:spPr>
        <p:txBody>
          <a:bodyPr/>
          <a:lstStyle/>
          <a:p>
            <a:pPr rtl="0" eaLnBrk="1" hangingPunct="1"/>
            <a:r>
              <a:rPr lang="en-US" altLang="en-US" sz="2800" b="1" smtClean="0">
                <a:solidFill>
                  <a:srgbClr val="0066FF"/>
                </a:solidFill>
                <a:latin typeface="Calibri" panose="020F0502020204030204" pitchFamily="34" charset="0"/>
              </a:rPr>
              <a:t>Agenda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Using Arduino for lab work</a:t>
            </a:r>
            <a:endParaRPr lang="en-US" alt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Digital sensors - I2C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4927016" y="704890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en-US" sz="2000" dirty="0" smtClean="0">
                <a:solidFill>
                  <a:srgbClr val="FF0000"/>
                </a:solidFill>
                <a:hlinkClick r:id="rId2"/>
              </a:rPr>
              <a:t>arduino.cc/en/Reference/wire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hlinkClick r:id="rId3"/>
              </a:rPr>
              <a:t>http://tronixstuff.com/tutorials</a:t>
            </a:r>
            <a:r>
              <a:rPr lang="en-US" altLang="en-US" sz="2000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en-US" sz="2000" dirty="0" smtClean="0">
                <a:solidFill>
                  <a:srgbClr val="FF0000"/>
                </a:solidFill>
              </a:rPr>
              <a:t> 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I2C connection (400kbits):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Allows multiple connection with only two ports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SCL (Serial clock line); SDA (Serial Data </a:t>
            </a:r>
            <a:r>
              <a:rPr lang="en-US" altLang="en-US" smtClean="0">
                <a:latin typeface="Calibri" panose="020F0502020204030204" pitchFamily="34" charset="0"/>
              </a:rPr>
              <a:t>– </a:t>
            </a:r>
            <a:r>
              <a:rPr lang="en-US" altLang="en-US" smtClean="0">
                <a:solidFill>
                  <a:srgbClr val="7F7F7F"/>
                </a:solidFill>
                <a:latin typeface="Calibri" panose="020F0502020204030204" pitchFamily="34" charset="0"/>
              </a:rPr>
              <a:t>32 bits </a:t>
            </a:r>
            <a:r>
              <a:rPr lang="en-US" altLang="en-US" sz="2400" smtClean="0">
                <a:latin typeface="Calibri" panose="020F0502020204030204" pitchFamily="34" charset="0"/>
              </a:rPr>
              <a:t>digital data</a:t>
            </a:r>
            <a:r>
              <a:rPr lang="en-US" altLang="en-US" sz="2800" smtClean="0">
                <a:latin typeface="Calibri" panose="020F0502020204030204" pitchFamily="34" charset="0"/>
              </a:rPr>
              <a:t>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A5 and A4, respectively,  on Arduino Uno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Library: </a:t>
            </a: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wire</a:t>
            </a:r>
            <a:r>
              <a:rPr lang="en-US" altLang="en-US" sz="28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Specific address for each connected device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3797" name="Picture 4" descr="http://upload.wikimedia.org/wikipedia/commons/thumb/3/3e/I2C.svg/350px-I2C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78313"/>
            <a:ext cx="57308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588" y="100013"/>
            <a:ext cx="9145587" cy="709612"/>
          </a:xfrm>
          <a:solidFill>
            <a:schemeClr val="bg1"/>
          </a:solidFill>
        </p:spPr>
        <p:txBody>
          <a:bodyPr/>
          <a:lstStyle/>
          <a:p>
            <a:pPr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</a:rPr>
              <a:t>Digital sensors: high resolution ADCs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037637" cy="446405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latin typeface="Calibri" pitchFamily="34" charset="0"/>
              </a:rPr>
              <a:t>The need: </a:t>
            </a:r>
            <a:r>
              <a:rPr lang="el-GR" sz="2800" b="1" dirty="0" smtClean="0">
                <a:latin typeface="Calibri" pitchFamily="34" charset="0"/>
              </a:rPr>
              <a:t>μ</a:t>
            </a:r>
            <a:r>
              <a:rPr lang="en-US" sz="2800" b="1" dirty="0" smtClean="0">
                <a:latin typeface="Calibri" pitchFamily="34" charset="0"/>
              </a:rPr>
              <a:t>V measurement (TCs: for </a:t>
            </a:r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 smtClean="0">
                <a:latin typeface="Calibri" pitchFamily="34" charset="0"/>
              </a:rPr>
              <a:t>T=1</a:t>
            </a:r>
            <a:r>
              <a:rPr lang="en-US" sz="2800" b="1" baseline="30000" dirty="0" smtClean="0">
                <a:latin typeface="Calibri" pitchFamily="34" charset="0"/>
              </a:rPr>
              <a:t>o</a:t>
            </a:r>
            <a:r>
              <a:rPr lang="en-US" sz="2800" b="1" dirty="0" smtClean="0">
                <a:latin typeface="Calibri" pitchFamily="34" charset="0"/>
              </a:rPr>
              <a:t>C, </a:t>
            </a:r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 smtClean="0">
                <a:latin typeface="Calibri" pitchFamily="34" charset="0"/>
              </a:rPr>
              <a:t>V=40</a:t>
            </a:r>
            <a:r>
              <a:rPr lang="el-GR" sz="2800" b="1" dirty="0" smtClean="0">
                <a:latin typeface="Calibri" pitchFamily="34" charset="0"/>
              </a:rPr>
              <a:t>μ</a:t>
            </a:r>
            <a:r>
              <a:rPr lang="en-US" sz="2800" b="1" dirty="0" smtClean="0">
                <a:latin typeface="Calibri" pitchFamily="34" charset="0"/>
              </a:rPr>
              <a:t>V)  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err="1" smtClean="0">
                <a:latin typeface="Calibri" pitchFamily="34" charset="0"/>
              </a:rPr>
              <a:t>Arduino’s</a:t>
            </a:r>
            <a:r>
              <a:rPr lang="en-US" sz="2800" b="1" dirty="0" smtClean="0">
                <a:latin typeface="Calibri" pitchFamily="34" charset="0"/>
              </a:rPr>
              <a:t> integral pins (10 bits): </a:t>
            </a:r>
            <a:r>
              <a:rPr lang="el-GR" sz="2800" b="1" dirty="0">
                <a:latin typeface="Calibri" pitchFamily="34" charset="0"/>
              </a:rPr>
              <a:t>Δ</a:t>
            </a:r>
            <a:r>
              <a:rPr lang="en-US" sz="2800" b="1" dirty="0">
                <a:latin typeface="Calibri" pitchFamily="34" charset="0"/>
              </a:rPr>
              <a:t>V=1mV</a:t>
            </a:r>
            <a:endParaRPr lang="en-US" sz="2800" b="1" dirty="0" smtClean="0">
              <a:latin typeface="Calibri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latin typeface="Calibri" pitchFamily="34" charset="0"/>
              </a:rPr>
              <a:t>Commercial ADC chips/modules : 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</a:rPr>
              <a:t>MCP3424, ADS1115</a:t>
            </a:r>
            <a:r>
              <a:rPr lang="en-US" sz="2600" b="1" dirty="0" smtClean="0">
                <a:latin typeface="Calibri" pitchFamily="34" charset="0"/>
              </a:rPr>
              <a:t>, ADS1248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Programmable Gain Amplifier (PGA)</a:t>
            </a:r>
          </a:p>
          <a:p>
            <a:pPr marL="1714500" lvl="5" indent="-342900" algn="l" rtl="0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128 (here, up to 8)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24 bits (here, 16 and 18 )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l-GR" sz="2400" b="1" dirty="0" smtClean="0">
                <a:solidFill>
                  <a:srgbClr val="00B050"/>
                </a:solidFill>
                <a:latin typeface="Calibri" pitchFamily="34" charset="0"/>
              </a:rPr>
              <a:t>Δ</a:t>
            </a:r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</a:rPr>
              <a:t>V </a:t>
            </a:r>
            <a:r>
              <a:rPr lang="en-US" sz="2600" b="1" dirty="0" smtClean="0">
                <a:solidFill>
                  <a:srgbClr val="00B050"/>
                </a:solidFill>
                <a:latin typeface="Calibri" pitchFamily="34" charset="0"/>
              </a:rPr>
              <a:t>as low as 40 </a:t>
            </a:r>
            <a:r>
              <a:rPr lang="en-US" sz="2600" b="1" dirty="0" err="1" smtClean="0">
                <a:solidFill>
                  <a:srgbClr val="00B050"/>
                </a:solidFill>
                <a:latin typeface="Calibri" pitchFamily="34" charset="0"/>
              </a:rPr>
              <a:t>nV</a:t>
            </a:r>
            <a:r>
              <a:rPr lang="en-US" sz="2600" b="1" dirty="0" smtClean="0">
                <a:solidFill>
                  <a:srgbClr val="00B050"/>
                </a:solidFill>
                <a:latin typeface="Calibri" pitchFamily="34" charset="0"/>
              </a:rPr>
              <a:t> (here, 2,7</a:t>
            </a:r>
            <a:r>
              <a:rPr lang="el-GR" sz="2400" b="1" dirty="0" smtClean="0">
                <a:solidFill>
                  <a:srgbClr val="00B050"/>
                </a:solidFill>
                <a:latin typeface="Calibri" pitchFamily="34" charset="0"/>
              </a:rPr>
              <a:t>μ</a:t>
            </a:r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</a:rPr>
              <a:t>V)</a:t>
            </a:r>
            <a:endParaRPr lang="en-US" sz="2600" b="1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600" b="1" dirty="0" smtClean="0">
                <a:latin typeface="Calibri" pitchFamily="34" charset="0"/>
              </a:rPr>
              <a:t>Up to 4 differential inputs (8 ports) 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>
                <a:latin typeface="Calibri" pitchFamily="34" charset="0"/>
              </a:rPr>
              <a:t>I2C with selectable </a:t>
            </a:r>
            <a:r>
              <a:rPr lang="en-US" sz="2800" b="1" dirty="0" smtClean="0">
                <a:latin typeface="Calibri" pitchFamily="34" charset="0"/>
              </a:rPr>
              <a:t>address</a:t>
            </a:r>
          </a:p>
          <a:p>
            <a:pPr marL="1714500" lvl="5" indent="-342900" algn="l" rtl="0">
              <a:buSzPct val="80000"/>
              <a:buFontTx/>
              <a:buBlip>
                <a:blip r:embed="rId2"/>
              </a:buBlip>
              <a:defRPr/>
            </a:pPr>
            <a:r>
              <a:rPr lang="en-US" sz="2800" b="1" dirty="0" smtClean="0">
                <a:solidFill>
                  <a:srgbClr val="004821"/>
                </a:solidFill>
                <a:latin typeface="Calibri" pitchFamily="34" charset="0"/>
              </a:rPr>
              <a:t>24 TCs with one Arduino board </a:t>
            </a:r>
            <a:endParaRPr lang="en-US" sz="2800" b="1" dirty="0">
              <a:solidFill>
                <a:srgbClr val="004821"/>
              </a:solidFill>
              <a:latin typeface="Calibri" pitchFamily="34" charset="0"/>
            </a:endParaRP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endParaRPr lang="en-US" sz="2800" b="1" dirty="0" smtClean="0">
              <a:latin typeface="Calibri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  <a:defRPr/>
            </a:pPr>
            <a:endParaRPr lang="en-US" sz="2800" b="1" dirty="0" smtClean="0">
              <a:latin typeface="Calibri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  <a:defRPr/>
            </a:pPr>
            <a:endParaRPr lang="en-US" b="1" dirty="0" smtClean="0"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34820" name="Picture 2" descr="C:\Documents and Settings\user\My Documents\My Dropbox\Arduino\WorkShop\photos\DSCN26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7" t="15935" b="20676"/>
          <a:stretch>
            <a:fillRect/>
          </a:stretch>
        </p:blipFill>
        <p:spPr bwMode="auto">
          <a:xfrm>
            <a:off x="6423025" y="1916113"/>
            <a:ext cx="2686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-1970"/>
          <a:stretch>
            <a:fillRect/>
          </a:stretch>
        </p:blipFill>
        <p:spPr bwMode="auto">
          <a:xfrm>
            <a:off x="6311900" y="3933825"/>
            <a:ext cx="2868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"/>
          <p:cNvSpPr>
            <a:spLocks noChangeArrowheads="1"/>
          </p:cNvSpPr>
          <p:nvPr/>
        </p:nvSpPr>
        <p:spPr bwMode="auto">
          <a:xfrm>
            <a:off x="6400800" y="1830388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000" b="1">
                <a:latin typeface="Calibri" panose="020F0502020204030204" pitchFamily="34" charset="0"/>
              </a:rPr>
              <a:t>Δ</a:t>
            </a:r>
            <a:r>
              <a:rPr lang="en-US" altLang="en-US" sz="2000" b="1">
                <a:latin typeface="Calibri" panose="020F0502020204030204" pitchFamily="34" charset="0"/>
              </a:rPr>
              <a:t>V=2 </a:t>
            </a:r>
            <a:r>
              <a:rPr lang="el-GR" altLang="en-US" sz="1800" b="1">
                <a:latin typeface="Calibri" panose="020F0502020204030204" pitchFamily="34" charset="0"/>
              </a:rPr>
              <a:t>μ</a:t>
            </a:r>
            <a:r>
              <a:rPr lang="en-US" altLang="en-US" sz="1800" b="1">
                <a:latin typeface="Calibri" panose="020F0502020204030204" pitchFamily="34" charset="0"/>
              </a:rPr>
              <a:t>V</a:t>
            </a:r>
            <a:endParaRPr lang="en-US" altLang="en-US" sz="2000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7289800" y="5580063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000" b="1">
                <a:latin typeface="Calibri" panose="020F0502020204030204" pitchFamily="34" charset="0"/>
              </a:rPr>
              <a:t>Δ</a:t>
            </a:r>
            <a:r>
              <a:rPr lang="en-US" altLang="en-US" sz="2000" b="1">
                <a:latin typeface="Calibri" panose="020F0502020204030204" pitchFamily="34" charset="0"/>
              </a:rPr>
              <a:t>V=7 </a:t>
            </a:r>
            <a:r>
              <a:rPr lang="el-GR" altLang="en-US" sz="1800" b="1">
                <a:latin typeface="Calibri" panose="020F0502020204030204" pitchFamily="34" charset="0"/>
              </a:rPr>
              <a:t>μ</a:t>
            </a:r>
            <a:r>
              <a:rPr lang="en-US" altLang="en-US" sz="1800" b="1">
                <a:latin typeface="Calibri" panose="020F0502020204030204" pitchFamily="34" charset="0"/>
              </a:rPr>
              <a:t>V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8750" y="188913"/>
            <a:ext cx="6934200" cy="365125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Data logging  - SD card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76200" y="692150"/>
            <a:ext cx="8456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hlinkClick r:id="rId2"/>
              </a:rPr>
              <a:t>http://arduino.cc/en/Reference/SD</a:t>
            </a:r>
            <a:endParaRPr lang="en-US" altLang="en-US" sz="1800">
              <a:solidFill>
                <a:srgbClr val="FF0000"/>
              </a:solidFill>
            </a:endParaRP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hlinkClick r:id="rId3"/>
              </a:rPr>
              <a:t>http://learn.adafruit.com/adafruit-micro-sd-breakout-board-card-tutorial/examples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2535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Arduino’s internal memory: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mtClean="0">
                <a:latin typeface="Calibri" panose="020F0502020204030204" pitchFamily="34" charset="0"/>
              </a:rPr>
              <a:t>Flash 32k bytes for Sketch storing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mtClean="0">
                <a:latin typeface="Calibri" panose="020F0502020204030204" pitchFamily="34" charset="0"/>
              </a:rPr>
              <a:t>SRAM 2k bytes for creating and manipulates variables when the Sketch runs</a:t>
            </a:r>
          </a:p>
          <a:p>
            <a:pPr marL="800100" lvl="3" indent="-342900" algn="l" rtl="0" eaLnBrk="1" hangingPunct="1">
              <a:buSzPct val="80000"/>
            </a:pPr>
            <a:r>
              <a:rPr lang="en-US" altLang="en-US" sz="1800" smtClean="0">
                <a:latin typeface="Calibri" panose="020F0502020204030204" pitchFamily="34" charset="0"/>
              </a:rPr>
              <a:t>(EEPROM 1k byte for programmers  long term information )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SD card can expand the flash memory (4GB max?)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Requires the Library: </a:t>
            </a:r>
            <a:r>
              <a:rPr lang="en-US" altLang="en-US" sz="3200" smtClean="0">
                <a:solidFill>
                  <a:srgbClr val="FF9900"/>
                </a:solidFill>
                <a:latin typeface="Calibri" panose="020F0502020204030204" pitchFamily="34" charset="0"/>
              </a:rPr>
              <a:t>SD</a:t>
            </a:r>
            <a:r>
              <a:rPr lang="en-US" altLang="en-US" sz="32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Open; read; write; remove; mkdir</a:t>
            </a: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endParaRPr lang="en-US" altLang="en-US" sz="3200" smtClean="0">
              <a:latin typeface="Calibri" panose="020F0502020204030204" pitchFamily="34" charset="0"/>
            </a:endParaRPr>
          </a:p>
          <a:p>
            <a:pPr marL="342900" lvl="2" indent="-342900" algn="l" rtl="0" eaLnBrk="1" hangingPunct="1">
              <a:buSzPct val="80000"/>
              <a:buFontTx/>
              <a:buBlip>
                <a:blip r:embed="rId4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Communicates using an SPI connection</a:t>
            </a:r>
          </a:p>
        </p:txBody>
      </p:sp>
      <p:pic>
        <p:nvPicPr>
          <p:cNvPr id="35845" name="Picture 2" descr="Adafruit Assembled Data Logging shield for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716338"/>
            <a:ext cx="20161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9388" y="-100013"/>
            <a:ext cx="8640762" cy="1584326"/>
          </a:xfrm>
        </p:spPr>
        <p:txBody>
          <a:bodyPr/>
          <a:lstStyle/>
          <a:p>
            <a:pPr algn="l" rtl="0" eaLnBrk="1" hangingPunct="1"/>
            <a:r>
              <a:rPr lang="en-US" altLang="en-US" sz="4000" smtClean="0">
                <a:solidFill>
                  <a:srgbClr val="0066FF"/>
                </a:solidFill>
                <a:latin typeface="Calibri" panose="020F0502020204030204" pitchFamily="34" charset="0"/>
              </a:rPr>
              <a:t> digital </a:t>
            </a:r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sensors – </a:t>
            </a:r>
            <a:b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</a:br>
            <a:r>
              <a:rPr lang="en-US" altLang="en-US" sz="3600" smtClean="0">
                <a:solidFill>
                  <a:srgbClr val="0066FF"/>
                </a:solidFill>
                <a:latin typeface="Calibri" panose="020F0502020204030204" pitchFamily="34" charset="0"/>
              </a:rPr>
              <a:t>Serial Peripheral Interface </a:t>
            </a:r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SPI</a:t>
            </a:r>
            <a:endParaRPr lang="en-US" altLang="en-US" sz="5400" smtClean="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SPI connection (4Mbits):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Send/receive digital data to/from multiple SPI devices 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 4 ports (3 common and 1 specific per device):</a:t>
            </a:r>
          </a:p>
          <a:p>
            <a:pPr marL="1257300" lvl="4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11;12;13 and 10 (for the Uno board)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Library: </a:t>
            </a: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SPI</a:t>
            </a:r>
            <a:r>
              <a:rPr lang="en-US" altLang="en-US" sz="2800" smtClean="0">
                <a:latin typeface="Calibri" panose="020F0502020204030204" pitchFamily="34" charset="0"/>
              </a:rPr>
              <a:t>.h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5219700" y="1258888"/>
            <a:ext cx="377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hlinkClick r:id="rId3"/>
              </a:rPr>
              <a:t>http://arduino.cc/en/Reference/SPI</a:t>
            </a:r>
            <a:r>
              <a:rPr lang="en-US" altLang="en-US" sz="1800"/>
              <a:t> 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539750" y="4062413"/>
            <a:ext cx="8424863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MOSI</a:t>
            </a:r>
            <a:r>
              <a:rPr lang="en-US" altLang="en-US" sz="1800"/>
              <a:t> (Master Out Slave In) - The Master line for sending data to the peripherals,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MISO</a:t>
            </a:r>
            <a:r>
              <a:rPr lang="en-US" altLang="en-US" sz="1800"/>
              <a:t> (Master In Slave Out) - The Slave line for sending data to the master,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SCK</a:t>
            </a:r>
            <a:r>
              <a:rPr lang="en-US" altLang="en-US" sz="1800"/>
              <a:t> (Serial Clock) - The clock pulses which synchronize data transmission generated by the master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and one line specific for every device: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SS</a:t>
            </a:r>
            <a:r>
              <a:rPr lang="en-US" altLang="en-US" sz="1800"/>
              <a:t> (Slave Select) - the pin on each device that the master can use to enable and disable specific devices.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2722563" y="1104900"/>
            <a:ext cx="590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http://arduino.cc/en/Reference/millis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z="2800" smtClean="0">
                <a:latin typeface="Calibri" panose="020F0502020204030204" pitchFamily="34" charset="0"/>
              </a:rPr>
              <a:t>();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Returns the number of milliseconds since the Arduino board began running the current program; will overflow  after ~50 days.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 example for creating one second intervals: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const int</a:t>
            </a:r>
            <a:r>
              <a:rPr lang="en-US" altLang="en-US" smtClean="0">
                <a:latin typeface="Calibri" panose="020F0502020204030204" pitchFamily="34" charset="0"/>
              </a:rPr>
              <a:t> log_interval=1000; // the required interval in ms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…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…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delay</a:t>
            </a:r>
            <a:r>
              <a:rPr lang="en-US" altLang="en-US" smtClean="0">
                <a:latin typeface="Calibri" panose="020F0502020204030204" pitchFamily="34" charset="0"/>
              </a:rPr>
              <a:t>((log_interval -1) - (</a:t>
            </a: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mtClean="0">
                <a:latin typeface="Calibri" panose="020F0502020204030204" pitchFamily="34" charset="0"/>
              </a:rPr>
              <a:t>() % log_interval));</a:t>
            </a:r>
          </a:p>
          <a:p>
            <a:pPr marL="800100" lvl="3" indent="-342900" algn="l" rtl="0" eaLnBrk="1" hangingPunct="1">
              <a:buSzPct val="80000"/>
              <a:buFontTx/>
              <a:buNone/>
            </a:pPr>
            <a:r>
              <a:rPr lang="en-US" altLang="en-US" smtClean="0">
                <a:latin typeface="Calibri" panose="020F0502020204030204" pitchFamily="34" charset="0"/>
              </a:rPr>
              <a:t> </a:t>
            </a:r>
            <a:r>
              <a:rPr lang="en-US" altLang="en-US" smtClean="0">
                <a:solidFill>
                  <a:srgbClr val="FF9900"/>
                </a:solidFill>
                <a:latin typeface="Calibri" panose="020F0502020204030204" pitchFamily="34" charset="0"/>
              </a:rPr>
              <a:t>Serial.println</a:t>
            </a:r>
            <a:r>
              <a:rPr lang="en-US" altLang="en-US" smtClean="0">
                <a:latin typeface="Calibri" panose="020F0502020204030204" pitchFamily="34" charset="0"/>
              </a:rPr>
              <a:t>(what ever you wish to print);</a:t>
            </a: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9941" name="TextBox 1"/>
          <p:cNvSpPr txBox="1">
            <a:spLocks noChangeArrowheads="1"/>
          </p:cNvSpPr>
          <p:nvPr/>
        </p:nvSpPr>
        <p:spPr bwMode="auto">
          <a:xfrm>
            <a:off x="6084888" y="4797425"/>
            <a:ext cx="2863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% is the modulus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1331913" y="765175"/>
            <a:ext cx="770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http://learn.adafruit.com/ds1307-real-time-clock-breakout-board-kit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>
          <a:xfrm>
            <a:off x="71438" y="1196975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3200" smtClean="0">
                <a:latin typeface="Calibri" panose="020F0502020204030204" pitchFamily="34" charset="0"/>
              </a:rPr>
              <a:t>Real Time Clock – a fancy name for a watch</a:t>
            </a:r>
            <a:endParaRPr lang="en-US" altLang="en-US" sz="2800" smtClean="0">
              <a:latin typeface="Calibri" panose="020F0502020204030204" pitchFamily="34" charset="0"/>
            </a:endParaRP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Will return the time (and date) until its battery dies.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Requires a special library: RTClib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Communicates with Arduino board using I2C connection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0965" name="Picture 2" descr="ds1307rtc_LR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t="9193" r="10715" b="15826"/>
          <a:stretch>
            <a:fillRect/>
          </a:stretch>
        </p:blipFill>
        <p:spPr bwMode="auto">
          <a:xfrm>
            <a:off x="5580063" y="3357563"/>
            <a:ext cx="33131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250825" y="255588"/>
            <a:ext cx="8229600" cy="509587"/>
          </a:xfrm>
        </p:spPr>
        <p:txBody>
          <a:bodyPr/>
          <a:lstStyle/>
          <a:p>
            <a:pPr rtl="0" eaLnBrk="1" hangingPunct="1"/>
            <a:r>
              <a:rPr lang="en-US" altLang="en-US" sz="4800" smtClean="0">
                <a:solidFill>
                  <a:srgbClr val="0066FF"/>
                </a:solidFill>
                <a:latin typeface="Calibri" panose="020F0502020204030204" pitchFamily="34" charset="0"/>
              </a:rPr>
              <a:t>Timing</a:t>
            </a:r>
            <a:endParaRPr lang="en-US" altLang="en-US" sz="4800" smtClean="0">
              <a:solidFill>
                <a:srgbClr val="0066FF"/>
              </a:solidFill>
            </a:endParaRP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722563" y="1104900"/>
            <a:ext cx="590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http://arduino.cc/en/Reference/millis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4294967295"/>
          </p:nvPr>
        </p:nvSpPr>
        <p:spPr>
          <a:xfrm>
            <a:off x="71438" y="1341438"/>
            <a:ext cx="9037637" cy="4464050"/>
          </a:xfrm>
        </p:spPr>
        <p:txBody>
          <a:bodyPr/>
          <a:lstStyle/>
          <a:p>
            <a:pPr marL="342900" lvl="2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solidFill>
                  <a:srgbClr val="FF9900"/>
                </a:solidFill>
                <a:latin typeface="Calibri" panose="020F0502020204030204" pitchFamily="34" charset="0"/>
              </a:rPr>
              <a:t>millis</a:t>
            </a:r>
            <a:r>
              <a:rPr lang="en-US" altLang="en-US" sz="2800" smtClean="0">
                <a:latin typeface="Calibri" panose="020F0502020204030204" pitchFamily="34" charset="0"/>
              </a:rPr>
              <a:t>();</a:t>
            </a:r>
          </a:p>
          <a:p>
            <a:pPr marL="800100" lvl="3" indent="-342900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Returns the number of milliseconds since the Arduino board began running the current program; will overflow  after ~50 days.</a:t>
            </a:r>
          </a:p>
          <a:p>
            <a:pPr marL="0" indent="0" algn="l" rtl="0" eaLnBrk="1" hangingPunct="1">
              <a:buSzPct val="80000"/>
              <a:buFontTx/>
              <a:buNone/>
            </a:pPr>
            <a:endParaRPr lang="en-US" altLang="en-US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5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6600"/>
          </a:p>
        </p:txBody>
      </p:sp>
      <p:sp>
        <p:nvSpPr>
          <p:cNvPr id="31747" name="AutoShape 7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8" name="AutoShape 9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9" name="Rectangle 24"/>
          <p:cNvSpPr>
            <a:spLocks noChangeArrowheads="1"/>
          </p:cNvSpPr>
          <p:nvPr/>
        </p:nvSpPr>
        <p:spPr bwMode="auto">
          <a:xfrm>
            <a:off x="-107950" y="431800"/>
            <a:ext cx="7123113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rgbClr val="0066FF"/>
                </a:solidFill>
                <a:latin typeface="Calibri" panose="020F0502020204030204" pitchFamily="34" charset="0"/>
              </a:rPr>
              <a:t>Next steps with Arduino – </a:t>
            </a:r>
          </a:p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Calibri" panose="020F0502020204030204" pitchFamily="34" charset="0"/>
              </a:rPr>
              <a:t>Using Arduino for lab work</a:t>
            </a:r>
            <a:endParaRPr lang="en-US" altLang="en-US" sz="4000">
              <a:solidFill>
                <a:srgbClr val="0066FF"/>
              </a:solidFill>
              <a:latin typeface="Calibri" panose="020F0502020204030204" pitchFamily="34" charset="0"/>
            </a:endParaRPr>
          </a:p>
        </p:txBody>
      </p:sp>
      <p:pic>
        <p:nvPicPr>
          <p:cNvPr id="31750" name="Picture 8" descr="Arduino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-110" b="3995"/>
          <a:stretch>
            <a:fillRect/>
          </a:stretch>
        </p:blipFill>
        <p:spPr bwMode="auto">
          <a:xfrm>
            <a:off x="6473825" y="1628775"/>
            <a:ext cx="23463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76600"/>
            <a:ext cx="36353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C:\Documents and Settings\user\My Documents\My Dropbox\Arduino\WorkShop\photos\DSCN264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15176" b="8350"/>
          <a:stretch>
            <a:fillRect/>
          </a:stretch>
        </p:blipFill>
        <p:spPr bwMode="auto">
          <a:xfrm>
            <a:off x="5143500" y="3581400"/>
            <a:ext cx="3676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1"/>
          <p:cNvSpPr>
            <a:spLocks noChangeArrowheads="1"/>
          </p:cNvSpPr>
          <p:nvPr/>
        </p:nvSpPr>
        <p:spPr bwMode="auto">
          <a:xfrm>
            <a:off x="3708400" y="1196975"/>
            <a:ext cx="1887538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39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Ohm’s law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FontTx/>
              <a:buNone/>
            </a:pPr>
            <a:r>
              <a:rPr lang="en-GB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I=V/R; (or: V=I R; R=V/I) </a:t>
            </a:r>
          </a:p>
          <a:p>
            <a:pPr algn="l" rtl="0">
              <a:buFontTx/>
              <a:buNone/>
            </a:pPr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equals to the voltage divided by the resistance </a:t>
            </a:r>
          </a:p>
          <a:p>
            <a:pPr algn="l" rtl="0"/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short circuit (minimal resistane) the current is very high</a:t>
            </a:r>
          </a:p>
          <a:p>
            <a:pPr algn="l" rtl="0"/>
            <a:r>
              <a:rPr lang="en-GB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add resistors for a safe operation of LEDs:</a:t>
            </a:r>
          </a:p>
          <a:p>
            <a:pPr lvl="1" algn="l" rtl="0"/>
            <a:endParaRPr lang="en-GB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Tx/>
              <a:buNone/>
            </a:pPr>
            <a:endParaRPr lang="en-GB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GB" altLang="en-US" smtClean="0"/>
          </a:p>
        </p:txBody>
      </p:sp>
      <p:pic>
        <p:nvPicPr>
          <p:cNvPr id="43012" name="Picture 2" descr="http://upload.wikimedia.org/wikipedia/commons/thumb/f/fb/Ohm%27s_law_triangle.svg/400px-Ohm%27s_law_triang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429000"/>
            <a:ext cx="2513012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 descr="http://tinkerlog1.files.wordpress.com/2009/04/resistor_le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3644900"/>
            <a:ext cx="28384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43017" name="Object 16"/>
          <p:cNvGraphicFramePr>
            <a:graphicFrameLocks noChangeAspect="1"/>
          </p:cNvGraphicFramePr>
          <p:nvPr/>
        </p:nvGraphicFramePr>
        <p:xfrm>
          <a:off x="4318000" y="32512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5" imgW="507780" imgH="355446" progId="Equation.3">
                  <p:embed/>
                </p:oleObj>
              </mc:Choice>
              <mc:Fallback>
                <p:oleObj name="Equation" r:id="rId5" imgW="507780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51200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8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3365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1" name="Rectangle 21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4925" y="274638"/>
            <a:ext cx="8229600" cy="1143000"/>
          </a:xfrm>
        </p:spPr>
        <p:txBody>
          <a:bodyPr/>
          <a:lstStyle/>
          <a:p>
            <a:r>
              <a:rPr lang="en-GB" altLang="en-US" smtClean="0"/>
              <a:t>Parallel and series circuits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lvl="1" algn="l" rtl="0"/>
            <a:r>
              <a:rPr lang="en-GB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currents or adding voltage?</a:t>
            </a:r>
          </a:p>
          <a:p>
            <a:pPr lvl="1" algn="l" rtl="0"/>
            <a:r>
              <a:rPr lang="en-GB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Shunt</a:t>
            </a:r>
          </a:p>
          <a:p>
            <a:pPr algn="l" rtl="0">
              <a:buFontTx/>
              <a:buNone/>
            </a:pPr>
            <a:endParaRPr lang="en-GB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GB" altLang="en-US" smtClean="0"/>
          </a:p>
        </p:txBody>
      </p:sp>
      <p:sp>
        <p:nvSpPr>
          <p:cNvPr id="440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3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graphicFrame>
        <p:nvGraphicFramePr>
          <p:cNvPr id="44039" name="Object 16"/>
          <p:cNvGraphicFramePr>
            <a:graphicFrameLocks noChangeAspect="1"/>
          </p:cNvGraphicFramePr>
          <p:nvPr/>
        </p:nvGraphicFramePr>
        <p:xfrm>
          <a:off x="4318000" y="32512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3" imgW="507780" imgH="355446" progId="Equation.3">
                  <p:embed/>
                </p:oleObj>
              </mc:Choice>
              <mc:Fallback>
                <p:oleObj name="Equation" r:id="rId3" imgW="507780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51200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4041" name="Rectangle 20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42" name="Rectangle 21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4043" name="Picture 4" descr="http://www.learnabout-electronics.org/images/series_paralle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133600"/>
            <a:ext cx="4819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3" y="1198563"/>
            <a:ext cx="8686800" cy="4175125"/>
          </a:xfrm>
        </p:spPr>
        <p:txBody>
          <a:bodyPr/>
          <a:lstStyle/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Basics – Review/Questions</a:t>
            </a: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Analog Vs. Digital</a:t>
            </a: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Presenting data graphically </a:t>
            </a: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GB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Data-Transfer protocols </a:t>
            </a: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Data-logging</a:t>
            </a: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Installing Libraries</a:t>
            </a: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Communication methods</a:t>
            </a:r>
          </a:p>
          <a:p>
            <a:pPr marL="457200" lvl="1" indent="0" algn="l" rtl="0" eaLnBrk="1" hangingPunct="1">
              <a:buSzPct val="80000"/>
              <a:buNone/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Tx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buSzPct val="8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-107950" y="188913"/>
            <a:ext cx="7632700" cy="574675"/>
          </a:xfrm>
        </p:spPr>
        <p:txBody>
          <a:bodyPr/>
          <a:lstStyle/>
          <a:p>
            <a:pPr rtl="0" eaLnBrk="1" hangingPunct="1"/>
            <a:r>
              <a:rPr lang="en-US" altLang="en-US" sz="2800" b="1" smtClean="0">
                <a:solidFill>
                  <a:srgbClr val="0066FF"/>
                </a:solidFill>
                <a:latin typeface="Calibri" panose="020F0502020204030204" pitchFamily="34" charset="0"/>
              </a:rPr>
              <a:t>Agenda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</a:rPr>
              <a:t> – </a:t>
            </a:r>
            <a:r>
              <a:rPr lang="en-US" altLang="en-US" sz="2800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Using Arduino for lab work</a:t>
            </a:r>
            <a:endParaRPr lang="en-US" alt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Arduino-call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484313"/>
            <a:ext cx="6824663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8102600" cy="981075"/>
          </a:xfrm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Vs. digital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188" y="908050"/>
            <a:ext cx="82804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FF3300"/>
                </a:solidFill>
                <a:latin typeface="Arial" charset="0"/>
                <a:cs typeface="Arial" charset="0"/>
              </a:rPr>
              <a:t>digitalWrite</a:t>
            </a:r>
            <a:r>
              <a:rPr lang="en-US" dirty="0">
                <a:latin typeface="Arial" charset="0"/>
                <a:cs typeface="Arial" charset="0"/>
              </a:rPr>
              <a:t>(led,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HIGH</a:t>
            </a:r>
            <a:r>
              <a:rPr lang="en-US" dirty="0">
                <a:latin typeface="Arial" charset="0"/>
                <a:cs typeface="Arial" charset="0"/>
              </a:rPr>
              <a:t>); 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// turn the LED on (HIGH is the voltage level)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 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Reference:</a:t>
            </a:r>
            <a:endParaRPr lang="en-US" dirty="0">
              <a:latin typeface="Arial" charset="0"/>
              <a:cs typeface="Arial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Examples: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2282825"/>
            <a:ext cx="26146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21088"/>
            <a:ext cx="6091238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8786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34925" y="9080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Digital</a:t>
            </a:r>
            <a:r>
              <a:rPr lang="en-US" altLang="en-US" sz="2800" smtClean="0">
                <a:latin typeface="Calibri" panose="020F0502020204030204" pitchFamily="34" charset="0"/>
              </a:rPr>
              <a:t>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http://arduino.cc/en/Tutorial/DigitalPins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and output (I/O); initialization: </a:t>
            </a:r>
            <a:r>
              <a:rPr lang="en-US" altLang="en-US" sz="2400" smtClean="0">
                <a:solidFill>
                  <a:srgbClr val="FF9900"/>
                </a:solidFill>
                <a:latin typeface="Calibri" panose="020F0502020204030204" pitchFamily="34" charset="0"/>
              </a:rPr>
              <a:t>pinMode</a:t>
            </a:r>
            <a:r>
              <a:rPr lang="en-US" altLang="en-US" sz="2400" smtClean="0">
                <a:latin typeface="Calibri" panose="020F0502020204030204" pitchFamily="34" charset="0"/>
              </a:rPr>
              <a:t>(pin, INPUT); 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Input pins: high impedance; Output pins: low impedance;  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Digital</a:t>
            </a:r>
            <a:r>
              <a:rPr lang="en-US" altLang="en-US" sz="2800" smtClean="0">
                <a:latin typeface="Calibri" panose="020F0502020204030204" pitchFamily="34" charset="0"/>
              </a:rPr>
              <a:t> pins have two states: HIGH and LOW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output mode: HIGH =5[V]  and LOW=0[V] 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400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mode: reads HIGH if the pin reads V&gt;2.7 and LOW if V&lt;2.2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solidFill>
                  <a:srgbClr val="FF0000"/>
                </a:solidFill>
                <a:latin typeface="Calibri" panose="020F0502020204030204" pitchFamily="34" charset="0"/>
              </a:rPr>
              <a:t>Pin 13 always reads LOW (integrated LED &amp; resistor); harder to use a digital input</a:t>
            </a:r>
          </a:p>
        </p:txBody>
      </p:sp>
      <p:sp>
        <p:nvSpPr>
          <p:cNvPr id="41989" name="Rectangle 1"/>
          <p:cNvSpPr>
            <a:spLocks noChangeArrowheads="1"/>
          </p:cNvSpPr>
          <p:nvPr/>
        </p:nvSpPr>
        <p:spPr bwMode="auto">
          <a:xfrm>
            <a:off x="900113" y="3779838"/>
            <a:ext cx="4967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Unicode MS" panose="020B0604020202020204" pitchFamily="34" charset="-128"/>
              </a:rPr>
              <a:t>digitalWrite</a:t>
            </a:r>
            <a:r>
              <a:rPr lang="en-US" altLang="en-US" sz="1800">
                <a:latin typeface="Arial Unicode MS" panose="020B0604020202020204" pitchFamily="34" charset="-128"/>
              </a:rPr>
              <a:t>(ledPin, </a:t>
            </a:r>
            <a:r>
              <a:rPr lang="en-US" altLang="en-US" sz="1800">
                <a:solidFill>
                  <a:srgbClr val="0066FF"/>
                </a:solidFill>
                <a:latin typeface="Arial Unicode MS" panose="020B0604020202020204" pitchFamily="34" charset="-128"/>
              </a:rPr>
              <a:t>HIGH</a:t>
            </a:r>
            <a:r>
              <a:rPr lang="en-US" altLang="en-US" sz="1800">
                <a:latin typeface="Arial Unicode MS" panose="020B0604020202020204" pitchFamily="34" charset="-128"/>
              </a:rPr>
              <a:t>); // sets the LED on</a:t>
            </a:r>
            <a:r>
              <a:rPr lang="en-US" altLang="en-US" sz="1600"/>
              <a:t> 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0150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4925" y="6921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b="1" smtClean="0">
                <a:latin typeface="Calibri" panose="020F0502020204030204" pitchFamily="34" charset="0"/>
              </a:rPr>
              <a:t>Analog</a:t>
            </a:r>
            <a:r>
              <a:rPr lang="en-US" altLang="en-US" sz="2800" smtClean="0">
                <a:latin typeface="Calibri" panose="020F0502020204030204" pitchFamily="34" charset="0"/>
              </a:rPr>
              <a:t>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http://arduino.cc/en/Tutorial/AnalogInputPins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Input pins: reads the ‘real’ voltage 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Convert the analog signal to digital (numbers)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Uno’s ADC (analog digital converter) is of 10 bit: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Return integer value between 0 to 1023 (divide the voltage range to 1023 sections)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Resolution depend on scale: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5V: resolution is of 5000[mV]/1023=4.88[mV]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3.3V: resolution is of 3300[mV]/1023=3.22[mV]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1.1V: resolution is of 1100[mV]/1023=1.07[mV]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3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Setting the voltage range: analogReference(type)</a:t>
            </a:r>
          </a:p>
        </p:txBody>
      </p:sp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5867400" y="1319213"/>
            <a:ext cx="3168650" cy="461962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Val=</a:t>
            </a:r>
            <a:r>
              <a:rPr lang="en-US" altLang="en-US" sz="2400" b="1">
                <a:solidFill>
                  <a:srgbClr val="FF9900"/>
                </a:solidFill>
                <a:latin typeface="Calibri" panose="020F0502020204030204" pitchFamily="34" charset="0"/>
              </a:rPr>
              <a:t>analogRead </a:t>
            </a:r>
            <a:r>
              <a:rPr lang="en-US" altLang="en-US" sz="2400" b="1">
                <a:latin typeface="Calibri" panose="020F0502020204030204" pitchFamily="34" charset="0"/>
              </a:rPr>
              <a:t>(A0)</a:t>
            </a:r>
            <a:endParaRPr lang="en-US" altLang="en-US" sz="48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Arduino-callout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462088"/>
            <a:ext cx="6323013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69850" y="0"/>
            <a:ext cx="6015038" cy="981075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pins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258763" y="836613"/>
            <a:ext cx="8929687" cy="5838825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Analog pins: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5"/>
              </a:rPr>
              <a:t>http://arduino.cc/en/Tutorial/AnalogInputPins</a:t>
            </a:r>
            <a:r>
              <a:rPr lang="en-US" altLang="en-US" sz="2400" smtClean="0">
                <a:latin typeface="Calibri" panose="020F0502020204030204" pitchFamily="34" charset="0"/>
              </a:rPr>
              <a:t>)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2" algn="l" rtl="0" eaLnBrk="1" hangingPunct="1">
              <a:lnSpc>
                <a:spcPct val="120000"/>
              </a:lnSpc>
              <a:buSzPct val="80000"/>
              <a:buFontTx/>
              <a:buBlip>
                <a:blip r:embed="rId4"/>
              </a:buBlip>
            </a:pPr>
            <a:r>
              <a:rPr lang="en-US" altLang="en-US" smtClean="0">
                <a:latin typeface="Calibri" panose="020F0502020204030204" pitchFamily="34" charset="0"/>
              </a:rPr>
              <a:t>Setting the voltage range: analogReference(type)</a:t>
            </a:r>
          </a:p>
          <a:p>
            <a:pPr lvl="3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en-US" altLang="en-US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en-US" altLang="en-US" sz="24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9850" y="115888"/>
            <a:ext cx="6805613" cy="649287"/>
          </a:xfrm>
          <a:solidFill>
            <a:schemeClr val="bg1"/>
          </a:solidFill>
        </p:spPr>
        <p:txBody>
          <a:bodyPr/>
          <a:lstStyle/>
          <a:p>
            <a:pPr marL="342900" indent="-342900" algn="l" rtl="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and digitals </a:t>
            </a:r>
            <a:r>
              <a:rPr lang="en-US" altLang="en-US" u="sng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signals</a:t>
            </a:r>
            <a:endParaRPr lang="en-US" altLang="en-US" u="sng" smtClean="0">
              <a:solidFill>
                <a:srgbClr val="0066FF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611188" y="908050"/>
            <a:ext cx="8280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925" y="692150"/>
            <a:ext cx="8929688" cy="4465638"/>
          </a:xfrm>
        </p:spPr>
        <p:txBody>
          <a:bodyPr/>
          <a:lstStyle/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Analog pins can be used to output pins similarly to digital pins:</a:t>
            </a: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800" smtClean="0">
              <a:latin typeface="Calibri" panose="020F0502020204030204" pitchFamily="34" charset="0"/>
            </a:endParaRPr>
          </a:p>
          <a:p>
            <a:pPr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smtClean="0">
                <a:latin typeface="Calibri" panose="020F0502020204030204" pitchFamily="34" charset="0"/>
              </a:rPr>
              <a:t>Analog output: </a:t>
            </a:r>
            <a:r>
              <a:rPr lang="en-US" altLang="en-US" sz="2400" smtClean="0">
                <a:latin typeface="Calibri" panose="020F0502020204030204" pitchFamily="34" charset="0"/>
              </a:rPr>
              <a:t>(</a:t>
            </a:r>
            <a:r>
              <a:rPr lang="en-US" altLang="en-US" sz="2400" smtClean="0">
                <a:latin typeface="Calibri" panose="020F0502020204030204" pitchFamily="34" charset="0"/>
                <a:hlinkClick r:id="rId4"/>
              </a:rPr>
              <a:t>http://arduino.cc/en/Tutorial/PWM</a:t>
            </a:r>
            <a:r>
              <a:rPr lang="en-US" altLang="en-US" sz="2400" smtClean="0">
                <a:latin typeface="Calibri" panose="020F0502020204030204" pitchFamily="34" charset="0"/>
              </a:rPr>
              <a:t> 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For digital pins (confusing, isn’t it?)</a:t>
            </a:r>
          </a:p>
          <a:p>
            <a:pPr lvl="1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400" smtClean="0">
                <a:latin typeface="Calibri" panose="020F0502020204030204" pitchFamily="34" charset="0"/>
              </a:rPr>
              <a:t>Pulse width modulation 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smtClean="0">
                <a:latin typeface="Calibri" panose="020F0502020204030204" pitchFamily="34" charset="0"/>
              </a:rPr>
              <a:t>0-255 scale; @500HZ</a:t>
            </a:r>
          </a:p>
          <a:p>
            <a:pPr lvl="2" algn="l" rtl="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000" smtClean="0">
                <a:latin typeface="Calibri" panose="020F0502020204030204" pitchFamily="34" charset="0"/>
              </a:rPr>
              <a:t>Only for ~pins: 3,5,6,9,10,11</a:t>
            </a:r>
            <a:endParaRPr lang="en-US" altLang="en-US" sz="1600" smtClean="0">
              <a:latin typeface="Calibri" panose="020F0502020204030204" pitchFamily="34" charset="0"/>
            </a:endParaRPr>
          </a:p>
          <a:p>
            <a:pPr lvl="1" algn="l" rtl="0" eaLnBrk="1" hangingPunct="1">
              <a:lnSpc>
                <a:spcPct val="120000"/>
              </a:lnSpc>
              <a:buSzPct val="80000"/>
              <a:buFontTx/>
              <a:buNone/>
            </a:pPr>
            <a:r>
              <a:rPr lang="en-US" altLang="en-US" sz="2400" smtClean="0">
                <a:solidFill>
                  <a:srgbClr val="FF3300"/>
                </a:solidFill>
              </a:rPr>
              <a:t>	   analogWrite</a:t>
            </a:r>
            <a:r>
              <a:rPr lang="en-US" altLang="en-US" sz="2400" smtClean="0"/>
              <a:t>(pin, value) </a:t>
            </a:r>
            <a:endParaRPr lang="en-US" altLang="en-US" sz="2400" smtClean="0">
              <a:latin typeface="Calibri" panose="020F0502020204030204" pitchFamily="34" charset="0"/>
            </a:endParaRPr>
          </a:p>
        </p:txBody>
      </p:sp>
      <p:pic>
        <p:nvPicPr>
          <p:cNvPr id="47107" name="Picture 3" descr="http://arduino.cc/en/uploads/Tutorial/pw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2384425"/>
            <a:ext cx="355758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1187450" y="1277938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 Unicode MS" panose="020B0604020202020204" pitchFamily="34" charset="-128"/>
              </a:rPr>
              <a:t>digitalWrite</a:t>
            </a:r>
            <a:r>
              <a:rPr lang="en-US" altLang="en-US" sz="2400">
                <a:latin typeface="Arial Unicode MS" panose="020B0604020202020204" pitchFamily="34" charset="-128"/>
              </a:rPr>
              <a:t>(A0, </a:t>
            </a:r>
            <a:r>
              <a:rPr lang="en-US" altLang="en-US" sz="2400">
                <a:solidFill>
                  <a:srgbClr val="0066FF"/>
                </a:solidFill>
                <a:latin typeface="Arial Unicode MS" panose="020B0604020202020204" pitchFamily="34" charset="-128"/>
              </a:rPr>
              <a:t>HIGH</a:t>
            </a:r>
            <a:r>
              <a:rPr lang="en-US" altLang="en-US" sz="2400">
                <a:latin typeface="Arial Unicode MS" panose="020B0604020202020204" pitchFamily="34" charset="-128"/>
              </a:rPr>
              <a:t>); // A0 is an Analog pin</a:t>
            </a:r>
            <a:endParaRPr lang="en-US" altLang="en-US" sz="4800"/>
          </a:p>
        </p:txBody>
      </p:sp>
      <p:pic>
        <p:nvPicPr>
          <p:cNvPr id="10" name="Picture 5" descr="Arduino-callouts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t="8012" r="4689" b="68243"/>
          <a:stretch>
            <a:fillRect/>
          </a:stretch>
        </p:blipFill>
        <p:spPr bwMode="auto">
          <a:xfrm>
            <a:off x="33338" y="4868863"/>
            <a:ext cx="56975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2" name="Picture 16" descr="http://arduino.cc/en/uploads/Tutorial/analoginoutseria1_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15369"/>
          <a:stretch>
            <a:fillRect/>
          </a:stretch>
        </p:blipFill>
        <p:spPr bwMode="auto">
          <a:xfrm>
            <a:off x="6372225" y="1341438"/>
            <a:ext cx="26987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69850" y="-26988"/>
            <a:ext cx="4070350" cy="981076"/>
          </a:xfrm>
          <a:solidFill>
            <a:schemeClr val="bg1"/>
          </a:solidFill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rgbClr val="0066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Programing</a:t>
            </a:r>
            <a:endParaRPr lang="en-US" altLang="en-US" smtClean="0">
              <a:solidFill>
                <a:srgbClr val="0066FF"/>
              </a:solidFill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95288" y="685800"/>
            <a:ext cx="526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Calibri" panose="020F0502020204030204" pitchFamily="34" charset="0"/>
                <a:hlinkClick r:id="rId4"/>
              </a:rPr>
              <a:t>http://arduino.cc/en/Tutorial/AnalogInOutSerial</a:t>
            </a:r>
            <a:r>
              <a:rPr lang="en-US" altLang="en-US" sz="2000">
                <a:solidFill>
                  <a:srgbClr val="FF3300"/>
                </a:solidFill>
                <a:latin typeface="Calibri" panose="020F0502020204030204" pitchFamily="34" charset="0"/>
              </a:rPr>
              <a:t>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hlinkClick r:id="rId5"/>
              </a:rPr>
              <a:t>http://arduino.cc/en/Reference/HomePage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>
          <a:xfrm>
            <a:off x="-323850" y="1268413"/>
            <a:ext cx="9144000" cy="2009775"/>
          </a:xfrm>
        </p:spPr>
        <p:txBody>
          <a:bodyPr/>
          <a:lstStyle/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 smtClean="0">
                <a:solidFill>
                  <a:srgbClr val="FF33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Analog example:</a:t>
            </a:r>
            <a:endParaRPr lang="en-US" altLang="en-US" sz="1800" smtClean="0">
              <a:solidFill>
                <a:srgbClr val="FF33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 smtClean="0">
                <a:latin typeface="Calibri" panose="020F0502020204030204" pitchFamily="34" charset="0"/>
                <a:cs typeface="Courier New" panose="02070309020205020404" pitchFamily="49" charset="0"/>
              </a:rPr>
              <a:t>Code:</a:t>
            </a:r>
          </a:p>
          <a:p>
            <a:pPr lvl="1" algn="l" rtl="0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Blip>
                <a:blip r:embed="rId6"/>
              </a:buBlip>
            </a:pPr>
            <a:endParaRPr lang="en-US" altLang="en-US" sz="1800" smtClean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3059"/>
          <a:stretch>
            <a:fillRect/>
          </a:stretch>
        </p:blipFill>
        <p:spPr bwMode="auto">
          <a:xfrm>
            <a:off x="34925" y="2311400"/>
            <a:ext cx="6200775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7"/>
          <p:cNvCxnSpPr>
            <a:cxnSpLocks noChangeShapeType="1"/>
          </p:cNvCxnSpPr>
          <p:nvPr/>
        </p:nvCxnSpPr>
        <p:spPr bwMode="auto">
          <a:xfrm>
            <a:off x="107950" y="3213100"/>
            <a:ext cx="5551488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8"/>
          <p:cNvCxnSpPr>
            <a:cxnSpLocks noChangeShapeType="1"/>
          </p:cNvCxnSpPr>
          <p:nvPr/>
        </p:nvCxnSpPr>
        <p:spPr bwMode="auto">
          <a:xfrm>
            <a:off x="71438" y="3789363"/>
            <a:ext cx="5588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" t="3232" r="2782" b="3888"/>
          <a:stretch>
            <a:fillRect/>
          </a:stretch>
        </p:blipFill>
        <p:spPr bwMode="auto">
          <a:xfrm>
            <a:off x="107950" y="2311400"/>
            <a:ext cx="772795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1277</Words>
  <Application>Microsoft Office PowerPoint</Application>
  <PresentationFormat>On-screen Show (4:3)</PresentationFormat>
  <Paragraphs>220</Paragraphs>
  <Slides>29</Slides>
  <Notes>10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Courier New</vt:lpstr>
      <vt:lpstr>Times New Roman</vt:lpstr>
      <vt:lpstr>Wingdings</vt:lpstr>
      <vt:lpstr>עיצוב ברירת מחדל</vt:lpstr>
      <vt:lpstr>Equation</vt:lpstr>
      <vt:lpstr>PowerPoint Presentation</vt:lpstr>
      <vt:lpstr>Agenda – Using Arduino for lab work</vt:lpstr>
      <vt:lpstr>Agenda – Using Arduino for lab work</vt:lpstr>
      <vt:lpstr>Analog Vs. digital</vt:lpstr>
      <vt:lpstr>Analog and digitals pins</vt:lpstr>
      <vt:lpstr>Analog and digitals pins</vt:lpstr>
      <vt:lpstr>Analog and digitals pins</vt:lpstr>
      <vt:lpstr>Analog and digitals signals</vt:lpstr>
      <vt:lpstr>Programing</vt:lpstr>
      <vt:lpstr>PowerPoint Presentation</vt:lpstr>
      <vt:lpstr>Hands-on (45 min)</vt:lpstr>
      <vt:lpstr>Logging and Graphical view of data </vt:lpstr>
      <vt:lpstr>Megulonik</vt:lpstr>
      <vt:lpstr>`</vt:lpstr>
      <vt:lpstr>Libraries</vt:lpstr>
      <vt:lpstr>Hands-on (45 min)</vt:lpstr>
      <vt:lpstr>Communication methods:</vt:lpstr>
      <vt:lpstr>Interrupts</vt:lpstr>
      <vt:lpstr>PowerPoint Presentation</vt:lpstr>
      <vt:lpstr>Digital sensors - I2C</vt:lpstr>
      <vt:lpstr>Digital sensors: high resolution ADCs</vt:lpstr>
      <vt:lpstr>Data logging  - SD card</vt:lpstr>
      <vt:lpstr> digital sensors –  Serial Peripheral Interface SPI</vt:lpstr>
      <vt:lpstr>Timing</vt:lpstr>
      <vt:lpstr>Timing</vt:lpstr>
      <vt:lpstr>Timing</vt:lpstr>
      <vt:lpstr>PowerPoint Presentation</vt:lpstr>
      <vt:lpstr>Ohm’s law</vt:lpstr>
      <vt:lpstr>Parallel and series circuits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braun</dc:creator>
  <cp:lastModifiedBy>Avi Braun</cp:lastModifiedBy>
  <cp:revision>161</cp:revision>
  <dcterms:created xsi:type="dcterms:W3CDTF">2013-06-30T19:28:36Z</dcterms:created>
  <dcterms:modified xsi:type="dcterms:W3CDTF">2017-03-07T01:21:00Z</dcterms:modified>
</cp:coreProperties>
</file>