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3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5691722"/>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prstGeom prst="rect">
            <a:avLst/>
          </a:prstGeom>
        </p:spPr>
        <p:txBody>
          <a:bodyPr/>
          <a:lstStyle/>
          <a:p>
            <a:pPr lvl="0"/>
            <a:endParaRPr/>
          </a:p>
        </p:txBody>
      </p:sp>
      <p:sp>
        <p:nvSpPr>
          <p:cNvPr id="82" name="Shape 82"/>
          <p:cNvSpPr>
            <a:spLocks noGrp="1"/>
          </p:cNvSpPr>
          <p:nvPr>
            <p:ph type="body" sz="quarter" idx="1"/>
          </p:nvPr>
        </p:nvSpPr>
        <p:spPr>
          <a:prstGeom prst="rect">
            <a:avLst/>
          </a:prstGeom>
        </p:spPr>
        <p:txBody>
          <a:bodyPr/>
          <a:lstStyle/>
          <a:p>
            <a:pPr lvl="0" defTabSz="647700">
              <a:lnSpc>
                <a:spcPct val="100000"/>
              </a:lnSpc>
              <a:defRPr sz="1800"/>
            </a:pPr>
            <a:r>
              <a:rPr sz="2600">
                <a:latin typeface="Helvetica"/>
                <a:ea typeface="Helvetica"/>
                <a:cs typeface="Helvetica"/>
                <a:sym typeface="Helvetica"/>
              </a:rPr>
              <a:t>primär = direkte Benutzer</a:t>
            </a:r>
          </a:p>
          <a:p>
            <a:pPr lvl="0" defTabSz="647700">
              <a:lnSpc>
                <a:spcPct val="100000"/>
              </a:lnSpc>
              <a:defRPr sz="1800"/>
            </a:pPr>
            <a:r>
              <a:rPr sz="2600">
                <a:latin typeface="Helvetica"/>
                <a:ea typeface="Helvetica"/>
                <a:cs typeface="Helvetica"/>
                <a:sym typeface="Helvetica"/>
              </a:rPr>
              <a:t>sekundär = Gelegenheits- oder Mitbenutzer</a:t>
            </a:r>
          </a:p>
          <a:p>
            <a:pPr lvl="0" defTabSz="647700">
              <a:lnSpc>
                <a:spcPct val="100000"/>
              </a:lnSpc>
              <a:defRPr sz="1800"/>
            </a:pPr>
            <a:r>
              <a:rPr sz="2600">
                <a:latin typeface="Helvetica"/>
                <a:ea typeface="Helvetica"/>
                <a:cs typeface="Helvetica"/>
                <a:sym typeface="Helvetica"/>
              </a:rPr>
              <a:t>tertiär = Entscheider über Kauf</a:t>
            </a:r>
          </a:p>
          <a:p>
            <a:pPr lvl="0" defTabSz="647700">
              <a:lnSpc>
                <a:spcPct val="100000"/>
              </a:lnSpc>
              <a:defRPr sz="1800"/>
            </a:pPr>
            <a:endParaRPr sz="2600">
              <a:latin typeface="Helvetica"/>
              <a:ea typeface="Helvetica"/>
              <a:cs typeface="Helvetica"/>
              <a:sym typeface="Helvetica"/>
            </a:endParaRPr>
          </a:p>
          <a:p>
            <a:pPr lvl="0" defTabSz="647700">
              <a:lnSpc>
                <a:spcPct val="100000"/>
              </a:lnSpc>
              <a:defRPr sz="1800"/>
            </a:pPr>
            <a:r>
              <a:rPr sz="2600">
                <a:latin typeface="Helvetica"/>
                <a:ea typeface="Helvetica"/>
                <a:cs typeface="Helvetica"/>
                <a:sym typeface="Helvetica"/>
              </a:rPr>
              <a:t>-&gt;Übung.</a:t>
            </a:r>
          </a:p>
        </p:txBody>
      </p:sp>
    </p:spTree>
    <p:extLst>
      <p:ext uri="{BB962C8B-B14F-4D97-AF65-F5344CB8AC3E}">
        <p14:creationId xmlns:p14="http://schemas.microsoft.com/office/powerpoint/2010/main" val="39453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el &amp; Untertitel">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Titeltext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Titeltext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Titeltext</a:t>
            </a:r>
          </a:p>
        </p:txBody>
      </p:sp>
      <p:sp>
        <p:nvSpPr>
          <p:cNvPr id="14" name="Shape 14"/>
          <p:cNvSpPr>
            <a:spLocks noGrp="1"/>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Textebene 1</a:t>
            </a:r>
          </a:p>
          <a:p>
            <a:pPr lvl="1">
              <a:defRPr sz="1800">
                <a:solidFill>
                  <a:srgbClr val="000000"/>
                </a:solidFill>
              </a:defRPr>
            </a:pPr>
            <a:r>
              <a:rPr sz="2800">
                <a:solidFill>
                  <a:srgbClr val="FFFFFF"/>
                </a:solidFill>
              </a:rPr>
              <a:t>Textebene 2</a:t>
            </a:r>
          </a:p>
          <a:p>
            <a:pPr lvl="2">
              <a:defRPr sz="1800">
                <a:solidFill>
                  <a:srgbClr val="000000"/>
                </a:solidFill>
              </a:defRPr>
            </a:pPr>
            <a:r>
              <a:rPr sz="2800">
                <a:solidFill>
                  <a:srgbClr val="FFFFFF"/>
                </a:solidFill>
              </a:rPr>
              <a:t>Textebene 3</a:t>
            </a:r>
          </a:p>
          <a:p>
            <a:pPr lvl="3">
              <a:defRPr sz="1800">
                <a:solidFill>
                  <a:srgbClr val="000000"/>
                </a:solidFill>
              </a:defRPr>
            </a:pPr>
            <a:r>
              <a:rPr sz="2800">
                <a:solidFill>
                  <a:srgbClr val="FFFFFF"/>
                </a:solidFill>
              </a:rPr>
              <a:t>Textebene 4</a:t>
            </a:r>
          </a:p>
          <a:p>
            <a:pPr lvl="4">
              <a:defRPr sz="1800">
                <a:solidFill>
                  <a:srgbClr val="000000"/>
                </a:solidFill>
              </a:defRPr>
            </a:pPr>
            <a:r>
              <a:rPr sz="2800">
                <a:solidFill>
                  <a:srgbClr val="FFFFFF"/>
                </a:solidFill>
              </a:rPr>
              <a:t>Textebene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8000">
                <a:solidFill>
                  <a:srgbClr val="FFFFFF"/>
                </a:solidFill>
              </a:rPr>
              <a:t>Titeltext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nvSpPr>
        <p:spPr>
          <a:xfrm>
            <a:off x="342900" y="1346200"/>
            <a:ext cx="3644900" cy="3746500"/>
          </a:xfrm>
          <a:prstGeom prst="rect">
            <a:avLst/>
          </a:prstGeom>
          <a:solidFill>
            <a:srgbClr val="B8B8B8"/>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 name="Shape 34"/>
          <p:cNvSpPr/>
          <p:nvPr/>
        </p:nvSpPr>
        <p:spPr>
          <a:xfrm>
            <a:off x="1079500" y="1571658"/>
            <a:ext cx="2155105" cy="3515116"/>
          </a:xfrm>
          <a:custGeom>
            <a:avLst/>
            <a:gdLst/>
            <a:ahLst/>
            <a:cxnLst>
              <a:cxn ang="0">
                <a:pos x="wd2" y="hd2"/>
              </a:cxn>
              <a:cxn ang="5400000">
                <a:pos x="wd2" y="hd2"/>
              </a:cxn>
              <a:cxn ang="10800000">
                <a:pos x="wd2" y="hd2"/>
              </a:cxn>
              <a:cxn ang="16200000">
                <a:pos x="wd2" y="hd2"/>
              </a:cxn>
            </a:cxnLst>
            <a:rect l="0" t="0" r="r" b="b"/>
            <a:pathLst>
              <a:path w="21477" h="21585" extrusionOk="0">
                <a:moveTo>
                  <a:pt x="0" y="21585"/>
                </a:moveTo>
                <a:cubicBezTo>
                  <a:pt x="3532" y="16172"/>
                  <a:pt x="3532" y="16172"/>
                  <a:pt x="3532" y="16172"/>
                </a:cubicBezTo>
                <a:cubicBezTo>
                  <a:pt x="2875" y="16172"/>
                  <a:pt x="2875" y="16172"/>
                  <a:pt x="2875" y="16172"/>
                </a:cubicBezTo>
                <a:cubicBezTo>
                  <a:pt x="2875" y="16172"/>
                  <a:pt x="2505" y="15919"/>
                  <a:pt x="2300" y="15869"/>
                </a:cubicBezTo>
                <a:cubicBezTo>
                  <a:pt x="2094" y="15818"/>
                  <a:pt x="1437" y="15540"/>
                  <a:pt x="1396" y="15287"/>
                </a:cubicBezTo>
                <a:cubicBezTo>
                  <a:pt x="1314" y="15059"/>
                  <a:pt x="1602" y="14705"/>
                  <a:pt x="1725" y="14604"/>
                </a:cubicBezTo>
                <a:cubicBezTo>
                  <a:pt x="1807" y="14528"/>
                  <a:pt x="2176" y="14225"/>
                  <a:pt x="2176" y="14225"/>
                </a:cubicBezTo>
                <a:cubicBezTo>
                  <a:pt x="2259" y="13795"/>
                  <a:pt x="2259" y="13795"/>
                  <a:pt x="2259" y="13795"/>
                </a:cubicBezTo>
                <a:cubicBezTo>
                  <a:pt x="2259" y="13795"/>
                  <a:pt x="2012" y="13415"/>
                  <a:pt x="2012" y="13314"/>
                </a:cubicBezTo>
                <a:cubicBezTo>
                  <a:pt x="2012" y="13238"/>
                  <a:pt x="1971" y="12378"/>
                  <a:pt x="1971" y="12378"/>
                </a:cubicBezTo>
                <a:cubicBezTo>
                  <a:pt x="1971" y="12378"/>
                  <a:pt x="2012" y="11797"/>
                  <a:pt x="2053" y="11696"/>
                </a:cubicBezTo>
                <a:cubicBezTo>
                  <a:pt x="2094" y="11620"/>
                  <a:pt x="3614" y="8559"/>
                  <a:pt x="3778" y="8458"/>
                </a:cubicBezTo>
                <a:cubicBezTo>
                  <a:pt x="3901" y="8382"/>
                  <a:pt x="4846" y="7978"/>
                  <a:pt x="4846" y="7978"/>
                </a:cubicBezTo>
                <a:cubicBezTo>
                  <a:pt x="5872" y="7623"/>
                  <a:pt x="5872" y="7623"/>
                  <a:pt x="5872" y="7623"/>
                </a:cubicBezTo>
                <a:cubicBezTo>
                  <a:pt x="5872" y="7623"/>
                  <a:pt x="6160" y="6814"/>
                  <a:pt x="6447" y="6485"/>
                </a:cubicBezTo>
                <a:cubicBezTo>
                  <a:pt x="6735" y="6156"/>
                  <a:pt x="7310" y="5474"/>
                  <a:pt x="7310" y="5474"/>
                </a:cubicBezTo>
                <a:cubicBezTo>
                  <a:pt x="7310" y="5474"/>
                  <a:pt x="6735" y="4689"/>
                  <a:pt x="6694" y="4588"/>
                </a:cubicBezTo>
                <a:cubicBezTo>
                  <a:pt x="6652" y="4512"/>
                  <a:pt x="6529" y="4032"/>
                  <a:pt x="6529" y="4032"/>
                </a:cubicBezTo>
                <a:cubicBezTo>
                  <a:pt x="6529" y="4032"/>
                  <a:pt x="6160" y="3703"/>
                  <a:pt x="6119" y="3577"/>
                </a:cubicBezTo>
                <a:cubicBezTo>
                  <a:pt x="6037" y="3450"/>
                  <a:pt x="5626" y="2590"/>
                  <a:pt x="5749" y="1857"/>
                </a:cubicBezTo>
                <a:cubicBezTo>
                  <a:pt x="5913" y="1148"/>
                  <a:pt x="6652" y="693"/>
                  <a:pt x="6858" y="541"/>
                </a:cubicBezTo>
                <a:cubicBezTo>
                  <a:pt x="7104" y="390"/>
                  <a:pt x="8172" y="137"/>
                  <a:pt x="8418" y="61"/>
                </a:cubicBezTo>
                <a:cubicBezTo>
                  <a:pt x="8665" y="10"/>
                  <a:pt x="9691" y="-15"/>
                  <a:pt x="10266" y="10"/>
                </a:cubicBezTo>
                <a:cubicBezTo>
                  <a:pt x="10882" y="36"/>
                  <a:pt x="11580" y="339"/>
                  <a:pt x="11786" y="491"/>
                </a:cubicBezTo>
                <a:cubicBezTo>
                  <a:pt x="11991" y="643"/>
                  <a:pt x="12566" y="1199"/>
                  <a:pt x="12607" y="1452"/>
                </a:cubicBezTo>
                <a:cubicBezTo>
                  <a:pt x="12689" y="1680"/>
                  <a:pt x="12771" y="2084"/>
                  <a:pt x="12771" y="2236"/>
                </a:cubicBezTo>
                <a:cubicBezTo>
                  <a:pt x="12771" y="2363"/>
                  <a:pt x="12689" y="2767"/>
                  <a:pt x="12689" y="2767"/>
                </a:cubicBezTo>
                <a:cubicBezTo>
                  <a:pt x="12689" y="2767"/>
                  <a:pt x="12771" y="2792"/>
                  <a:pt x="12853" y="2919"/>
                </a:cubicBezTo>
                <a:cubicBezTo>
                  <a:pt x="12976" y="3045"/>
                  <a:pt x="13017" y="3475"/>
                  <a:pt x="12894" y="3703"/>
                </a:cubicBezTo>
                <a:cubicBezTo>
                  <a:pt x="12894" y="3703"/>
                  <a:pt x="12812" y="4057"/>
                  <a:pt x="12566" y="4259"/>
                </a:cubicBezTo>
                <a:cubicBezTo>
                  <a:pt x="12443" y="4386"/>
                  <a:pt x="12155" y="4411"/>
                  <a:pt x="12155" y="4437"/>
                </a:cubicBezTo>
                <a:cubicBezTo>
                  <a:pt x="12032" y="4563"/>
                  <a:pt x="12155" y="4765"/>
                  <a:pt x="12155" y="4765"/>
                </a:cubicBezTo>
                <a:cubicBezTo>
                  <a:pt x="12155" y="4765"/>
                  <a:pt x="13305" y="5246"/>
                  <a:pt x="13551" y="5549"/>
                </a:cubicBezTo>
                <a:cubicBezTo>
                  <a:pt x="13798" y="5853"/>
                  <a:pt x="14578" y="6511"/>
                  <a:pt x="14578" y="6511"/>
                </a:cubicBezTo>
                <a:cubicBezTo>
                  <a:pt x="14578" y="6511"/>
                  <a:pt x="15851" y="6713"/>
                  <a:pt x="16426" y="6839"/>
                </a:cubicBezTo>
                <a:cubicBezTo>
                  <a:pt x="17001" y="6966"/>
                  <a:pt x="18027" y="7295"/>
                  <a:pt x="18192" y="7421"/>
                </a:cubicBezTo>
                <a:cubicBezTo>
                  <a:pt x="18315" y="7522"/>
                  <a:pt x="19095" y="8635"/>
                  <a:pt x="19177" y="8762"/>
                </a:cubicBezTo>
                <a:cubicBezTo>
                  <a:pt x="19300" y="8888"/>
                  <a:pt x="20163" y="11139"/>
                  <a:pt x="20245" y="11367"/>
                </a:cubicBezTo>
                <a:cubicBezTo>
                  <a:pt x="20368" y="11620"/>
                  <a:pt x="20450" y="12024"/>
                  <a:pt x="20614" y="12126"/>
                </a:cubicBezTo>
                <a:cubicBezTo>
                  <a:pt x="20738" y="12201"/>
                  <a:pt x="20943" y="12606"/>
                  <a:pt x="20943" y="12808"/>
                </a:cubicBezTo>
                <a:cubicBezTo>
                  <a:pt x="20943" y="13011"/>
                  <a:pt x="20861" y="13415"/>
                  <a:pt x="20697" y="13415"/>
                </a:cubicBezTo>
                <a:cubicBezTo>
                  <a:pt x="20573" y="13415"/>
                  <a:pt x="20368" y="13618"/>
                  <a:pt x="20368" y="13618"/>
                </a:cubicBezTo>
                <a:cubicBezTo>
                  <a:pt x="20368" y="13618"/>
                  <a:pt x="20738" y="13770"/>
                  <a:pt x="20820" y="13947"/>
                </a:cubicBezTo>
                <a:cubicBezTo>
                  <a:pt x="20861" y="14124"/>
                  <a:pt x="21230" y="14250"/>
                  <a:pt x="21189" y="14452"/>
                </a:cubicBezTo>
                <a:cubicBezTo>
                  <a:pt x="21148" y="14655"/>
                  <a:pt x="20943" y="14908"/>
                  <a:pt x="20943" y="14908"/>
                </a:cubicBezTo>
                <a:cubicBezTo>
                  <a:pt x="20943" y="14908"/>
                  <a:pt x="21354" y="15262"/>
                  <a:pt x="21354" y="15540"/>
                </a:cubicBezTo>
                <a:cubicBezTo>
                  <a:pt x="21354" y="15818"/>
                  <a:pt x="21600" y="15742"/>
                  <a:pt x="21395" y="15945"/>
                </a:cubicBezTo>
                <a:cubicBezTo>
                  <a:pt x="21189" y="16172"/>
                  <a:pt x="20943" y="16400"/>
                  <a:pt x="20943" y="16400"/>
                </a:cubicBezTo>
                <a:cubicBezTo>
                  <a:pt x="21477" y="17108"/>
                  <a:pt x="21477" y="17108"/>
                  <a:pt x="21477" y="17108"/>
                </a:cubicBezTo>
                <a:cubicBezTo>
                  <a:pt x="20368" y="17867"/>
                  <a:pt x="20368" y="17867"/>
                  <a:pt x="20368" y="17867"/>
                </a:cubicBezTo>
                <a:cubicBezTo>
                  <a:pt x="20163" y="17513"/>
                  <a:pt x="20163" y="17513"/>
                  <a:pt x="20163" y="17513"/>
                </a:cubicBezTo>
                <a:cubicBezTo>
                  <a:pt x="19588" y="17715"/>
                  <a:pt x="19588" y="17715"/>
                  <a:pt x="19588" y="17715"/>
                </a:cubicBezTo>
                <a:cubicBezTo>
                  <a:pt x="19177" y="17690"/>
                  <a:pt x="19177" y="17690"/>
                  <a:pt x="19177" y="17690"/>
                </a:cubicBezTo>
                <a:cubicBezTo>
                  <a:pt x="18931" y="18095"/>
                  <a:pt x="18931" y="18095"/>
                  <a:pt x="18931" y="18095"/>
                </a:cubicBezTo>
                <a:cubicBezTo>
                  <a:pt x="18931" y="18095"/>
                  <a:pt x="18849" y="18272"/>
                  <a:pt x="18767" y="18423"/>
                </a:cubicBezTo>
                <a:cubicBezTo>
                  <a:pt x="18643" y="18575"/>
                  <a:pt x="18356" y="18676"/>
                  <a:pt x="18356" y="18676"/>
                </a:cubicBezTo>
                <a:cubicBezTo>
                  <a:pt x="18767" y="21534"/>
                  <a:pt x="18767" y="21534"/>
                  <a:pt x="18767" y="21534"/>
                </a:cubicBezTo>
                <a:lnTo>
                  <a:pt x="0" y="21585"/>
                </a:lnTo>
                <a:close/>
              </a:path>
            </a:pathLst>
          </a:custGeom>
          <a:solidFill>
            <a:srgbClr val="FF0000"/>
          </a:solidFill>
          <a:ln w="3175">
            <a:solidFill>
              <a:srgbClr val="524265"/>
            </a:solidFill>
            <a:round/>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 name="Shape 35"/>
          <p:cNvSpPr/>
          <p:nvPr/>
        </p:nvSpPr>
        <p:spPr>
          <a:xfrm>
            <a:off x="330200" y="6584319"/>
            <a:ext cx="3924300" cy="19697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buClr>
                <a:srgbClr val="6C6C6C"/>
              </a:buClr>
              <a:buFont typeface="Arial Narrow"/>
              <a:defRPr sz="16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600" dirty="0" smtClean="0">
                <a:solidFill>
                  <a:srgbClr val="6C6C6C"/>
                </a:solidFill>
                <a:uFill>
                  <a:solidFill>
                    <a:srgbClr val="6C6C6C"/>
                  </a:solidFill>
                </a:uFill>
              </a:rPr>
              <a:t>Andreas </a:t>
            </a:r>
            <a:r>
              <a:rPr lang="de-DE" sz="1600" dirty="0" err="1" smtClean="0">
                <a:solidFill>
                  <a:srgbClr val="6C6C6C"/>
                </a:solidFill>
                <a:uFill>
                  <a:solidFill>
                    <a:srgbClr val="6C6C6C"/>
                  </a:solidFill>
                </a:uFill>
              </a:rPr>
              <a:t>Dostwoski</a:t>
            </a:r>
            <a:r>
              <a:rPr lang="de-DE" sz="1600" dirty="0" smtClean="0">
                <a:solidFill>
                  <a:srgbClr val="6C6C6C"/>
                </a:solidFill>
                <a:uFill>
                  <a:solidFill>
                    <a:srgbClr val="6C6C6C"/>
                  </a:solidFill>
                </a:uFill>
              </a:rPr>
              <a:t> beendete mit 21 die Lehre zum Fachinformatiker Systembetreuung mit Auszeichnung. Es ist seine Welt, sich in großen Datenbanken, riesigen Datenbeständen zurecht zu finden und sich mit den Nutzern auseinanderzusetzen. Trotz seiner stillen Art ist er ein guter Berater, wenn andere Probleme mit einem System haben.</a:t>
            </a:r>
            <a:endParaRPr sz="1600" dirty="0">
              <a:solidFill>
                <a:srgbClr val="6C6C6C"/>
              </a:solidFill>
              <a:uFill>
                <a:solidFill>
                  <a:srgbClr val="6C6C6C"/>
                </a:solidFill>
              </a:uFill>
            </a:endParaRPr>
          </a:p>
        </p:txBody>
      </p:sp>
      <p:sp>
        <p:nvSpPr>
          <p:cNvPr id="36" name="Shape 36"/>
          <p:cNvSpPr/>
          <p:nvPr/>
        </p:nvSpPr>
        <p:spPr>
          <a:xfrm>
            <a:off x="4660900" y="2527441"/>
            <a:ext cx="4140200" cy="46987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marL="545479" lvl="0" indent="-545479" algn="l">
              <a:spcBef>
                <a:spcPts val="11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Motivations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Flüssige Abläufe im System</a:t>
            </a:r>
            <a:endParaRPr lang="de-DE" sz="1600" dirty="0" smtClean="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Ruhiger Arbeitsplatz</a:t>
            </a:r>
            <a:endParaRPr lang="de-DE" sz="1600" dirty="0" smtClean="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Möglichst wenig Support leisten müssen</a:t>
            </a:r>
            <a:endParaRPr sz="1600" dirty="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Goals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Effizienz</a:t>
            </a:r>
            <a:r>
              <a:rPr sz="1600" dirty="0" smtClean="0">
                <a:solidFill>
                  <a:srgbClr val="6C6C6C"/>
                </a:solidFill>
                <a:uFill>
                  <a:solidFill>
                    <a:srgbClr val="6C6C6C"/>
                  </a:solidFill>
                </a:uFill>
                <a:latin typeface="Arial Narrow"/>
                <a:ea typeface="Arial Narrow"/>
                <a:cs typeface="Arial Narrow"/>
                <a:sym typeface="Arial Narrow"/>
              </a:rPr>
              <a:t> </a:t>
            </a:r>
            <a:endParaRPr sz="1600" dirty="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Leichte Benutzeroberfläche, so dass die Nutzer gut damit klar kommen</a:t>
            </a:r>
            <a:endParaRPr sz="1600" dirty="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Gute Wartbarkeit des Datenbestandes</a:t>
            </a:r>
            <a:endParaRPr lang="de-DE" sz="1600" dirty="0" smtClean="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Sichere Speicherung von Nutzer- und Zahlungsdaten</a:t>
            </a:r>
            <a:endParaRPr sz="1600" dirty="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Pain points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Zu viel Support leisten müssen</a:t>
            </a:r>
            <a:endParaRPr lang="de-DE" sz="1600" dirty="0" smtClean="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Defekte Daten</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Fehlbenutzungen, die in Arbeit ausarten</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Datenlecks</a:t>
            </a:r>
            <a:endParaRPr lang="de-DE" sz="1600" dirty="0" smtClean="0">
              <a:solidFill>
                <a:srgbClr val="6C6C6C"/>
              </a:solidFill>
              <a:uFill>
                <a:solidFill>
                  <a:srgbClr val="6C6C6C"/>
                </a:solidFill>
              </a:uFill>
              <a:latin typeface="Arial Narrow"/>
              <a:ea typeface="Arial Narrow"/>
              <a:cs typeface="Arial Narrow"/>
              <a:sym typeface="Arial Narrow"/>
            </a:endParaRPr>
          </a:p>
        </p:txBody>
      </p:sp>
      <p:sp>
        <p:nvSpPr>
          <p:cNvPr id="37" name="Shape 37"/>
          <p:cNvSpPr/>
          <p:nvPr/>
        </p:nvSpPr>
        <p:spPr>
          <a:xfrm>
            <a:off x="4762500" y="1277789"/>
            <a:ext cx="4457700" cy="10156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Name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Andreas </a:t>
            </a:r>
            <a:r>
              <a:rPr lang="de-DE" sz="2200" dirty="0" err="1" smtClean="0">
                <a:solidFill>
                  <a:srgbClr val="6C6C6C"/>
                </a:solidFill>
                <a:uFill>
                  <a:solidFill>
                    <a:srgbClr val="6C6C6C"/>
                  </a:solidFill>
                </a:uFill>
                <a:latin typeface="Arial Narrow"/>
                <a:ea typeface="Arial Narrow"/>
                <a:cs typeface="Arial Narrow"/>
                <a:sym typeface="Arial Narrow"/>
              </a:rPr>
              <a:t>Dostowski</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Type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Einzelgänger</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Role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Systemadministrator</a:t>
            </a:r>
            <a:endParaRPr sz="2200" dirty="0">
              <a:solidFill>
                <a:srgbClr val="6C6C6C"/>
              </a:solidFill>
              <a:uFill>
                <a:solidFill>
                  <a:srgbClr val="6C6C6C"/>
                </a:solidFill>
              </a:uFill>
              <a:latin typeface="Arial Narrow"/>
              <a:ea typeface="Arial Narrow"/>
              <a:cs typeface="Arial Narrow"/>
              <a:sym typeface="Arial Narrow"/>
            </a:endParaRPr>
          </a:p>
        </p:txBody>
      </p:sp>
      <p:sp>
        <p:nvSpPr>
          <p:cNvPr id="38" name="Shape 38"/>
          <p:cNvSpPr/>
          <p:nvPr/>
        </p:nvSpPr>
        <p:spPr>
          <a:xfrm>
            <a:off x="330200" y="5606237"/>
            <a:ext cx="3924300" cy="4308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buClr>
                <a:srgbClr val="6C6C6C"/>
              </a:buClr>
              <a:buFont typeface="Arial Narrow"/>
              <a:defRPr sz="1800">
                <a:solidFill>
                  <a:srgbClr val="000000"/>
                </a:solidFill>
              </a:defRPr>
            </a:pPr>
            <a:r>
              <a:rPr lang="de-DE" sz="2800" b="1" i="1" dirty="0" smtClean="0">
                <a:solidFill>
                  <a:srgbClr val="6C6C6C"/>
                </a:solidFill>
                <a:uFill>
                  <a:solidFill>
                    <a:srgbClr val="6C6C6C"/>
                  </a:solidFill>
                </a:uFill>
                <a:latin typeface="Arial Narrow"/>
                <a:ea typeface="Arial Narrow"/>
                <a:cs typeface="Arial Narrow"/>
                <a:sym typeface="Arial Narrow"/>
              </a:rPr>
              <a:t>„Hauptsache effizient!“</a:t>
            </a:r>
            <a:endParaRPr sz="2800" b="1" i="1" dirty="0">
              <a:solidFill>
                <a:srgbClr val="6C6C6C"/>
              </a:solidFill>
              <a:uFill>
                <a:solidFill>
                  <a:srgbClr val="6C6C6C"/>
                </a:solidFill>
              </a:uFill>
              <a:latin typeface="Arial Narrow"/>
              <a:ea typeface="Arial Narrow"/>
              <a:cs typeface="Arial Narrow"/>
              <a:sym typeface="Arial Narrow"/>
            </a:endParaRPr>
          </a:p>
        </p:txBody>
      </p:sp>
      <p:sp>
        <p:nvSpPr>
          <p:cNvPr id="39" name="Shape 39"/>
          <p:cNvSpPr/>
          <p:nvPr/>
        </p:nvSpPr>
        <p:spPr>
          <a:xfrm>
            <a:off x="9213991" y="1237262"/>
            <a:ext cx="3162301" cy="3683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buClr>
                <a:srgbClr val="6C6C6C"/>
              </a:buClr>
              <a:buFont typeface="Arial Narrow"/>
              <a:defRPr sz="1800" b="1">
                <a:solidFill>
                  <a:srgbClr val="6C6C6C"/>
                </a:solidFill>
                <a:uFill>
                  <a:solidFill>
                    <a:srgbClr val="6C6C6C"/>
                  </a:solidFill>
                </a:uFill>
                <a:latin typeface="Arial Narrow"/>
                <a:ea typeface="Arial Narrow"/>
                <a:cs typeface="Arial Narrow"/>
                <a:sym typeface="Arial Narrow"/>
              </a:defRPr>
            </a:lvl1pPr>
          </a:lstStyle>
          <a:p>
            <a:pPr lvl="0">
              <a:defRPr b="0">
                <a:solidFill>
                  <a:srgbClr val="000000"/>
                </a:solidFill>
                <a:uFillTx/>
              </a:defRPr>
            </a:pPr>
            <a:r>
              <a:rPr b="1">
                <a:solidFill>
                  <a:srgbClr val="6C6C6C"/>
                </a:solidFill>
                <a:uFill>
                  <a:solidFill>
                    <a:srgbClr val="6C6C6C"/>
                  </a:solidFill>
                </a:uFill>
              </a:rPr>
              <a:t>Behaviours</a:t>
            </a:r>
          </a:p>
        </p:txBody>
      </p:sp>
      <p:grpSp>
        <p:nvGrpSpPr>
          <p:cNvPr id="44" name="Group 44"/>
          <p:cNvGrpSpPr/>
          <p:nvPr/>
        </p:nvGrpSpPr>
        <p:grpSpPr>
          <a:xfrm>
            <a:off x="9207500" y="1809978"/>
            <a:ext cx="3373968" cy="785339"/>
            <a:chOff x="0" y="44678"/>
            <a:chExt cx="3373967" cy="785338"/>
          </a:xfrm>
        </p:grpSpPr>
        <p:sp>
          <p:nvSpPr>
            <p:cNvPr id="40" name="Shape 40"/>
            <p:cNvSpPr/>
            <p:nvPr/>
          </p:nvSpPr>
          <p:spPr>
            <a:xfrm>
              <a:off x="173566" y="419100"/>
              <a:ext cx="3035301" cy="2259"/>
            </a:xfrm>
            <a:prstGeom prst="line">
              <a:avLst/>
            </a:prstGeom>
            <a:noFill/>
            <a:ln w="12700" cap="flat">
              <a:solidFill>
                <a:srgbClr val="00B5F1"/>
              </a:solidFill>
              <a:prstDash val="solid"/>
              <a:round/>
              <a:headEnd type="triangle" w="med" len="sm"/>
              <a:tailEnd type="triangle" w="med" len="sm"/>
            </a:ln>
            <a:effectLst/>
          </p:spPr>
          <p:txBody>
            <a:bodyPr wrap="square" lIns="0" tIns="0" rIns="0" bIns="0" numCol="1" anchor="ctr">
              <a:noAutofit/>
            </a:bodyPr>
            <a:lstStyle/>
            <a:p>
              <a:pPr lvl="0" algn="l" defTabSz="457200">
                <a:defRPr sz="1200">
                  <a:solidFill>
                    <a:srgbClr val="000000"/>
                  </a:solidFill>
                  <a:latin typeface="Helvetica"/>
                  <a:ea typeface="Helvetica"/>
                  <a:cs typeface="Helvetica"/>
                  <a:sym typeface="Helvetica"/>
                </a:defRPr>
              </a:pPr>
              <a:endParaRPr/>
            </a:p>
          </p:txBody>
        </p:sp>
        <p:sp>
          <p:nvSpPr>
            <p:cNvPr id="41" name="Shape 41"/>
            <p:cNvSpPr/>
            <p:nvPr/>
          </p:nvSpPr>
          <p:spPr>
            <a:xfrm>
              <a:off x="29070" y="576015"/>
              <a:ext cx="14224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42" name="Shape 42"/>
            <p:cNvSpPr/>
            <p:nvPr/>
          </p:nvSpPr>
          <p:spPr>
            <a:xfrm>
              <a:off x="1799166" y="576015"/>
              <a:ext cx="15748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43" name="Shape 43"/>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Geduld</a:t>
              </a:r>
              <a:endParaRPr sz="1400" dirty="0">
                <a:solidFill>
                  <a:srgbClr val="6C6C6C"/>
                </a:solidFill>
                <a:uFill>
                  <a:solidFill>
                    <a:srgbClr val="6C6C6C"/>
                  </a:solidFill>
                </a:uFill>
              </a:endParaRPr>
            </a:p>
          </p:txBody>
        </p:sp>
      </p:grpSp>
      <p:grpSp>
        <p:nvGrpSpPr>
          <p:cNvPr id="48" name="Group 48"/>
          <p:cNvGrpSpPr/>
          <p:nvPr/>
        </p:nvGrpSpPr>
        <p:grpSpPr>
          <a:xfrm>
            <a:off x="9207500" y="2887219"/>
            <a:ext cx="3373968" cy="783082"/>
            <a:chOff x="0" y="44678"/>
            <a:chExt cx="3373967" cy="783081"/>
          </a:xfrm>
        </p:grpSpPr>
        <p:sp>
          <p:nvSpPr>
            <p:cNvPr id="45" name="Shape 45"/>
            <p:cNvSpPr/>
            <p:nvPr/>
          </p:nvSpPr>
          <p:spPr>
            <a:xfrm>
              <a:off x="29070" y="573758"/>
              <a:ext cx="14224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46" name="Shape 46"/>
            <p:cNvSpPr/>
            <p:nvPr/>
          </p:nvSpPr>
          <p:spPr>
            <a:xfrm>
              <a:off x="1799166" y="573758"/>
              <a:ext cx="15748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47" name="Shape 47"/>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IT-Affinität</a:t>
              </a:r>
              <a:endParaRPr sz="1400" dirty="0">
                <a:solidFill>
                  <a:srgbClr val="6C6C6C"/>
                </a:solidFill>
                <a:uFill>
                  <a:solidFill>
                    <a:srgbClr val="6C6C6C"/>
                  </a:solidFill>
                </a:uFill>
              </a:endParaRPr>
            </a:p>
          </p:txBody>
        </p:sp>
      </p:grpSp>
      <p:grpSp>
        <p:nvGrpSpPr>
          <p:cNvPr id="52" name="Group 52"/>
          <p:cNvGrpSpPr/>
          <p:nvPr/>
        </p:nvGrpSpPr>
        <p:grpSpPr>
          <a:xfrm>
            <a:off x="9207500" y="4079326"/>
            <a:ext cx="3373968" cy="784775"/>
            <a:chOff x="0" y="44678"/>
            <a:chExt cx="3373967" cy="784774"/>
          </a:xfrm>
        </p:grpSpPr>
        <p:sp>
          <p:nvSpPr>
            <p:cNvPr id="49" name="Shape 49"/>
            <p:cNvSpPr/>
            <p:nvPr/>
          </p:nvSpPr>
          <p:spPr>
            <a:xfrm>
              <a:off x="29070" y="575451"/>
              <a:ext cx="14224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50" name="Shape 50"/>
            <p:cNvSpPr/>
            <p:nvPr/>
          </p:nvSpPr>
          <p:spPr>
            <a:xfrm>
              <a:off x="1799166" y="575451"/>
              <a:ext cx="15748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51" name="Shape 51"/>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Sicherheitsbewusstsein</a:t>
              </a:r>
              <a:endParaRPr sz="1400" dirty="0">
                <a:solidFill>
                  <a:srgbClr val="6C6C6C"/>
                </a:solidFill>
                <a:uFill>
                  <a:solidFill>
                    <a:srgbClr val="6C6C6C"/>
                  </a:solidFill>
                </a:uFill>
              </a:endParaRPr>
            </a:p>
          </p:txBody>
        </p:sp>
      </p:grpSp>
      <p:grpSp>
        <p:nvGrpSpPr>
          <p:cNvPr id="56" name="Group 56"/>
          <p:cNvGrpSpPr/>
          <p:nvPr/>
        </p:nvGrpSpPr>
        <p:grpSpPr>
          <a:xfrm>
            <a:off x="9207500" y="5235309"/>
            <a:ext cx="3373968" cy="784492"/>
            <a:chOff x="0" y="44678"/>
            <a:chExt cx="3373967" cy="784491"/>
          </a:xfrm>
        </p:grpSpPr>
        <p:sp>
          <p:nvSpPr>
            <p:cNvPr id="53" name="Shape 53"/>
            <p:cNvSpPr/>
            <p:nvPr/>
          </p:nvSpPr>
          <p:spPr>
            <a:xfrm>
              <a:off x="29070" y="575168"/>
              <a:ext cx="14224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54" name="Shape 54"/>
            <p:cNvSpPr/>
            <p:nvPr/>
          </p:nvSpPr>
          <p:spPr>
            <a:xfrm>
              <a:off x="1799166" y="575168"/>
              <a:ext cx="15748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55" name="Shape 55"/>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Domänenspezifisches Wissen</a:t>
              </a:r>
              <a:endParaRPr sz="1400" dirty="0">
                <a:solidFill>
                  <a:srgbClr val="6C6C6C"/>
                </a:solidFill>
                <a:uFill>
                  <a:solidFill>
                    <a:srgbClr val="6C6C6C"/>
                  </a:solidFill>
                </a:uFill>
              </a:endParaRPr>
            </a:p>
          </p:txBody>
        </p:sp>
      </p:grpSp>
      <p:sp>
        <p:nvSpPr>
          <p:cNvPr id="57" name="Shape 57"/>
          <p:cNvSpPr/>
          <p:nvPr/>
        </p:nvSpPr>
        <p:spPr>
          <a:xfrm flipH="1">
            <a:off x="4441048" y="1411111"/>
            <a:ext cx="2259"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grpSp>
        <p:nvGrpSpPr>
          <p:cNvPr id="61" name="Group 61"/>
          <p:cNvGrpSpPr/>
          <p:nvPr/>
        </p:nvGrpSpPr>
        <p:grpSpPr>
          <a:xfrm>
            <a:off x="9207500" y="6432763"/>
            <a:ext cx="3373968" cy="806238"/>
            <a:chOff x="0" y="13901"/>
            <a:chExt cx="3373967" cy="806237"/>
          </a:xfrm>
        </p:grpSpPr>
        <p:sp>
          <p:nvSpPr>
            <p:cNvPr id="58" name="Shape 58"/>
            <p:cNvSpPr/>
            <p:nvPr/>
          </p:nvSpPr>
          <p:spPr>
            <a:xfrm>
              <a:off x="29070" y="566137"/>
              <a:ext cx="14224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59" name="Shape 59"/>
            <p:cNvSpPr/>
            <p:nvPr/>
          </p:nvSpPr>
          <p:spPr>
            <a:xfrm>
              <a:off x="1799166" y="566137"/>
              <a:ext cx="1574801" cy="254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60" name="Shape 60"/>
            <p:cNvSpPr/>
            <p:nvPr/>
          </p:nvSpPr>
          <p:spPr>
            <a:xfrm>
              <a:off x="0" y="13901"/>
              <a:ext cx="3048000"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dirty="0" smtClean="0"/>
                <a:t>Soziale Kompetenz</a:t>
              </a:r>
              <a:endParaRPr sz="1400" dirty="0">
                <a:solidFill>
                  <a:srgbClr val="6C6C6C"/>
                </a:solidFill>
                <a:uFill>
                  <a:solidFill>
                    <a:srgbClr val="6C6C6C"/>
                  </a:solidFill>
                </a:uFill>
              </a:endParaRPr>
            </a:p>
          </p:txBody>
        </p:sp>
      </p:grpSp>
      <p:sp>
        <p:nvSpPr>
          <p:cNvPr id="66" name="Shape 66"/>
          <p:cNvSpPr/>
          <p:nvPr/>
        </p:nvSpPr>
        <p:spPr>
          <a:xfrm flipH="1">
            <a:off x="8890000" y="1411111"/>
            <a:ext cx="2258"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67" name="Shape 67"/>
          <p:cNvSpPr/>
          <p:nvPr/>
        </p:nvSpPr>
        <p:spPr>
          <a:xfrm>
            <a:off x="647700" y="171026"/>
            <a:ext cx="8813800" cy="584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buClr>
                <a:srgbClr val="FFFFFF"/>
              </a:buClr>
              <a:buFont typeface="Arial"/>
              <a:defRPr sz="3400" b="1">
                <a:uFill>
                  <a:solidFill>
                    <a:srgbClr val="FFFFFF"/>
                  </a:solidFill>
                </a:uFill>
                <a:latin typeface="Arial"/>
                <a:ea typeface="Arial"/>
                <a:cs typeface="Arial"/>
                <a:sym typeface="Arial"/>
              </a:defRPr>
            </a:lvl1pPr>
          </a:lstStyle>
          <a:p>
            <a:pPr lvl="0">
              <a:defRPr sz="1800" b="0">
                <a:solidFill>
                  <a:srgbClr val="000000"/>
                </a:solidFill>
                <a:uFillTx/>
              </a:defRPr>
            </a:pPr>
            <a:r>
              <a:rPr sz="3400" b="1">
                <a:solidFill>
                  <a:srgbClr val="FFFFFF"/>
                </a:solidFill>
                <a:uFill>
                  <a:solidFill>
                    <a:srgbClr val="FFFFFF"/>
                  </a:solidFill>
                </a:uFill>
              </a:rPr>
              <a:t>&lt;Persona name&gt;</a:t>
            </a:r>
          </a:p>
        </p:txBody>
      </p:sp>
      <p:sp>
        <p:nvSpPr>
          <p:cNvPr id="68" name="Shape 68"/>
          <p:cNvSpPr/>
          <p:nvPr/>
        </p:nvSpPr>
        <p:spPr>
          <a:xfrm>
            <a:off x="10255250" y="20955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 name="Shape 69"/>
          <p:cNvSpPr/>
          <p:nvPr/>
        </p:nvSpPr>
        <p:spPr>
          <a:xfrm>
            <a:off x="9372600" y="32893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0" name="Shape 70"/>
          <p:cNvSpPr/>
          <p:nvPr/>
        </p:nvSpPr>
        <p:spPr>
          <a:xfrm>
            <a:off x="9372600" y="4483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1" name="Shape 71"/>
          <p:cNvSpPr/>
          <p:nvPr/>
        </p:nvSpPr>
        <p:spPr>
          <a:xfrm>
            <a:off x="9372600" y="5626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2" name="Shape 72"/>
          <p:cNvSpPr/>
          <p:nvPr/>
        </p:nvSpPr>
        <p:spPr>
          <a:xfrm>
            <a:off x="9372600" y="6896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3" name="Shape 73"/>
          <p:cNvSpPr/>
          <p:nvPr/>
        </p:nvSpPr>
        <p:spPr>
          <a:xfrm>
            <a:off x="12065000" y="31623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4" name="Shape 74"/>
          <p:cNvSpPr/>
          <p:nvPr/>
        </p:nvSpPr>
        <p:spPr>
          <a:xfrm>
            <a:off x="11957050" y="43561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5" name="Shape 75"/>
          <p:cNvSpPr/>
          <p:nvPr/>
        </p:nvSpPr>
        <p:spPr>
          <a:xfrm>
            <a:off x="10826750" y="54991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 name="Shape 76"/>
          <p:cNvSpPr/>
          <p:nvPr/>
        </p:nvSpPr>
        <p:spPr>
          <a:xfrm>
            <a:off x="10896600" y="67691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 name="Shape 79"/>
          <p:cNvSpPr/>
          <p:nvPr/>
        </p:nvSpPr>
        <p:spPr>
          <a:xfrm>
            <a:off x="-165100" y="-177800"/>
            <a:ext cx="13220700" cy="1181100"/>
          </a:xfrm>
          <a:prstGeom prst="rect">
            <a:avLst/>
          </a:prstGeom>
          <a:solidFill>
            <a:srgbClr val="FF0000"/>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0" name="Shape 80"/>
          <p:cNvSpPr/>
          <p:nvPr/>
        </p:nvSpPr>
        <p:spPr>
          <a:xfrm>
            <a:off x="419100" y="336034"/>
            <a:ext cx="2938625" cy="3693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marL="40639" marR="40639" algn="l" defTabSz="914400">
              <a:buClr>
                <a:srgbClr val="FFFFFF"/>
              </a:buClr>
              <a:buFont typeface="Arial"/>
              <a:defRPr sz="2400" b="1">
                <a:uFill>
                  <a:solidFill>
                    <a:srgbClr val="FFFFFF"/>
                  </a:solidFill>
                </a:uFill>
                <a:latin typeface="Arial"/>
                <a:ea typeface="Arial"/>
                <a:cs typeface="Arial"/>
                <a:sym typeface="Arial"/>
              </a:defRPr>
            </a:lvl1pPr>
          </a:lstStyle>
          <a:p>
            <a:pPr lvl="0">
              <a:defRPr sz="1800" b="0">
                <a:solidFill>
                  <a:srgbClr val="000000"/>
                </a:solidFill>
                <a:uFillTx/>
              </a:defRPr>
            </a:pPr>
            <a:r>
              <a:rPr lang="de-DE" sz="2400" b="1" dirty="0" smtClean="0">
                <a:solidFill>
                  <a:srgbClr val="FFFFFF"/>
                </a:solidFill>
                <a:uFill>
                  <a:solidFill>
                    <a:srgbClr val="FFFFFF"/>
                  </a:solidFill>
                </a:uFill>
              </a:rPr>
              <a:t>Andreas </a:t>
            </a:r>
            <a:r>
              <a:rPr lang="de-DE" sz="2400" b="1" dirty="0" err="1" smtClean="0">
                <a:solidFill>
                  <a:srgbClr val="FFFFFF"/>
                </a:solidFill>
                <a:uFill>
                  <a:solidFill>
                    <a:srgbClr val="FFFFFF"/>
                  </a:solidFill>
                </a:uFill>
              </a:rPr>
              <a:t>Dostowski</a:t>
            </a:r>
            <a:endParaRPr sz="2400" b="1" dirty="0">
              <a:solidFill>
                <a:srgbClr val="FFFFFF"/>
              </a:solidFill>
              <a:uFill>
                <a:solidFill>
                  <a:srgbClr val="FFFFFF"/>
                </a:solidFill>
              </a:uFill>
            </a:endParaRPr>
          </a:p>
        </p:txBody>
      </p:sp>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189" y="1302422"/>
            <a:ext cx="3033394" cy="4044525"/>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162</Words>
  <Application>Microsoft Office PowerPoint</Application>
  <PresentationFormat>Benutzerdefiniert</PresentationFormat>
  <Paragraphs>42</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Arial Narrow</vt:lpstr>
      <vt:lpstr>Gill Sans</vt:lpstr>
      <vt:lpstr>Helvetica</vt:lpstr>
      <vt:lpstr>Helvetica Light</vt:lpstr>
      <vt:lpstr>Helvetica Neue</vt:lpstr>
      <vt:lpstr>Wingdings</vt:lpstr>
      <vt:lpstr>Black</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Merlin</dc:creator>
  <cp:lastModifiedBy>Steuer, Merlin</cp:lastModifiedBy>
  <cp:revision>9</cp:revision>
  <dcterms:modified xsi:type="dcterms:W3CDTF">2016-05-29T13:59:19Z</dcterms:modified>
</cp:coreProperties>
</file>