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5691722"/>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prstGeom prst="rect">
            <a:avLst/>
          </a:prstGeom>
        </p:spPr>
        <p:txBody>
          <a:bodyPr/>
          <a:lstStyle/>
          <a:p>
            <a:pPr lvl="0"/>
            <a:endParaRPr/>
          </a:p>
        </p:txBody>
      </p:sp>
      <p:sp>
        <p:nvSpPr>
          <p:cNvPr id="82" name="Shape 82"/>
          <p:cNvSpPr>
            <a:spLocks noGrp="1"/>
          </p:cNvSpPr>
          <p:nvPr>
            <p:ph type="body" sz="quarter" idx="1"/>
          </p:nvPr>
        </p:nvSpPr>
        <p:spPr>
          <a:prstGeom prst="rect">
            <a:avLst/>
          </a:prstGeom>
        </p:spPr>
        <p:txBody>
          <a:bodyPr/>
          <a:lstStyle/>
          <a:p>
            <a:pPr lvl="0" defTabSz="647700">
              <a:lnSpc>
                <a:spcPct val="100000"/>
              </a:lnSpc>
              <a:defRPr sz="1800"/>
            </a:pPr>
            <a:r>
              <a:rPr sz="2600">
                <a:latin typeface="Helvetica"/>
                <a:ea typeface="Helvetica"/>
                <a:cs typeface="Helvetica"/>
                <a:sym typeface="Helvetica"/>
              </a:rPr>
              <a:t>primär = direkte Benutzer</a:t>
            </a:r>
          </a:p>
          <a:p>
            <a:pPr lvl="0" defTabSz="647700">
              <a:lnSpc>
                <a:spcPct val="100000"/>
              </a:lnSpc>
              <a:defRPr sz="1800"/>
            </a:pPr>
            <a:r>
              <a:rPr sz="2600">
                <a:latin typeface="Helvetica"/>
                <a:ea typeface="Helvetica"/>
                <a:cs typeface="Helvetica"/>
                <a:sym typeface="Helvetica"/>
              </a:rPr>
              <a:t>sekundär = Gelegenheits- oder Mitbenutzer</a:t>
            </a:r>
          </a:p>
          <a:p>
            <a:pPr lvl="0" defTabSz="647700">
              <a:lnSpc>
                <a:spcPct val="100000"/>
              </a:lnSpc>
              <a:defRPr sz="1800"/>
            </a:pPr>
            <a:r>
              <a:rPr sz="2600">
                <a:latin typeface="Helvetica"/>
                <a:ea typeface="Helvetica"/>
                <a:cs typeface="Helvetica"/>
                <a:sym typeface="Helvetica"/>
              </a:rPr>
              <a:t>tertiär = Entscheider über Kauf</a:t>
            </a:r>
          </a:p>
          <a:p>
            <a:pPr lvl="0" defTabSz="647700">
              <a:lnSpc>
                <a:spcPct val="100000"/>
              </a:lnSpc>
              <a:defRPr sz="1800"/>
            </a:pPr>
            <a:endParaRPr sz="2600">
              <a:latin typeface="Helvetica"/>
              <a:ea typeface="Helvetica"/>
              <a:cs typeface="Helvetica"/>
              <a:sym typeface="Helvetica"/>
            </a:endParaRPr>
          </a:p>
          <a:p>
            <a:pPr lvl="0" defTabSz="647700">
              <a:lnSpc>
                <a:spcPct val="100000"/>
              </a:lnSpc>
              <a:defRPr sz="1800"/>
            </a:pPr>
            <a:r>
              <a:rPr sz="2600">
                <a:latin typeface="Helvetica"/>
                <a:ea typeface="Helvetica"/>
                <a:cs typeface="Helvetica"/>
                <a:sym typeface="Helvetica"/>
              </a:rPr>
              <a:t>-&gt;Übung.</a:t>
            </a:r>
          </a:p>
        </p:txBody>
      </p:sp>
    </p:spTree>
    <p:extLst>
      <p:ext uri="{BB962C8B-B14F-4D97-AF65-F5344CB8AC3E}">
        <p14:creationId xmlns:p14="http://schemas.microsoft.com/office/powerpoint/2010/main" val="39453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el &amp; Untertitel">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Titeltext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Zitat">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Titeltext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 Mitt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 Vertik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Titeltext</a:t>
            </a:r>
          </a:p>
        </p:txBody>
      </p:sp>
      <p:sp>
        <p:nvSpPr>
          <p:cNvPr id="14" name="Shape 14"/>
          <p:cNvSpPr>
            <a:spLocks noGrp="1"/>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Textebene 1</a:t>
            </a:r>
          </a:p>
          <a:p>
            <a:pPr lvl="1">
              <a:defRPr sz="1800">
                <a:solidFill>
                  <a:srgbClr val="000000"/>
                </a:solidFill>
              </a:defRPr>
            </a:pPr>
            <a:r>
              <a:rPr sz="3200">
                <a:solidFill>
                  <a:srgbClr val="FFFFFF"/>
                </a:solidFill>
              </a:rPr>
              <a:t>Textebene 2</a:t>
            </a:r>
          </a:p>
          <a:p>
            <a:pPr lvl="2">
              <a:defRPr sz="1800">
                <a:solidFill>
                  <a:srgbClr val="000000"/>
                </a:solidFill>
              </a:defRPr>
            </a:pPr>
            <a:r>
              <a:rPr sz="3200">
                <a:solidFill>
                  <a:srgbClr val="FFFFFF"/>
                </a:solidFill>
              </a:rPr>
              <a:t>Textebene 3</a:t>
            </a:r>
          </a:p>
          <a:p>
            <a:pPr lvl="3">
              <a:defRPr sz="1800">
                <a:solidFill>
                  <a:srgbClr val="000000"/>
                </a:solidFill>
              </a:defRPr>
            </a:pPr>
            <a:r>
              <a:rPr sz="3200">
                <a:solidFill>
                  <a:srgbClr val="FFFFFF"/>
                </a:solidFill>
              </a:rPr>
              <a:t>Textebene 4</a:t>
            </a:r>
          </a:p>
          <a:p>
            <a:pPr lvl="4">
              <a:defRPr sz="1800">
                <a:solidFill>
                  <a:srgbClr val="000000"/>
                </a:solidFill>
              </a:defRPr>
            </a:pPr>
            <a:r>
              <a:rPr sz="3200">
                <a:solidFill>
                  <a:srgbClr val="FFFFFF"/>
                </a:solidFill>
              </a:rPr>
              <a:t>Textebene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 Oben">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amp; Aufzählung">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Aufzählung &amp; F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Titeltext</a:t>
            </a:r>
          </a:p>
        </p:txBody>
      </p:sp>
      <p:sp>
        <p:nvSpPr>
          <p:cNvPr id="22" name="Shape 22"/>
          <p:cNvSpPr>
            <a:spLocks noGrp="1"/>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Textebene 1</a:t>
            </a:r>
          </a:p>
          <a:p>
            <a:pPr lvl="1">
              <a:defRPr sz="1800">
                <a:solidFill>
                  <a:srgbClr val="000000"/>
                </a:solidFill>
              </a:defRPr>
            </a:pPr>
            <a:r>
              <a:rPr sz="2800">
                <a:solidFill>
                  <a:srgbClr val="FFFFFF"/>
                </a:solidFill>
              </a:rPr>
              <a:t>Textebene 2</a:t>
            </a:r>
          </a:p>
          <a:p>
            <a:pPr lvl="2">
              <a:defRPr sz="1800">
                <a:solidFill>
                  <a:srgbClr val="000000"/>
                </a:solidFill>
              </a:defRPr>
            </a:pPr>
            <a:r>
              <a:rPr sz="2800">
                <a:solidFill>
                  <a:srgbClr val="FFFFFF"/>
                </a:solidFill>
              </a:rPr>
              <a:t>Textebene 3</a:t>
            </a:r>
          </a:p>
          <a:p>
            <a:pPr lvl="3">
              <a:defRPr sz="1800">
                <a:solidFill>
                  <a:srgbClr val="000000"/>
                </a:solidFill>
              </a:defRPr>
            </a:pPr>
            <a:r>
              <a:rPr sz="2800">
                <a:solidFill>
                  <a:srgbClr val="FFFFFF"/>
                </a:solidFill>
              </a:rPr>
              <a:t>Textebene 4</a:t>
            </a:r>
          </a:p>
          <a:p>
            <a:pPr lvl="4">
              <a:defRPr sz="1800">
                <a:solidFill>
                  <a:srgbClr val="000000"/>
                </a:solidFill>
              </a:defRPr>
            </a:pPr>
            <a:r>
              <a:rPr sz="2800">
                <a:solidFill>
                  <a:srgbClr val="FFFFFF"/>
                </a:solidFill>
              </a:rPr>
              <a:t>Textebene 5</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e">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to - 3 Stüc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Titeltext</a:t>
            </a:r>
          </a:p>
        </p:txBody>
      </p:sp>
      <p:sp>
        <p:nvSpPr>
          <p:cNvPr id="3" name="Shape 3"/>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Textebene 1</a:t>
            </a:r>
          </a:p>
          <a:p>
            <a:pPr lvl="1">
              <a:defRPr sz="1800">
                <a:solidFill>
                  <a:srgbClr val="000000"/>
                </a:solidFill>
              </a:defRPr>
            </a:pPr>
            <a:r>
              <a:rPr sz="3800">
                <a:solidFill>
                  <a:srgbClr val="FFFFFF"/>
                </a:solidFill>
              </a:rPr>
              <a:t>Textebene 2</a:t>
            </a:r>
          </a:p>
          <a:p>
            <a:pPr lvl="2">
              <a:defRPr sz="1800">
                <a:solidFill>
                  <a:srgbClr val="000000"/>
                </a:solidFill>
              </a:defRPr>
            </a:pPr>
            <a:r>
              <a:rPr sz="3800">
                <a:solidFill>
                  <a:srgbClr val="FFFFFF"/>
                </a:solidFill>
              </a:rPr>
              <a:t>Textebene 3</a:t>
            </a:r>
          </a:p>
          <a:p>
            <a:pPr lvl="3">
              <a:defRPr sz="1800">
                <a:solidFill>
                  <a:srgbClr val="000000"/>
                </a:solidFill>
              </a:defRPr>
            </a:pPr>
            <a:r>
              <a:rPr sz="3800">
                <a:solidFill>
                  <a:srgbClr val="FFFFFF"/>
                </a:solidFill>
              </a:rPr>
              <a:t>Textebene 4</a:t>
            </a:r>
          </a:p>
          <a:p>
            <a:pPr lvl="4">
              <a:defRPr sz="1800">
                <a:solidFill>
                  <a:srgbClr val="000000"/>
                </a:solidFill>
              </a:defRPr>
            </a:pPr>
            <a:r>
              <a:rPr sz="3800">
                <a:solidFill>
                  <a:srgbClr val="FFFFFF"/>
                </a:solidFill>
              </a:rPr>
              <a:t>Textebene 5</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p:nvPr/>
        </p:nvSpPr>
        <p:spPr>
          <a:xfrm>
            <a:off x="342900" y="1346200"/>
            <a:ext cx="3644900" cy="3746500"/>
          </a:xfrm>
          <a:prstGeom prst="rect">
            <a:avLst/>
          </a:prstGeom>
          <a:solidFill>
            <a:srgbClr val="B8B8B8"/>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 name="Shape 34"/>
          <p:cNvSpPr/>
          <p:nvPr/>
        </p:nvSpPr>
        <p:spPr>
          <a:xfrm>
            <a:off x="1079500" y="1571658"/>
            <a:ext cx="2155105" cy="3515116"/>
          </a:xfrm>
          <a:custGeom>
            <a:avLst/>
            <a:gdLst/>
            <a:ahLst/>
            <a:cxnLst>
              <a:cxn ang="0">
                <a:pos x="wd2" y="hd2"/>
              </a:cxn>
              <a:cxn ang="5400000">
                <a:pos x="wd2" y="hd2"/>
              </a:cxn>
              <a:cxn ang="10800000">
                <a:pos x="wd2" y="hd2"/>
              </a:cxn>
              <a:cxn ang="16200000">
                <a:pos x="wd2" y="hd2"/>
              </a:cxn>
            </a:cxnLst>
            <a:rect l="0" t="0" r="r" b="b"/>
            <a:pathLst>
              <a:path w="21477" h="21585" extrusionOk="0">
                <a:moveTo>
                  <a:pt x="0" y="21585"/>
                </a:moveTo>
                <a:cubicBezTo>
                  <a:pt x="3532" y="16172"/>
                  <a:pt x="3532" y="16172"/>
                  <a:pt x="3532" y="16172"/>
                </a:cubicBezTo>
                <a:cubicBezTo>
                  <a:pt x="2875" y="16172"/>
                  <a:pt x="2875" y="16172"/>
                  <a:pt x="2875" y="16172"/>
                </a:cubicBezTo>
                <a:cubicBezTo>
                  <a:pt x="2875" y="16172"/>
                  <a:pt x="2505" y="15919"/>
                  <a:pt x="2300" y="15869"/>
                </a:cubicBezTo>
                <a:cubicBezTo>
                  <a:pt x="2094" y="15818"/>
                  <a:pt x="1437" y="15540"/>
                  <a:pt x="1396" y="15287"/>
                </a:cubicBezTo>
                <a:cubicBezTo>
                  <a:pt x="1314" y="15059"/>
                  <a:pt x="1602" y="14705"/>
                  <a:pt x="1725" y="14604"/>
                </a:cubicBezTo>
                <a:cubicBezTo>
                  <a:pt x="1807" y="14528"/>
                  <a:pt x="2176" y="14225"/>
                  <a:pt x="2176" y="14225"/>
                </a:cubicBezTo>
                <a:cubicBezTo>
                  <a:pt x="2259" y="13795"/>
                  <a:pt x="2259" y="13795"/>
                  <a:pt x="2259" y="13795"/>
                </a:cubicBezTo>
                <a:cubicBezTo>
                  <a:pt x="2259" y="13795"/>
                  <a:pt x="2012" y="13415"/>
                  <a:pt x="2012" y="13314"/>
                </a:cubicBezTo>
                <a:cubicBezTo>
                  <a:pt x="2012" y="13238"/>
                  <a:pt x="1971" y="12378"/>
                  <a:pt x="1971" y="12378"/>
                </a:cubicBezTo>
                <a:cubicBezTo>
                  <a:pt x="1971" y="12378"/>
                  <a:pt x="2012" y="11797"/>
                  <a:pt x="2053" y="11696"/>
                </a:cubicBezTo>
                <a:cubicBezTo>
                  <a:pt x="2094" y="11620"/>
                  <a:pt x="3614" y="8559"/>
                  <a:pt x="3778" y="8458"/>
                </a:cubicBezTo>
                <a:cubicBezTo>
                  <a:pt x="3901" y="8382"/>
                  <a:pt x="4846" y="7978"/>
                  <a:pt x="4846" y="7978"/>
                </a:cubicBezTo>
                <a:cubicBezTo>
                  <a:pt x="5872" y="7623"/>
                  <a:pt x="5872" y="7623"/>
                  <a:pt x="5872" y="7623"/>
                </a:cubicBezTo>
                <a:cubicBezTo>
                  <a:pt x="5872" y="7623"/>
                  <a:pt x="6160" y="6814"/>
                  <a:pt x="6447" y="6485"/>
                </a:cubicBezTo>
                <a:cubicBezTo>
                  <a:pt x="6735" y="6156"/>
                  <a:pt x="7310" y="5474"/>
                  <a:pt x="7310" y="5474"/>
                </a:cubicBezTo>
                <a:cubicBezTo>
                  <a:pt x="7310" y="5474"/>
                  <a:pt x="6735" y="4689"/>
                  <a:pt x="6694" y="4588"/>
                </a:cubicBezTo>
                <a:cubicBezTo>
                  <a:pt x="6652" y="4512"/>
                  <a:pt x="6529" y="4032"/>
                  <a:pt x="6529" y="4032"/>
                </a:cubicBezTo>
                <a:cubicBezTo>
                  <a:pt x="6529" y="4032"/>
                  <a:pt x="6160" y="3703"/>
                  <a:pt x="6119" y="3577"/>
                </a:cubicBezTo>
                <a:cubicBezTo>
                  <a:pt x="6037" y="3450"/>
                  <a:pt x="5626" y="2590"/>
                  <a:pt x="5749" y="1857"/>
                </a:cubicBezTo>
                <a:cubicBezTo>
                  <a:pt x="5913" y="1148"/>
                  <a:pt x="6652" y="693"/>
                  <a:pt x="6858" y="541"/>
                </a:cubicBezTo>
                <a:cubicBezTo>
                  <a:pt x="7104" y="390"/>
                  <a:pt x="8172" y="137"/>
                  <a:pt x="8418" y="61"/>
                </a:cubicBezTo>
                <a:cubicBezTo>
                  <a:pt x="8665" y="10"/>
                  <a:pt x="9691" y="-15"/>
                  <a:pt x="10266" y="10"/>
                </a:cubicBezTo>
                <a:cubicBezTo>
                  <a:pt x="10882" y="36"/>
                  <a:pt x="11580" y="339"/>
                  <a:pt x="11786" y="491"/>
                </a:cubicBezTo>
                <a:cubicBezTo>
                  <a:pt x="11991" y="643"/>
                  <a:pt x="12566" y="1199"/>
                  <a:pt x="12607" y="1452"/>
                </a:cubicBezTo>
                <a:cubicBezTo>
                  <a:pt x="12689" y="1680"/>
                  <a:pt x="12771" y="2084"/>
                  <a:pt x="12771" y="2236"/>
                </a:cubicBezTo>
                <a:cubicBezTo>
                  <a:pt x="12771" y="2363"/>
                  <a:pt x="12689" y="2767"/>
                  <a:pt x="12689" y="2767"/>
                </a:cubicBezTo>
                <a:cubicBezTo>
                  <a:pt x="12689" y="2767"/>
                  <a:pt x="12771" y="2792"/>
                  <a:pt x="12853" y="2919"/>
                </a:cubicBezTo>
                <a:cubicBezTo>
                  <a:pt x="12976" y="3045"/>
                  <a:pt x="13017" y="3475"/>
                  <a:pt x="12894" y="3703"/>
                </a:cubicBezTo>
                <a:cubicBezTo>
                  <a:pt x="12894" y="3703"/>
                  <a:pt x="12812" y="4057"/>
                  <a:pt x="12566" y="4259"/>
                </a:cubicBezTo>
                <a:cubicBezTo>
                  <a:pt x="12443" y="4386"/>
                  <a:pt x="12155" y="4411"/>
                  <a:pt x="12155" y="4437"/>
                </a:cubicBezTo>
                <a:cubicBezTo>
                  <a:pt x="12032" y="4563"/>
                  <a:pt x="12155" y="4765"/>
                  <a:pt x="12155" y="4765"/>
                </a:cubicBezTo>
                <a:cubicBezTo>
                  <a:pt x="12155" y="4765"/>
                  <a:pt x="13305" y="5246"/>
                  <a:pt x="13551" y="5549"/>
                </a:cubicBezTo>
                <a:cubicBezTo>
                  <a:pt x="13798" y="5853"/>
                  <a:pt x="14578" y="6511"/>
                  <a:pt x="14578" y="6511"/>
                </a:cubicBezTo>
                <a:cubicBezTo>
                  <a:pt x="14578" y="6511"/>
                  <a:pt x="15851" y="6713"/>
                  <a:pt x="16426" y="6839"/>
                </a:cubicBezTo>
                <a:cubicBezTo>
                  <a:pt x="17001" y="6966"/>
                  <a:pt x="18027" y="7295"/>
                  <a:pt x="18192" y="7421"/>
                </a:cubicBezTo>
                <a:cubicBezTo>
                  <a:pt x="18315" y="7522"/>
                  <a:pt x="19095" y="8635"/>
                  <a:pt x="19177" y="8762"/>
                </a:cubicBezTo>
                <a:cubicBezTo>
                  <a:pt x="19300" y="8888"/>
                  <a:pt x="20163" y="11139"/>
                  <a:pt x="20245" y="11367"/>
                </a:cubicBezTo>
                <a:cubicBezTo>
                  <a:pt x="20368" y="11620"/>
                  <a:pt x="20450" y="12024"/>
                  <a:pt x="20614" y="12126"/>
                </a:cubicBezTo>
                <a:cubicBezTo>
                  <a:pt x="20738" y="12201"/>
                  <a:pt x="20943" y="12606"/>
                  <a:pt x="20943" y="12808"/>
                </a:cubicBezTo>
                <a:cubicBezTo>
                  <a:pt x="20943" y="13011"/>
                  <a:pt x="20861" y="13415"/>
                  <a:pt x="20697" y="13415"/>
                </a:cubicBezTo>
                <a:cubicBezTo>
                  <a:pt x="20573" y="13415"/>
                  <a:pt x="20368" y="13618"/>
                  <a:pt x="20368" y="13618"/>
                </a:cubicBezTo>
                <a:cubicBezTo>
                  <a:pt x="20368" y="13618"/>
                  <a:pt x="20738" y="13770"/>
                  <a:pt x="20820" y="13947"/>
                </a:cubicBezTo>
                <a:cubicBezTo>
                  <a:pt x="20861" y="14124"/>
                  <a:pt x="21230" y="14250"/>
                  <a:pt x="21189" y="14452"/>
                </a:cubicBezTo>
                <a:cubicBezTo>
                  <a:pt x="21148" y="14655"/>
                  <a:pt x="20943" y="14908"/>
                  <a:pt x="20943" y="14908"/>
                </a:cubicBezTo>
                <a:cubicBezTo>
                  <a:pt x="20943" y="14908"/>
                  <a:pt x="21354" y="15262"/>
                  <a:pt x="21354" y="15540"/>
                </a:cubicBezTo>
                <a:cubicBezTo>
                  <a:pt x="21354" y="15818"/>
                  <a:pt x="21600" y="15742"/>
                  <a:pt x="21395" y="15945"/>
                </a:cubicBezTo>
                <a:cubicBezTo>
                  <a:pt x="21189" y="16172"/>
                  <a:pt x="20943" y="16400"/>
                  <a:pt x="20943" y="16400"/>
                </a:cubicBezTo>
                <a:cubicBezTo>
                  <a:pt x="21477" y="17108"/>
                  <a:pt x="21477" y="17108"/>
                  <a:pt x="21477" y="17108"/>
                </a:cubicBezTo>
                <a:cubicBezTo>
                  <a:pt x="20368" y="17867"/>
                  <a:pt x="20368" y="17867"/>
                  <a:pt x="20368" y="17867"/>
                </a:cubicBezTo>
                <a:cubicBezTo>
                  <a:pt x="20163" y="17513"/>
                  <a:pt x="20163" y="17513"/>
                  <a:pt x="20163" y="17513"/>
                </a:cubicBezTo>
                <a:cubicBezTo>
                  <a:pt x="19588" y="17715"/>
                  <a:pt x="19588" y="17715"/>
                  <a:pt x="19588" y="17715"/>
                </a:cubicBezTo>
                <a:cubicBezTo>
                  <a:pt x="19177" y="17690"/>
                  <a:pt x="19177" y="17690"/>
                  <a:pt x="19177" y="17690"/>
                </a:cubicBezTo>
                <a:cubicBezTo>
                  <a:pt x="18931" y="18095"/>
                  <a:pt x="18931" y="18095"/>
                  <a:pt x="18931" y="18095"/>
                </a:cubicBezTo>
                <a:cubicBezTo>
                  <a:pt x="18931" y="18095"/>
                  <a:pt x="18849" y="18272"/>
                  <a:pt x="18767" y="18423"/>
                </a:cubicBezTo>
                <a:cubicBezTo>
                  <a:pt x="18643" y="18575"/>
                  <a:pt x="18356" y="18676"/>
                  <a:pt x="18356" y="18676"/>
                </a:cubicBezTo>
                <a:cubicBezTo>
                  <a:pt x="18767" y="21534"/>
                  <a:pt x="18767" y="21534"/>
                  <a:pt x="18767" y="21534"/>
                </a:cubicBezTo>
                <a:lnTo>
                  <a:pt x="0" y="21585"/>
                </a:lnTo>
                <a:close/>
              </a:path>
            </a:pathLst>
          </a:custGeom>
          <a:solidFill>
            <a:srgbClr val="FF0000"/>
          </a:solidFill>
          <a:ln w="3175">
            <a:solidFill>
              <a:srgbClr val="524265"/>
            </a:solidFill>
            <a:round/>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 name="Shape 35"/>
          <p:cNvSpPr/>
          <p:nvPr/>
        </p:nvSpPr>
        <p:spPr>
          <a:xfrm>
            <a:off x="330200" y="6584317"/>
            <a:ext cx="3924300" cy="19697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6C6C6C"/>
              </a:buClr>
              <a:buFont typeface="Arial Narrow"/>
              <a:defRPr sz="16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600" dirty="0" smtClean="0">
                <a:solidFill>
                  <a:srgbClr val="6C6C6C"/>
                </a:solidFill>
                <a:uFill>
                  <a:solidFill>
                    <a:srgbClr val="6C6C6C"/>
                  </a:solidFill>
                </a:uFill>
              </a:rPr>
              <a:t>Helga Müller ist mit ihren 55 Jahren bereits seit 25 Jahren bei der Stadtbibliothek angestellt. Keiner kennt sich so gut mit Büchern aus, wie sie. Sie scheut sich vor neuartigen Computersystemen, da sie Angst vor komplexen Vorgängen hat und das Buch als Mittelpunktihrer Arbeit behalten möchte. Sie ist jedoch dazu bereit, sich ein ggf. neues System unter guter Schulung anzueignen.</a:t>
            </a:r>
            <a:endParaRPr sz="1600" dirty="0">
              <a:solidFill>
                <a:srgbClr val="6C6C6C"/>
              </a:solidFill>
              <a:uFill>
                <a:solidFill>
                  <a:srgbClr val="6C6C6C"/>
                </a:solidFill>
              </a:uFill>
            </a:endParaRPr>
          </a:p>
        </p:txBody>
      </p:sp>
      <p:sp>
        <p:nvSpPr>
          <p:cNvPr id="36" name="Shape 36"/>
          <p:cNvSpPr/>
          <p:nvPr/>
        </p:nvSpPr>
        <p:spPr>
          <a:xfrm>
            <a:off x="4660900" y="2948068"/>
            <a:ext cx="4140200" cy="38574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marL="545479" lvl="0" indent="-545479" algn="l">
              <a:spcBef>
                <a:spcPts val="11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Motivations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Jahrelange Mitarbeiterin</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Liebt Bücher</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Möchte den Spaß am Lesen vermitteln</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Goals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Den Kunden bestmöglichen Service bieten</a:t>
            </a:r>
            <a:r>
              <a:rPr sz="1600" dirty="0" smtClean="0">
                <a:solidFill>
                  <a:srgbClr val="6C6C6C"/>
                </a:solidFill>
                <a:uFill>
                  <a:solidFill>
                    <a:srgbClr val="6C6C6C"/>
                  </a:solidFill>
                </a:uFill>
                <a:latin typeface="Arial Narrow"/>
                <a:ea typeface="Arial Narrow"/>
                <a:cs typeface="Arial Narrow"/>
                <a:sym typeface="Arial Narrow"/>
              </a:rPr>
              <a:t> </a:t>
            </a:r>
            <a:endParaRPr sz="1600" dirty="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Konzentration auf das Wesentliche</a:t>
            </a:r>
            <a:endParaRPr sz="1600" dirty="0">
              <a:solidFill>
                <a:srgbClr val="6C6C6C"/>
              </a:solidFill>
              <a:uFill>
                <a:solidFill>
                  <a:srgbClr val="6C6C6C"/>
                </a:solidFill>
              </a:uFill>
              <a:latin typeface="Arial Narrow"/>
              <a:ea typeface="Arial Narrow"/>
              <a:cs typeface="Arial Narrow"/>
              <a:sym typeface="Arial Narrow"/>
            </a:endParaRP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Schneller Überblick, um nicht vom Lesen abzulenken</a:t>
            </a:r>
          </a:p>
          <a:p>
            <a:pPr marL="342900" lvl="0" indent="-342900" algn="l">
              <a:spcBef>
                <a:spcPts val="400"/>
              </a:spcBef>
              <a:buClr>
                <a:srgbClr val="00BE36"/>
              </a:buClr>
              <a:buSzPct val="125000"/>
              <a:buFont typeface="Wingdings"/>
              <a:buChar char="•"/>
              <a:defRPr sz="1800">
                <a:solidFill>
                  <a:srgbClr val="000000"/>
                </a:solidFill>
              </a:defRPr>
            </a:pPr>
            <a:r>
              <a:rPr lang="de-DE" sz="1600" dirty="0" err="1" smtClean="0">
                <a:solidFill>
                  <a:srgbClr val="6C6C6C"/>
                </a:solidFill>
                <a:uFill>
                  <a:solidFill>
                    <a:srgbClr val="6C6C6C"/>
                  </a:solidFill>
                </a:uFill>
                <a:latin typeface="Arial Narrow"/>
                <a:ea typeface="Arial Narrow"/>
                <a:cs typeface="Arial Narrow"/>
                <a:sym typeface="Arial Narrow"/>
              </a:rPr>
              <a:t>Einfachstmögliche</a:t>
            </a:r>
            <a:r>
              <a:rPr lang="de-DE" sz="1600" dirty="0" smtClean="0">
                <a:solidFill>
                  <a:srgbClr val="6C6C6C"/>
                </a:solidFill>
                <a:uFill>
                  <a:solidFill>
                    <a:srgbClr val="6C6C6C"/>
                  </a:solidFill>
                </a:uFill>
                <a:latin typeface="Arial Narrow"/>
                <a:ea typeface="Arial Narrow"/>
                <a:cs typeface="Arial Narrow"/>
                <a:sym typeface="Arial Narrow"/>
              </a:rPr>
              <a:t> Bedienbarkeit</a:t>
            </a:r>
            <a:endParaRPr sz="1600" dirty="0">
              <a:solidFill>
                <a:srgbClr val="6C6C6C"/>
              </a:solidFill>
              <a:uFill>
                <a:solidFill>
                  <a:srgbClr val="6C6C6C"/>
                </a:solidFill>
              </a:uFill>
              <a:latin typeface="Arial Narrow"/>
              <a:ea typeface="Arial Narrow"/>
              <a:cs typeface="Arial Narrow"/>
              <a:sym typeface="Arial Narrow"/>
            </a:endParaRPr>
          </a:p>
          <a:p>
            <a:pPr marL="545479" lvl="0" indent="-545479" algn="l">
              <a:spcBef>
                <a:spcPts val="400"/>
              </a:spcBef>
              <a:buClr>
                <a:srgbClr val="0085CC"/>
              </a:buClr>
              <a:buFont typeface="Wingdings"/>
              <a:defRPr sz="1800">
                <a:solidFill>
                  <a:srgbClr val="000000"/>
                </a:solidFill>
              </a:defRPr>
            </a:pPr>
            <a:r>
              <a:rPr b="1" dirty="0">
                <a:solidFill>
                  <a:srgbClr val="6C6C6C"/>
                </a:solidFill>
                <a:uFill>
                  <a:solidFill>
                    <a:srgbClr val="6C6C6C"/>
                  </a:solidFill>
                </a:uFill>
                <a:latin typeface="Arial Narrow"/>
                <a:ea typeface="Arial Narrow"/>
                <a:cs typeface="Arial Narrow"/>
                <a:sym typeface="Arial Narrow"/>
              </a:rPr>
              <a:t>Pain points</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Lange Einarbeitungszeit</a:t>
            </a:r>
          </a:p>
          <a:p>
            <a:pPr marL="342900" lvl="0" indent="-342900" algn="l">
              <a:spcBef>
                <a:spcPts val="400"/>
              </a:spcBef>
              <a:buClr>
                <a:srgbClr val="00BE36"/>
              </a:buClr>
              <a:buSzPct val="125000"/>
              <a:buFont typeface="Wingdings"/>
              <a:buChar char="•"/>
              <a:defRPr sz="1800">
                <a:solidFill>
                  <a:srgbClr val="000000"/>
                </a:solidFill>
              </a:defRPr>
            </a:pPr>
            <a:r>
              <a:rPr lang="de-DE" sz="1600" dirty="0" smtClean="0">
                <a:solidFill>
                  <a:srgbClr val="6C6C6C"/>
                </a:solidFill>
                <a:uFill>
                  <a:solidFill>
                    <a:srgbClr val="6C6C6C"/>
                  </a:solidFill>
                </a:uFill>
                <a:latin typeface="Arial Narrow"/>
                <a:ea typeface="Arial Narrow"/>
                <a:cs typeface="Arial Narrow"/>
                <a:sym typeface="Arial Narrow"/>
              </a:rPr>
              <a:t>Unübersichtliches Interface</a:t>
            </a:r>
          </a:p>
        </p:txBody>
      </p:sp>
      <p:sp>
        <p:nvSpPr>
          <p:cNvPr id="37" name="Shape 37"/>
          <p:cNvSpPr/>
          <p:nvPr/>
        </p:nvSpPr>
        <p:spPr>
          <a:xfrm>
            <a:off x="4762500" y="1277789"/>
            <a:ext cx="4457700" cy="101566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Name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Helga Müller</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Type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Unbedarfte Nutzerin</a:t>
            </a:r>
            <a:endParaRPr sz="2200" dirty="0">
              <a:solidFill>
                <a:srgbClr val="6C6C6C"/>
              </a:solidFill>
              <a:uFill>
                <a:solidFill>
                  <a:srgbClr val="6C6C6C"/>
                </a:solidFill>
              </a:uFill>
              <a:latin typeface="Arial Narrow"/>
              <a:ea typeface="Arial Narrow"/>
              <a:cs typeface="Arial Narrow"/>
              <a:sym typeface="Arial Narrow"/>
            </a:endParaRPr>
          </a:p>
          <a:p>
            <a:pPr lvl="0" algn="l">
              <a:buClr>
                <a:srgbClr val="6C6C6C"/>
              </a:buClr>
              <a:buFont typeface="Arial Narrow"/>
              <a:tabLst>
                <a:tab pos="1079500" algn="l"/>
                <a:tab pos="1358900" algn="l"/>
              </a:tabLst>
              <a:defRPr sz="1800">
                <a:solidFill>
                  <a:srgbClr val="000000"/>
                </a:solidFill>
              </a:defRPr>
            </a:pPr>
            <a:r>
              <a:rPr sz="2200" b="1" dirty="0">
                <a:solidFill>
                  <a:srgbClr val="6C6C6C"/>
                </a:solidFill>
                <a:uFill>
                  <a:solidFill>
                    <a:srgbClr val="6C6C6C"/>
                  </a:solidFill>
                </a:uFill>
                <a:latin typeface="Arial Narrow"/>
                <a:ea typeface="Arial Narrow"/>
                <a:cs typeface="Arial Narrow"/>
                <a:sym typeface="Arial Narrow"/>
              </a:rPr>
              <a:t>Role</a:t>
            </a:r>
            <a:r>
              <a:rPr sz="2200" dirty="0">
                <a:solidFill>
                  <a:srgbClr val="6C6C6C"/>
                </a:solidFill>
                <a:uFill>
                  <a:solidFill>
                    <a:srgbClr val="6C6C6C"/>
                  </a:solidFill>
                </a:uFill>
                <a:latin typeface="Arial Narrow"/>
                <a:ea typeface="Arial Narrow"/>
                <a:cs typeface="Arial Narrow"/>
                <a:sym typeface="Arial Narrow"/>
              </a:rPr>
              <a:t>	</a:t>
            </a:r>
            <a:r>
              <a:rPr lang="de-DE" sz="2200" dirty="0" smtClean="0">
                <a:solidFill>
                  <a:srgbClr val="6C6C6C"/>
                </a:solidFill>
                <a:uFill>
                  <a:solidFill>
                    <a:srgbClr val="6C6C6C"/>
                  </a:solidFill>
                </a:uFill>
                <a:latin typeface="Arial Narrow"/>
                <a:ea typeface="Arial Narrow"/>
                <a:cs typeface="Arial Narrow"/>
                <a:sym typeface="Arial Narrow"/>
              </a:rPr>
              <a:t>Mitarbeiterin im Verleih</a:t>
            </a:r>
            <a:endParaRPr sz="2200" dirty="0">
              <a:solidFill>
                <a:srgbClr val="6C6C6C"/>
              </a:solidFill>
              <a:uFill>
                <a:solidFill>
                  <a:srgbClr val="6C6C6C"/>
                </a:solidFill>
              </a:uFill>
              <a:latin typeface="Arial Narrow"/>
              <a:ea typeface="Arial Narrow"/>
              <a:cs typeface="Arial Narrow"/>
              <a:sym typeface="Arial Narrow"/>
            </a:endParaRPr>
          </a:p>
        </p:txBody>
      </p:sp>
      <p:sp>
        <p:nvSpPr>
          <p:cNvPr id="38" name="Shape 38"/>
          <p:cNvSpPr/>
          <p:nvPr/>
        </p:nvSpPr>
        <p:spPr>
          <a:xfrm>
            <a:off x="330200" y="5390794"/>
            <a:ext cx="3924300" cy="86177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buClr>
                <a:srgbClr val="6C6C6C"/>
              </a:buClr>
              <a:buFont typeface="Arial Narrow"/>
              <a:defRPr sz="1800">
                <a:solidFill>
                  <a:srgbClr val="000000"/>
                </a:solidFill>
              </a:defRPr>
            </a:pPr>
            <a:r>
              <a:rPr lang="de-DE" sz="2800" b="1" i="1" dirty="0" smtClean="0">
                <a:solidFill>
                  <a:srgbClr val="6C6C6C"/>
                </a:solidFill>
                <a:uFill>
                  <a:solidFill>
                    <a:srgbClr val="6C6C6C"/>
                  </a:solidFill>
                </a:uFill>
                <a:latin typeface="Arial Narrow"/>
                <a:ea typeface="Arial Narrow"/>
                <a:cs typeface="Arial Narrow"/>
                <a:sym typeface="Arial Narrow"/>
              </a:rPr>
              <a:t>„Na, so lange es einfach ist…“</a:t>
            </a:r>
            <a:endParaRPr sz="2800" b="1" i="1" dirty="0">
              <a:solidFill>
                <a:srgbClr val="6C6C6C"/>
              </a:solidFill>
              <a:uFill>
                <a:solidFill>
                  <a:srgbClr val="6C6C6C"/>
                </a:solidFill>
              </a:uFill>
              <a:latin typeface="Arial Narrow"/>
              <a:ea typeface="Arial Narrow"/>
              <a:cs typeface="Arial Narrow"/>
              <a:sym typeface="Arial Narrow"/>
            </a:endParaRPr>
          </a:p>
        </p:txBody>
      </p:sp>
      <p:sp>
        <p:nvSpPr>
          <p:cNvPr id="39" name="Shape 39"/>
          <p:cNvSpPr/>
          <p:nvPr/>
        </p:nvSpPr>
        <p:spPr>
          <a:xfrm>
            <a:off x="9213991" y="1237262"/>
            <a:ext cx="3162301" cy="368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6C6C6C"/>
              </a:buClr>
              <a:buFont typeface="Arial Narrow"/>
              <a:defRPr sz="1800" b="1">
                <a:solidFill>
                  <a:srgbClr val="6C6C6C"/>
                </a:solidFill>
                <a:uFill>
                  <a:solidFill>
                    <a:srgbClr val="6C6C6C"/>
                  </a:solidFill>
                </a:uFill>
                <a:latin typeface="Arial Narrow"/>
                <a:ea typeface="Arial Narrow"/>
                <a:cs typeface="Arial Narrow"/>
                <a:sym typeface="Arial Narrow"/>
              </a:defRPr>
            </a:lvl1pPr>
          </a:lstStyle>
          <a:p>
            <a:pPr lvl="0">
              <a:defRPr b="0">
                <a:solidFill>
                  <a:srgbClr val="000000"/>
                </a:solidFill>
                <a:uFillTx/>
              </a:defRPr>
            </a:pPr>
            <a:r>
              <a:rPr b="1">
                <a:solidFill>
                  <a:srgbClr val="6C6C6C"/>
                </a:solidFill>
                <a:uFill>
                  <a:solidFill>
                    <a:srgbClr val="6C6C6C"/>
                  </a:solidFill>
                </a:uFill>
              </a:rPr>
              <a:t>Behaviours</a:t>
            </a:r>
          </a:p>
        </p:txBody>
      </p:sp>
      <p:grpSp>
        <p:nvGrpSpPr>
          <p:cNvPr id="44" name="Group 44"/>
          <p:cNvGrpSpPr/>
          <p:nvPr/>
        </p:nvGrpSpPr>
        <p:grpSpPr>
          <a:xfrm>
            <a:off x="9207500" y="1809978"/>
            <a:ext cx="3373968" cy="785339"/>
            <a:chOff x="0" y="44678"/>
            <a:chExt cx="3373967" cy="785338"/>
          </a:xfrm>
        </p:grpSpPr>
        <p:sp>
          <p:nvSpPr>
            <p:cNvPr id="40" name="Shape 40"/>
            <p:cNvSpPr/>
            <p:nvPr/>
          </p:nvSpPr>
          <p:spPr>
            <a:xfrm>
              <a:off x="173566" y="419100"/>
              <a:ext cx="3035301" cy="2259"/>
            </a:xfrm>
            <a:prstGeom prst="line">
              <a:avLst/>
            </a:prstGeom>
            <a:noFill/>
            <a:ln w="12700" cap="flat">
              <a:solidFill>
                <a:srgbClr val="00B5F1"/>
              </a:solidFill>
              <a:prstDash val="solid"/>
              <a:round/>
              <a:headEnd type="triangle" w="med" len="sm"/>
              <a:tailEnd type="triangle" w="med" len="sm"/>
            </a:ln>
            <a:effectLst/>
          </p:spPr>
          <p:txBody>
            <a:bodyPr wrap="square" lIns="0" tIns="0" rIns="0" bIns="0" numCol="1" anchor="ctr">
              <a:noAutofit/>
            </a:bodyPr>
            <a:lstStyle/>
            <a:p>
              <a:pPr lvl="0" algn="l" defTabSz="457200">
                <a:defRPr sz="1200">
                  <a:solidFill>
                    <a:srgbClr val="000000"/>
                  </a:solidFill>
                  <a:latin typeface="Helvetica"/>
                  <a:ea typeface="Helvetica"/>
                  <a:cs typeface="Helvetica"/>
                  <a:sym typeface="Helvetica"/>
                </a:defRPr>
              </a:pPr>
              <a:endParaRPr/>
            </a:p>
          </p:txBody>
        </p:sp>
        <p:sp>
          <p:nvSpPr>
            <p:cNvPr id="41" name="Shape 41"/>
            <p:cNvSpPr/>
            <p:nvPr/>
          </p:nvSpPr>
          <p:spPr>
            <a:xfrm>
              <a:off x="29070" y="576015"/>
              <a:ext cx="14224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42" name="Shape 42"/>
            <p:cNvSpPr/>
            <p:nvPr/>
          </p:nvSpPr>
          <p:spPr>
            <a:xfrm>
              <a:off x="1799166" y="576015"/>
              <a:ext cx="15748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43" name="Shape 43"/>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Geduld</a:t>
              </a:r>
              <a:endParaRPr sz="1400" dirty="0">
                <a:solidFill>
                  <a:srgbClr val="6C6C6C"/>
                </a:solidFill>
                <a:uFill>
                  <a:solidFill>
                    <a:srgbClr val="6C6C6C"/>
                  </a:solidFill>
                </a:uFill>
              </a:endParaRPr>
            </a:p>
          </p:txBody>
        </p:sp>
      </p:grpSp>
      <p:grpSp>
        <p:nvGrpSpPr>
          <p:cNvPr id="48" name="Group 48"/>
          <p:cNvGrpSpPr/>
          <p:nvPr/>
        </p:nvGrpSpPr>
        <p:grpSpPr>
          <a:xfrm>
            <a:off x="9207500" y="2887219"/>
            <a:ext cx="3373968" cy="783082"/>
            <a:chOff x="0" y="44678"/>
            <a:chExt cx="3373967" cy="783081"/>
          </a:xfrm>
        </p:grpSpPr>
        <p:sp>
          <p:nvSpPr>
            <p:cNvPr id="45" name="Shape 45"/>
            <p:cNvSpPr/>
            <p:nvPr/>
          </p:nvSpPr>
          <p:spPr>
            <a:xfrm>
              <a:off x="29070" y="573758"/>
              <a:ext cx="14224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46" name="Shape 46"/>
            <p:cNvSpPr/>
            <p:nvPr/>
          </p:nvSpPr>
          <p:spPr>
            <a:xfrm>
              <a:off x="1799166" y="573758"/>
              <a:ext cx="15748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47" name="Shape 47"/>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IT-Affinität</a:t>
              </a:r>
              <a:endParaRPr sz="1400" dirty="0">
                <a:solidFill>
                  <a:srgbClr val="6C6C6C"/>
                </a:solidFill>
                <a:uFill>
                  <a:solidFill>
                    <a:srgbClr val="6C6C6C"/>
                  </a:solidFill>
                </a:uFill>
              </a:endParaRPr>
            </a:p>
          </p:txBody>
        </p:sp>
      </p:grpSp>
      <p:grpSp>
        <p:nvGrpSpPr>
          <p:cNvPr id="52" name="Group 52"/>
          <p:cNvGrpSpPr/>
          <p:nvPr/>
        </p:nvGrpSpPr>
        <p:grpSpPr>
          <a:xfrm>
            <a:off x="9207500" y="4079326"/>
            <a:ext cx="3373968" cy="784775"/>
            <a:chOff x="0" y="44678"/>
            <a:chExt cx="3373967" cy="784774"/>
          </a:xfrm>
        </p:grpSpPr>
        <p:sp>
          <p:nvSpPr>
            <p:cNvPr id="49" name="Shape 49"/>
            <p:cNvSpPr/>
            <p:nvPr/>
          </p:nvSpPr>
          <p:spPr>
            <a:xfrm>
              <a:off x="29070" y="575451"/>
              <a:ext cx="14224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0" name="Shape 50"/>
            <p:cNvSpPr/>
            <p:nvPr/>
          </p:nvSpPr>
          <p:spPr>
            <a:xfrm>
              <a:off x="1799166" y="575451"/>
              <a:ext cx="15748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51" name="Shape 51"/>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Sicherheitsbewusstsein</a:t>
              </a:r>
              <a:endParaRPr sz="1400" dirty="0">
                <a:solidFill>
                  <a:srgbClr val="6C6C6C"/>
                </a:solidFill>
                <a:uFill>
                  <a:solidFill>
                    <a:srgbClr val="6C6C6C"/>
                  </a:solidFill>
                </a:uFill>
              </a:endParaRPr>
            </a:p>
          </p:txBody>
        </p:sp>
      </p:grpSp>
      <p:grpSp>
        <p:nvGrpSpPr>
          <p:cNvPr id="56" name="Group 56"/>
          <p:cNvGrpSpPr/>
          <p:nvPr/>
        </p:nvGrpSpPr>
        <p:grpSpPr>
          <a:xfrm>
            <a:off x="9207500" y="5235309"/>
            <a:ext cx="3373968" cy="784492"/>
            <a:chOff x="0" y="44678"/>
            <a:chExt cx="3373967" cy="784491"/>
          </a:xfrm>
        </p:grpSpPr>
        <p:sp>
          <p:nvSpPr>
            <p:cNvPr id="53" name="Shape 53"/>
            <p:cNvSpPr/>
            <p:nvPr/>
          </p:nvSpPr>
          <p:spPr>
            <a:xfrm>
              <a:off x="29070" y="575168"/>
              <a:ext cx="14224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4" name="Shape 54"/>
            <p:cNvSpPr/>
            <p:nvPr/>
          </p:nvSpPr>
          <p:spPr>
            <a:xfrm>
              <a:off x="1799166" y="575168"/>
              <a:ext cx="15748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55" name="Shape 55"/>
            <p:cNvSpPr/>
            <p:nvPr/>
          </p:nvSpPr>
          <p:spPr>
            <a:xfrm>
              <a:off x="0" y="44678"/>
              <a:ext cx="3048000" cy="2154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sz="1400" dirty="0" smtClean="0">
                  <a:solidFill>
                    <a:srgbClr val="6C6C6C"/>
                  </a:solidFill>
                  <a:uFill>
                    <a:solidFill>
                      <a:srgbClr val="6C6C6C"/>
                    </a:solidFill>
                  </a:uFill>
                </a:rPr>
                <a:t>Domänenspezifisches Wissen</a:t>
              </a:r>
              <a:endParaRPr sz="1400" dirty="0">
                <a:solidFill>
                  <a:srgbClr val="6C6C6C"/>
                </a:solidFill>
                <a:uFill>
                  <a:solidFill>
                    <a:srgbClr val="6C6C6C"/>
                  </a:solidFill>
                </a:uFill>
              </a:endParaRPr>
            </a:p>
          </p:txBody>
        </p:sp>
      </p:grpSp>
      <p:sp>
        <p:nvSpPr>
          <p:cNvPr id="57" name="Shape 57"/>
          <p:cNvSpPr/>
          <p:nvPr/>
        </p:nvSpPr>
        <p:spPr>
          <a:xfrm flipH="1">
            <a:off x="4441048" y="1411111"/>
            <a:ext cx="2259"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grpSp>
        <p:nvGrpSpPr>
          <p:cNvPr id="61" name="Group 61"/>
          <p:cNvGrpSpPr/>
          <p:nvPr/>
        </p:nvGrpSpPr>
        <p:grpSpPr>
          <a:xfrm>
            <a:off x="9207500" y="6432763"/>
            <a:ext cx="3373968" cy="806238"/>
            <a:chOff x="0" y="13901"/>
            <a:chExt cx="3373967" cy="806237"/>
          </a:xfrm>
        </p:grpSpPr>
        <p:sp>
          <p:nvSpPr>
            <p:cNvPr id="58" name="Shape 58"/>
            <p:cNvSpPr/>
            <p:nvPr/>
          </p:nvSpPr>
          <p:spPr>
            <a:xfrm>
              <a:off x="29070" y="566137"/>
              <a:ext cx="14224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A behaviour</a:t>
              </a:r>
            </a:p>
          </p:txBody>
        </p:sp>
        <p:sp>
          <p:nvSpPr>
            <p:cNvPr id="59" name="Shape 59"/>
            <p:cNvSpPr/>
            <p:nvPr/>
          </p:nvSpPr>
          <p:spPr>
            <a:xfrm>
              <a:off x="1799166" y="566137"/>
              <a:ext cx="1574801" cy="2540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r">
                <a:buClr>
                  <a:srgbClr val="6C6C6C"/>
                </a:buClr>
                <a:buFont typeface="Arial Narrow"/>
                <a:defRPr sz="11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sz="1100">
                  <a:solidFill>
                    <a:srgbClr val="6C6C6C"/>
                  </a:solidFill>
                  <a:uFill>
                    <a:solidFill>
                      <a:srgbClr val="6C6C6C"/>
                    </a:solidFill>
                  </a:uFill>
                </a:rPr>
                <a:t>Opposite behaviour</a:t>
              </a:r>
            </a:p>
          </p:txBody>
        </p:sp>
        <p:sp>
          <p:nvSpPr>
            <p:cNvPr id="60" name="Shape 60"/>
            <p:cNvSpPr/>
            <p:nvPr/>
          </p:nvSpPr>
          <p:spPr>
            <a:xfrm>
              <a:off x="0" y="13901"/>
              <a:ext cx="3048000"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buClr>
                  <a:srgbClr val="6C6C6C"/>
                </a:buClr>
                <a:buFont typeface="Arial Narrow"/>
                <a:defRPr sz="1400">
                  <a:solidFill>
                    <a:srgbClr val="6C6C6C"/>
                  </a:solidFill>
                  <a:uFill>
                    <a:solidFill>
                      <a:srgbClr val="6C6C6C"/>
                    </a:solidFill>
                  </a:uFill>
                  <a:latin typeface="Arial Narrow"/>
                  <a:ea typeface="Arial Narrow"/>
                  <a:cs typeface="Arial Narrow"/>
                  <a:sym typeface="Arial Narrow"/>
                </a:defRPr>
              </a:lvl1pPr>
            </a:lstStyle>
            <a:p>
              <a:pPr lvl="0">
                <a:defRPr sz="1800">
                  <a:solidFill>
                    <a:srgbClr val="000000"/>
                  </a:solidFill>
                  <a:uFillTx/>
                </a:defRPr>
              </a:pPr>
              <a:r>
                <a:rPr lang="de-DE" dirty="0" smtClean="0"/>
                <a:t>Soziale Kompetenz</a:t>
              </a:r>
              <a:endParaRPr sz="1400" dirty="0">
                <a:solidFill>
                  <a:srgbClr val="6C6C6C"/>
                </a:solidFill>
                <a:uFill>
                  <a:solidFill>
                    <a:srgbClr val="6C6C6C"/>
                  </a:solidFill>
                </a:uFill>
              </a:endParaRPr>
            </a:p>
          </p:txBody>
        </p:sp>
      </p:grpSp>
      <p:sp>
        <p:nvSpPr>
          <p:cNvPr id="66" name="Shape 66"/>
          <p:cNvSpPr/>
          <p:nvPr/>
        </p:nvSpPr>
        <p:spPr>
          <a:xfrm flipH="1">
            <a:off x="8890000" y="1411111"/>
            <a:ext cx="2258" cy="7797801"/>
          </a:xfrm>
          <a:prstGeom prst="line">
            <a:avLst/>
          </a:prstGeom>
          <a:ln w="12700">
            <a:solidFill>
              <a:srgbClr val="00B5F1"/>
            </a:solidFill>
            <a:round/>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67" name="Shape 67"/>
          <p:cNvSpPr/>
          <p:nvPr/>
        </p:nvSpPr>
        <p:spPr>
          <a:xfrm>
            <a:off x="647700" y="171026"/>
            <a:ext cx="8813800" cy="584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buClr>
                <a:srgbClr val="FFFFFF"/>
              </a:buClr>
              <a:buFont typeface="Arial"/>
              <a:defRPr sz="3400" b="1">
                <a:uFill>
                  <a:solidFill>
                    <a:srgbClr val="FFFFFF"/>
                  </a:solidFill>
                </a:uFill>
                <a:latin typeface="Arial"/>
                <a:ea typeface="Arial"/>
                <a:cs typeface="Arial"/>
                <a:sym typeface="Arial"/>
              </a:defRPr>
            </a:lvl1pPr>
          </a:lstStyle>
          <a:p>
            <a:pPr lvl="0">
              <a:defRPr sz="1800" b="0">
                <a:solidFill>
                  <a:srgbClr val="000000"/>
                </a:solidFill>
                <a:uFillTx/>
              </a:defRPr>
            </a:pPr>
            <a:r>
              <a:rPr sz="3400" b="1">
                <a:solidFill>
                  <a:srgbClr val="FFFFFF"/>
                </a:solidFill>
                <a:uFill>
                  <a:solidFill>
                    <a:srgbClr val="FFFFFF"/>
                  </a:solidFill>
                </a:uFill>
              </a:rPr>
              <a:t>&lt;Persona name&gt;</a:t>
            </a:r>
          </a:p>
        </p:txBody>
      </p:sp>
      <p:sp>
        <p:nvSpPr>
          <p:cNvPr id="68" name="Shape 68"/>
          <p:cNvSpPr/>
          <p:nvPr/>
        </p:nvSpPr>
        <p:spPr>
          <a:xfrm>
            <a:off x="11626850" y="20955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 name="Shape 69"/>
          <p:cNvSpPr/>
          <p:nvPr/>
        </p:nvSpPr>
        <p:spPr>
          <a:xfrm>
            <a:off x="9372600" y="32893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0" name="Shape 70"/>
          <p:cNvSpPr/>
          <p:nvPr/>
        </p:nvSpPr>
        <p:spPr>
          <a:xfrm>
            <a:off x="9372600" y="4483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1" name="Shape 71"/>
          <p:cNvSpPr/>
          <p:nvPr/>
        </p:nvSpPr>
        <p:spPr>
          <a:xfrm>
            <a:off x="9372600" y="562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2" name="Shape 72"/>
          <p:cNvSpPr/>
          <p:nvPr/>
        </p:nvSpPr>
        <p:spPr>
          <a:xfrm>
            <a:off x="9372600" y="6896100"/>
            <a:ext cx="3035300" cy="2259"/>
          </a:xfrm>
          <a:prstGeom prst="line">
            <a:avLst/>
          </a:prstGeom>
          <a:ln w="12700">
            <a:solidFill>
              <a:srgbClr val="00B5F1"/>
            </a:solidFill>
            <a:round/>
            <a:headEnd type="triangle" len="sm"/>
            <a:tailEnd type="triangle" len="sm"/>
          </a:ln>
        </p:spPr>
        <p:txBody>
          <a:bodyPr lIns="0" tIns="0" rIns="0" bIns="0" anchor="ctr"/>
          <a:lstStyle/>
          <a:p>
            <a:pPr lvl="0" algn="l" defTabSz="457200">
              <a:defRPr sz="1200">
                <a:solidFill>
                  <a:srgbClr val="000000"/>
                </a:solidFill>
                <a:latin typeface="Helvetica"/>
                <a:ea typeface="Helvetica"/>
                <a:cs typeface="Helvetica"/>
                <a:sym typeface="Helvetica"/>
              </a:defRPr>
            </a:pPr>
            <a:endParaRPr/>
          </a:p>
        </p:txBody>
      </p:sp>
      <p:sp>
        <p:nvSpPr>
          <p:cNvPr id="73" name="Shape 73"/>
          <p:cNvSpPr/>
          <p:nvPr/>
        </p:nvSpPr>
        <p:spPr>
          <a:xfrm>
            <a:off x="9912350" y="31623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4" name="Shape 74"/>
          <p:cNvSpPr/>
          <p:nvPr/>
        </p:nvSpPr>
        <p:spPr>
          <a:xfrm>
            <a:off x="9518650" y="4356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5" name="Shape 75"/>
          <p:cNvSpPr/>
          <p:nvPr/>
        </p:nvSpPr>
        <p:spPr>
          <a:xfrm>
            <a:off x="11988800" y="5499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 name="Shape 76"/>
          <p:cNvSpPr/>
          <p:nvPr/>
        </p:nvSpPr>
        <p:spPr>
          <a:xfrm>
            <a:off x="12096750" y="6769100"/>
            <a:ext cx="114300" cy="254000"/>
          </a:xfrm>
          <a:prstGeom prst="roundRect">
            <a:avLst>
              <a:gd name="adj" fmla="val 50000"/>
            </a:avLst>
          </a:prstGeom>
          <a:solidFill>
            <a:srgbClr val="FFA800"/>
          </a:solidFill>
          <a:ln w="25400">
            <a:solidFill/>
            <a:miter lim="400000"/>
          </a:ln>
          <a:effectLst>
            <a:outerShdw blurRad="38100" dist="25400" dir="2700000" rotWithShape="0">
              <a:srgbClr val="000000">
                <a:alpha val="75000"/>
              </a:srgbClr>
            </a:outerShdw>
          </a:effectLst>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 name="Shape 79"/>
          <p:cNvSpPr/>
          <p:nvPr/>
        </p:nvSpPr>
        <p:spPr>
          <a:xfrm>
            <a:off x="-165100" y="-177800"/>
            <a:ext cx="13220700" cy="1181100"/>
          </a:xfrm>
          <a:prstGeom prst="rect">
            <a:avLst/>
          </a:prstGeom>
          <a:solidFill>
            <a:srgbClr val="FF0000"/>
          </a:solidFill>
          <a:ln w="12700">
            <a:miter lim="400000"/>
          </a:ln>
        </p:spPr>
        <p:txBody>
          <a:bodyPr lIns="0" tIns="0" rIns="0" bIns="0" anchor="ctr"/>
          <a:lstStyle/>
          <a:p>
            <a:pPr lvl="0">
              <a:defRPr sz="4000">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0" name="Shape 80"/>
          <p:cNvSpPr/>
          <p:nvPr/>
        </p:nvSpPr>
        <p:spPr>
          <a:xfrm>
            <a:off x="419100" y="336034"/>
            <a:ext cx="1911101" cy="3693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marL="40639" marR="40639" algn="l" defTabSz="914400">
              <a:buClr>
                <a:srgbClr val="FFFFFF"/>
              </a:buClr>
              <a:buFont typeface="Arial"/>
              <a:defRPr sz="2400" b="1">
                <a:uFill>
                  <a:solidFill>
                    <a:srgbClr val="FFFFFF"/>
                  </a:solidFill>
                </a:uFill>
                <a:latin typeface="Arial"/>
                <a:ea typeface="Arial"/>
                <a:cs typeface="Arial"/>
                <a:sym typeface="Arial"/>
              </a:defRPr>
            </a:lvl1pPr>
          </a:lstStyle>
          <a:p>
            <a:pPr lvl="0">
              <a:defRPr sz="1800" b="0">
                <a:solidFill>
                  <a:srgbClr val="000000"/>
                </a:solidFill>
                <a:uFillTx/>
              </a:defRPr>
            </a:pPr>
            <a:r>
              <a:rPr lang="de-DE" sz="2400" b="1" dirty="0" smtClean="0">
                <a:solidFill>
                  <a:srgbClr val="FFFFFF"/>
                </a:solidFill>
                <a:uFill>
                  <a:solidFill>
                    <a:srgbClr val="FFFFFF"/>
                  </a:solidFill>
                </a:uFill>
              </a:rPr>
              <a:t>Helga Müller</a:t>
            </a:r>
            <a:endParaRPr sz="2400" b="1" dirty="0">
              <a:solidFill>
                <a:srgbClr val="FFFFFF"/>
              </a:solidFill>
              <a:uFill>
                <a:solidFill>
                  <a:srgbClr val="FFFFFF"/>
                </a:solidFill>
              </a:uFill>
            </a:endParaRPr>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l="6332" r="40579"/>
          <a:stretch/>
        </p:blipFill>
        <p:spPr>
          <a:xfrm>
            <a:off x="342900" y="1409843"/>
            <a:ext cx="3619500" cy="3718791"/>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168</Words>
  <Application>Microsoft Office PowerPoint</Application>
  <PresentationFormat>Benutzerdefiniert</PresentationFormat>
  <Paragraphs>40</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Arial Narrow</vt:lpstr>
      <vt:lpstr>Gill Sans</vt:lpstr>
      <vt:lpstr>Helvetica</vt:lpstr>
      <vt:lpstr>Helvetica Light</vt:lpstr>
      <vt:lpstr>Helvetica Neue</vt:lpstr>
      <vt:lpstr>Wingdings</vt:lpstr>
      <vt:lpstr>Black</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Merlin</dc:creator>
  <cp:lastModifiedBy>Steuer, Merlin</cp:lastModifiedBy>
  <cp:revision>5</cp:revision>
  <dcterms:modified xsi:type="dcterms:W3CDTF">2016-05-29T13:44:11Z</dcterms:modified>
</cp:coreProperties>
</file>