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varScale="1">
        <p:scale>
          <a:sx n="78" d="100"/>
          <a:sy n="78" d="100"/>
        </p:scale>
        <p:origin x="96" y="3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brahim.Adeniran\Documents\My%20Briefcase\10alytics\Capstone\FlexTrade%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brahim.Adeniran\Documents\My%20Briefcase\10alytics\Capstone\FlexTrade%20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Ibrahim.Adeniran\Documents\My%20Briefcase\10alytics\Capstone\FlexTrade%20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brahim.Adeniran\Documents\My%20Briefcase\10alytics\Capstone\FlexTrade%20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Ibrahim.Adeniran\Documents\My%20Briefcase\10alytics\Capstone\FlexTrade%20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Ibrahim.Adeniran\Documents\My%20Briefcase\10alytics\Capstone\FlexTrade%20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Ibrahim.Adeniran\Documents\My%20Briefcase\10alytics\Capstone\FlexTrade%20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Ibrahim.Adeniran\Documents\My%20Briefcase\10alytics\Capstone\FlexTrade%20Dashboar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Ibrahim.Adeniran\Documents\My%20Briefcase\10alytics\Capstone\FlexTrade%20Dashboar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 Dashboard.xlsx]metrics!User_Trend</c:name>
    <c:fmtId val="31"/>
  </c:pivotSource>
  <c:chart>
    <c:title>
      <c:tx>
        <c:rich>
          <a:bodyPr rot="0" spcFirstLastPara="1" vertOverflow="ellipsis" vert="horz" wrap="square" anchor="ctr" anchorCtr="1"/>
          <a:lstStyle/>
          <a:p>
            <a:pPr>
              <a:defRPr sz="1200" b="1" i="0" u="none" strike="noStrike" kern="1200" spc="0" baseline="0">
                <a:solidFill>
                  <a:srgbClr val="C05200"/>
                </a:solidFill>
                <a:latin typeface="Aptos" panose="020B0004020202020204" pitchFamily="34" charset="0"/>
                <a:ea typeface="+mn-ea"/>
                <a:cs typeface="+mn-cs"/>
              </a:defRPr>
            </a:pPr>
            <a:r>
              <a:rPr lang="en-US" sz="1200" b="1"/>
              <a:t>Yearly Users Trend</a:t>
            </a:r>
          </a:p>
        </c:rich>
      </c:tx>
      <c:layout>
        <c:manualLayout>
          <c:xMode val="edge"/>
          <c:yMode val="edge"/>
          <c:x val="9.4048793081192725E-2"/>
          <c:y val="8.9108910891089105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rgbClr val="C05200"/>
              </a:solidFill>
              <a:latin typeface="Aptos" panose="020B0004020202020204" pitchFamily="34" charset="0"/>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5">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5">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5">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7288125640430901E-2"/>
          <c:y val="0.42261713572932097"/>
          <c:w val="0.92542374871913824"/>
          <c:h val="0.40926405238949093"/>
        </c:manualLayout>
      </c:layout>
      <c:lineChart>
        <c:grouping val="standard"/>
        <c:varyColors val="0"/>
        <c:ser>
          <c:idx val="0"/>
          <c:order val="0"/>
          <c:tx>
            <c:strRef>
              <c:f>metrics!$C$13</c:f>
              <c:strCache>
                <c:ptCount val="1"/>
                <c:pt idx="0">
                  <c:v>Total</c:v>
                </c:pt>
              </c:strCache>
            </c:strRef>
          </c:tx>
          <c:spPr>
            <a:ln w="28575" cap="rnd">
              <a:solidFill>
                <a:srgbClr val="C05200"/>
              </a:solidFill>
              <a:round/>
            </a:ln>
            <a:effectLst/>
          </c:spPr>
          <c:marker>
            <c:symbol val="none"/>
          </c:marker>
          <c:cat>
            <c:strRef>
              <c:f>metrics!$B$14:$B$18</c:f>
              <c:strCache>
                <c:ptCount val="4"/>
                <c:pt idx="0">
                  <c:v>2020</c:v>
                </c:pt>
                <c:pt idx="1">
                  <c:v>2021</c:v>
                </c:pt>
                <c:pt idx="2">
                  <c:v>2022</c:v>
                </c:pt>
                <c:pt idx="3">
                  <c:v>2023</c:v>
                </c:pt>
              </c:strCache>
            </c:strRef>
          </c:cat>
          <c:val>
            <c:numRef>
              <c:f>metrics!$C$14:$C$18</c:f>
              <c:numCache>
                <c:formatCode>_(* #,##0_);_(* \(#,##0\);_(* "-"??_);_(@_)</c:formatCode>
                <c:ptCount val="4"/>
                <c:pt idx="0">
                  <c:v>279</c:v>
                </c:pt>
                <c:pt idx="1">
                  <c:v>280</c:v>
                </c:pt>
                <c:pt idx="2">
                  <c:v>252</c:v>
                </c:pt>
                <c:pt idx="3">
                  <c:v>189</c:v>
                </c:pt>
              </c:numCache>
            </c:numRef>
          </c:val>
          <c:smooth val="0"/>
          <c:extLst>
            <c:ext xmlns:c16="http://schemas.microsoft.com/office/drawing/2014/chart" uri="{C3380CC4-5D6E-409C-BE32-E72D297353CC}">
              <c16:uniqueId val="{00000000-671D-4C72-8D92-6F62F47C76FA}"/>
            </c:ext>
          </c:extLst>
        </c:ser>
        <c:dLbls>
          <c:showLegendKey val="0"/>
          <c:showVal val="0"/>
          <c:showCatName val="0"/>
          <c:showSerName val="0"/>
          <c:showPercent val="0"/>
          <c:showBubbleSize val="0"/>
        </c:dLbls>
        <c:smooth val="0"/>
        <c:axId val="1238700623"/>
        <c:axId val="1238702063"/>
      </c:lineChart>
      <c:catAx>
        <c:axId val="1238700623"/>
        <c:scaling>
          <c:orientation val="minMax"/>
        </c:scaling>
        <c:delete val="0"/>
        <c:axPos val="b"/>
        <c:numFmt formatCode="General" sourceLinked="1"/>
        <c:majorTickMark val="none"/>
        <c:minorTickMark val="none"/>
        <c:tickLblPos val="nextTo"/>
        <c:spPr>
          <a:noFill/>
          <a:ln w="12700" cap="flat" cmpd="sng" algn="ctr">
            <a:solidFill>
              <a:srgbClr val="C05200"/>
            </a:solidFill>
            <a:round/>
          </a:ln>
          <a:effectLst/>
        </c:spPr>
        <c:txPr>
          <a:bodyPr rot="-60000000" spcFirstLastPara="1" vertOverflow="ellipsis" vert="horz" wrap="square" anchor="ctr" anchorCtr="1"/>
          <a:lstStyle/>
          <a:p>
            <a:pPr>
              <a:defRPr sz="1000" b="0" i="0" u="none" strike="noStrike" kern="1200" baseline="0">
                <a:solidFill>
                  <a:srgbClr val="C05200"/>
                </a:solidFill>
                <a:latin typeface="Aptos" panose="020B0004020202020204" pitchFamily="34" charset="0"/>
                <a:ea typeface="+mn-ea"/>
                <a:cs typeface="+mn-cs"/>
              </a:defRPr>
            </a:pPr>
            <a:endParaRPr lang="en-US"/>
          </a:p>
        </c:txPr>
        <c:crossAx val="1238702063"/>
        <c:crosses val="autoZero"/>
        <c:auto val="1"/>
        <c:lblAlgn val="ctr"/>
        <c:lblOffset val="100"/>
        <c:noMultiLvlLbl val="0"/>
      </c:catAx>
      <c:valAx>
        <c:axId val="1238702063"/>
        <c:scaling>
          <c:orientation val="minMax"/>
          <c:min val="150"/>
        </c:scaling>
        <c:delete val="1"/>
        <c:axPos val="l"/>
        <c:numFmt formatCode="_(* #,##0_);_(* \(#,##0\);_(* &quot;-&quot;??_);_(@_)" sourceLinked="1"/>
        <c:majorTickMark val="none"/>
        <c:minorTickMark val="none"/>
        <c:tickLblPos val="nextTo"/>
        <c:crossAx val="12387006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solidFill>
            <a:srgbClr val="C05200"/>
          </a:solidFill>
          <a:latin typeface="Aptos" panose="020B0004020202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 Dashboard.xlsx]Case2!Case 2</c:name>
    <c:fmtId val="18"/>
  </c:pivotSource>
  <c:chart>
    <c:title>
      <c:tx>
        <c:rich>
          <a:bodyPr rot="0" spcFirstLastPara="1" vertOverflow="ellipsis" vert="horz" wrap="square" anchor="ctr" anchorCtr="1"/>
          <a:lstStyle/>
          <a:p>
            <a:pPr>
              <a:defRPr sz="1320" b="1" i="0" u="none" strike="noStrike" kern="1200" spc="0" baseline="0">
                <a:solidFill>
                  <a:srgbClr val="C05200"/>
                </a:solidFill>
                <a:latin typeface="Aptos" panose="020B0004020202020204" pitchFamily="34" charset="0"/>
                <a:ea typeface="+mn-ea"/>
                <a:cs typeface="+mn-cs"/>
              </a:defRPr>
            </a:pPr>
            <a:r>
              <a:rPr lang="en-US"/>
              <a:t>Bounce Rate vs Session Duration</a:t>
            </a:r>
          </a:p>
        </c:rich>
      </c:tx>
      <c:overlay val="0"/>
      <c:spPr>
        <a:noFill/>
        <a:ln>
          <a:noFill/>
        </a:ln>
        <a:effectLst/>
      </c:spPr>
      <c:txPr>
        <a:bodyPr rot="0" spcFirstLastPara="1" vertOverflow="ellipsis" vert="horz" wrap="square" anchor="ctr" anchorCtr="1"/>
        <a:lstStyle/>
        <a:p>
          <a:pPr>
            <a:defRPr sz="1320" b="1" i="0" u="none" strike="noStrike" kern="1200" spc="0" baseline="0">
              <a:solidFill>
                <a:srgbClr val="C05200"/>
              </a:solidFill>
              <a:latin typeface="Aptos" panose="020B0004020202020204" pitchFamily="34" charset="0"/>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F8A2F0"/>
                  </a:solidFill>
                  <a:latin typeface="Aptos" panose="020B0004020202020204"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F8A2F0"/>
                  </a:solidFill>
                  <a:latin typeface="Aptos" panose="020B0004020202020204"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F8A2F0"/>
                  </a:solidFill>
                  <a:latin typeface="Aptos" panose="020B0004020202020204"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Case2!$C$2</c:f>
              <c:strCache>
                <c:ptCount val="1"/>
                <c:pt idx="0">
                  <c:v>Total</c:v>
                </c:pt>
              </c:strCache>
            </c:strRef>
          </c:tx>
          <c:spPr>
            <a:ln w="28575" cap="rnd">
              <a:solidFill>
                <a:srgbClr val="C00000"/>
              </a:solidFill>
              <a:round/>
            </a:ln>
            <a:effectLst/>
          </c:spPr>
          <c:marker>
            <c:symbol val="none"/>
          </c:marker>
          <c:trendline>
            <c:spPr>
              <a:ln w="19050" cap="rnd">
                <a:solidFill>
                  <a:schemeClr val="tx1"/>
                </a:solidFill>
                <a:prstDash val="sysDot"/>
              </a:ln>
              <a:effectLst/>
            </c:spPr>
            <c:trendlineType val="linear"/>
            <c:dispRSqr val="0"/>
            <c:dispEq val="0"/>
          </c:trendline>
          <c:cat>
            <c:strRef>
              <c:f>Case2!$B$3:$B$104</c:f>
              <c:strCache>
                <c:ptCount val="101"/>
                <c:pt idx="0">
                  <c:v>0</c:v>
                </c:pt>
                <c:pt idx="1">
                  <c:v>0.01</c:v>
                </c:pt>
                <c:pt idx="2">
                  <c:v>0.02</c:v>
                </c:pt>
                <c:pt idx="3">
                  <c:v>0.03</c:v>
                </c:pt>
                <c:pt idx="4">
                  <c:v>0.04</c:v>
                </c:pt>
                <c:pt idx="5">
                  <c:v>0.05</c:v>
                </c:pt>
                <c:pt idx="6">
                  <c:v>0.06</c:v>
                </c:pt>
                <c:pt idx="7">
                  <c:v>0.07</c:v>
                </c:pt>
                <c:pt idx="8">
                  <c:v>0.08</c:v>
                </c:pt>
                <c:pt idx="9">
                  <c:v>0.09</c:v>
                </c:pt>
                <c:pt idx="10">
                  <c:v>0.1</c:v>
                </c:pt>
                <c:pt idx="11">
                  <c:v>0.11</c:v>
                </c:pt>
                <c:pt idx="12">
                  <c:v>0.12</c:v>
                </c:pt>
                <c:pt idx="13">
                  <c:v>0.13</c:v>
                </c:pt>
                <c:pt idx="14">
                  <c:v>0.14</c:v>
                </c:pt>
                <c:pt idx="15">
                  <c:v>0.15</c:v>
                </c:pt>
                <c:pt idx="16">
                  <c:v>0.16</c:v>
                </c:pt>
                <c:pt idx="17">
                  <c:v>0.17</c:v>
                </c:pt>
                <c:pt idx="18">
                  <c:v>0.18</c:v>
                </c:pt>
                <c:pt idx="19">
                  <c:v>0.19</c:v>
                </c:pt>
                <c:pt idx="20">
                  <c:v>0.2</c:v>
                </c:pt>
                <c:pt idx="21">
                  <c:v>0.21</c:v>
                </c:pt>
                <c:pt idx="22">
                  <c:v>0.22</c:v>
                </c:pt>
                <c:pt idx="23">
                  <c:v>0.23</c:v>
                </c:pt>
                <c:pt idx="24">
                  <c:v>0.24</c:v>
                </c:pt>
                <c:pt idx="25">
                  <c:v>0.25</c:v>
                </c:pt>
                <c:pt idx="26">
                  <c:v>0.26</c:v>
                </c:pt>
                <c:pt idx="27">
                  <c:v>0.27</c:v>
                </c:pt>
                <c:pt idx="28">
                  <c:v>0.28</c:v>
                </c:pt>
                <c:pt idx="29">
                  <c:v>0.29</c:v>
                </c:pt>
                <c:pt idx="30">
                  <c:v>0.3</c:v>
                </c:pt>
                <c:pt idx="31">
                  <c:v>0.31</c:v>
                </c:pt>
                <c:pt idx="32">
                  <c:v>0.32</c:v>
                </c:pt>
                <c:pt idx="33">
                  <c:v>0.33</c:v>
                </c:pt>
                <c:pt idx="34">
                  <c:v>0.34</c:v>
                </c:pt>
                <c:pt idx="35">
                  <c:v>0.35</c:v>
                </c:pt>
                <c:pt idx="36">
                  <c:v>0.36</c:v>
                </c:pt>
                <c:pt idx="37">
                  <c:v>0.37</c:v>
                </c:pt>
                <c:pt idx="38">
                  <c:v>0.38</c:v>
                </c:pt>
                <c:pt idx="39">
                  <c:v>0.39</c:v>
                </c:pt>
                <c:pt idx="40">
                  <c:v>0.4</c:v>
                </c:pt>
                <c:pt idx="41">
                  <c:v>0.41</c:v>
                </c:pt>
                <c:pt idx="42">
                  <c:v>0.42</c:v>
                </c:pt>
                <c:pt idx="43">
                  <c:v>0.43</c:v>
                </c:pt>
                <c:pt idx="44">
                  <c:v>0.44</c:v>
                </c:pt>
                <c:pt idx="45">
                  <c:v>0.45</c:v>
                </c:pt>
                <c:pt idx="46">
                  <c:v>0.46</c:v>
                </c:pt>
                <c:pt idx="47">
                  <c:v>0.47</c:v>
                </c:pt>
                <c:pt idx="48">
                  <c:v>0.48</c:v>
                </c:pt>
                <c:pt idx="49">
                  <c:v>0.49</c:v>
                </c:pt>
                <c:pt idx="50">
                  <c:v>0.5</c:v>
                </c:pt>
                <c:pt idx="51">
                  <c:v>0.51</c:v>
                </c:pt>
                <c:pt idx="52">
                  <c:v>0.52</c:v>
                </c:pt>
                <c:pt idx="53">
                  <c:v>0.53</c:v>
                </c:pt>
                <c:pt idx="54">
                  <c:v>0.54</c:v>
                </c:pt>
                <c:pt idx="55">
                  <c:v>0.55</c:v>
                </c:pt>
                <c:pt idx="56">
                  <c:v>0.56</c:v>
                </c:pt>
                <c:pt idx="57">
                  <c:v>0.57</c:v>
                </c:pt>
                <c:pt idx="58">
                  <c:v>0.58</c:v>
                </c:pt>
                <c:pt idx="59">
                  <c:v>0.59</c:v>
                </c:pt>
                <c:pt idx="60">
                  <c:v>0.6</c:v>
                </c:pt>
                <c:pt idx="61">
                  <c:v>0.61</c:v>
                </c:pt>
                <c:pt idx="62">
                  <c:v>0.62</c:v>
                </c:pt>
                <c:pt idx="63">
                  <c:v>0.63</c:v>
                </c:pt>
                <c:pt idx="64">
                  <c:v>0.64</c:v>
                </c:pt>
                <c:pt idx="65">
                  <c:v>0.65</c:v>
                </c:pt>
                <c:pt idx="66">
                  <c:v>0.66</c:v>
                </c:pt>
                <c:pt idx="67">
                  <c:v>0.67</c:v>
                </c:pt>
                <c:pt idx="68">
                  <c:v>0.68</c:v>
                </c:pt>
                <c:pt idx="69">
                  <c:v>0.69</c:v>
                </c:pt>
                <c:pt idx="70">
                  <c:v>0.7</c:v>
                </c:pt>
                <c:pt idx="71">
                  <c:v>0.71</c:v>
                </c:pt>
                <c:pt idx="72">
                  <c:v>0.72</c:v>
                </c:pt>
                <c:pt idx="73">
                  <c:v>0.73</c:v>
                </c:pt>
                <c:pt idx="74">
                  <c:v>0.74</c:v>
                </c:pt>
                <c:pt idx="75">
                  <c:v>0.75</c:v>
                </c:pt>
                <c:pt idx="76">
                  <c:v>0.76</c:v>
                </c:pt>
                <c:pt idx="77">
                  <c:v>0.77</c:v>
                </c:pt>
                <c:pt idx="78">
                  <c:v>0.78</c:v>
                </c:pt>
                <c:pt idx="79">
                  <c:v>0.79</c:v>
                </c:pt>
                <c:pt idx="80">
                  <c:v>0.8</c:v>
                </c:pt>
                <c:pt idx="81">
                  <c:v>0.81</c:v>
                </c:pt>
                <c:pt idx="82">
                  <c:v>0.82</c:v>
                </c:pt>
                <c:pt idx="83">
                  <c:v>0.83</c:v>
                </c:pt>
                <c:pt idx="84">
                  <c:v>0.84</c:v>
                </c:pt>
                <c:pt idx="85">
                  <c:v>0.85</c:v>
                </c:pt>
                <c:pt idx="86">
                  <c:v>0.86</c:v>
                </c:pt>
                <c:pt idx="87">
                  <c:v>0.87</c:v>
                </c:pt>
                <c:pt idx="88">
                  <c:v>0.88</c:v>
                </c:pt>
                <c:pt idx="89">
                  <c:v>0.89</c:v>
                </c:pt>
                <c:pt idx="90">
                  <c:v>0.9</c:v>
                </c:pt>
                <c:pt idx="91">
                  <c:v>0.91</c:v>
                </c:pt>
                <c:pt idx="92">
                  <c:v>0.92</c:v>
                </c:pt>
                <c:pt idx="93">
                  <c:v>0.93</c:v>
                </c:pt>
                <c:pt idx="94">
                  <c:v>0.94</c:v>
                </c:pt>
                <c:pt idx="95">
                  <c:v>0.95</c:v>
                </c:pt>
                <c:pt idx="96">
                  <c:v>0.96</c:v>
                </c:pt>
                <c:pt idx="97">
                  <c:v>0.97</c:v>
                </c:pt>
                <c:pt idx="98">
                  <c:v>0.98</c:v>
                </c:pt>
                <c:pt idx="99">
                  <c:v>0.99</c:v>
                </c:pt>
                <c:pt idx="100">
                  <c:v>1</c:v>
                </c:pt>
              </c:strCache>
            </c:strRef>
          </c:cat>
          <c:val>
            <c:numRef>
              <c:f>Case2!$C$3:$C$104</c:f>
              <c:numCache>
                <c:formatCode>#,##0</c:formatCode>
                <c:ptCount val="101"/>
                <c:pt idx="0">
                  <c:v>660</c:v>
                </c:pt>
                <c:pt idx="1">
                  <c:v>778.5</c:v>
                </c:pt>
                <c:pt idx="2">
                  <c:v>1211.4285714285713</c:v>
                </c:pt>
                <c:pt idx="3">
                  <c:v>966.2</c:v>
                </c:pt>
                <c:pt idx="4">
                  <c:v>1041.1875</c:v>
                </c:pt>
                <c:pt idx="5">
                  <c:v>826.23076923076928</c:v>
                </c:pt>
                <c:pt idx="6">
                  <c:v>877.09090909090912</c:v>
                </c:pt>
                <c:pt idx="7">
                  <c:v>592.625</c:v>
                </c:pt>
                <c:pt idx="8">
                  <c:v>1274.4444444444443</c:v>
                </c:pt>
                <c:pt idx="9">
                  <c:v>872.53846153846155</c:v>
                </c:pt>
                <c:pt idx="10">
                  <c:v>1071.7857142857142</c:v>
                </c:pt>
                <c:pt idx="11">
                  <c:v>811.75</c:v>
                </c:pt>
                <c:pt idx="12">
                  <c:v>707</c:v>
                </c:pt>
                <c:pt idx="13">
                  <c:v>950.93333333333328</c:v>
                </c:pt>
                <c:pt idx="14">
                  <c:v>632.75</c:v>
                </c:pt>
                <c:pt idx="15">
                  <c:v>731.08333333333337</c:v>
                </c:pt>
                <c:pt idx="16">
                  <c:v>807.66666666666663</c:v>
                </c:pt>
                <c:pt idx="17">
                  <c:v>950.69230769230774</c:v>
                </c:pt>
                <c:pt idx="18">
                  <c:v>930.77777777777783</c:v>
                </c:pt>
                <c:pt idx="19">
                  <c:v>1103.4000000000001</c:v>
                </c:pt>
                <c:pt idx="20">
                  <c:v>937.1</c:v>
                </c:pt>
                <c:pt idx="21">
                  <c:v>865.09090909090912</c:v>
                </c:pt>
                <c:pt idx="22">
                  <c:v>855.81818181818187</c:v>
                </c:pt>
                <c:pt idx="23">
                  <c:v>693.63636363636363</c:v>
                </c:pt>
                <c:pt idx="24">
                  <c:v>1321</c:v>
                </c:pt>
                <c:pt idx="25">
                  <c:v>941.21428571428567</c:v>
                </c:pt>
                <c:pt idx="26">
                  <c:v>911.77777777777783</c:v>
                </c:pt>
                <c:pt idx="27">
                  <c:v>1052.0666666666666</c:v>
                </c:pt>
                <c:pt idx="28">
                  <c:v>967.36363636363637</c:v>
                </c:pt>
                <c:pt idx="29">
                  <c:v>757.4</c:v>
                </c:pt>
                <c:pt idx="30">
                  <c:v>641.21428571428567</c:v>
                </c:pt>
                <c:pt idx="31">
                  <c:v>575.75</c:v>
                </c:pt>
                <c:pt idx="32">
                  <c:v>891.42857142857144</c:v>
                </c:pt>
                <c:pt idx="33">
                  <c:v>728.83333333333337</c:v>
                </c:pt>
                <c:pt idx="34">
                  <c:v>974.81818181818187</c:v>
                </c:pt>
                <c:pt idx="35">
                  <c:v>730.5</c:v>
                </c:pt>
                <c:pt idx="36">
                  <c:v>849.77777777777783</c:v>
                </c:pt>
                <c:pt idx="37">
                  <c:v>917.25</c:v>
                </c:pt>
                <c:pt idx="38">
                  <c:v>944.88888888888891</c:v>
                </c:pt>
                <c:pt idx="39">
                  <c:v>764.66666666666663</c:v>
                </c:pt>
                <c:pt idx="40">
                  <c:v>506.5</c:v>
                </c:pt>
                <c:pt idx="41">
                  <c:v>886</c:v>
                </c:pt>
                <c:pt idx="42">
                  <c:v>547</c:v>
                </c:pt>
                <c:pt idx="43">
                  <c:v>766.5</c:v>
                </c:pt>
                <c:pt idx="44">
                  <c:v>907.2</c:v>
                </c:pt>
                <c:pt idx="45">
                  <c:v>845</c:v>
                </c:pt>
                <c:pt idx="46">
                  <c:v>950.71428571428567</c:v>
                </c:pt>
                <c:pt idx="47">
                  <c:v>978.93333333333328</c:v>
                </c:pt>
                <c:pt idx="48">
                  <c:v>1008.125</c:v>
                </c:pt>
                <c:pt idx="49">
                  <c:v>857.90909090909088</c:v>
                </c:pt>
                <c:pt idx="50">
                  <c:v>755</c:v>
                </c:pt>
                <c:pt idx="51">
                  <c:v>771.44444444444446</c:v>
                </c:pt>
                <c:pt idx="52">
                  <c:v>461.25</c:v>
                </c:pt>
                <c:pt idx="53">
                  <c:v>991.53846153846155</c:v>
                </c:pt>
                <c:pt idx="54">
                  <c:v>803.22222222222217</c:v>
                </c:pt>
                <c:pt idx="55">
                  <c:v>1028.3</c:v>
                </c:pt>
                <c:pt idx="56">
                  <c:v>808.33333333333337</c:v>
                </c:pt>
                <c:pt idx="57">
                  <c:v>1131.5</c:v>
                </c:pt>
                <c:pt idx="58">
                  <c:v>954.1</c:v>
                </c:pt>
                <c:pt idx="59">
                  <c:v>738.83333333333337</c:v>
                </c:pt>
                <c:pt idx="60">
                  <c:v>829.375</c:v>
                </c:pt>
                <c:pt idx="61">
                  <c:v>901.8</c:v>
                </c:pt>
                <c:pt idx="62">
                  <c:v>924.4</c:v>
                </c:pt>
                <c:pt idx="63">
                  <c:v>685</c:v>
                </c:pt>
                <c:pt idx="64">
                  <c:v>879.13333333333333</c:v>
                </c:pt>
                <c:pt idx="65">
                  <c:v>843.16666666666663</c:v>
                </c:pt>
                <c:pt idx="66">
                  <c:v>826.28571428571433</c:v>
                </c:pt>
                <c:pt idx="67">
                  <c:v>1169.1538461538462</c:v>
                </c:pt>
                <c:pt idx="68">
                  <c:v>920.27272727272725</c:v>
                </c:pt>
                <c:pt idx="69">
                  <c:v>974.58333333333337</c:v>
                </c:pt>
                <c:pt idx="70">
                  <c:v>857.6</c:v>
                </c:pt>
                <c:pt idx="71">
                  <c:v>995.22222222222217</c:v>
                </c:pt>
                <c:pt idx="72">
                  <c:v>907</c:v>
                </c:pt>
                <c:pt idx="73">
                  <c:v>995.18181818181813</c:v>
                </c:pt>
                <c:pt idx="74">
                  <c:v>1066.909090909091</c:v>
                </c:pt>
                <c:pt idx="75">
                  <c:v>702.125</c:v>
                </c:pt>
                <c:pt idx="76">
                  <c:v>1148.3636363636363</c:v>
                </c:pt>
                <c:pt idx="77">
                  <c:v>853.07692307692309</c:v>
                </c:pt>
                <c:pt idx="78">
                  <c:v>900.33333333333337</c:v>
                </c:pt>
                <c:pt idx="79">
                  <c:v>958.84615384615381</c:v>
                </c:pt>
                <c:pt idx="80">
                  <c:v>722.6</c:v>
                </c:pt>
                <c:pt idx="81">
                  <c:v>1180.3333333333333</c:v>
                </c:pt>
                <c:pt idx="82">
                  <c:v>1124.3333333333333</c:v>
                </c:pt>
                <c:pt idx="83">
                  <c:v>863.36363636363637</c:v>
                </c:pt>
                <c:pt idx="84">
                  <c:v>960</c:v>
                </c:pt>
                <c:pt idx="85">
                  <c:v>1214.2727272727273</c:v>
                </c:pt>
                <c:pt idx="86">
                  <c:v>842.2</c:v>
                </c:pt>
                <c:pt idx="87">
                  <c:v>1139</c:v>
                </c:pt>
                <c:pt idx="88">
                  <c:v>920</c:v>
                </c:pt>
                <c:pt idx="89">
                  <c:v>1043.7142857142858</c:v>
                </c:pt>
                <c:pt idx="90">
                  <c:v>661.625</c:v>
                </c:pt>
                <c:pt idx="91">
                  <c:v>940.14285714285711</c:v>
                </c:pt>
                <c:pt idx="92">
                  <c:v>532.70000000000005</c:v>
                </c:pt>
                <c:pt idx="93">
                  <c:v>759.88888888888891</c:v>
                </c:pt>
                <c:pt idx="94">
                  <c:v>775.41666666666663</c:v>
                </c:pt>
                <c:pt idx="95">
                  <c:v>1097.4000000000001</c:v>
                </c:pt>
                <c:pt idx="96">
                  <c:v>887.9</c:v>
                </c:pt>
                <c:pt idx="97">
                  <c:v>812.36363636363637</c:v>
                </c:pt>
                <c:pt idx="98">
                  <c:v>938.41666666666663</c:v>
                </c:pt>
                <c:pt idx="99">
                  <c:v>1262</c:v>
                </c:pt>
                <c:pt idx="100">
                  <c:v>941</c:v>
                </c:pt>
              </c:numCache>
            </c:numRef>
          </c:val>
          <c:smooth val="0"/>
          <c:extLst>
            <c:ext xmlns:c16="http://schemas.microsoft.com/office/drawing/2014/chart" uri="{C3380CC4-5D6E-409C-BE32-E72D297353CC}">
              <c16:uniqueId val="{00000000-2927-4439-96FC-2512EB3AFA7C}"/>
            </c:ext>
          </c:extLst>
        </c:ser>
        <c:dLbls>
          <c:showLegendKey val="0"/>
          <c:showVal val="0"/>
          <c:showCatName val="0"/>
          <c:showSerName val="0"/>
          <c:showPercent val="0"/>
          <c:showBubbleSize val="0"/>
        </c:dLbls>
        <c:smooth val="0"/>
        <c:axId val="1219281776"/>
        <c:axId val="1219284656"/>
      </c:lineChart>
      <c:catAx>
        <c:axId val="1219281776"/>
        <c:scaling>
          <c:orientation val="minMax"/>
        </c:scaling>
        <c:delete val="0"/>
        <c:axPos val="b"/>
        <c:title>
          <c:tx>
            <c:rich>
              <a:bodyPr rot="0" spcFirstLastPara="1" vertOverflow="ellipsis" vert="horz" wrap="square" anchor="ctr" anchorCtr="1"/>
              <a:lstStyle/>
              <a:p>
                <a:pPr>
                  <a:defRPr sz="1100" b="1" i="0" u="none" strike="noStrike" kern="1200" baseline="0">
                    <a:solidFill>
                      <a:srgbClr val="C05200"/>
                    </a:solidFill>
                    <a:latin typeface="Aptos" panose="020B0004020202020204" pitchFamily="34" charset="0"/>
                    <a:ea typeface="+mn-ea"/>
                    <a:cs typeface="+mn-cs"/>
                  </a:defRPr>
                </a:pPr>
                <a:r>
                  <a:rPr lang="en-US"/>
                  <a:t>Bounce Rate Ratio</a:t>
                </a:r>
              </a:p>
            </c:rich>
          </c:tx>
          <c:overlay val="0"/>
          <c:spPr>
            <a:noFill/>
            <a:ln>
              <a:noFill/>
            </a:ln>
            <a:effectLst/>
          </c:spPr>
          <c:txPr>
            <a:bodyPr rot="0" spcFirstLastPara="1" vertOverflow="ellipsis" vert="horz" wrap="square" anchor="ctr" anchorCtr="1"/>
            <a:lstStyle/>
            <a:p>
              <a:pPr>
                <a:defRPr sz="1100" b="1" i="0" u="none" strike="noStrike" kern="1200" baseline="0">
                  <a:solidFill>
                    <a:srgbClr val="C05200"/>
                  </a:solidFill>
                  <a:latin typeface="Aptos" panose="020B0004020202020204" pitchFamily="34" charset="0"/>
                  <a:ea typeface="+mn-ea"/>
                  <a:cs typeface="+mn-cs"/>
                </a:defRPr>
              </a:pPr>
              <a:endParaRPr lang="en-US"/>
            </a:p>
          </c:txPr>
        </c:title>
        <c:numFmt formatCode="0.00%" sourceLinked="0"/>
        <c:majorTickMark val="none"/>
        <c:minorTickMark val="in"/>
        <c:tickLblPos val="nextTo"/>
        <c:spPr>
          <a:noFill/>
          <a:ln w="12700" cap="flat" cmpd="sng" algn="ctr">
            <a:solidFill>
              <a:srgbClr val="C05200"/>
            </a:solidFill>
            <a:prstDash val="solid"/>
            <a:round/>
          </a:ln>
          <a:effectLst/>
        </c:spPr>
        <c:txPr>
          <a:bodyPr rot="-60000000" spcFirstLastPara="1" vertOverflow="ellipsis" vert="horz" wrap="square" anchor="ctr" anchorCtr="1"/>
          <a:lstStyle/>
          <a:p>
            <a:pPr>
              <a:defRPr sz="1100" b="1" i="0" u="none" strike="noStrike" kern="1200" baseline="0">
                <a:solidFill>
                  <a:srgbClr val="C05200"/>
                </a:solidFill>
                <a:latin typeface="Aptos" panose="020B0004020202020204" pitchFamily="34" charset="0"/>
                <a:ea typeface="+mn-ea"/>
                <a:cs typeface="+mn-cs"/>
              </a:defRPr>
            </a:pPr>
            <a:endParaRPr lang="en-US"/>
          </a:p>
        </c:txPr>
        <c:crossAx val="1219284656"/>
        <c:crosses val="autoZero"/>
        <c:auto val="1"/>
        <c:lblAlgn val="ctr"/>
        <c:lblOffset val="100"/>
        <c:noMultiLvlLbl val="0"/>
      </c:catAx>
      <c:valAx>
        <c:axId val="1219284656"/>
        <c:scaling>
          <c:orientation val="minMax"/>
        </c:scaling>
        <c:delete val="1"/>
        <c:axPos val="l"/>
        <c:numFmt formatCode="#,##0" sourceLinked="1"/>
        <c:majorTickMark val="out"/>
        <c:minorTickMark val="none"/>
        <c:tickLblPos val="nextTo"/>
        <c:crossAx val="1219281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100" b="1">
          <a:solidFill>
            <a:srgbClr val="C05200"/>
          </a:solidFill>
          <a:latin typeface="Aptos" panose="020B0004020202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rgbClr val="C00000"/>
                </a:solidFill>
                <a:latin typeface="Aptos" panose="020B0004020202020204" pitchFamily="34" charset="0"/>
                <a:ea typeface="+mn-ea"/>
                <a:cs typeface="+mn-cs"/>
              </a:defRPr>
            </a:pPr>
            <a:r>
              <a:rPr lang="en-US" sz="1800" b="1" dirty="0">
                <a:solidFill>
                  <a:srgbClr val="C05200"/>
                </a:solidFill>
                <a:latin typeface="Aptos" panose="020B0004020202020204" pitchFamily="34" charset="0"/>
              </a:rPr>
              <a:t>Avg Bounce Rate</a:t>
            </a:r>
          </a:p>
        </c:rich>
      </c:tx>
      <c:overlay val="0"/>
      <c:spPr>
        <a:noFill/>
        <a:ln>
          <a:noFill/>
        </a:ln>
        <a:effectLst/>
      </c:spPr>
      <c:txPr>
        <a:bodyPr rot="0" spcFirstLastPara="1" vertOverflow="ellipsis" vert="horz" wrap="square" anchor="ctr" anchorCtr="1"/>
        <a:lstStyle/>
        <a:p>
          <a:pPr>
            <a:defRPr sz="1800" b="1" i="0" u="none" strike="noStrike" kern="1200" spc="0" baseline="0">
              <a:solidFill>
                <a:srgbClr val="C00000"/>
              </a:solidFill>
              <a:latin typeface="Aptos" panose="020B0004020202020204" pitchFamily="34" charset="0"/>
              <a:ea typeface="+mn-ea"/>
              <a:cs typeface="+mn-cs"/>
            </a:defRPr>
          </a:pPr>
          <a:endParaRPr lang="en-US"/>
        </a:p>
      </c:txPr>
    </c:title>
    <c:autoTitleDeleted val="0"/>
    <c:plotArea>
      <c:layout/>
      <c:doughnutChart>
        <c:varyColors val="1"/>
        <c:ser>
          <c:idx val="0"/>
          <c:order val="0"/>
          <c:spPr>
            <a:ln>
              <a:noFill/>
            </a:ln>
          </c:spPr>
          <c:dPt>
            <c:idx val="0"/>
            <c:bubble3D val="0"/>
            <c:spPr>
              <a:solidFill>
                <a:srgbClr val="C00000"/>
              </a:solidFill>
              <a:ln w="19050">
                <a:noFill/>
              </a:ln>
              <a:effectLst/>
            </c:spPr>
            <c:extLst>
              <c:ext xmlns:c16="http://schemas.microsoft.com/office/drawing/2014/chart" uri="{C3380CC4-5D6E-409C-BE32-E72D297353CC}">
                <c16:uniqueId val="{00000001-A403-4EC9-9D75-4AFC870A69AE}"/>
              </c:ext>
            </c:extLst>
          </c:dPt>
          <c:dPt>
            <c:idx val="1"/>
            <c:bubble3D val="0"/>
            <c:spPr>
              <a:noFill/>
              <a:ln w="19050">
                <a:noFill/>
              </a:ln>
              <a:effectLst/>
            </c:spPr>
            <c:extLst>
              <c:ext xmlns:c16="http://schemas.microsoft.com/office/drawing/2014/chart" uri="{C3380CC4-5D6E-409C-BE32-E72D297353CC}">
                <c16:uniqueId val="{00000003-A403-4EC9-9D75-4AFC870A69AE}"/>
              </c:ext>
            </c:extLst>
          </c:dPt>
          <c:val>
            <c:numRef>
              <c:f>metrics!$D$6:$E$6</c:f>
              <c:numCache>
                <c:formatCode>0%</c:formatCode>
                <c:ptCount val="2"/>
                <c:pt idx="0">
                  <c:v>0.48947999999999969</c:v>
                </c:pt>
                <c:pt idx="1">
                  <c:v>0.51052000000000031</c:v>
                </c:pt>
              </c:numCache>
            </c:numRef>
          </c:val>
          <c:extLst>
            <c:ext xmlns:c16="http://schemas.microsoft.com/office/drawing/2014/chart" uri="{C3380CC4-5D6E-409C-BE32-E72D297353CC}">
              <c16:uniqueId val="{00000004-A403-4EC9-9D75-4AFC870A69A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rgbClr val="C05200"/>
                </a:solidFill>
                <a:latin typeface="Aptos" panose="020B0004020202020204" pitchFamily="34" charset="0"/>
                <a:ea typeface="+mn-ea"/>
                <a:cs typeface="+mn-cs"/>
              </a:defRPr>
            </a:pPr>
            <a:r>
              <a:rPr lang="en-US" sz="2000" b="1">
                <a:solidFill>
                  <a:srgbClr val="C05200"/>
                </a:solidFill>
                <a:latin typeface="Aptos" panose="020B0004020202020204" pitchFamily="34" charset="0"/>
              </a:rPr>
              <a:t>Avg. Coversion</a:t>
            </a:r>
            <a:r>
              <a:rPr lang="en-US" sz="2000" b="1" baseline="0">
                <a:solidFill>
                  <a:srgbClr val="C05200"/>
                </a:solidFill>
                <a:latin typeface="Aptos" panose="020B0004020202020204" pitchFamily="34" charset="0"/>
              </a:rPr>
              <a:t> Rate</a:t>
            </a:r>
            <a:endParaRPr lang="en-US" sz="2000" b="1">
              <a:solidFill>
                <a:srgbClr val="C05200"/>
              </a:solidFill>
              <a:latin typeface="Aptos" panose="020B0004020202020204" pitchFamily="34" charset="0"/>
            </a:endParaRPr>
          </a:p>
        </c:rich>
      </c:tx>
      <c:overlay val="0"/>
      <c:spPr>
        <a:noFill/>
        <a:ln>
          <a:noFill/>
        </a:ln>
        <a:effectLst/>
      </c:spPr>
      <c:txPr>
        <a:bodyPr rot="0" spcFirstLastPara="1" vertOverflow="ellipsis" vert="horz" wrap="square" anchor="ctr" anchorCtr="1"/>
        <a:lstStyle/>
        <a:p>
          <a:pPr>
            <a:defRPr sz="2000" b="1" i="0" u="none" strike="noStrike" kern="1200" spc="0" baseline="0">
              <a:solidFill>
                <a:srgbClr val="C05200"/>
              </a:solidFill>
              <a:latin typeface="Aptos" panose="020B0004020202020204" pitchFamily="34" charset="0"/>
              <a:ea typeface="+mn-ea"/>
              <a:cs typeface="+mn-cs"/>
            </a:defRPr>
          </a:pPr>
          <a:endParaRPr lang="en-US"/>
        </a:p>
      </c:txPr>
    </c:title>
    <c:autoTitleDeleted val="0"/>
    <c:plotArea>
      <c:layout/>
      <c:doughnutChart>
        <c:varyColors val="1"/>
        <c:ser>
          <c:idx val="0"/>
          <c:order val="0"/>
          <c:spPr>
            <a:noFill/>
            <a:ln>
              <a:noFill/>
            </a:ln>
          </c:spPr>
          <c:dPt>
            <c:idx val="0"/>
            <c:bubble3D val="0"/>
            <c:spPr>
              <a:solidFill>
                <a:srgbClr val="C05200"/>
              </a:solidFill>
              <a:ln w="19050">
                <a:noFill/>
              </a:ln>
              <a:effectLst/>
            </c:spPr>
            <c:extLst>
              <c:ext xmlns:c16="http://schemas.microsoft.com/office/drawing/2014/chart" uri="{C3380CC4-5D6E-409C-BE32-E72D297353CC}">
                <c16:uniqueId val="{00000001-AA00-4456-ACB6-696E1BFC760B}"/>
              </c:ext>
            </c:extLst>
          </c:dPt>
          <c:dPt>
            <c:idx val="1"/>
            <c:bubble3D val="0"/>
            <c:spPr>
              <a:noFill/>
              <a:ln w="19050">
                <a:noFill/>
              </a:ln>
              <a:effectLst/>
            </c:spPr>
            <c:extLst>
              <c:ext xmlns:c16="http://schemas.microsoft.com/office/drawing/2014/chart" uri="{C3380CC4-5D6E-409C-BE32-E72D297353CC}">
                <c16:uniqueId val="{00000003-AA00-4456-ACB6-696E1BFC760B}"/>
              </c:ext>
            </c:extLst>
          </c:dPt>
          <c:val>
            <c:numRef>
              <c:f>metrics!$D$8:$E$8</c:f>
              <c:numCache>
                <c:formatCode>0%</c:formatCode>
                <c:ptCount val="2"/>
                <c:pt idx="0">
                  <c:v>0.49827999999999961</c:v>
                </c:pt>
                <c:pt idx="1">
                  <c:v>0.50172000000000039</c:v>
                </c:pt>
              </c:numCache>
            </c:numRef>
          </c:val>
          <c:extLst>
            <c:ext xmlns:c16="http://schemas.microsoft.com/office/drawing/2014/chart" uri="{C3380CC4-5D6E-409C-BE32-E72D297353CC}">
              <c16:uniqueId val="{00000004-AA00-4456-ACB6-696E1BFC760B}"/>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 Dashboard.xlsx]Case3!Case3</c:name>
    <c:fmtId val="14"/>
  </c:pivotSource>
  <c:chart>
    <c:autoTitleDeleted val="1"/>
    <c:pivotFmts>
      <c:pivotFmt>
        <c:idx val="0"/>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00B05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00B05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rgbClr val="00B05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rgbClr val="00B05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rgbClr val="00B05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rgbClr val="00B05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F8A2F0"/>
                  </a:solidFill>
                  <a:latin typeface="Aptos" panose="020B0004020202020204"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rgbClr val="00B05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F8A2F0"/>
                  </a:solidFill>
                  <a:latin typeface="Aptos" panose="020B0004020202020204"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F8A2F0"/>
                  </a:solidFill>
                  <a:latin typeface="Aptos" panose="020B0004020202020204"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rgbClr val="00B05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F8A2F0"/>
                  </a:solidFill>
                  <a:latin typeface="Aptos" panose="020B0004020202020204"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rgbClr val="FF000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F8A2F0"/>
                  </a:solidFill>
                  <a:latin typeface="Aptos" panose="020B0004020202020204"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rgbClr val="00B050"/>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F8A2F0"/>
                  </a:solidFill>
                  <a:latin typeface="Aptos" panose="020B0004020202020204" pitchFamily="34" charset="0"/>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Case3!$C$2</c:f>
              <c:strCache>
                <c:ptCount val="1"/>
                <c:pt idx="0">
                  <c:v>Average of Bounce_Rate</c:v>
                </c:pt>
              </c:strCache>
            </c:strRef>
          </c:tx>
          <c:spPr>
            <a:ln w="28575" cap="rnd">
              <a:solidFill>
                <a:srgbClr val="FF0000"/>
              </a:solidFill>
              <a:round/>
            </a:ln>
            <a:effectLst/>
          </c:spPr>
          <c:marker>
            <c:symbol val="none"/>
          </c:marker>
          <c:cat>
            <c:strRef>
              <c:f>Case3!$B$3:$B$7</c:f>
              <c:strCache>
                <c:ptCount val="4"/>
                <c:pt idx="0">
                  <c:v>2020</c:v>
                </c:pt>
                <c:pt idx="1">
                  <c:v>2021</c:v>
                </c:pt>
                <c:pt idx="2">
                  <c:v>2022</c:v>
                </c:pt>
                <c:pt idx="3">
                  <c:v>2023</c:v>
                </c:pt>
              </c:strCache>
            </c:strRef>
          </c:cat>
          <c:val>
            <c:numRef>
              <c:f>Case3!$C$3:$C$7</c:f>
              <c:numCache>
                <c:formatCode>0%</c:formatCode>
                <c:ptCount val="4"/>
                <c:pt idx="0">
                  <c:v>0.48867383512544804</c:v>
                </c:pt>
                <c:pt idx="1">
                  <c:v>0.49432142857142847</c:v>
                </c:pt>
                <c:pt idx="2">
                  <c:v>0.48464285714285749</c:v>
                </c:pt>
                <c:pt idx="3">
                  <c:v>0.48994708994709008</c:v>
                </c:pt>
              </c:numCache>
            </c:numRef>
          </c:val>
          <c:smooth val="0"/>
          <c:extLst>
            <c:ext xmlns:c16="http://schemas.microsoft.com/office/drawing/2014/chart" uri="{C3380CC4-5D6E-409C-BE32-E72D297353CC}">
              <c16:uniqueId val="{00000000-6C24-435C-B931-4DBC69940D4D}"/>
            </c:ext>
          </c:extLst>
        </c:ser>
        <c:ser>
          <c:idx val="1"/>
          <c:order val="1"/>
          <c:tx>
            <c:strRef>
              <c:f>Case3!$D$2</c:f>
              <c:strCache>
                <c:ptCount val="1"/>
                <c:pt idx="0">
                  <c:v>Average of Conversion_Rate</c:v>
                </c:pt>
              </c:strCache>
            </c:strRef>
          </c:tx>
          <c:spPr>
            <a:ln w="28575" cap="rnd">
              <a:solidFill>
                <a:srgbClr val="00B050"/>
              </a:solidFill>
              <a:round/>
            </a:ln>
            <a:effectLst/>
          </c:spPr>
          <c:marker>
            <c:symbol val="none"/>
          </c:marker>
          <c:cat>
            <c:strRef>
              <c:f>Case3!$B$3:$B$7</c:f>
              <c:strCache>
                <c:ptCount val="4"/>
                <c:pt idx="0">
                  <c:v>2020</c:v>
                </c:pt>
                <c:pt idx="1">
                  <c:v>2021</c:v>
                </c:pt>
                <c:pt idx="2">
                  <c:v>2022</c:v>
                </c:pt>
                <c:pt idx="3">
                  <c:v>2023</c:v>
                </c:pt>
              </c:strCache>
            </c:strRef>
          </c:cat>
          <c:val>
            <c:numRef>
              <c:f>Case3!$D$3:$D$7</c:f>
              <c:numCache>
                <c:formatCode>0%</c:formatCode>
                <c:ptCount val="4"/>
                <c:pt idx="0">
                  <c:v>0.48767025089605748</c:v>
                </c:pt>
                <c:pt idx="1">
                  <c:v>0.48446428571428574</c:v>
                </c:pt>
                <c:pt idx="2">
                  <c:v>0.5289285714285713</c:v>
                </c:pt>
                <c:pt idx="3">
                  <c:v>0.49354497354497362</c:v>
                </c:pt>
              </c:numCache>
            </c:numRef>
          </c:val>
          <c:smooth val="0"/>
          <c:extLst>
            <c:ext xmlns:c16="http://schemas.microsoft.com/office/drawing/2014/chart" uri="{C3380CC4-5D6E-409C-BE32-E72D297353CC}">
              <c16:uniqueId val="{00000001-6C24-435C-B931-4DBC69940D4D}"/>
            </c:ext>
          </c:extLst>
        </c:ser>
        <c:dLbls>
          <c:showLegendKey val="0"/>
          <c:showVal val="0"/>
          <c:showCatName val="0"/>
          <c:showSerName val="0"/>
          <c:showPercent val="0"/>
          <c:showBubbleSize val="0"/>
        </c:dLbls>
        <c:smooth val="0"/>
        <c:axId val="690455648"/>
        <c:axId val="690454688"/>
      </c:lineChart>
      <c:catAx>
        <c:axId val="690455648"/>
        <c:scaling>
          <c:orientation val="minMax"/>
        </c:scaling>
        <c:delete val="0"/>
        <c:axPos val="b"/>
        <c:numFmt formatCode="General" sourceLinked="1"/>
        <c:majorTickMark val="none"/>
        <c:minorTickMark val="none"/>
        <c:tickLblPos val="nextTo"/>
        <c:spPr>
          <a:noFill/>
          <a:ln w="12700" cap="flat" cmpd="sng" algn="ctr">
            <a:solidFill>
              <a:srgbClr val="F8A2F0"/>
            </a:solidFill>
            <a:round/>
          </a:ln>
          <a:effectLst/>
        </c:spPr>
        <c:txPr>
          <a:bodyPr rot="-60000000" spcFirstLastPara="1" vertOverflow="ellipsis" vert="horz" wrap="square" anchor="ctr" anchorCtr="1"/>
          <a:lstStyle/>
          <a:p>
            <a:pPr>
              <a:defRPr sz="1100" b="1" i="0" u="none" strike="noStrike" kern="1200" baseline="0">
                <a:solidFill>
                  <a:srgbClr val="C05200"/>
                </a:solidFill>
                <a:latin typeface="Aptos" panose="020B0004020202020204" pitchFamily="34" charset="0"/>
                <a:ea typeface="+mn-ea"/>
                <a:cs typeface="+mn-cs"/>
              </a:defRPr>
            </a:pPr>
            <a:endParaRPr lang="en-US"/>
          </a:p>
        </c:txPr>
        <c:crossAx val="690454688"/>
        <c:crosses val="autoZero"/>
        <c:auto val="1"/>
        <c:lblAlgn val="ctr"/>
        <c:lblOffset val="100"/>
        <c:noMultiLvlLbl val="0"/>
      </c:catAx>
      <c:valAx>
        <c:axId val="690454688"/>
        <c:scaling>
          <c:orientation val="minMax"/>
        </c:scaling>
        <c:delete val="1"/>
        <c:axPos val="l"/>
        <c:numFmt formatCode="0%" sourceLinked="1"/>
        <c:majorTickMark val="none"/>
        <c:minorTickMark val="none"/>
        <c:tickLblPos val="nextTo"/>
        <c:crossAx val="690455648"/>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100" b="1" i="0" u="none" strike="noStrike" kern="1200" baseline="0">
                <a:solidFill>
                  <a:srgbClr val="C05200"/>
                </a:solidFill>
                <a:latin typeface="Aptos" panose="020B0004020202020204" pitchFamily="34" charset="0"/>
                <a:ea typeface="+mn-ea"/>
                <a:cs typeface="+mn-cs"/>
              </a:defRPr>
            </a:pPr>
            <a:endParaRPr lang="en-US"/>
          </a:p>
        </c:txPr>
      </c:legendEntry>
      <c:legendEntry>
        <c:idx val="1"/>
        <c:txPr>
          <a:bodyPr rot="0" spcFirstLastPara="1" vertOverflow="ellipsis" vert="horz" wrap="square" anchor="ctr" anchorCtr="1"/>
          <a:lstStyle/>
          <a:p>
            <a:pPr>
              <a:defRPr sz="1100" b="1" i="0" u="none" strike="noStrike" kern="1200" baseline="0">
                <a:solidFill>
                  <a:srgbClr val="C05200"/>
                </a:solidFill>
                <a:latin typeface="Aptos" panose="020B0004020202020204" pitchFamily="34" charset="0"/>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100" b="1" i="0" u="none" strike="noStrike" kern="1200" baseline="0">
              <a:solidFill>
                <a:srgbClr val="C05200"/>
              </a:solidFill>
              <a:latin typeface="Aptos" panose="020B0004020202020204" pitchFamily="34" charset="0"/>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100" b="1">
          <a:solidFill>
            <a:srgbClr val="C05200"/>
          </a:solidFill>
          <a:latin typeface="Aptos" panose="020B0004020202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rgbClr val="C05200"/>
                </a:solidFill>
                <a:latin typeface="Aptos" panose="020B0004020202020204" pitchFamily="34" charset="0"/>
                <a:ea typeface="+mn-ea"/>
                <a:cs typeface="+mn-cs"/>
              </a:defRPr>
            </a:pPr>
            <a:r>
              <a:rPr lang="en-US" sz="1600" b="1" dirty="0">
                <a:solidFill>
                  <a:srgbClr val="C05200"/>
                </a:solidFill>
                <a:latin typeface="Aptos" panose="020B0004020202020204" pitchFamily="34" charset="0"/>
              </a:rPr>
              <a:t>Avg.</a:t>
            </a:r>
            <a:r>
              <a:rPr lang="en-US" sz="1600" b="1" baseline="0" dirty="0">
                <a:solidFill>
                  <a:srgbClr val="C05200"/>
                </a:solidFill>
                <a:latin typeface="Aptos" panose="020B0004020202020204" pitchFamily="34" charset="0"/>
              </a:rPr>
              <a:t> Add to Cart Rate</a:t>
            </a:r>
            <a:endParaRPr lang="en-US" sz="1600" b="1" dirty="0">
              <a:solidFill>
                <a:srgbClr val="C05200"/>
              </a:solidFill>
              <a:latin typeface="Aptos" panose="020B0004020202020204" pitchFamily="34" charset="0"/>
            </a:endParaRPr>
          </a:p>
        </c:rich>
      </c:tx>
      <c:overlay val="0"/>
      <c:spPr>
        <a:noFill/>
        <a:ln>
          <a:noFill/>
        </a:ln>
        <a:effectLst/>
      </c:spPr>
      <c:txPr>
        <a:bodyPr rot="0" spcFirstLastPara="1" vertOverflow="ellipsis" vert="horz" wrap="square" anchor="ctr" anchorCtr="1"/>
        <a:lstStyle/>
        <a:p>
          <a:pPr>
            <a:defRPr sz="1600" b="1" i="0" u="none" strike="noStrike" kern="1200" spc="0" baseline="0">
              <a:solidFill>
                <a:srgbClr val="C05200"/>
              </a:solidFill>
              <a:latin typeface="Aptos" panose="020B0004020202020204" pitchFamily="34" charset="0"/>
              <a:ea typeface="+mn-ea"/>
              <a:cs typeface="+mn-cs"/>
            </a:defRPr>
          </a:pPr>
          <a:endParaRPr lang="en-US"/>
        </a:p>
      </c:txPr>
    </c:title>
    <c:autoTitleDeleted val="0"/>
    <c:plotArea>
      <c:layout/>
      <c:doughnutChart>
        <c:varyColors val="1"/>
        <c:ser>
          <c:idx val="0"/>
          <c:order val="0"/>
          <c:spPr>
            <a:noFill/>
            <a:ln>
              <a:noFill/>
            </a:ln>
          </c:spPr>
          <c:dPt>
            <c:idx val="0"/>
            <c:bubble3D val="0"/>
            <c:spPr>
              <a:solidFill>
                <a:srgbClr val="C05200"/>
              </a:solidFill>
              <a:ln w="19050">
                <a:noFill/>
              </a:ln>
              <a:effectLst/>
            </c:spPr>
            <c:extLst>
              <c:ext xmlns:c16="http://schemas.microsoft.com/office/drawing/2014/chart" uri="{C3380CC4-5D6E-409C-BE32-E72D297353CC}">
                <c16:uniqueId val="{00000001-6CB2-4DE1-84B7-CAACA3F78A7E}"/>
              </c:ext>
            </c:extLst>
          </c:dPt>
          <c:dPt>
            <c:idx val="1"/>
            <c:bubble3D val="0"/>
            <c:spPr>
              <a:noFill/>
              <a:ln w="19050">
                <a:noFill/>
              </a:ln>
              <a:effectLst/>
            </c:spPr>
            <c:extLst>
              <c:ext xmlns:c16="http://schemas.microsoft.com/office/drawing/2014/chart" uri="{C3380CC4-5D6E-409C-BE32-E72D297353CC}">
                <c16:uniqueId val="{00000003-6CB2-4DE1-84B7-CAACA3F78A7E}"/>
              </c:ext>
            </c:extLst>
          </c:dPt>
          <c:val>
            <c:numRef>
              <c:f>metrics!$D$7:$E$7</c:f>
              <c:numCache>
                <c:formatCode>0%</c:formatCode>
                <c:ptCount val="2"/>
                <c:pt idx="0">
                  <c:v>0.50506000000000051</c:v>
                </c:pt>
                <c:pt idx="1">
                  <c:v>0.49493999999999949</c:v>
                </c:pt>
              </c:numCache>
            </c:numRef>
          </c:val>
          <c:extLst>
            <c:ext xmlns:c16="http://schemas.microsoft.com/office/drawing/2014/chart" uri="{C3380CC4-5D6E-409C-BE32-E72D297353CC}">
              <c16:uniqueId val="{00000004-6CB2-4DE1-84B7-CAACA3F78A7E}"/>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 Dashboard.xlsx]Case4!Case 4</c:name>
    <c:fmtId val="25"/>
  </c:pivotSource>
  <c:chart>
    <c:title>
      <c:tx>
        <c:rich>
          <a:bodyPr rot="0" spcFirstLastPara="1" vertOverflow="ellipsis" vert="horz" wrap="square" anchor="ctr" anchorCtr="1"/>
          <a:lstStyle/>
          <a:p>
            <a:pPr>
              <a:defRPr sz="1320" b="1" i="0" u="none" strike="noStrike" kern="1200" spc="0" baseline="0">
                <a:solidFill>
                  <a:srgbClr val="C05200"/>
                </a:solidFill>
                <a:latin typeface="Aptos" panose="020B0004020202020204" pitchFamily="34" charset="0"/>
                <a:ea typeface="+mn-ea"/>
                <a:cs typeface="+mn-cs"/>
              </a:defRPr>
            </a:pPr>
            <a:r>
              <a:rPr lang="en-US"/>
              <a:t>% Completed Checkouts from Cart Addition</a:t>
            </a:r>
          </a:p>
        </c:rich>
      </c:tx>
      <c:overlay val="0"/>
      <c:spPr>
        <a:noFill/>
        <a:ln>
          <a:noFill/>
        </a:ln>
        <a:effectLst/>
      </c:spPr>
      <c:txPr>
        <a:bodyPr rot="0" spcFirstLastPara="1" vertOverflow="ellipsis" vert="horz" wrap="square" anchor="ctr" anchorCtr="1"/>
        <a:lstStyle/>
        <a:p>
          <a:pPr>
            <a:defRPr sz="1320" b="1" i="0" u="none" strike="noStrike" kern="1200" spc="0" baseline="0">
              <a:solidFill>
                <a:srgbClr val="C05200"/>
              </a:solidFill>
              <a:latin typeface="Aptos" panose="020B0004020202020204" pitchFamily="34" charset="0"/>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1100" b="1" i="0" u="none" strike="noStrike" kern="1200" baseline="0">
                  <a:solidFill>
                    <a:schemeClr val="accent5"/>
                  </a:solidFill>
                  <a:latin typeface="Aptos"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5">
              <a:lumMod val="75000"/>
            </a:schemeClr>
          </a:solidFill>
          <a:ln>
            <a:noFill/>
          </a:ln>
          <a:effectLst/>
        </c:spPr>
        <c:dLbl>
          <c:idx val="0"/>
          <c:layout>
            <c:manualLayout>
              <c:x val="4.6349982485032346E-2"/>
              <c:y val="-0.3431217935466897"/>
            </c:manualLayout>
          </c:layout>
          <c:spPr>
            <a:noFill/>
            <a:ln>
              <a:noFill/>
            </a:ln>
            <a:effectLst/>
          </c:spPr>
          <c:txPr>
            <a:bodyPr rot="0" spcFirstLastPara="1" vertOverflow="ellipsis" vert="horz" wrap="square" anchor="ctr" anchorCtr="1"/>
            <a:lstStyle/>
            <a:p>
              <a:pPr>
                <a:defRPr sz="1100" b="1" i="0" u="none" strike="noStrike" kern="1200" baseline="0">
                  <a:solidFill>
                    <a:schemeClr val="accent5"/>
                  </a:solidFill>
                  <a:latin typeface="Aptos"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5">
              <a:lumMod val="75000"/>
            </a:schemeClr>
          </a:solidFill>
          <a:ln>
            <a:noFill/>
          </a:ln>
          <a:effectLst/>
        </c:spPr>
        <c:dLbl>
          <c:idx val="0"/>
          <c:layout>
            <c:manualLayout>
              <c:x val="-4.2486956077749221E-17"/>
              <c:y val="-0.34338747099767986"/>
            </c:manualLayout>
          </c:layout>
          <c:spPr>
            <a:noFill/>
            <a:ln>
              <a:noFill/>
            </a:ln>
            <a:effectLst/>
          </c:spPr>
          <c:txPr>
            <a:bodyPr rot="0" spcFirstLastPara="1" vertOverflow="ellipsis" vert="horz" wrap="square" anchor="ctr" anchorCtr="1"/>
            <a:lstStyle/>
            <a:p>
              <a:pPr>
                <a:defRPr sz="1100" b="1" i="0" u="none" strike="noStrike" kern="1200" baseline="0">
                  <a:solidFill>
                    <a:schemeClr val="accent5"/>
                  </a:solidFill>
                  <a:latin typeface="Aptos"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5">
              <a:lumMod val="75000"/>
            </a:schemeClr>
          </a:solidFill>
          <a:ln>
            <a:noFill/>
          </a:ln>
          <a:effectLst/>
        </c:spPr>
        <c:dLbl>
          <c:idx val="0"/>
          <c:layout>
            <c:manualLayout>
              <c:x val="4.6349942062572421E-3"/>
              <c:y val="-0.320185614849188"/>
            </c:manualLayout>
          </c:layout>
          <c:spPr>
            <a:noFill/>
            <a:ln>
              <a:noFill/>
            </a:ln>
            <a:effectLst/>
          </c:spPr>
          <c:txPr>
            <a:bodyPr rot="0" spcFirstLastPara="1" vertOverflow="ellipsis" vert="horz" wrap="square" anchor="ctr" anchorCtr="1"/>
            <a:lstStyle/>
            <a:p>
              <a:pPr>
                <a:defRPr sz="1100" b="1" i="0" u="none" strike="noStrike" kern="1200" baseline="0">
                  <a:solidFill>
                    <a:schemeClr val="accent5"/>
                  </a:solidFill>
                  <a:latin typeface="Aptos"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5">
              <a:lumMod val="75000"/>
            </a:schemeClr>
          </a:solidFill>
          <a:ln>
            <a:noFill/>
          </a:ln>
          <a:effectLst/>
        </c:spPr>
        <c:dLbl>
          <c:idx val="0"/>
          <c:layout>
            <c:manualLayout>
              <c:x val="-9.2699884125144842E-3"/>
              <c:y val="-0.25058004640371229"/>
            </c:manualLayout>
          </c:layout>
          <c:spPr>
            <a:noFill/>
            <a:ln>
              <a:noFill/>
            </a:ln>
            <a:effectLst/>
          </c:spPr>
          <c:txPr>
            <a:bodyPr rot="0" spcFirstLastPara="1" vertOverflow="ellipsis" vert="horz" wrap="square" anchor="ctr" anchorCtr="1"/>
            <a:lstStyle/>
            <a:p>
              <a:pPr>
                <a:defRPr sz="1100" b="1" i="0" u="none" strike="noStrike" kern="1200" baseline="0">
                  <a:solidFill>
                    <a:schemeClr val="accent5"/>
                  </a:solidFill>
                  <a:latin typeface="Aptos"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1100" b="1" i="0" u="none" strike="noStrike" kern="1200" baseline="0">
                  <a:solidFill>
                    <a:schemeClr val="accent5"/>
                  </a:solidFill>
                  <a:latin typeface="Aptos"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5">
              <a:lumMod val="75000"/>
            </a:schemeClr>
          </a:solidFill>
          <a:ln>
            <a:noFill/>
          </a:ln>
          <a:effectLst/>
        </c:spPr>
        <c:dLbl>
          <c:idx val="0"/>
          <c:layout>
            <c:manualLayout>
              <c:x val="4.6349982485032346E-2"/>
              <c:y val="-0.3431217935466897"/>
            </c:manualLayout>
          </c:layout>
          <c:spPr>
            <a:noFill/>
            <a:ln>
              <a:noFill/>
            </a:ln>
            <a:effectLst/>
          </c:spPr>
          <c:txPr>
            <a:bodyPr rot="0" spcFirstLastPara="1" vertOverflow="ellipsis" vert="horz" wrap="square" anchor="ctr" anchorCtr="1"/>
            <a:lstStyle/>
            <a:p>
              <a:pPr>
                <a:defRPr sz="1100" b="1" i="0" u="none" strike="noStrike" kern="1200" baseline="0">
                  <a:solidFill>
                    <a:schemeClr val="accent5"/>
                  </a:solidFill>
                  <a:latin typeface="Aptos"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5">
              <a:lumMod val="75000"/>
            </a:schemeClr>
          </a:solidFill>
          <a:ln>
            <a:noFill/>
          </a:ln>
          <a:effectLst/>
        </c:spPr>
        <c:dLbl>
          <c:idx val="0"/>
          <c:layout>
            <c:manualLayout>
              <c:x val="-4.2486956077749221E-17"/>
              <c:y val="-0.34338747099767986"/>
            </c:manualLayout>
          </c:layout>
          <c:spPr>
            <a:noFill/>
            <a:ln>
              <a:noFill/>
            </a:ln>
            <a:effectLst/>
          </c:spPr>
          <c:txPr>
            <a:bodyPr rot="0" spcFirstLastPara="1" vertOverflow="ellipsis" vert="horz" wrap="square" anchor="ctr" anchorCtr="1"/>
            <a:lstStyle/>
            <a:p>
              <a:pPr>
                <a:defRPr sz="1100" b="1" i="0" u="none" strike="noStrike" kern="1200" baseline="0">
                  <a:solidFill>
                    <a:schemeClr val="accent5"/>
                  </a:solidFill>
                  <a:latin typeface="Aptos"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5">
              <a:lumMod val="75000"/>
            </a:schemeClr>
          </a:solidFill>
          <a:ln>
            <a:noFill/>
          </a:ln>
          <a:effectLst/>
        </c:spPr>
        <c:dLbl>
          <c:idx val="0"/>
          <c:layout>
            <c:manualLayout>
              <c:x val="4.6349942062572421E-3"/>
              <c:y val="-0.320185614849188"/>
            </c:manualLayout>
          </c:layout>
          <c:spPr>
            <a:noFill/>
            <a:ln>
              <a:noFill/>
            </a:ln>
            <a:effectLst/>
          </c:spPr>
          <c:txPr>
            <a:bodyPr rot="0" spcFirstLastPara="1" vertOverflow="ellipsis" vert="horz" wrap="square" anchor="ctr" anchorCtr="1"/>
            <a:lstStyle/>
            <a:p>
              <a:pPr>
                <a:defRPr sz="1100" b="1" i="0" u="none" strike="noStrike" kern="1200" baseline="0">
                  <a:solidFill>
                    <a:schemeClr val="accent5"/>
                  </a:solidFill>
                  <a:latin typeface="Aptos"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5">
              <a:lumMod val="75000"/>
            </a:schemeClr>
          </a:solidFill>
          <a:ln>
            <a:noFill/>
          </a:ln>
          <a:effectLst/>
        </c:spPr>
        <c:dLbl>
          <c:idx val="0"/>
          <c:layout>
            <c:manualLayout>
              <c:x val="-9.2699884125144842E-3"/>
              <c:y val="-0.25058004640371229"/>
            </c:manualLayout>
          </c:layout>
          <c:spPr>
            <a:noFill/>
            <a:ln>
              <a:noFill/>
            </a:ln>
            <a:effectLst/>
          </c:spPr>
          <c:txPr>
            <a:bodyPr rot="0" spcFirstLastPara="1" vertOverflow="ellipsis" vert="horz" wrap="square" anchor="ctr" anchorCtr="1"/>
            <a:lstStyle/>
            <a:p>
              <a:pPr>
                <a:defRPr sz="1100" b="1" i="0" u="none" strike="noStrike" kern="1200" baseline="0">
                  <a:solidFill>
                    <a:schemeClr val="accent5"/>
                  </a:solidFill>
                  <a:latin typeface="Aptos"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5">
              <a:lumMod val="75000"/>
            </a:schemeClr>
          </a:solidFill>
          <a:ln>
            <a:noFill/>
          </a:ln>
          <a:effectLst/>
        </c:spPr>
        <c:marker>
          <c:symbol val="none"/>
        </c:marker>
        <c:dLbl>
          <c:idx val="0"/>
          <c:spPr>
            <a:noFill/>
            <a:ln>
              <a:noFill/>
            </a:ln>
            <a:effectLst/>
          </c:spPr>
          <c:txPr>
            <a:bodyPr rot="0" spcFirstLastPara="1" vertOverflow="ellipsis" vert="horz" wrap="square" anchor="ctr" anchorCtr="1"/>
            <a:lstStyle/>
            <a:p>
              <a:pPr>
                <a:defRPr sz="1100" b="1" i="0" u="none" strike="noStrike" kern="1200" baseline="0">
                  <a:solidFill>
                    <a:schemeClr val="accent5"/>
                  </a:solidFill>
                  <a:latin typeface="Aptos"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5">
              <a:lumMod val="75000"/>
            </a:schemeClr>
          </a:solidFill>
          <a:ln>
            <a:noFill/>
          </a:ln>
          <a:effectLst/>
        </c:spPr>
        <c:dLbl>
          <c:idx val="0"/>
          <c:layout>
            <c:manualLayout>
              <c:x val="4.6349982485032346E-2"/>
              <c:y val="-0.3431217935466897"/>
            </c:manualLayout>
          </c:layout>
          <c:spPr>
            <a:noFill/>
            <a:ln>
              <a:noFill/>
            </a:ln>
            <a:effectLst/>
          </c:spPr>
          <c:txPr>
            <a:bodyPr rot="0" spcFirstLastPara="1" vertOverflow="ellipsis" vert="horz" wrap="square" anchor="ctr" anchorCtr="1"/>
            <a:lstStyle/>
            <a:p>
              <a:pPr>
                <a:defRPr sz="1100" b="1" i="0" u="none" strike="noStrike" kern="1200" baseline="0">
                  <a:solidFill>
                    <a:schemeClr val="accent5"/>
                  </a:solidFill>
                  <a:latin typeface="Aptos"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5">
              <a:lumMod val="75000"/>
            </a:schemeClr>
          </a:solidFill>
          <a:ln>
            <a:noFill/>
          </a:ln>
          <a:effectLst/>
        </c:spPr>
        <c:dLbl>
          <c:idx val="0"/>
          <c:layout>
            <c:manualLayout>
              <c:x val="-4.2486956077749221E-17"/>
              <c:y val="-0.34338747099767986"/>
            </c:manualLayout>
          </c:layout>
          <c:spPr>
            <a:noFill/>
            <a:ln>
              <a:noFill/>
            </a:ln>
            <a:effectLst/>
          </c:spPr>
          <c:txPr>
            <a:bodyPr rot="0" spcFirstLastPara="1" vertOverflow="ellipsis" vert="horz" wrap="square" anchor="ctr" anchorCtr="1"/>
            <a:lstStyle/>
            <a:p>
              <a:pPr>
                <a:defRPr sz="1100" b="1" i="0" u="none" strike="noStrike" kern="1200" baseline="0">
                  <a:solidFill>
                    <a:schemeClr val="accent5"/>
                  </a:solidFill>
                  <a:latin typeface="Aptos"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5">
              <a:lumMod val="75000"/>
            </a:schemeClr>
          </a:solidFill>
          <a:ln>
            <a:noFill/>
          </a:ln>
          <a:effectLst/>
        </c:spPr>
        <c:dLbl>
          <c:idx val="0"/>
          <c:layout>
            <c:manualLayout>
              <c:x val="4.6349942062572421E-3"/>
              <c:y val="-0.320185614849188"/>
            </c:manualLayout>
          </c:layout>
          <c:spPr>
            <a:noFill/>
            <a:ln>
              <a:noFill/>
            </a:ln>
            <a:effectLst/>
          </c:spPr>
          <c:txPr>
            <a:bodyPr rot="0" spcFirstLastPara="1" vertOverflow="ellipsis" vert="horz" wrap="square" anchor="ctr" anchorCtr="1"/>
            <a:lstStyle/>
            <a:p>
              <a:pPr>
                <a:defRPr sz="1100" b="1" i="0" u="none" strike="noStrike" kern="1200" baseline="0">
                  <a:solidFill>
                    <a:schemeClr val="accent5"/>
                  </a:solidFill>
                  <a:latin typeface="Aptos"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5">
              <a:lumMod val="75000"/>
            </a:schemeClr>
          </a:solidFill>
          <a:ln>
            <a:noFill/>
          </a:ln>
          <a:effectLst/>
        </c:spPr>
        <c:dLbl>
          <c:idx val="0"/>
          <c:layout>
            <c:manualLayout>
              <c:x val="-9.2699884125144842E-3"/>
              <c:y val="-0.25058004640371229"/>
            </c:manualLayout>
          </c:layout>
          <c:spPr>
            <a:noFill/>
            <a:ln>
              <a:noFill/>
            </a:ln>
            <a:effectLst/>
          </c:spPr>
          <c:txPr>
            <a:bodyPr rot="0" spcFirstLastPara="1" vertOverflow="ellipsis" vert="horz" wrap="square" anchor="ctr" anchorCtr="1"/>
            <a:lstStyle/>
            <a:p>
              <a:pPr>
                <a:defRPr sz="1100" b="1" i="0" u="none" strike="noStrike" kern="1200" baseline="0">
                  <a:solidFill>
                    <a:schemeClr val="accent5"/>
                  </a:solidFill>
                  <a:latin typeface="Aptos" panose="020B00040202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areaChart>
        <c:grouping val="standard"/>
        <c:varyColors val="0"/>
        <c:ser>
          <c:idx val="0"/>
          <c:order val="0"/>
          <c:tx>
            <c:strRef>
              <c:f>Case4!$C$2</c:f>
              <c:strCache>
                <c:ptCount val="1"/>
                <c:pt idx="0">
                  <c:v>Total</c:v>
                </c:pt>
              </c:strCache>
            </c:strRef>
          </c:tx>
          <c:spPr>
            <a:solidFill>
              <a:srgbClr val="C05200"/>
            </a:solidFill>
            <a:ln>
              <a:noFill/>
            </a:ln>
            <a:effectLst/>
          </c:spPr>
          <c:dLbls>
            <c:dLbl>
              <c:idx val="0"/>
              <c:layout>
                <c:manualLayout>
                  <c:x val="4.6349897711727248E-2"/>
                  <c:y val="-0.3669881419953770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75A-4D0A-8B26-B50E0C9C8FDC}"/>
                </c:ext>
              </c:extLst>
            </c:dLbl>
            <c:dLbl>
              <c:idx val="1"/>
              <c:layout>
                <c:manualLayout>
                  <c:x val="0"/>
                  <c:y val="-0.3624805968466351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75A-4D0A-8B26-B50E0C9C8FDC}"/>
                </c:ext>
              </c:extLst>
            </c:dLbl>
            <c:dLbl>
              <c:idx val="2"/>
              <c:layout>
                <c:manualLayout>
                  <c:x val="-8.2677823979880366E-4"/>
                  <c:y val="-0.32973220829496558"/>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75A-4D0A-8B26-B50E0C9C8FDC}"/>
                </c:ext>
              </c:extLst>
            </c:dLbl>
            <c:dLbl>
              <c:idx val="3"/>
              <c:layout>
                <c:manualLayout>
                  <c:x val="-9.2700225477156326E-3"/>
                  <c:y val="-0.2648999304681187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75A-4D0A-8B26-B50E0C9C8FDC}"/>
                </c:ext>
              </c:extLst>
            </c:dLbl>
            <c:spPr>
              <a:noFill/>
              <a:ln>
                <a:noFill/>
              </a:ln>
              <a:effectLst/>
            </c:spPr>
            <c:txPr>
              <a:bodyPr rot="0" spcFirstLastPara="1" vertOverflow="ellipsis" vert="horz" wrap="square" anchor="ctr" anchorCtr="1"/>
              <a:lstStyle/>
              <a:p>
                <a:pPr>
                  <a:defRPr sz="1100" b="1" i="0" u="none" strike="noStrike" kern="1200" baseline="0">
                    <a:solidFill>
                      <a:srgbClr val="C05200"/>
                    </a:solidFill>
                    <a:latin typeface="Aptos" panose="020B0004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Case4!$B$3:$B$7</c:f>
              <c:strCache>
                <c:ptCount val="4"/>
                <c:pt idx="0">
                  <c:v>2020</c:v>
                </c:pt>
                <c:pt idx="1">
                  <c:v>2021</c:v>
                </c:pt>
                <c:pt idx="2">
                  <c:v>2022</c:v>
                </c:pt>
                <c:pt idx="3">
                  <c:v>2023</c:v>
                </c:pt>
              </c:strCache>
            </c:strRef>
          </c:cat>
          <c:val>
            <c:numRef>
              <c:f>Case4!$C$3:$C$7</c:f>
              <c:numCache>
                <c:formatCode>0%</c:formatCode>
                <c:ptCount val="4"/>
                <c:pt idx="0">
                  <c:v>0.27900000000000003</c:v>
                </c:pt>
                <c:pt idx="1">
                  <c:v>0.28000000000000003</c:v>
                </c:pt>
                <c:pt idx="2">
                  <c:v>0.252</c:v>
                </c:pt>
                <c:pt idx="3">
                  <c:v>0.189</c:v>
                </c:pt>
              </c:numCache>
            </c:numRef>
          </c:val>
          <c:extLst>
            <c:ext xmlns:c16="http://schemas.microsoft.com/office/drawing/2014/chart" uri="{C3380CC4-5D6E-409C-BE32-E72D297353CC}">
              <c16:uniqueId val="{00000004-F75A-4D0A-8B26-B50E0C9C8FDC}"/>
            </c:ext>
          </c:extLst>
        </c:ser>
        <c:dLbls>
          <c:showLegendKey val="0"/>
          <c:showVal val="1"/>
          <c:showCatName val="0"/>
          <c:showSerName val="0"/>
          <c:showPercent val="0"/>
          <c:showBubbleSize val="0"/>
        </c:dLbls>
        <c:axId val="589555104"/>
        <c:axId val="589555584"/>
      </c:areaChart>
      <c:catAx>
        <c:axId val="589555104"/>
        <c:scaling>
          <c:orientation val="minMax"/>
        </c:scaling>
        <c:delete val="0"/>
        <c:axPos val="b"/>
        <c:numFmt formatCode="General" sourceLinked="1"/>
        <c:majorTickMark val="none"/>
        <c:minorTickMark val="none"/>
        <c:tickLblPos val="nextTo"/>
        <c:spPr>
          <a:noFill/>
          <a:ln w="12700" cap="flat" cmpd="sng" algn="ctr">
            <a:solidFill>
              <a:schemeClr val="accent5">
                <a:lumMod val="75000"/>
              </a:schemeClr>
            </a:solidFill>
            <a:round/>
          </a:ln>
          <a:effectLst/>
        </c:spPr>
        <c:txPr>
          <a:bodyPr rot="-60000000" spcFirstLastPara="1" vertOverflow="ellipsis" vert="horz" wrap="square" anchor="ctr" anchorCtr="1"/>
          <a:lstStyle/>
          <a:p>
            <a:pPr>
              <a:defRPr sz="1100" b="1" i="0" u="none" strike="noStrike" kern="1200" baseline="0">
                <a:solidFill>
                  <a:srgbClr val="C05200"/>
                </a:solidFill>
                <a:latin typeface="Aptos" panose="020B0004020202020204" pitchFamily="34" charset="0"/>
                <a:ea typeface="+mn-ea"/>
                <a:cs typeface="+mn-cs"/>
              </a:defRPr>
            </a:pPr>
            <a:endParaRPr lang="en-US"/>
          </a:p>
        </c:txPr>
        <c:crossAx val="589555584"/>
        <c:crosses val="autoZero"/>
        <c:auto val="1"/>
        <c:lblAlgn val="ctr"/>
        <c:lblOffset val="100"/>
        <c:noMultiLvlLbl val="0"/>
      </c:catAx>
      <c:valAx>
        <c:axId val="589555584"/>
        <c:scaling>
          <c:orientation val="minMax"/>
        </c:scaling>
        <c:delete val="1"/>
        <c:axPos val="l"/>
        <c:numFmt formatCode="0%" sourceLinked="1"/>
        <c:majorTickMark val="none"/>
        <c:minorTickMark val="none"/>
        <c:tickLblPos val="nextTo"/>
        <c:crossAx val="5895551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sz="1100" b="1">
          <a:solidFill>
            <a:srgbClr val="C05200"/>
          </a:solidFill>
          <a:latin typeface="Aptos" panose="020B0004020202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rgbClr val="C05200"/>
                </a:solidFill>
                <a:latin typeface="Aptos" panose="020B0004020202020204" pitchFamily="34" charset="0"/>
                <a:ea typeface="+mn-ea"/>
                <a:cs typeface="+mn-cs"/>
              </a:defRPr>
            </a:pPr>
            <a:r>
              <a:rPr lang="en-US" sz="1600" b="1" dirty="0">
                <a:solidFill>
                  <a:srgbClr val="C05200"/>
                </a:solidFill>
                <a:latin typeface="Aptos" panose="020B0004020202020204" pitchFamily="34" charset="0"/>
              </a:rPr>
              <a:t>Avg. Checkout Rate</a:t>
            </a:r>
          </a:p>
        </c:rich>
      </c:tx>
      <c:layout>
        <c:manualLayout>
          <c:xMode val="edge"/>
          <c:yMode val="edge"/>
          <c:x val="0.1618174344586237"/>
          <c:y val="1.8473730452271832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rgbClr val="C05200"/>
              </a:solidFill>
              <a:latin typeface="Aptos" panose="020B0004020202020204" pitchFamily="34" charset="0"/>
              <a:ea typeface="+mn-ea"/>
              <a:cs typeface="+mn-cs"/>
            </a:defRPr>
          </a:pPr>
          <a:endParaRPr lang="en-US"/>
        </a:p>
      </c:txPr>
    </c:title>
    <c:autoTitleDeleted val="0"/>
    <c:plotArea>
      <c:layout/>
      <c:doughnutChart>
        <c:varyColors val="1"/>
        <c:ser>
          <c:idx val="0"/>
          <c:order val="0"/>
          <c:spPr>
            <a:ln>
              <a:noFill/>
            </a:ln>
          </c:spPr>
          <c:dPt>
            <c:idx val="0"/>
            <c:bubble3D val="0"/>
            <c:spPr>
              <a:solidFill>
                <a:srgbClr val="C00000"/>
              </a:solidFill>
              <a:ln w="19050">
                <a:noFill/>
              </a:ln>
              <a:effectLst/>
            </c:spPr>
            <c:extLst>
              <c:ext xmlns:c16="http://schemas.microsoft.com/office/drawing/2014/chart" uri="{C3380CC4-5D6E-409C-BE32-E72D297353CC}">
                <c16:uniqueId val="{00000001-1A32-49ED-B36F-4CCEBE0A5DCC}"/>
              </c:ext>
            </c:extLst>
          </c:dPt>
          <c:dPt>
            <c:idx val="1"/>
            <c:bubble3D val="0"/>
            <c:spPr>
              <a:noFill/>
              <a:ln w="19050">
                <a:noFill/>
              </a:ln>
              <a:effectLst/>
            </c:spPr>
            <c:extLst>
              <c:ext xmlns:c16="http://schemas.microsoft.com/office/drawing/2014/chart" uri="{C3380CC4-5D6E-409C-BE32-E72D297353CC}">
                <c16:uniqueId val="{00000003-1A32-49ED-B36F-4CCEBE0A5DCC}"/>
              </c:ext>
            </c:extLst>
          </c:dPt>
          <c:val>
            <c:numRef>
              <c:f>metrics!$M$5:$N$5</c:f>
              <c:numCache>
                <c:formatCode>0%</c:formatCode>
                <c:ptCount val="2"/>
                <c:pt idx="0">
                  <c:v>0.252</c:v>
                </c:pt>
                <c:pt idx="1">
                  <c:v>0.748</c:v>
                </c:pt>
              </c:numCache>
            </c:numRef>
          </c:val>
          <c:extLst>
            <c:ext xmlns:c16="http://schemas.microsoft.com/office/drawing/2014/chart" uri="{C3380CC4-5D6E-409C-BE32-E72D297353CC}">
              <c16:uniqueId val="{00000004-1A32-49ED-B36F-4CCEBE0A5DCC}"/>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[FlexTrade Dashboard.xlsx]Case5!Case5</c:name>
    <c:fmtId val="20"/>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0000"/>
          </a:solidFill>
          <a:ln>
            <a:noFill/>
          </a:ln>
          <a:effectLst/>
        </c:spPr>
      </c:pivotFmt>
      <c:pivotFmt>
        <c:idx val="4"/>
        <c:spPr>
          <a:solidFill>
            <a:srgbClr val="00B050"/>
          </a:solidFill>
          <a:ln>
            <a:noFill/>
          </a:ln>
          <a:effectLst/>
        </c:spPr>
      </c:pivotFmt>
      <c:pivotFmt>
        <c:idx val="5"/>
        <c:spPr>
          <a:solidFill>
            <a:srgbClr val="00B050"/>
          </a:solidFill>
          <a:ln>
            <a:noFill/>
          </a:ln>
          <a:effectLst/>
        </c:spPr>
      </c:pivotFmt>
      <c:pivotFmt>
        <c:idx val="6"/>
        <c:spPr>
          <a:solidFill>
            <a:srgbClr val="00B050"/>
          </a:solidFill>
          <a:ln>
            <a:noFill/>
          </a:ln>
          <a:effectLst/>
        </c:spPr>
      </c:pivotFmt>
      <c:pivotFmt>
        <c:idx val="7"/>
        <c:spPr>
          <a:solidFill>
            <a:srgbClr val="00B050"/>
          </a:solidFill>
          <a:ln>
            <a:noFill/>
          </a:ln>
          <a:effectLst/>
        </c:spPr>
      </c:pivotFmt>
      <c:pivotFmt>
        <c:idx val="8"/>
        <c:spPr>
          <a:solidFill>
            <a:srgbClr val="00B050"/>
          </a:solidFill>
          <a:ln>
            <a:noFill/>
          </a:ln>
          <a:effectLst/>
        </c:spPr>
      </c:pivotFmt>
      <c:pivotFmt>
        <c:idx val="9"/>
        <c:spPr>
          <a:solidFill>
            <a:srgbClr val="FF0000"/>
          </a:solidFill>
          <a:ln>
            <a:noFill/>
          </a:ln>
          <a:effectLst/>
        </c:spPr>
      </c:pivotFmt>
      <c:pivotFmt>
        <c:idx val="10"/>
        <c:spPr>
          <a:solidFill>
            <a:srgbClr val="FF0000"/>
          </a:solidFill>
          <a:ln>
            <a:noFill/>
          </a:ln>
          <a:effectLst/>
        </c:spPr>
      </c:pivotFmt>
      <c:pivotFmt>
        <c:idx val="11"/>
        <c:spPr>
          <a:solidFill>
            <a:srgbClr val="00B050"/>
          </a:solidFill>
          <a:ln>
            <a:noFill/>
          </a:ln>
          <a:effectLst/>
        </c:spPr>
      </c:pivotFmt>
      <c:pivotFmt>
        <c:idx val="12"/>
        <c:spPr>
          <a:solidFill>
            <a:srgbClr val="00B050"/>
          </a:solidFill>
          <a:ln>
            <a:noFill/>
          </a:ln>
          <a:effectLst/>
        </c:spPr>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rgbClr val="FF0000"/>
          </a:solidFill>
          <a:ln>
            <a:noFill/>
          </a:ln>
          <a:effectLst/>
        </c:spPr>
      </c:pivotFmt>
      <c:pivotFmt>
        <c:idx val="15"/>
        <c:spPr>
          <a:solidFill>
            <a:srgbClr val="FF0000"/>
          </a:solidFill>
          <a:ln>
            <a:noFill/>
          </a:ln>
          <a:effectLst/>
        </c:spPr>
      </c:pivotFmt>
      <c:pivotFmt>
        <c:idx val="16"/>
        <c:spPr>
          <a:solidFill>
            <a:srgbClr val="00B050"/>
          </a:solidFill>
          <a:ln>
            <a:noFill/>
          </a:ln>
          <a:effectLst/>
        </c:spPr>
      </c:pivotFmt>
      <c:pivotFmt>
        <c:idx val="17"/>
        <c:spPr>
          <a:solidFill>
            <a:srgbClr val="00B050"/>
          </a:solidFill>
          <a:ln>
            <a:noFill/>
          </a:ln>
          <a:effectLst/>
        </c:spPr>
      </c:pivotFmt>
      <c:pivotFmt>
        <c:idx val="18"/>
        <c:spPr>
          <a:solidFill>
            <a:srgbClr val="00B050"/>
          </a:solidFill>
          <a:ln>
            <a:noFill/>
          </a:ln>
          <a:effectLst/>
        </c:spPr>
      </c:pivotFmt>
      <c:pivotFmt>
        <c:idx val="19"/>
        <c:spPr>
          <a:solidFill>
            <a:srgbClr val="00B050"/>
          </a:solidFill>
          <a:ln>
            <a:noFill/>
          </a:ln>
          <a:effectLst/>
        </c:spPr>
      </c:pivotFmt>
      <c:pivotFmt>
        <c:idx val="20"/>
        <c:spPr>
          <a:solidFill>
            <a:srgbClr val="00B050"/>
          </a:solidFill>
          <a:ln>
            <a:noFill/>
          </a:ln>
          <a:effectLst/>
        </c:spPr>
      </c:pivotFmt>
      <c:pivotFmt>
        <c:idx val="21"/>
        <c:spPr>
          <a:solidFill>
            <a:srgbClr val="00B050"/>
          </a:solidFill>
          <a:ln>
            <a:noFill/>
          </a:ln>
          <a:effectLst/>
        </c:spPr>
      </c:pivotFmt>
      <c:pivotFmt>
        <c:idx val="22"/>
        <c:spPr>
          <a:solidFill>
            <a:srgbClr val="FF0000"/>
          </a:solidFill>
          <a:ln>
            <a:noFill/>
          </a:ln>
          <a:effectLst/>
        </c:spPr>
      </c:pivotFmt>
      <c:pivotFmt>
        <c:idx val="23"/>
        <c:spPr>
          <a:solidFill>
            <a:srgbClr val="00B050"/>
          </a:solidFill>
          <a:ln>
            <a:noFill/>
          </a:ln>
          <a:effectLst/>
        </c:spPr>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rgbClr val="FF0000"/>
          </a:solidFill>
          <a:ln>
            <a:noFill/>
          </a:ln>
          <a:effectLst/>
        </c:spPr>
      </c:pivotFmt>
      <c:pivotFmt>
        <c:idx val="26"/>
        <c:spPr>
          <a:solidFill>
            <a:srgbClr val="FF0000"/>
          </a:solidFill>
          <a:ln>
            <a:noFill/>
          </a:ln>
          <a:effectLst/>
        </c:spPr>
      </c:pivotFmt>
      <c:pivotFmt>
        <c:idx val="27"/>
        <c:spPr>
          <a:solidFill>
            <a:srgbClr val="00B050"/>
          </a:solidFill>
          <a:ln>
            <a:noFill/>
          </a:ln>
          <a:effectLst/>
        </c:spPr>
      </c:pivotFmt>
      <c:pivotFmt>
        <c:idx val="28"/>
        <c:spPr>
          <a:solidFill>
            <a:srgbClr val="00B050"/>
          </a:solidFill>
          <a:ln>
            <a:noFill/>
          </a:ln>
          <a:effectLst/>
        </c:spPr>
      </c:pivotFmt>
      <c:pivotFmt>
        <c:idx val="29"/>
        <c:spPr>
          <a:solidFill>
            <a:srgbClr val="00B050"/>
          </a:solidFill>
          <a:ln>
            <a:noFill/>
          </a:ln>
          <a:effectLst/>
        </c:spPr>
      </c:pivotFmt>
      <c:pivotFmt>
        <c:idx val="30"/>
        <c:spPr>
          <a:solidFill>
            <a:srgbClr val="00B050"/>
          </a:solidFill>
          <a:ln>
            <a:noFill/>
          </a:ln>
          <a:effectLst/>
        </c:spPr>
      </c:pivotFmt>
      <c:pivotFmt>
        <c:idx val="31"/>
        <c:spPr>
          <a:solidFill>
            <a:srgbClr val="00B050"/>
          </a:solidFill>
          <a:ln>
            <a:noFill/>
          </a:ln>
          <a:effectLst/>
        </c:spPr>
      </c:pivotFmt>
      <c:pivotFmt>
        <c:idx val="32"/>
        <c:spPr>
          <a:solidFill>
            <a:srgbClr val="00B050"/>
          </a:solidFill>
          <a:ln>
            <a:noFill/>
          </a:ln>
          <a:effectLst/>
        </c:spPr>
      </c:pivotFmt>
      <c:pivotFmt>
        <c:idx val="33"/>
        <c:spPr>
          <a:solidFill>
            <a:srgbClr val="FF0000"/>
          </a:solidFill>
          <a:ln>
            <a:noFill/>
          </a:ln>
          <a:effectLst/>
        </c:spPr>
      </c:pivotFmt>
      <c:pivotFmt>
        <c:idx val="34"/>
        <c:spPr>
          <a:solidFill>
            <a:srgbClr val="00B050"/>
          </a:solidFill>
          <a:ln>
            <a:noFill/>
          </a:ln>
          <a:effectLst/>
        </c:spPr>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rgbClr val="FF0000"/>
          </a:solidFill>
          <a:ln>
            <a:noFill/>
          </a:ln>
          <a:effectLst/>
        </c:spPr>
      </c:pivotFmt>
      <c:pivotFmt>
        <c:idx val="37"/>
        <c:spPr>
          <a:solidFill>
            <a:srgbClr val="FF0000"/>
          </a:solidFill>
          <a:ln>
            <a:noFill/>
          </a:ln>
          <a:effectLst/>
        </c:spPr>
      </c:pivotFmt>
      <c:pivotFmt>
        <c:idx val="38"/>
        <c:spPr>
          <a:solidFill>
            <a:srgbClr val="00B050"/>
          </a:solidFill>
          <a:ln>
            <a:noFill/>
          </a:ln>
          <a:effectLst/>
        </c:spPr>
      </c:pivotFmt>
      <c:pivotFmt>
        <c:idx val="39"/>
        <c:spPr>
          <a:solidFill>
            <a:srgbClr val="00B050"/>
          </a:solidFill>
          <a:ln>
            <a:noFill/>
          </a:ln>
          <a:effectLst/>
        </c:spPr>
      </c:pivotFmt>
      <c:pivotFmt>
        <c:idx val="40"/>
        <c:spPr>
          <a:solidFill>
            <a:srgbClr val="00B050"/>
          </a:solidFill>
          <a:ln>
            <a:noFill/>
          </a:ln>
          <a:effectLst/>
        </c:spPr>
      </c:pivotFmt>
      <c:pivotFmt>
        <c:idx val="41"/>
        <c:spPr>
          <a:solidFill>
            <a:srgbClr val="00B050"/>
          </a:solidFill>
          <a:ln>
            <a:noFill/>
          </a:ln>
          <a:effectLst/>
        </c:spPr>
      </c:pivotFmt>
      <c:pivotFmt>
        <c:idx val="42"/>
        <c:spPr>
          <a:solidFill>
            <a:srgbClr val="00B050"/>
          </a:solidFill>
          <a:ln>
            <a:noFill/>
          </a:ln>
          <a:effectLst/>
        </c:spPr>
      </c:pivotFmt>
      <c:pivotFmt>
        <c:idx val="43"/>
        <c:spPr>
          <a:solidFill>
            <a:srgbClr val="00B050"/>
          </a:solidFill>
          <a:ln>
            <a:noFill/>
          </a:ln>
          <a:effectLst/>
        </c:spPr>
      </c:pivotFmt>
      <c:pivotFmt>
        <c:idx val="44"/>
        <c:spPr>
          <a:solidFill>
            <a:srgbClr val="FF0000"/>
          </a:solidFill>
          <a:ln>
            <a:noFill/>
          </a:ln>
          <a:effectLst/>
        </c:spPr>
      </c:pivotFmt>
      <c:pivotFmt>
        <c:idx val="45"/>
        <c:spPr>
          <a:solidFill>
            <a:srgbClr val="00B050"/>
          </a:solidFill>
          <a:ln>
            <a:noFill/>
          </a:ln>
          <a:effectLst/>
        </c:spPr>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rgbClr val="FF0000"/>
          </a:solidFill>
          <a:ln>
            <a:noFill/>
          </a:ln>
          <a:effectLst/>
        </c:spPr>
      </c:pivotFmt>
      <c:pivotFmt>
        <c:idx val="48"/>
        <c:spPr>
          <a:solidFill>
            <a:srgbClr val="FF0000"/>
          </a:solidFill>
          <a:ln>
            <a:noFill/>
          </a:ln>
          <a:effectLst/>
        </c:spPr>
      </c:pivotFmt>
      <c:pivotFmt>
        <c:idx val="49"/>
        <c:spPr>
          <a:solidFill>
            <a:srgbClr val="00B050"/>
          </a:solidFill>
          <a:ln>
            <a:noFill/>
          </a:ln>
          <a:effectLst/>
        </c:spPr>
      </c:pivotFmt>
      <c:pivotFmt>
        <c:idx val="50"/>
        <c:spPr>
          <a:solidFill>
            <a:srgbClr val="00B050"/>
          </a:solidFill>
          <a:ln>
            <a:noFill/>
          </a:ln>
          <a:effectLst/>
        </c:spPr>
      </c:pivotFmt>
      <c:pivotFmt>
        <c:idx val="51"/>
        <c:spPr>
          <a:solidFill>
            <a:srgbClr val="00B050"/>
          </a:solidFill>
          <a:ln>
            <a:noFill/>
          </a:ln>
          <a:effectLst/>
        </c:spPr>
      </c:pivotFmt>
      <c:pivotFmt>
        <c:idx val="52"/>
        <c:spPr>
          <a:solidFill>
            <a:srgbClr val="00B050"/>
          </a:solidFill>
          <a:ln>
            <a:noFill/>
          </a:ln>
          <a:effectLst/>
        </c:spPr>
      </c:pivotFmt>
      <c:pivotFmt>
        <c:idx val="53"/>
        <c:spPr>
          <a:solidFill>
            <a:srgbClr val="00B050"/>
          </a:solidFill>
          <a:ln>
            <a:noFill/>
          </a:ln>
          <a:effectLst/>
        </c:spPr>
      </c:pivotFmt>
      <c:pivotFmt>
        <c:idx val="54"/>
        <c:spPr>
          <a:solidFill>
            <a:srgbClr val="00B050"/>
          </a:solidFill>
          <a:ln>
            <a:noFill/>
          </a:ln>
          <a:effectLst/>
        </c:spPr>
      </c:pivotFmt>
      <c:pivotFmt>
        <c:idx val="55"/>
        <c:spPr>
          <a:solidFill>
            <a:srgbClr val="FF0000"/>
          </a:solidFill>
          <a:ln>
            <a:noFill/>
          </a:ln>
          <a:effectLst/>
        </c:spPr>
      </c:pivotFmt>
      <c:pivotFmt>
        <c:idx val="56"/>
        <c:spPr>
          <a:solidFill>
            <a:srgbClr val="00B050"/>
          </a:solidFill>
          <a:ln>
            <a:noFill/>
          </a:ln>
          <a:effectLst/>
        </c:spPr>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rgbClr val="FF0000"/>
          </a:solidFill>
          <a:ln>
            <a:noFill/>
          </a:ln>
          <a:effectLst/>
        </c:spPr>
      </c:pivotFmt>
      <c:pivotFmt>
        <c:idx val="59"/>
        <c:spPr>
          <a:solidFill>
            <a:srgbClr val="FF0000"/>
          </a:solidFill>
          <a:ln>
            <a:noFill/>
          </a:ln>
          <a:effectLst/>
        </c:spPr>
      </c:pivotFmt>
      <c:pivotFmt>
        <c:idx val="60"/>
        <c:spPr>
          <a:solidFill>
            <a:srgbClr val="00B050"/>
          </a:solidFill>
          <a:ln>
            <a:noFill/>
          </a:ln>
          <a:effectLst/>
        </c:spPr>
      </c:pivotFmt>
      <c:pivotFmt>
        <c:idx val="61"/>
        <c:spPr>
          <a:solidFill>
            <a:srgbClr val="00B050"/>
          </a:solidFill>
          <a:ln>
            <a:noFill/>
          </a:ln>
          <a:effectLst/>
        </c:spPr>
      </c:pivotFmt>
      <c:pivotFmt>
        <c:idx val="62"/>
        <c:spPr>
          <a:solidFill>
            <a:srgbClr val="00B050"/>
          </a:solidFill>
          <a:ln>
            <a:noFill/>
          </a:ln>
          <a:effectLst/>
        </c:spPr>
      </c:pivotFmt>
      <c:pivotFmt>
        <c:idx val="63"/>
        <c:spPr>
          <a:solidFill>
            <a:srgbClr val="00B050"/>
          </a:solidFill>
          <a:ln>
            <a:noFill/>
          </a:ln>
          <a:effectLst/>
        </c:spPr>
      </c:pivotFmt>
      <c:pivotFmt>
        <c:idx val="64"/>
        <c:spPr>
          <a:solidFill>
            <a:srgbClr val="00B050"/>
          </a:solidFill>
          <a:ln>
            <a:noFill/>
          </a:ln>
          <a:effectLst/>
        </c:spPr>
      </c:pivotFmt>
      <c:pivotFmt>
        <c:idx val="65"/>
        <c:spPr>
          <a:solidFill>
            <a:srgbClr val="00B050"/>
          </a:solidFill>
          <a:ln>
            <a:noFill/>
          </a:ln>
          <a:effectLst/>
        </c:spPr>
      </c:pivotFmt>
      <c:pivotFmt>
        <c:idx val="66"/>
        <c:spPr>
          <a:solidFill>
            <a:srgbClr val="FF0000"/>
          </a:solidFill>
          <a:ln>
            <a:noFill/>
          </a:ln>
          <a:effectLst/>
        </c:spPr>
      </c:pivotFmt>
      <c:pivotFmt>
        <c:idx val="67"/>
        <c:spPr>
          <a:solidFill>
            <a:srgbClr val="00B050"/>
          </a:solidFill>
          <a:ln>
            <a:noFill/>
          </a:ln>
          <a:effectLst/>
        </c:spPr>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accent5"/>
                  </a:solidFill>
                  <a:latin typeface="Aptos"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9"/>
        <c:spPr>
          <a:solidFill>
            <a:srgbClr val="FF0000"/>
          </a:solidFill>
          <a:ln>
            <a:noFill/>
          </a:ln>
          <a:effectLst/>
        </c:spPr>
      </c:pivotFmt>
      <c:pivotFmt>
        <c:idx val="70"/>
        <c:spPr>
          <a:solidFill>
            <a:srgbClr val="FF0000"/>
          </a:solidFill>
          <a:ln>
            <a:noFill/>
          </a:ln>
          <a:effectLst/>
        </c:spPr>
      </c:pivotFmt>
      <c:pivotFmt>
        <c:idx val="71"/>
        <c:spPr>
          <a:solidFill>
            <a:srgbClr val="00B050"/>
          </a:solidFill>
          <a:ln>
            <a:noFill/>
          </a:ln>
          <a:effectLst/>
        </c:spPr>
      </c:pivotFmt>
      <c:pivotFmt>
        <c:idx val="72"/>
        <c:spPr>
          <a:solidFill>
            <a:srgbClr val="00B050"/>
          </a:solidFill>
          <a:ln>
            <a:noFill/>
          </a:ln>
          <a:effectLst/>
        </c:spPr>
      </c:pivotFmt>
      <c:pivotFmt>
        <c:idx val="73"/>
        <c:spPr>
          <a:solidFill>
            <a:srgbClr val="00B050"/>
          </a:solidFill>
          <a:ln>
            <a:noFill/>
          </a:ln>
          <a:effectLst/>
        </c:spPr>
      </c:pivotFmt>
      <c:pivotFmt>
        <c:idx val="74"/>
        <c:spPr>
          <a:solidFill>
            <a:srgbClr val="00B050"/>
          </a:solidFill>
          <a:ln>
            <a:noFill/>
          </a:ln>
          <a:effectLst/>
        </c:spPr>
      </c:pivotFmt>
      <c:pivotFmt>
        <c:idx val="75"/>
        <c:spPr>
          <a:solidFill>
            <a:srgbClr val="00B050"/>
          </a:solidFill>
          <a:ln>
            <a:noFill/>
          </a:ln>
          <a:effectLst/>
        </c:spPr>
      </c:pivotFmt>
      <c:pivotFmt>
        <c:idx val="76"/>
        <c:spPr>
          <a:solidFill>
            <a:srgbClr val="00B050"/>
          </a:solidFill>
          <a:ln>
            <a:noFill/>
          </a:ln>
          <a:effectLst/>
        </c:spPr>
      </c:pivotFmt>
      <c:pivotFmt>
        <c:idx val="77"/>
        <c:spPr>
          <a:solidFill>
            <a:srgbClr val="FF0000"/>
          </a:solidFill>
          <a:ln>
            <a:noFill/>
          </a:ln>
          <a:effectLst/>
        </c:spPr>
      </c:pivotFmt>
      <c:pivotFmt>
        <c:idx val="78"/>
        <c:spPr>
          <a:solidFill>
            <a:srgbClr val="00B050"/>
          </a:solidFill>
          <a:ln>
            <a:noFill/>
          </a:ln>
          <a:effectLst/>
        </c:spPr>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accent5"/>
                  </a:solidFill>
                  <a:latin typeface="Aptos"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0"/>
        <c:spPr>
          <a:solidFill>
            <a:srgbClr val="FF0000"/>
          </a:solidFill>
          <a:ln>
            <a:noFill/>
          </a:ln>
          <a:effectLst/>
        </c:spPr>
      </c:pivotFmt>
      <c:pivotFmt>
        <c:idx val="81"/>
        <c:spPr>
          <a:solidFill>
            <a:srgbClr val="FF0000"/>
          </a:solidFill>
          <a:ln>
            <a:noFill/>
          </a:ln>
          <a:effectLst/>
        </c:spPr>
      </c:pivotFmt>
      <c:pivotFmt>
        <c:idx val="82"/>
        <c:spPr>
          <a:solidFill>
            <a:srgbClr val="00B050"/>
          </a:solidFill>
          <a:ln>
            <a:noFill/>
          </a:ln>
          <a:effectLst/>
        </c:spPr>
      </c:pivotFmt>
      <c:pivotFmt>
        <c:idx val="83"/>
        <c:spPr>
          <a:solidFill>
            <a:srgbClr val="00B050"/>
          </a:solidFill>
          <a:ln>
            <a:noFill/>
          </a:ln>
          <a:effectLst/>
        </c:spPr>
      </c:pivotFmt>
      <c:pivotFmt>
        <c:idx val="84"/>
        <c:spPr>
          <a:solidFill>
            <a:srgbClr val="00B050"/>
          </a:solidFill>
          <a:ln>
            <a:noFill/>
          </a:ln>
          <a:effectLst/>
        </c:spPr>
      </c:pivotFmt>
      <c:pivotFmt>
        <c:idx val="85"/>
        <c:spPr>
          <a:solidFill>
            <a:srgbClr val="00B050"/>
          </a:solidFill>
          <a:ln>
            <a:noFill/>
          </a:ln>
          <a:effectLst/>
        </c:spPr>
      </c:pivotFmt>
      <c:pivotFmt>
        <c:idx val="86"/>
        <c:spPr>
          <a:solidFill>
            <a:srgbClr val="00B050"/>
          </a:solidFill>
          <a:ln>
            <a:noFill/>
          </a:ln>
          <a:effectLst/>
        </c:spPr>
      </c:pivotFmt>
      <c:pivotFmt>
        <c:idx val="87"/>
        <c:spPr>
          <a:solidFill>
            <a:srgbClr val="00B050"/>
          </a:solidFill>
          <a:ln>
            <a:noFill/>
          </a:ln>
          <a:effectLst/>
        </c:spPr>
      </c:pivotFmt>
      <c:pivotFmt>
        <c:idx val="88"/>
        <c:spPr>
          <a:solidFill>
            <a:srgbClr val="FF0000"/>
          </a:solidFill>
          <a:ln>
            <a:noFill/>
          </a:ln>
          <a:effectLst/>
        </c:spPr>
      </c:pivotFmt>
      <c:pivotFmt>
        <c:idx val="89"/>
        <c:spPr>
          <a:solidFill>
            <a:srgbClr val="00B050"/>
          </a:solidFill>
          <a:ln>
            <a:noFill/>
          </a:ln>
          <a:effectLst/>
        </c:spPr>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chemeClr val="accent5"/>
                  </a:solidFill>
                  <a:latin typeface="Aptos" panose="020B0004020202020204" pitchFamily="34"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1"/>
        <c:spPr>
          <a:solidFill>
            <a:srgbClr val="FF0000"/>
          </a:solidFill>
          <a:ln>
            <a:noFill/>
          </a:ln>
          <a:effectLst/>
        </c:spPr>
      </c:pivotFmt>
      <c:pivotFmt>
        <c:idx val="92"/>
        <c:spPr>
          <a:solidFill>
            <a:srgbClr val="FF0000"/>
          </a:solidFill>
          <a:ln>
            <a:noFill/>
          </a:ln>
          <a:effectLst/>
        </c:spPr>
      </c:pivotFmt>
      <c:pivotFmt>
        <c:idx val="93"/>
        <c:spPr>
          <a:solidFill>
            <a:srgbClr val="00B050"/>
          </a:solidFill>
          <a:ln>
            <a:noFill/>
          </a:ln>
          <a:effectLst/>
        </c:spPr>
      </c:pivotFmt>
      <c:pivotFmt>
        <c:idx val="94"/>
        <c:spPr>
          <a:solidFill>
            <a:srgbClr val="00B050"/>
          </a:solidFill>
          <a:ln>
            <a:noFill/>
          </a:ln>
          <a:effectLst/>
        </c:spPr>
      </c:pivotFmt>
      <c:pivotFmt>
        <c:idx val="95"/>
        <c:spPr>
          <a:solidFill>
            <a:srgbClr val="00B050"/>
          </a:solidFill>
          <a:ln>
            <a:noFill/>
          </a:ln>
          <a:effectLst/>
        </c:spPr>
      </c:pivotFmt>
      <c:pivotFmt>
        <c:idx val="96"/>
        <c:spPr>
          <a:solidFill>
            <a:srgbClr val="00B050"/>
          </a:solidFill>
          <a:ln>
            <a:noFill/>
          </a:ln>
          <a:effectLst/>
        </c:spPr>
      </c:pivotFmt>
      <c:pivotFmt>
        <c:idx val="97"/>
        <c:spPr>
          <a:solidFill>
            <a:srgbClr val="00B050"/>
          </a:solidFill>
          <a:ln>
            <a:noFill/>
          </a:ln>
          <a:effectLst/>
        </c:spPr>
      </c:pivotFmt>
      <c:pivotFmt>
        <c:idx val="98"/>
        <c:spPr>
          <a:solidFill>
            <a:srgbClr val="00B050"/>
          </a:solidFill>
          <a:ln>
            <a:noFill/>
          </a:ln>
          <a:effectLst/>
        </c:spPr>
      </c:pivotFmt>
      <c:pivotFmt>
        <c:idx val="99"/>
        <c:spPr>
          <a:solidFill>
            <a:srgbClr val="FF0000"/>
          </a:solidFill>
          <a:ln>
            <a:noFill/>
          </a:ln>
          <a:effectLst/>
        </c:spPr>
      </c:pivotFmt>
      <c:pivotFmt>
        <c:idx val="100"/>
        <c:spPr>
          <a:solidFill>
            <a:srgbClr val="00B050"/>
          </a:solidFill>
          <a:ln>
            <a:noFill/>
          </a:ln>
          <a:effectLst/>
        </c:spPr>
      </c:pivotFmt>
    </c:pivotFmts>
    <c:plotArea>
      <c:layout/>
      <c:barChart>
        <c:barDir val="bar"/>
        <c:grouping val="clustered"/>
        <c:varyColors val="0"/>
        <c:ser>
          <c:idx val="0"/>
          <c:order val="0"/>
          <c:tx>
            <c:strRef>
              <c:f>Case5!$C$2</c:f>
              <c:strCache>
                <c:ptCount val="1"/>
                <c:pt idx="0">
                  <c:v>Total</c:v>
                </c:pt>
              </c:strCache>
            </c:strRef>
          </c:tx>
          <c:spPr>
            <a:solidFill>
              <a:schemeClr val="accent1"/>
            </a:solidFill>
            <a:ln>
              <a:noFill/>
            </a:ln>
            <a:effectLst/>
          </c:spPr>
          <c:invertIfNegative val="0"/>
          <c:dPt>
            <c:idx val="0"/>
            <c:invertIfNegative val="0"/>
            <c:bubble3D val="0"/>
            <c:spPr>
              <a:solidFill>
                <a:srgbClr val="C00000"/>
              </a:solidFill>
              <a:ln>
                <a:noFill/>
              </a:ln>
              <a:effectLst/>
            </c:spPr>
            <c:extLst>
              <c:ext xmlns:c16="http://schemas.microsoft.com/office/drawing/2014/chart" uri="{C3380CC4-5D6E-409C-BE32-E72D297353CC}">
                <c16:uniqueId val="{00000001-F9D5-4E07-BE0B-EA20658F4A98}"/>
              </c:ext>
            </c:extLst>
          </c:dPt>
          <c:dPt>
            <c:idx val="1"/>
            <c:invertIfNegative val="0"/>
            <c:bubble3D val="0"/>
            <c:spPr>
              <a:solidFill>
                <a:srgbClr val="C00000"/>
              </a:solidFill>
              <a:ln>
                <a:noFill/>
              </a:ln>
              <a:effectLst/>
            </c:spPr>
            <c:extLst>
              <c:ext xmlns:c16="http://schemas.microsoft.com/office/drawing/2014/chart" uri="{C3380CC4-5D6E-409C-BE32-E72D297353CC}">
                <c16:uniqueId val="{00000003-F9D5-4E07-BE0B-EA20658F4A98}"/>
              </c:ext>
            </c:extLst>
          </c:dPt>
          <c:dPt>
            <c:idx val="2"/>
            <c:invertIfNegative val="0"/>
            <c:bubble3D val="0"/>
            <c:spPr>
              <a:solidFill>
                <a:srgbClr val="00B050"/>
              </a:solidFill>
              <a:ln>
                <a:noFill/>
              </a:ln>
              <a:effectLst/>
            </c:spPr>
            <c:extLst>
              <c:ext xmlns:c16="http://schemas.microsoft.com/office/drawing/2014/chart" uri="{C3380CC4-5D6E-409C-BE32-E72D297353CC}">
                <c16:uniqueId val="{00000005-F9D5-4E07-BE0B-EA20658F4A98}"/>
              </c:ext>
            </c:extLst>
          </c:dPt>
          <c:dPt>
            <c:idx val="3"/>
            <c:invertIfNegative val="0"/>
            <c:bubble3D val="0"/>
            <c:spPr>
              <a:solidFill>
                <a:srgbClr val="00B050"/>
              </a:solidFill>
              <a:ln>
                <a:noFill/>
              </a:ln>
              <a:effectLst/>
            </c:spPr>
            <c:extLst>
              <c:ext xmlns:c16="http://schemas.microsoft.com/office/drawing/2014/chart" uri="{C3380CC4-5D6E-409C-BE32-E72D297353CC}">
                <c16:uniqueId val="{00000007-F9D5-4E07-BE0B-EA20658F4A98}"/>
              </c:ext>
            </c:extLst>
          </c:dPt>
          <c:dPt>
            <c:idx val="4"/>
            <c:invertIfNegative val="0"/>
            <c:bubble3D val="0"/>
            <c:spPr>
              <a:solidFill>
                <a:srgbClr val="00B050"/>
              </a:solidFill>
              <a:ln>
                <a:noFill/>
              </a:ln>
              <a:effectLst/>
            </c:spPr>
            <c:extLst>
              <c:ext xmlns:c16="http://schemas.microsoft.com/office/drawing/2014/chart" uri="{C3380CC4-5D6E-409C-BE32-E72D297353CC}">
                <c16:uniqueId val="{00000009-F9D5-4E07-BE0B-EA20658F4A98}"/>
              </c:ext>
            </c:extLst>
          </c:dPt>
          <c:dPt>
            <c:idx val="5"/>
            <c:invertIfNegative val="0"/>
            <c:bubble3D val="0"/>
            <c:spPr>
              <a:solidFill>
                <a:srgbClr val="00B050"/>
              </a:solidFill>
              <a:ln>
                <a:noFill/>
              </a:ln>
              <a:effectLst/>
            </c:spPr>
            <c:extLst>
              <c:ext xmlns:c16="http://schemas.microsoft.com/office/drawing/2014/chart" uri="{C3380CC4-5D6E-409C-BE32-E72D297353CC}">
                <c16:uniqueId val="{0000000B-F9D5-4E07-BE0B-EA20658F4A98}"/>
              </c:ext>
            </c:extLst>
          </c:dPt>
          <c:dPt>
            <c:idx val="6"/>
            <c:invertIfNegative val="0"/>
            <c:bubble3D val="0"/>
            <c:spPr>
              <a:solidFill>
                <a:srgbClr val="00B050"/>
              </a:solidFill>
              <a:ln>
                <a:noFill/>
              </a:ln>
              <a:effectLst/>
            </c:spPr>
            <c:extLst>
              <c:ext xmlns:c16="http://schemas.microsoft.com/office/drawing/2014/chart" uri="{C3380CC4-5D6E-409C-BE32-E72D297353CC}">
                <c16:uniqueId val="{0000000D-F9D5-4E07-BE0B-EA20658F4A98}"/>
              </c:ext>
            </c:extLst>
          </c:dPt>
          <c:dPt>
            <c:idx val="7"/>
            <c:invertIfNegative val="0"/>
            <c:bubble3D val="0"/>
            <c:spPr>
              <a:solidFill>
                <a:srgbClr val="00B050"/>
              </a:solidFill>
              <a:ln>
                <a:noFill/>
              </a:ln>
              <a:effectLst/>
            </c:spPr>
            <c:extLst>
              <c:ext xmlns:c16="http://schemas.microsoft.com/office/drawing/2014/chart" uri="{C3380CC4-5D6E-409C-BE32-E72D297353CC}">
                <c16:uniqueId val="{0000000F-F9D5-4E07-BE0B-EA20658F4A98}"/>
              </c:ext>
            </c:extLst>
          </c:dPt>
          <c:dPt>
            <c:idx val="8"/>
            <c:invertIfNegative val="0"/>
            <c:bubble3D val="0"/>
            <c:spPr>
              <a:solidFill>
                <a:srgbClr val="C00000"/>
              </a:solidFill>
              <a:ln>
                <a:noFill/>
              </a:ln>
              <a:effectLst/>
            </c:spPr>
            <c:extLst>
              <c:ext xmlns:c16="http://schemas.microsoft.com/office/drawing/2014/chart" uri="{C3380CC4-5D6E-409C-BE32-E72D297353CC}">
                <c16:uniqueId val="{00000011-F9D5-4E07-BE0B-EA20658F4A98}"/>
              </c:ext>
            </c:extLst>
          </c:dPt>
          <c:dPt>
            <c:idx val="9"/>
            <c:invertIfNegative val="0"/>
            <c:bubble3D val="0"/>
            <c:spPr>
              <a:solidFill>
                <a:srgbClr val="C00000"/>
              </a:solidFill>
              <a:ln>
                <a:noFill/>
              </a:ln>
              <a:effectLst/>
            </c:spPr>
            <c:extLst>
              <c:ext xmlns:c16="http://schemas.microsoft.com/office/drawing/2014/chart" uri="{C3380CC4-5D6E-409C-BE32-E72D297353CC}">
                <c16:uniqueId val="{00000013-F9D5-4E07-BE0B-EA20658F4A98}"/>
              </c:ext>
            </c:extLst>
          </c:dPt>
          <c:dLbls>
            <c:spPr>
              <a:noFill/>
              <a:ln>
                <a:noFill/>
              </a:ln>
              <a:effectLst/>
            </c:spPr>
            <c:txPr>
              <a:bodyPr rot="0" spcFirstLastPara="1" vertOverflow="ellipsis" vert="horz" wrap="square" anchor="ctr" anchorCtr="1"/>
              <a:lstStyle/>
              <a:p>
                <a:pPr>
                  <a:defRPr sz="1200" b="1" i="0" u="none" strike="noStrike" kern="1200" baseline="0">
                    <a:solidFill>
                      <a:srgbClr val="C05200"/>
                    </a:solidFill>
                    <a:latin typeface="Aptos" panose="020B0004020202020204" pitchFamily="34"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Case5!$B$3:$B$13</c:f>
              <c:strCache>
                <c:ptCount val="10"/>
                <c:pt idx="0">
                  <c:v>The app crashed during my session.</c:v>
                </c:pt>
                <c:pt idx="1">
                  <c:v>I encountered a bug when adding items to the cart.</c:v>
                </c:pt>
                <c:pt idx="2">
                  <c:v>Smooth and hassle-free shopping experience.</c:v>
                </c:pt>
                <c:pt idx="3">
                  <c:v>Excellent customer support experience.</c:v>
                </c:pt>
                <c:pt idx="4">
                  <c:v>I would recommend this app to my friends.</c:v>
                </c:pt>
                <c:pt idx="5">
                  <c:v>The prices are competitive.</c:v>
                </c:pt>
                <c:pt idx="6">
                  <c:v>Great selection of products.</c:v>
                </c:pt>
                <c:pt idx="7">
                  <c:v>I found the app very user-friendly.</c:v>
                </c:pt>
                <c:pt idx="8">
                  <c:v>The search feature is not working properly.</c:v>
                </c:pt>
                <c:pt idx="9">
                  <c:v>The checkout process needs improvement.</c:v>
                </c:pt>
              </c:strCache>
            </c:strRef>
          </c:cat>
          <c:val>
            <c:numRef>
              <c:f>Case5!$C$3:$C$13</c:f>
              <c:numCache>
                <c:formatCode>0%</c:formatCode>
                <c:ptCount val="10"/>
                <c:pt idx="0">
                  <c:v>9.4E-2</c:v>
                </c:pt>
                <c:pt idx="1">
                  <c:v>9.5000000000000001E-2</c:v>
                </c:pt>
                <c:pt idx="2">
                  <c:v>9.6000000000000002E-2</c:v>
                </c:pt>
                <c:pt idx="3">
                  <c:v>9.8000000000000004E-2</c:v>
                </c:pt>
                <c:pt idx="4">
                  <c:v>0.1</c:v>
                </c:pt>
                <c:pt idx="5">
                  <c:v>0.1</c:v>
                </c:pt>
                <c:pt idx="6">
                  <c:v>0.10100000000000001</c:v>
                </c:pt>
                <c:pt idx="7">
                  <c:v>0.105</c:v>
                </c:pt>
                <c:pt idx="8">
                  <c:v>0.105</c:v>
                </c:pt>
                <c:pt idx="9">
                  <c:v>0.106</c:v>
                </c:pt>
              </c:numCache>
            </c:numRef>
          </c:val>
          <c:extLst>
            <c:ext xmlns:c16="http://schemas.microsoft.com/office/drawing/2014/chart" uri="{C3380CC4-5D6E-409C-BE32-E72D297353CC}">
              <c16:uniqueId val="{00000014-F9D5-4E07-BE0B-EA20658F4A98}"/>
            </c:ext>
          </c:extLst>
        </c:ser>
        <c:dLbls>
          <c:dLblPos val="outEnd"/>
          <c:showLegendKey val="0"/>
          <c:showVal val="1"/>
          <c:showCatName val="0"/>
          <c:showSerName val="0"/>
          <c:showPercent val="0"/>
          <c:showBubbleSize val="0"/>
        </c:dLbls>
        <c:gapWidth val="182"/>
        <c:axId val="687569200"/>
        <c:axId val="687569680"/>
      </c:barChart>
      <c:catAx>
        <c:axId val="687569200"/>
        <c:scaling>
          <c:orientation val="minMax"/>
        </c:scaling>
        <c:delete val="0"/>
        <c:axPos val="l"/>
        <c:numFmt formatCode="General" sourceLinked="1"/>
        <c:majorTickMark val="none"/>
        <c:minorTickMark val="none"/>
        <c:tickLblPos val="nextTo"/>
        <c:spPr>
          <a:noFill/>
          <a:ln w="12700" cap="flat" cmpd="sng" algn="ctr">
            <a:solidFill>
              <a:srgbClr val="C05200"/>
            </a:solidFill>
            <a:round/>
          </a:ln>
          <a:effectLst/>
        </c:spPr>
        <c:txPr>
          <a:bodyPr rot="-60000000" spcFirstLastPara="1" vertOverflow="ellipsis" vert="horz" wrap="square" anchor="ctr" anchorCtr="1"/>
          <a:lstStyle/>
          <a:p>
            <a:pPr>
              <a:defRPr sz="1200" b="1" i="0" u="none" strike="noStrike" kern="1200" baseline="0">
                <a:solidFill>
                  <a:srgbClr val="C05200"/>
                </a:solidFill>
                <a:latin typeface="Aptos" panose="020B0004020202020204" pitchFamily="34" charset="0"/>
                <a:ea typeface="+mn-ea"/>
                <a:cs typeface="+mn-cs"/>
              </a:defRPr>
            </a:pPr>
            <a:endParaRPr lang="en-US"/>
          </a:p>
        </c:txPr>
        <c:crossAx val="687569680"/>
        <c:crosses val="autoZero"/>
        <c:auto val="1"/>
        <c:lblAlgn val="ctr"/>
        <c:lblOffset val="100"/>
        <c:noMultiLvlLbl val="0"/>
      </c:catAx>
      <c:valAx>
        <c:axId val="687569680"/>
        <c:scaling>
          <c:orientation val="minMax"/>
        </c:scaling>
        <c:delete val="1"/>
        <c:axPos val="b"/>
        <c:numFmt formatCode="0%" sourceLinked="1"/>
        <c:majorTickMark val="none"/>
        <c:minorTickMark val="none"/>
        <c:tickLblPos val="nextTo"/>
        <c:crossAx val="687569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1">
          <a:solidFill>
            <a:srgbClr val="C05200"/>
          </a:solidFill>
          <a:latin typeface="Aptos" panose="020B0004020202020204" pitchFamily="34"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BA5E1B-1AB8-43E3-A3F2-962BA4927C1A}" type="datetimeFigureOut">
              <a:rPr lang="en-US" smtClean="0"/>
              <a:t>2025-02-08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03768-6988-4175-B8B3-360C95D5C116}" type="slidenum">
              <a:rPr lang="en-US" smtClean="0"/>
              <a:t>‹#›</a:t>
            </a:fld>
            <a:endParaRPr lang="en-US"/>
          </a:p>
        </p:txBody>
      </p:sp>
    </p:spTree>
    <p:extLst>
      <p:ext uri="{BB962C8B-B14F-4D97-AF65-F5344CB8AC3E}">
        <p14:creationId xmlns:p14="http://schemas.microsoft.com/office/powerpoint/2010/main" val="182557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A5E1B-1AB8-43E3-A3F2-962BA4927C1A}" type="datetimeFigureOut">
              <a:rPr lang="en-US" smtClean="0"/>
              <a:t>2025-02-08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203768-6988-4175-B8B3-360C95D5C116}" type="slidenum">
              <a:rPr lang="en-US" smtClean="0"/>
              <a:t>‹#›</a:t>
            </a:fld>
            <a:endParaRPr lang="en-US"/>
          </a:p>
        </p:txBody>
      </p:sp>
    </p:spTree>
    <p:extLst>
      <p:ext uri="{BB962C8B-B14F-4D97-AF65-F5344CB8AC3E}">
        <p14:creationId xmlns:p14="http://schemas.microsoft.com/office/powerpoint/2010/main" val="1640877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A5E1B-1AB8-43E3-A3F2-962BA4927C1A}" type="datetimeFigureOut">
              <a:rPr lang="en-US" smtClean="0"/>
              <a:t>2025-02-08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203768-6988-4175-B8B3-360C95D5C116}" type="slidenum">
              <a:rPr lang="en-US" smtClean="0"/>
              <a:t>‹#›</a:t>
            </a:fld>
            <a:endParaRPr lang="en-US"/>
          </a:p>
        </p:txBody>
      </p:sp>
    </p:spTree>
    <p:extLst>
      <p:ext uri="{BB962C8B-B14F-4D97-AF65-F5344CB8AC3E}">
        <p14:creationId xmlns:p14="http://schemas.microsoft.com/office/powerpoint/2010/main" val="1076012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A5E1B-1AB8-43E3-A3F2-962BA4927C1A}" type="datetimeFigureOut">
              <a:rPr lang="en-US" smtClean="0"/>
              <a:t>2025-02-08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203768-6988-4175-B8B3-360C95D5C116}"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11015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A5E1B-1AB8-43E3-A3F2-962BA4927C1A}" type="datetimeFigureOut">
              <a:rPr lang="en-US" smtClean="0"/>
              <a:t>2025-02-08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203768-6988-4175-B8B3-360C95D5C116}" type="slidenum">
              <a:rPr lang="en-US" smtClean="0"/>
              <a:t>‹#›</a:t>
            </a:fld>
            <a:endParaRPr lang="en-US"/>
          </a:p>
        </p:txBody>
      </p:sp>
    </p:spTree>
    <p:extLst>
      <p:ext uri="{BB962C8B-B14F-4D97-AF65-F5344CB8AC3E}">
        <p14:creationId xmlns:p14="http://schemas.microsoft.com/office/powerpoint/2010/main" val="3774709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BA5E1B-1AB8-43E3-A3F2-962BA4927C1A}" type="datetimeFigureOut">
              <a:rPr lang="en-US" smtClean="0"/>
              <a:t>2025-02-08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203768-6988-4175-B8B3-360C95D5C116}" type="slidenum">
              <a:rPr lang="en-US" smtClean="0"/>
              <a:t>‹#›</a:t>
            </a:fld>
            <a:endParaRPr lang="en-US"/>
          </a:p>
        </p:txBody>
      </p:sp>
    </p:spTree>
    <p:extLst>
      <p:ext uri="{BB962C8B-B14F-4D97-AF65-F5344CB8AC3E}">
        <p14:creationId xmlns:p14="http://schemas.microsoft.com/office/powerpoint/2010/main" val="3034774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BA5E1B-1AB8-43E3-A3F2-962BA4927C1A}" type="datetimeFigureOut">
              <a:rPr lang="en-US" smtClean="0"/>
              <a:t>2025-02-08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203768-6988-4175-B8B3-360C95D5C116}" type="slidenum">
              <a:rPr lang="en-US" smtClean="0"/>
              <a:t>‹#›</a:t>
            </a:fld>
            <a:endParaRPr lang="en-US"/>
          </a:p>
        </p:txBody>
      </p:sp>
    </p:spTree>
    <p:extLst>
      <p:ext uri="{BB962C8B-B14F-4D97-AF65-F5344CB8AC3E}">
        <p14:creationId xmlns:p14="http://schemas.microsoft.com/office/powerpoint/2010/main" val="2421583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A5E1B-1AB8-43E3-A3F2-962BA4927C1A}" type="datetimeFigureOut">
              <a:rPr lang="en-US" smtClean="0"/>
              <a:t>2025-02-08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03768-6988-4175-B8B3-360C95D5C116}" type="slidenum">
              <a:rPr lang="en-US" smtClean="0"/>
              <a:t>‹#›</a:t>
            </a:fld>
            <a:endParaRPr lang="en-US"/>
          </a:p>
        </p:txBody>
      </p:sp>
    </p:spTree>
    <p:extLst>
      <p:ext uri="{BB962C8B-B14F-4D97-AF65-F5344CB8AC3E}">
        <p14:creationId xmlns:p14="http://schemas.microsoft.com/office/powerpoint/2010/main" val="4155806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A5E1B-1AB8-43E3-A3F2-962BA4927C1A}" type="datetimeFigureOut">
              <a:rPr lang="en-US" smtClean="0"/>
              <a:t>2025-02-08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03768-6988-4175-B8B3-360C95D5C116}" type="slidenum">
              <a:rPr lang="en-US" smtClean="0"/>
              <a:t>‹#›</a:t>
            </a:fld>
            <a:endParaRPr lang="en-US"/>
          </a:p>
        </p:txBody>
      </p:sp>
    </p:spTree>
    <p:extLst>
      <p:ext uri="{BB962C8B-B14F-4D97-AF65-F5344CB8AC3E}">
        <p14:creationId xmlns:p14="http://schemas.microsoft.com/office/powerpoint/2010/main" val="75877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BA5E1B-1AB8-43E3-A3F2-962BA4927C1A}" type="datetimeFigureOut">
              <a:rPr lang="en-US" smtClean="0"/>
              <a:t>2025-02-08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03768-6988-4175-B8B3-360C95D5C116}" type="slidenum">
              <a:rPr lang="en-US" smtClean="0"/>
              <a:t>‹#›</a:t>
            </a:fld>
            <a:endParaRPr lang="en-US"/>
          </a:p>
        </p:txBody>
      </p:sp>
    </p:spTree>
    <p:extLst>
      <p:ext uri="{BB962C8B-B14F-4D97-AF65-F5344CB8AC3E}">
        <p14:creationId xmlns:p14="http://schemas.microsoft.com/office/powerpoint/2010/main" val="2140896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BA5E1B-1AB8-43E3-A3F2-962BA4927C1A}" type="datetimeFigureOut">
              <a:rPr lang="en-US" smtClean="0"/>
              <a:t>2025-02-08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203768-6988-4175-B8B3-360C95D5C116}" type="slidenum">
              <a:rPr lang="en-US" smtClean="0"/>
              <a:t>‹#›</a:t>
            </a:fld>
            <a:endParaRPr lang="en-US"/>
          </a:p>
        </p:txBody>
      </p:sp>
    </p:spTree>
    <p:extLst>
      <p:ext uri="{BB962C8B-B14F-4D97-AF65-F5344CB8AC3E}">
        <p14:creationId xmlns:p14="http://schemas.microsoft.com/office/powerpoint/2010/main" val="34932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BA5E1B-1AB8-43E3-A3F2-962BA4927C1A}" type="datetimeFigureOut">
              <a:rPr lang="en-US" smtClean="0"/>
              <a:t>2025-02-08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203768-6988-4175-B8B3-360C95D5C116}" type="slidenum">
              <a:rPr lang="en-US" smtClean="0"/>
              <a:t>‹#›</a:t>
            </a:fld>
            <a:endParaRPr lang="en-US"/>
          </a:p>
        </p:txBody>
      </p:sp>
    </p:spTree>
    <p:extLst>
      <p:ext uri="{BB962C8B-B14F-4D97-AF65-F5344CB8AC3E}">
        <p14:creationId xmlns:p14="http://schemas.microsoft.com/office/powerpoint/2010/main" val="194170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BA5E1B-1AB8-43E3-A3F2-962BA4927C1A}" type="datetimeFigureOut">
              <a:rPr lang="en-US" smtClean="0"/>
              <a:t>2025-02-08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203768-6988-4175-B8B3-360C95D5C116}" type="slidenum">
              <a:rPr lang="en-US" smtClean="0"/>
              <a:t>‹#›</a:t>
            </a:fld>
            <a:endParaRPr lang="en-US"/>
          </a:p>
        </p:txBody>
      </p:sp>
    </p:spTree>
    <p:extLst>
      <p:ext uri="{BB962C8B-B14F-4D97-AF65-F5344CB8AC3E}">
        <p14:creationId xmlns:p14="http://schemas.microsoft.com/office/powerpoint/2010/main" val="34876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BA5E1B-1AB8-43E3-A3F2-962BA4927C1A}" type="datetimeFigureOut">
              <a:rPr lang="en-US" smtClean="0"/>
              <a:t>2025-02-08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203768-6988-4175-B8B3-360C95D5C116}" type="slidenum">
              <a:rPr lang="en-US" smtClean="0"/>
              <a:t>‹#›</a:t>
            </a:fld>
            <a:endParaRPr lang="en-US"/>
          </a:p>
        </p:txBody>
      </p:sp>
    </p:spTree>
    <p:extLst>
      <p:ext uri="{BB962C8B-B14F-4D97-AF65-F5344CB8AC3E}">
        <p14:creationId xmlns:p14="http://schemas.microsoft.com/office/powerpoint/2010/main" val="85894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BA5E1B-1AB8-43E3-A3F2-962BA4927C1A}" type="datetimeFigureOut">
              <a:rPr lang="en-US" smtClean="0"/>
              <a:t>2025-02-08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203768-6988-4175-B8B3-360C95D5C116}" type="slidenum">
              <a:rPr lang="en-US" smtClean="0"/>
              <a:t>‹#›</a:t>
            </a:fld>
            <a:endParaRPr lang="en-US"/>
          </a:p>
        </p:txBody>
      </p:sp>
    </p:spTree>
    <p:extLst>
      <p:ext uri="{BB962C8B-B14F-4D97-AF65-F5344CB8AC3E}">
        <p14:creationId xmlns:p14="http://schemas.microsoft.com/office/powerpoint/2010/main" val="2537886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A5E1B-1AB8-43E3-A3F2-962BA4927C1A}" type="datetimeFigureOut">
              <a:rPr lang="en-US" smtClean="0"/>
              <a:t>2025-02-08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203768-6988-4175-B8B3-360C95D5C116}" type="slidenum">
              <a:rPr lang="en-US" smtClean="0"/>
              <a:t>‹#›</a:t>
            </a:fld>
            <a:endParaRPr lang="en-US"/>
          </a:p>
        </p:txBody>
      </p:sp>
    </p:spTree>
    <p:extLst>
      <p:ext uri="{BB962C8B-B14F-4D97-AF65-F5344CB8AC3E}">
        <p14:creationId xmlns:p14="http://schemas.microsoft.com/office/powerpoint/2010/main" val="293108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A5E1B-1AB8-43E3-A3F2-962BA4927C1A}" type="datetimeFigureOut">
              <a:rPr lang="en-US" smtClean="0"/>
              <a:t>2025-02-08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203768-6988-4175-B8B3-360C95D5C116}" type="slidenum">
              <a:rPr lang="en-US" smtClean="0"/>
              <a:t>‹#›</a:t>
            </a:fld>
            <a:endParaRPr lang="en-US"/>
          </a:p>
        </p:txBody>
      </p:sp>
    </p:spTree>
    <p:extLst>
      <p:ext uri="{BB962C8B-B14F-4D97-AF65-F5344CB8AC3E}">
        <p14:creationId xmlns:p14="http://schemas.microsoft.com/office/powerpoint/2010/main" val="399195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7BA5E1B-1AB8-43E3-A3F2-962BA4927C1A}" type="datetimeFigureOut">
              <a:rPr lang="en-US" smtClean="0"/>
              <a:t>2025-02-08</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E203768-6988-4175-B8B3-360C95D5C116}" type="slidenum">
              <a:rPr lang="en-US" smtClean="0"/>
              <a:t>‹#›</a:t>
            </a:fld>
            <a:endParaRPr lang="en-US"/>
          </a:p>
        </p:txBody>
      </p:sp>
    </p:spTree>
    <p:extLst>
      <p:ext uri="{BB962C8B-B14F-4D97-AF65-F5344CB8AC3E}">
        <p14:creationId xmlns:p14="http://schemas.microsoft.com/office/powerpoint/2010/main" val="13832176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D76A-6AC1-402E-D77C-E4E4D91D9A52}"/>
              </a:ext>
            </a:extLst>
          </p:cNvPr>
          <p:cNvSpPr>
            <a:spLocks noGrp="1"/>
          </p:cNvSpPr>
          <p:nvPr>
            <p:ph type="ctrTitle"/>
          </p:nvPr>
        </p:nvSpPr>
        <p:spPr>
          <a:xfrm>
            <a:off x="3763617" y="477188"/>
            <a:ext cx="4664765" cy="1117687"/>
          </a:xfrm>
        </p:spPr>
        <p:txBody>
          <a:bodyPr anchor="ctr"/>
          <a:lstStyle/>
          <a:p>
            <a:r>
              <a:rPr lang="en-US" sz="2800" dirty="0">
                <a:latin typeface="Aptos" panose="020B0004020202020204" pitchFamily="34" charset="0"/>
              </a:rPr>
              <a:t>EXCEL CAPSTONE PROJECT</a:t>
            </a:r>
          </a:p>
        </p:txBody>
      </p:sp>
      <p:sp>
        <p:nvSpPr>
          <p:cNvPr id="3" name="Subtitle 2">
            <a:extLst>
              <a:ext uri="{FF2B5EF4-FFF2-40B4-BE49-F238E27FC236}">
                <a16:creationId xmlns:a16="http://schemas.microsoft.com/office/drawing/2014/main" id="{EEC6A42B-8EBE-D3BE-074E-82EA10A31732}"/>
              </a:ext>
            </a:extLst>
          </p:cNvPr>
          <p:cNvSpPr>
            <a:spLocks noGrp="1"/>
          </p:cNvSpPr>
          <p:nvPr>
            <p:ph type="subTitle" idx="1"/>
          </p:nvPr>
        </p:nvSpPr>
        <p:spPr>
          <a:xfrm>
            <a:off x="3303814" y="3918857"/>
            <a:ext cx="5584371" cy="772809"/>
          </a:xfrm>
        </p:spPr>
        <p:txBody>
          <a:bodyPr anchor="ctr">
            <a:normAutofit fontScale="92500"/>
          </a:bodyPr>
          <a:lstStyle/>
          <a:p>
            <a:pPr algn="l"/>
            <a:r>
              <a:rPr lang="en-US" sz="3200" b="1" dirty="0">
                <a:solidFill>
                  <a:srgbClr val="C05200"/>
                </a:solidFill>
                <a:latin typeface="Aptos" panose="020B0004020202020204" pitchFamily="34" charset="0"/>
              </a:rPr>
              <a:t>FlexTrade Online Shopping App</a:t>
            </a:r>
          </a:p>
        </p:txBody>
      </p:sp>
      <p:pic>
        <p:nvPicPr>
          <p:cNvPr id="5" name="Graphic 48" descr="Calculator with solid fill">
            <a:extLst>
              <a:ext uri="{FF2B5EF4-FFF2-40B4-BE49-F238E27FC236}">
                <a16:creationId xmlns:a16="http://schemas.microsoft.com/office/drawing/2014/main" id="{816DE350-0567-14E2-8FCA-7886326FD8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10161" y="2086413"/>
            <a:ext cx="1971675" cy="1917849"/>
          </a:xfrm>
          <a:prstGeom prst="rect">
            <a:avLst/>
          </a:prstGeom>
        </p:spPr>
      </p:pic>
      <p:sp>
        <p:nvSpPr>
          <p:cNvPr id="6" name="Title 1">
            <a:extLst>
              <a:ext uri="{FF2B5EF4-FFF2-40B4-BE49-F238E27FC236}">
                <a16:creationId xmlns:a16="http://schemas.microsoft.com/office/drawing/2014/main" id="{85F2C6FB-68E6-F3F7-719F-6D7F5305813E}"/>
              </a:ext>
            </a:extLst>
          </p:cNvPr>
          <p:cNvSpPr txBox="1">
            <a:spLocks/>
          </p:cNvSpPr>
          <p:nvPr/>
        </p:nvSpPr>
        <p:spPr>
          <a:xfrm>
            <a:off x="3867030" y="5704114"/>
            <a:ext cx="4664765" cy="77280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cap="none" dirty="0">
                <a:effectLst/>
                <a:latin typeface="Bradley Hand ITC" panose="03070402050302030203" pitchFamily="66" charset="0"/>
              </a:rPr>
              <a:t>Ibrahim adeniran</a:t>
            </a:r>
          </a:p>
        </p:txBody>
      </p:sp>
    </p:spTree>
    <p:extLst>
      <p:ext uri="{BB962C8B-B14F-4D97-AF65-F5344CB8AC3E}">
        <p14:creationId xmlns:p14="http://schemas.microsoft.com/office/powerpoint/2010/main" val="33322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13A2F024-7D5B-1DC6-2732-5DF9E39EF40F}"/>
              </a:ext>
            </a:extLst>
          </p:cNvPr>
          <p:cNvSpPr>
            <a:spLocks noGrp="1"/>
          </p:cNvSpPr>
          <p:nvPr>
            <p:ph type="title"/>
          </p:nvPr>
        </p:nvSpPr>
        <p:spPr>
          <a:xfrm>
            <a:off x="913796" y="326572"/>
            <a:ext cx="6566564" cy="648154"/>
          </a:xfrm>
        </p:spPr>
        <p:txBody>
          <a:bodyPr>
            <a:normAutofit/>
          </a:bodyPr>
          <a:lstStyle/>
          <a:p>
            <a:pPr algn="l"/>
            <a:r>
              <a:rPr lang="en-US" sz="2800" cap="none" dirty="0">
                <a:solidFill>
                  <a:srgbClr val="C05200"/>
                </a:solidFill>
                <a:effectLst/>
                <a:latin typeface="Aptos" panose="020B0004020202020204" pitchFamily="34" charset="0"/>
              </a:rPr>
              <a:t>Introduction &amp; Overview</a:t>
            </a:r>
          </a:p>
        </p:txBody>
      </p:sp>
      <p:sp>
        <p:nvSpPr>
          <p:cNvPr id="5" name="Content Placeholder 2">
            <a:extLst>
              <a:ext uri="{FF2B5EF4-FFF2-40B4-BE49-F238E27FC236}">
                <a16:creationId xmlns:a16="http://schemas.microsoft.com/office/drawing/2014/main" id="{B7AFDB74-529D-7B45-7DEA-2E8963433F60}"/>
              </a:ext>
            </a:extLst>
          </p:cNvPr>
          <p:cNvSpPr>
            <a:spLocks noGrp="1"/>
          </p:cNvSpPr>
          <p:nvPr>
            <p:ph idx="1"/>
          </p:nvPr>
        </p:nvSpPr>
        <p:spPr>
          <a:xfrm>
            <a:off x="913795" y="1122001"/>
            <a:ext cx="6566564" cy="4761274"/>
          </a:xfrm>
          <a:ln>
            <a:noFill/>
          </a:ln>
        </p:spPr>
        <p:txBody>
          <a:bodyPr anchor="t">
            <a:normAutofit/>
          </a:bodyPr>
          <a:lstStyle/>
          <a:p>
            <a:r>
              <a:rPr lang="en-US" sz="1600" dirty="0">
                <a:effectLst/>
                <a:latin typeface="Aptos" panose="020B0004020202020204" pitchFamily="34" charset="0"/>
              </a:rPr>
              <a:t>FlexTrade is a retail e-commerce company seeking to improve their App to stay ahead of competition in the online shopping market.</a:t>
            </a:r>
          </a:p>
          <a:p>
            <a:endParaRPr lang="en-US" sz="1600" dirty="0">
              <a:effectLst/>
              <a:latin typeface="Aptos" panose="020B0004020202020204" pitchFamily="34" charset="0"/>
            </a:endParaRPr>
          </a:p>
          <a:p>
            <a:r>
              <a:rPr lang="en-US" sz="1600" dirty="0">
                <a:effectLst/>
                <a:latin typeface="Aptos" panose="020B0004020202020204" pitchFamily="34" charset="0"/>
              </a:rPr>
              <a:t>This project looked to derive actionable insights from key metrics analysed to making the FlexTrade shopping App better for users.</a:t>
            </a:r>
          </a:p>
          <a:p>
            <a:endParaRPr lang="en-US" sz="1600" dirty="0">
              <a:effectLst/>
              <a:latin typeface="Aptos" panose="020B0004020202020204" pitchFamily="34" charset="0"/>
            </a:endParaRPr>
          </a:p>
          <a:p>
            <a:r>
              <a:rPr lang="en-US" sz="1600" dirty="0">
                <a:effectLst/>
                <a:latin typeface="Aptos" panose="020B0004020202020204" pitchFamily="34" charset="0"/>
              </a:rPr>
              <a:t>Critical metrics analysed include Bounce rate, Cart Addition and Completed Checkouts among others.</a:t>
            </a: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p:txBody>
      </p:sp>
      <p:sp>
        <p:nvSpPr>
          <p:cNvPr id="9" name="Rectangle: Rounded Corners 8">
            <a:extLst>
              <a:ext uri="{FF2B5EF4-FFF2-40B4-BE49-F238E27FC236}">
                <a16:creationId xmlns:a16="http://schemas.microsoft.com/office/drawing/2014/main" id="{ADA70CF7-EB12-FE71-7681-D8EBD0DFE6FA}"/>
              </a:ext>
            </a:extLst>
          </p:cNvPr>
          <p:cNvSpPr/>
          <p:nvPr/>
        </p:nvSpPr>
        <p:spPr>
          <a:xfrm>
            <a:off x="7480359" y="1139086"/>
            <a:ext cx="1503361" cy="1294605"/>
          </a:xfrm>
          <a:prstGeom prst="round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fld id="{D15FE4FD-08E1-45EC-89D6-3BDEE02ECAA1}" type="TxLink">
              <a:rPr lang="en-US" sz="2400" b="1" i="0" u="none" strike="noStrike" kern="1200">
                <a:solidFill>
                  <a:srgbClr val="C05200"/>
                </a:solidFill>
                <a:latin typeface="Aptos" panose="020B0004020202020204" pitchFamily="34" charset="0"/>
                <a:cs typeface="Arial"/>
              </a:rPr>
              <a:pPr algn="ctr"/>
              <a:t>1,000</a:t>
            </a:fld>
            <a:endParaRPr lang="en-US" sz="3200" b="1" kern="1200">
              <a:solidFill>
                <a:srgbClr val="C05200"/>
              </a:solidFill>
              <a:latin typeface="Aptos" panose="020B0004020202020204" pitchFamily="34" charset="0"/>
            </a:endParaRPr>
          </a:p>
        </p:txBody>
      </p:sp>
      <p:sp>
        <p:nvSpPr>
          <p:cNvPr id="10" name="Rectangle: Rounded Corners 9">
            <a:extLst>
              <a:ext uri="{FF2B5EF4-FFF2-40B4-BE49-F238E27FC236}">
                <a16:creationId xmlns:a16="http://schemas.microsoft.com/office/drawing/2014/main" id="{CC9AEB91-1AB7-3055-5224-E03699BF5739}"/>
              </a:ext>
            </a:extLst>
          </p:cNvPr>
          <p:cNvSpPr/>
          <p:nvPr/>
        </p:nvSpPr>
        <p:spPr>
          <a:xfrm>
            <a:off x="7500995" y="1128765"/>
            <a:ext cx="1503998" cy="197644"/>
          </a:xfrm>
          <a:prstGeom prst="round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kern="1200" dirty="0">
                <a:solidFill>
                  <a:srgbClr val="C05200"/>
                </a:solidFill>
                <a:latin typeface="Aptos" panose="020B0004020202020204" pitchFamily="34" charset="0"/>
              </a:rPr>
              <a:t>Total</a:t>
            </a:r>
            <a:r>
              <a:rPr lang="en-US" sz="1100" b="1" kern="1200" baseline="0" dirty="0">
                <a:solidFill>
                  <a:srgbClr val="C05200"/>
                </a:solidFill>
                <a:latin typeface="Aptos" panose="020B0004020202020204" pitchFamily="34" charset="0"/>
              </a:rPr>
              <a:t> Users</a:t>
            </a:r>
            <a:endParaRPr lang="en-US" sz="500" b="1" kern="1200" dirty="0">
              <a:solidFill>
                <a:srgbClr val="C05200"/>
              </a:solidFill>
              <a:latin typeface="Aptos" panose="020B0004020202020204" pitchFamily="34" charset="0"/>
            </a:endParaRPr>
          </a:p>
        </p:txBody>
      </p:sp>
      <p:pic>
        <p:nvPicPr>
          <p:cNvPr id="11" name="Graphic 16" descr="Users with solid fill">
            <a:extLst>
              <a:ext uri="{FF2B5EF4-FFF2-40B4-BE49-F238E27FC236}">
                <a16:creationId xmlns:a16="http://schemas.microsoft.com/office/drawing/2014/main" id="{3E1EED89-8C9E-105A-C430-8049CA7B2C6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94681" y="1206553"/>
            <a:ext cx="922337" cy="906463"/>
          </a:xfrm>
          <a:prstGeom prst="rect">
            <a:avLst/>
          </a:prstGeom>
        </p:spPr>
      </p:pic>
      <p:sp>
        <p:nvSpPr>
          <p:cNvPr id="12" name="Rectangle: Rounded Corners 11">
            <a:extLst>
              <a:ext uri="{FF2B5EF4-FFF2-40B4-BE49-F238E27FC236}">
                <a16:creationId xmlns:a16="http://schemas.microsoft.com/office/drawing/2014/main" id="{DE0CEA2C-E7B9-7954-64AD-68BCC868F700}"/>
              </a:ext>
            </a:extLst>
          </p:cNvPr>
          <p:cNvSpPr/>
          <p:nvPr/>
        </p:nvSpPr>
        <p:spPr>
          <a:xfrm>
            <a:off x="7601584" y="3146718"/>
            <a:ext cx="1513522" cy="1304130"/>
          </a:xfrm>
          <a:prstGeom prst="round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fld id="{5BD3AAAC-7020-4AA4-9405-396D607C1967}" type="TxLink">
              <a:rPr lang="en-US" sz="2400" b="1" i="0" u="none" strike="noStrike" kern="1200">
                <a:solidFill>
                  <a:srgbClr val="C05200"/>
                </a:solidFill>
                <a:latin typeface="Aptos" panose="020B0004020202020204" pitchFamily="34" charset="0"/>
                <a:cs typeface="Arial"/>
              </a:rPr>
              <a:pPr algn="ctr"/>
              <a:t>5,425</a:t>
            </a:fld>
            <a:endParaRPr lang="en-US" sz="2400" b="1" kern="1200">
              <a:solidFill>
                <a:srgbClr val="C05200"/>
              </a:solidFill>
              <a:latin typeface="Aptos" panose="020B0004020202020204" pitchFamily="34" charset="0"/>
            </a:endParaRPr>
          </a:p>
        </p:txBody>
      </p:sp>
      <p:sp>
        <p:nvSpPr>
          <p:cNvPr id="13" name="Rectangle: Rounded Corners 12">
            <a:extLst>
              <a:ext uri="{FF2B5EF4-FFF2-40B4-BE49-F238E27FC236}">
                <a16:creationId xmlns:a16="http://schemas.microsoft.com/office/drawing/2014/main" id="{C58B3B47-4228-E13A-6D2E-2C1A52E532DE}"/>
              </a:ext>
            </a:extLst>
          </p:cNvPr>
          <p:cNvSpPr/>
          <p:nvPr/>
        </p:nvSpPr>
        <p:spPr>
          <a:xfrm>
            <a:off x="7603858" y="3148037"/>
            <a:ext cx="1513522" cy="184944"/>
          </a:xfrm>
          <a:prstGeom prst="round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kern="1200" dirty="0">
                <a:solidFill>
                  <a:srgbClr val="C05200"/>
                </a:solidFill>
                <a:latin typeface="Aptos" panose="020B0004020202020204" pitchFamily="34" charset="0"/>
              </a:rPr>
              <a:t>Total Page Views</a:t>
            </a:r>
            <a:endParaRPr lang="en-US" sz="500" b="1" kern="1200" dirty="0">
              <a:solidFill>
                <a:srgbClr val="C05200"/>
              </a:solidFill>
              <a:latin typeface="Aptos" panose="020B0004020202020204" pitchFamily="34" charset="0"/>
            </a:endParaRPr>
          </a:p>
        </p:txBody>
      </p:sp>
      <p:pic>
        <p:nvPicPr>
          <p:cNvPr id="14" name="Graphic 18" descr="Eye with solid fill">
            <a:extLst>
              <a:ext uri="{FF2B5EF4-FFF2-40B4-BE49-F238E27FC236}">
                <a16:creationId xmlns:a16="http://schemas.microsoft.com/office/drawing/2014/main" id="{F8558B13-0130-589B-569B-C16E7F554A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15273" y="3194870"/>
            <a:ext cx="919162" cy="919163"/>
          </a:xfrm>
          <a:prstGeom prst="rect">
            <a:avLst/>
          </a:prstGeom>
        </p:spPr>
      </p:pic>
      <p:sp>
        <p:nvSpPr>
          <p:cNvPr id="15" name="Rectangle: Rounded Corners 14">
            <a:extLst>
              <a:ext uri="{FF2B5EF4-FFF2-40B4-BE49-F238E27FC236}">
                <a16:creationId xmlns:a16="http://schemas.microsoft.com/office/drawing/2014/main" id="{3E9EB2CC-DB9A-6E71-4EB4-08AF83FB6B29}"/>
              </a:ext>
            </a:extLst>
          </p:cNvPr>
          <p:cNvSpPr/>
          <p:nvPr/>
        </p:nvSpPr>
        <p:spPr>
          <a:xfrm>
            <a:off x="9426521" y="3146718"/>
            <a:ext cx="1513522" cy="1304130"/>
          </a:xfrm>
          <a:prstGeom prst="round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fld id="{FDC8DD20-B840-47FF-B80B-14661A1E3095}" type="TxLink">
              <a:rPr lang="en-US" sz="2400" b="1" i="0" u="none" strike="noStrike" kern="1200">
                <a:solidFill>
                  <a:srgbClr val="C05200"/>
                </a:solidFill>
                <a:latin typeface="Aptos" panose="020B0004020202020204" pitchFamily="34" charset="0"/>
                <a:cs typeface="Arial"/>
              </a:rPr>
              <a:pPr algn="ctr"/>
              <a:t>2,586</a:t>
            </a:fld>
            <a:endParaRPr lang="en-US" sz="2400" b="1" kern="1200">
              <a:solidFill>
                <a:srgbClr val="C05200"/>
              </a:solidFill>
              <a:latin typeface="Aptos" panose="020B0004020202020204" pitchFamily="34" charset="0"/>
            </a:endParaRPr>
          </a:p>
        </p:txBody>
      </p:sp>
      <p:sp>
        <p:nvSpPr>
          <p:cNvPr id="16" name="Rectangle: Rounded Corners 15">
            <a:extLst>
              <a:ext uri="{FF2B5EF4-FFF2-40B4-BE49-F238E27FC236}">
                <a16:creationId xmlns:a16="http://schemas.microsoft.com/office/drawing/2014/main" id="{84BEB7D8-0C86-1342-E217-24E979CFE944}"/>
              </a:ext>
            </a:extLst>
          </p:cNvPr>
          <p:cNvSpPr/>
          <p:nvPr/>
        </p:nvSpPr>
        <p:spPr>
          <a:xfrm>
            <a:off x="9424247" y="3151662"/>
            <a:ext cx="1510347" cy="207169"/>
          </a:xfrm>
          <a:prstGeom prst="round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100" b="1" kern="1200" dirty="0">
                <a:solidFill>
                  <a:srgbClr val="C05200"/>
                </a:solidFill>
                <a:latin typeface="Aptos" panose="020B0004020202020204" pitchFamily="34" charset="0"/>
              </a:rPr>
              <a:t>Total</a:t>
            </a:r>
            <a:r>
              <a:rPr lang="en-US" sz="1100" b="1" kern="1200" baseline="0" dirty="0">
                <a:solidFill>
                  <a:srgbClr val="C05200"/>
                </a:solidFill>
                <a:latin typeface="Aptos" panose="020B0004020202020204" pitchFamily="34" charset="0"/>
              </a:rPr>
              <a:t> Cart Additions</a:t>
            </a:r>
            <a:endParaRPr lang="en-US" sz="500" b="1" kern="1200" dirty="0">
              <a:solidFill>
                <a:srgbClr val="C05200"/>
              </a:solidFill>
              <a:latin typeface="Aptos" panose="020B0004020202020204" pitchFamily="34" charset="0"/>
            </a:endParaRPr>
          </a:p>
        </p:txBody>
      </p:sp>
      <p:pic>
        <p:nvPicPr>
          <p:cNvPr id="17" name="Graphic 20" descr="Shopping cart with solid fill">
            <a:extLst>
              <a:ext uri="{FF2B5EF4-FFF2-40B4-BE49-F238E27FC236}">
                <a16:creationId xmlns:a16="http://schemas.microsoft.com/office/drawing/2014/main" id="{992D4A64-4630-A00C-B7F7-CCD01BF5E04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760370" y="3279537"/>
            <a:ext cx="912813" cy="769938"/>
          </a:xfrm>
          <a:prstGeom prst="rect">
            <a:avLst/>
          </a:prstGeom>
        </p:spPr>
      </p:pic>
      <p:graphicFrame>
        <p:nvGraphicFramePr>
          <p:cNvPr id="24" name="Chart 23">
            <a:extLst>
              <a:ext uri="{FF2B5EF4-FFF2-40B4-BE49-F238E27FC236}">
                <a16:creationId xmlns:a16="http://schemas.microsoft.com/office/drawing/2014/main" id="{79B75130-8146-4745-9C07-37F890D396AB}"/>
              </a:ext>
            </a:extLst>
          </p:cNvPr>
          <p:cNvGraphicFramePr>
            <a:graphicFrameLocks/>
          </p:cNvGraphicFramePr>
          <p:nvPr>
            <p:extLst>
              <p:ext uri="{D42A27DB-BD31-4B8C-83A1-F6EECF244321}">
                <p14:modId xmlns:p14="http://schemas.microsoft.com/office/powerpoint/2010/main" val="1288384206"/>
              </p:ext>
            </p:extLst>
          </p:nvPr>
        </p:nvGraphicFramePr>
        <p:xfrm>
          <a:off x="9241780" y="943198"/>
          <a:ext cx="1698263" cy="1686379"/>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750371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7BDF2-8864-995D-48A5-49EF7C0397CC}"/>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3E018812-5AD7-34E6-1087-D5EA8C09C5F4}"/>
              </a:ext>
            </a:extLst>
          </p:cNvPr>
          <p:cNvSpPr>
            <a:spLocks noGrp="1"/>
          </p:cNvSpPr>
          <p:nvPr>
            <p:ph type="title"/>
          </p:nvPr>
        </p:nvSpPr>
        <p:spPr>
          <a:xfrm>
            <a:off x="913796" y="326572"/>
            <a:ext cx="6566564" cy="648154"/>
          </a:xfrm>
        </p:spPr>
        <p:txBody>
          <a:bodyPr>
            <a:normAutofit/>
          </a:bodyPr>
          <a:lstStyle/>
          <a:p>
            <a:pPr algn="l"/>
            <a:r>
              <a:rPr lang="en-US" sz="2800" cap="none" dirty="0">
                <a:solidFill>
                  <a:srgbClr val="C05200"/>
                </a:solidFill>
                <a:effectLst/>
                <a:latin typeface="Aptos" panose="020B0004020202020204" pitchFamily="34" charset="0"/>
              </a:rPr>
              <a:t>Session Durations &amp; Bounce Rate</a:t>
            </a:r>
          </a:p>
        </p:txBody>
      </p:sp>
      <p:sp>
        <p:nvSpPr>
          <p:cNvPr id="5" name="Content Placeholder 2">
            <a:extLst>
              <a:ext uri="{FF2B5EF4-FFF2-40B4-BE49-F238E27FC236}">
                <a16:creationId xmlns:a16="http://schemas.microsoft.com/office/drawing/2014/main" id="{C31B13B5-DB37-9FA1-F386-141C77B53B39}"/>
              </a:ext>
            </a:extLst>
          </p:cNvPr>
          <p:cNvSpPr>
            <a:spLocks noGrp="1"/>
          </p:cNvSpPr>
          <p:nvPr>
            <p:ph idx="1"/>
          </p:nvPr>
        </p:nvSpPr>
        <p:spPr>
          <a:xfrm>
            <a:off x="587829" y="1153886"/>
            <a:ext cx="5508171" cy="4729389"/>
          </a:xfrm>
          <a:ln>
            <a:noFill/>
          </a:ln>
        </p:spPr>
        <p:txBody>
          <a:bodyPr anchor="t">
            <a:normAutofit/>
          </a:bodyPr>
          <a:lstStyle/>
          <a:p>
            <a:r>
              <a:rPr lang="en-US" sz="1600" dirty="0">
                <a:effectLst/>
                <a:latin typeface="Aptos" panose="020B0004020202020204" pitchFamily="34" charset="0"/>
              </a:rPr>
              <a:t>Typically, users spent 15mins per time on the App.</a:t>
            </a:r>
          </a:p>
          <a:p>
            <a:endParaRPr lang="en-US" sz="1600" dirty="0">
              <a:effectLst/>
              <a:latin typeface="Aptos" panose="020B0004020202020204" pitchFamily="34" charset="0"/>
            </a:endParaRPr>
          </a:p>
          <a:p>
            <a:r>
              <a:rPr lang="en-US" sz="1600" dirty="0">
                <a:effectLst/>
                <a:latin typeface="Aptos" panose="020B0004020202020204" pitchFamily="34" charset="0"/>
              </a:rPr>
              <a:t>There is a flat trendline (no relationship) between the App’s Bounce Rate and amount of time spent by users on the App.</a:t>
            </a:r>
          </a:p>
          <a:p>
            <a:endParaRPr lang="en-US" sz="1600" dirty="0">
              <a:effectLst/>
              <a:latin typeface="Aptos" panose="020B0004020202020204" pitchFamily="34" charset="0"/>
            </a:endParaRPr>
          </a:p>
          <a:p>
            <a:r>
              <a:rPr lang="en-US" sz="1600" dirty="0">
                <a:effectLst/>
                <a:latin typeface="Aptos" panose="020B0004020202020204" pitchFamily="34" charset="0"/>
              </a:rPr>
              <a:t>The average bounce rate is 49% but got to as high as 1 (i.e., 100%).</a:t>
            </a:r>
          </a:p>
          <a:p>
            <a:endParaRPr lang="en-US" sz="1600" dirty="0">
              <a:effectLst/>
              <a:latin typeface="Aptos" panose="020B0004020202020204" pitchFamily="34" charset="0"/>
            </a:endParaRPr>
          </a:p>
          <a:p>
            <a:r>
              <a:rPr lang="en-US" sz="1600" u="sng" dirty="0">
                <a:solidFill>
                  <a:srgbClr val="C05200"/>
                </a:solidFill>
                <a:effectLst/>
                <a:latin typeface="Aptos" panose="020B0004020202020204" pitchFamily="34" charset="0"/>
              </a:rPr>
              <a:t>Bounce Rate</a:t>
            </a:r>
            <a:r>
              <a:rPr lang="en-US" sz="1600" dirty="0">
                <a:solidFill>
                  <a:srgbClr val="C05200"/>
                </a:solidFill>
                <a:effectLst/>
                <a:latin typeface="Aptos" panose="020B0004020202020204" pitchFamily="34" charset="0"/>
              </a:rPr>
              <a:t> is the percentage of sessions the user exited without any interactions.</a:t>
            </a: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p:txBody>
      </p:sp>
      <p:sp>
        <p:nvSpPr>
          <p:cNvPr id="21" name="Rectangle: Rounded Corners 20">
            <a:extLst>
              <a:ext uri="{FF2B5EF4-FFF2-40B4-BE49-F238E27FC236}">
                <a16:creationId xmlns:a16="http://schemas.microsoft.com/office/drawing/2014/main" id="{8AB0AE7B-47FA-EFCA-DA37-8E4B82FF5A6B}"/>
              </a:ext>
            </a:extLst>
          </p:cNvPr>
          <p:cNvSpPr/>
          <p:nvPr/>
        </p:nvSpPr>
        <p:spPr>
          <a:xfrm>
            <a:off x="6920527" y="1818582"/>
            <a:ext cx="1513523" cy="1316830"/>
          </a:xfrm>
          <a:prstGeom prst="round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fld id="{4E7F1F15-59FC-4EC3-B83D-FF08C24F9E3D}" type="TxLink">
              <a:rPr lang="en-US" sz="2400" b="1" i="0" u="none" strike="noStrike" kern="1200">
                <a:solidFill>
                  <a:srgbClr val="C05200"/>
                </a:solidFill>
                <a:latin typeface="Aptos" panose="020B0004020202020204" pitchFamily="34" charset="0"/>
                <a:cs typeface="Arial"/>
              </a:rPr>
              <a:pPr algn="ctr"/>
              <a:t>15 mins</a:t>
            </a:fld>
            <a:endParaRPr lang="en-US" sz="2400" b="1" kern="1200" dirty="0">
              <a:solidFill>
                <a:srgbClr val="C05200"/>
              </a:solidFill>
              <a:latin typeface="Aptos" panose="020B0004020202020204" pitchFamily="34" charset="0"/>
            </a:endParaRPr>
          </a:p>
        </p:txBody>
      </p:sp>
      <p:sp>
        <p:nvSpPr>
          <p:cNvPr id="22" name="Rectangle: Rounded Corners 21">
            <a:extLst>
              <a:ext uri="{FF2B5EF4-FFF2-40B4-BE49-F238E27FC236}">
                <a16:creationId xmlns:a16="http://schemas.microsoft.com/office/drawing/2014/main" id="{297C3F74-6CAE-329A-4F4E-58DC0279E6F5}"/>
              </a:ext>
            </a:extLst>
          </p:cNvPr>
          <p:cNvSpPr/>
          <p:nvPr/>
        </p:nvSpPr>
        <p:spPr>
          <a:xfrm>
            <a:off x="6479862" y="1189674"/>
            <a:ext cx="2394857" cy="436340"/>
          </a:xfrm>
          <a:prstGeom prst="round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2000" b="1" kern="1200" dirty="0">
                <a:solidFill>
                  <a:srgbClr val="C05200"/>
                </a:solidFill>
                <a:latin typeface="Aptos" panose="020B0004020202020204" pitchFamily="34" charset="0"/>
              </a:rPr>
              <a:t>Avg Session Time</a:t>
            </a:r>
            <a:endParaRPr lang="en-US" sz="1000" b="1" kern="1200" dirty="0">
              <a:solidFill>
                <a:srgbClr val="C05200"/>
              </a:solidFill>
              <a:latin typeface="Aptos" panose="020B0004020202020204" pitchFamily="34" charset="0"/>
            </a:endParaRPr>
          </a:p>
        </p:txBody>
      </p:sp>
      <p:pic>
        <p:nvPicPr>
          <p:cNvPr id="23" name="Graphic 22" descr="Stopwatch with solid fill">
            <a:extLst>
              <a:ext uri="{FF2B5EF4-FFF2-40B4-BE49-F238E27FC236}">
                <a16:creationId xmlns:a16="http://schemas.microsoft.com/office/drawing/2014/main" id="{7483FF9B-B15A-DDDB-A319-77084C71458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63724" y="1471401"/>
            <a:ext cx="1627131" cy="1316829"/>
          </a:xfrm>
          <a:prstGeom prst="rect">
            <a:avLst/>
          </a:prstGeom>
        </p:spPr>
      </p:pic>
      <p:graphicFrame>
        <p:nvGraphicFramePr>
          <p:cNvPr id="3" name="Chart 2">
            <a:extLst>
              <a:ext uri="{FF2B5EF4-FFF2-40B4-BE49-F238E27FC236}">
                <a16:creationId xmlns:a16="http://schemas.microsoft.com/office/drawing/2014/main" id="{7DF36BA1-FC67-4A70-9F6B-D0F9E35BD752}"/>
              </a:ext>
            </a:extLst>
          </p:cNvPr>
          <p:cNvGraphicFramePr>
            <a:graphicFrameLocks/>
          </p:cNvGraphicFramePr>
          <p:nvPr>
            <p:extLst>
              <p:ext uri="{D42A27DB-BD31-4B8C-83A1-F6EECF244321}">
                <p14:modId xmlns:p14="http://schemas.microsoft.com/office/powerpoint/2010/main" val="247204874"/>
              </p:ext>
            </p:extLst>
          </p:nvPr>
        </p:nvGraphicFramePr>
        <p:xfrm>
          <a:off x="6799463" y="3471907"/>
          <a:ext cx="4264118" cy="2667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69B4D349-E9C7-44BB-9D53-1CA9D666823B}"/>
              </a:ext>
            </a:extLst>
          </p:cNvPr>
          <p:cNvGraphicFramePr>
            <a:graphicFrameLocks/>
          </p:cNvGraphicFramePr>
          <p:nvPr>
            <p:extLst>
              <p:ext uri="{D42A27DB-BD31-4B8C-83A1-F6EECF244321}">
                <p14:modId xmlns:p14="http://schemas.microsoft.com/office/powerpoint/2010/main" val="324326818"/>
              </p:ext>
            </p:extLst>
          </p:nvPr>
        </p:nvGraphicFramePr>
        <p:xfrm>
          <a:off x="8931522" y="1184842"/>
          <a:ext cx="2394857" cy="1878990"/>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24">
            <a:extLst>
              <a:ext uri="{FF2B5EF4-FFF2-40B4-BE49-F238E27FC236}">
                <a16:creationId xmlns:a16="http://schemas.microsoft.com/office/drawing/2014/main" id="{903D552C-38EE-9CF6-7F7F-7D3F089EEDC7}"/>
              </a:ext>
            </a:extLst>
          </p:cNvPr>
          <p:cNvSpPr txBox="1"/>
          <p:nvPr/>
        </p:nvSpPr>
        <p:spPr>
          <a:xfrm>
            <a:off x="9568543" y="2027055"/>
            <a:ext cx="955293" cy="49450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D1779DA8-A7B8-4D8A-BBC7-4AF17E20F995}" type="TxLink">
              <a:rPr lang="en-US" sz="3000" b="1" i="0" u="none" strike="noStrike" kern="1200">
                <a:solidFill>
                  <a:srgbClr val="C00000"/>
                </a:solidFill>
                <a:latin typeface="Aptos" panose="020B0004020202020204" pitchFamily="34" charset="0"/>
                <a:cs typeface="Arial"/>
              </a:rPr>
              <a:pPr/>
              <a:t>49%</a:t>
            </a:fld>
            <a:endParaRPr lang="en-US" sz="3000" b="1" kern="1200" dirty="0">
              <a:solidFill>
                <a:srgbClr val="C00000"/>
              </a:solidFill>
              <a:latin typeface="Aptos" panose="020B0004020202020204" pitchFamily="34" charset="0"/>
            </a:endParaRPr>
          </a:p>
        </p:txBody>
      </p:sp>
    </p:spTree>
    <p:extLst>
      <p:ext uri="{BB962C8B-B14F-4D97-AF65-F5344CB8AC3E}">
        <p14:creationId xmlns:p14="http://schemas.microsoft.com/office/powerpoint/2010/main" val="956952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D521C-92C9-61EA-77BC-93F706806AE4}"/>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6F4CDAEF-76E9-8344-6707-F2652FE6379D}"/>
              </a:ext>
            </a:extLst>
          </p:cNvPr>
          <p:cNvSpPr>
            <a:spLocks noGrp="1"/>
          </p:cNvSpPr>
          <p:nvPr>
            <p:ph type="title"/>
          </p:nvPr>
        </p:nvSpPr>
        <p:spPr>
          <a:xfrm>
            <a:off x="913796" y="326572"/>
            <a:ext cx="6566564" cy="648154"/>
          </a:xfrm>
        </p:spPr>
        <p:txBody>
          <a:bodyPr>
            <a:normAutofit/>
          </a:bodyPr>
          <a:lstStyle/>
          <a:p>
            <a:pPr algn="l"/>
            <a:r>
              <a:rPr lang="en-US" sz="2800" cap="none" dirty="0">
                <a:solidFill>
                  <a:srgbClr val="C05200"/>
                </a:solidFill>
                <a:effectLst/>
                <a:latin typeface="Aptos" panose="020B0004020202020204" pitchFamily="34" charset="0"/>
              </a:rPr>
              <a:t>Conversions &amp; Bounce Rate</a:t>
            </a:r>
          </a:p>
        </p:txBody>
      </p:sp>
      <p:sp>
        <p:nvSpPr>
          <p:cNvPr id="5" name="Content Placeholder 2">
            <a:extLst>
              <a:ext uri="{FF2B5EF4-FFF2-40B4-BE49-F238E27FC236}">
                <a16:creationId xmlns:a16="http://schemas.microsoft.com/office/drawing/2014/main" id="{91580C4C-E574-53A5-A65D-DCAAC1158BE4}"/>
              </a:ext>
            </a:extLst>
          </p:cNvPr>
          <p:cNvSpPr>
            <a:spLocks noGrp="1"/>
          </p:cNvSpPr>
          <p:nvPr>
            <p:ph idx="1"/>
          </p:nvPr>
        </p:nvSpPr>
        <p:spPr>
          <a:xfrm>
            <a:off x="587829" y="1153886"/>
            <a:ext cx="5508171" cy="4729389"/>
          </a:xfrm>
          <a:ln>
            <a:noFill/>
          </a:ln>
        </p:spPr>
        <p:txBody>
          <a:bodyPr anchor="t">
            <a:normAutofit/>
          </a:bodyPr>
          <a:lstStyle/>
          <a:p>
            <a:r>
              <a:rPr lang="en-US" sz="1600" dirty="0">
                <a:effectLst/>
                <a:latin typeface="Aptos" panose="020B0004020202020204" pitchFamily="34" charset="0"/>
              </a:rPr>
              <a:t>There is an inverse relationship in this case.</a:t>
            </a:r>
          </a:p>
          <a:p>
            <a:endParaRPr lang="en-US" sz="1600" dirty="0">
              <a:effectLst/>
              <a:latin typeface="Aptos" panose="020B0004020202020204" pitchFamily="34" charset="0"/>
            </a:endParaRPr>
          </a:p>
          <a:p>
            <a:r>
              <a:rPr lang="en-US" sz="1600" dirty="0">
                <a:effectLst/>
                <a:latin typeface="Aptos" panose="020B0004020202020204" pitchFamily="34" charset="0"/>
              </a:rPr>
              <a:t>Conversion rates increases as bounce rate decreases and vice-versa.</a:t>
            </a:r>
          </a:p>
          <a:p>
            <a:endParaRPr lang="en-US" sz="1600" dirty="0">
              <a:effectLst/>
              <a:latin typeface="Aptos" panose="020B0004020202020204" pitchFamily="34" charset="0"/>
            </a:endParaRPr>
          </a:p>
          <a:p>
            <a:r>
              <a:rPr lang="en-US" sz="1600" dirty="0">
                <a:effectLst/>
                <a:latin typeface="Aptos" panose="020B0004020202020204" pitchFamily="34" charset="0"/>
              </a:rPr>
              <a:t>The highest conversion rate occurred at the lowest bounce rate.</a:t>
            </a: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p:txBody>
      </p:sp>
      <p:sp>
        <p:nvSpPr>
          <p:cNvPr id="2" name="Rectangle: Rounded Corners 1">
            <a:extLst>
              <a:ext uri="{FF2B5EF4-FFF2-40B4-BE49-F238E27FC236}">
                <a16:creationId xmlns:a16="http://schemas.microsoft.com/office/drawing/2014/main" id="{67138513-1783-03D8-3F1F-29C3476A3239}"/>
              </a:ext>
            </a:extLst>
          </p:cNvPr>
          <p:cNvSpPr/>
          <p:nvPr/>
        </p:nvSpPr>
        <p:spPr>
          <a:xfrm>
            <a:off x="6391788" y="3560269"/>
            <a:ext cx="4493926" cy="2924966"/>
          </a:xfrm>
          <a:prstGeom prst="roundRect">
            <a:avLst>
              <a:gd name="adj" fmla="val 1877"/>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kern="1200"/>
          </a:p>
        </p:txBody>
      </p:sp>
      <p:graphicFrame>
        <p:nvGraphicFramePr>
          <p:cNvPr id="6" name="Chart 5">
            <a:extLst>
              <a:ext uri="{FF2B5EF4-FFF2-40B4-BE49-F238E27FC236}">
                <a16:creationId xmlns:a16="http://schemas.microsoft.com/office/drawing/2014/main" id="{0DD71607-7E75-4356-A88D-B46B13954803}"/>
              </a:ext>
            </a:extLst>
          </p:cNvPr>
          <p:cNvGraphicFramePr>
            <a:graphicFrameLocks/>
          </p:cNvGraphicFramePr>
          <p:nvPr>
            <p:extLst>
              <p:ext uri="{D42A27DB-BD31-4B8C-83A1-F6EECF244321}">
                <p14:modId xmlns:p14="http://schemas.microsoft.com/office/powerpoint/2010/main" val="501884498"/>
              </p:ext>
            </p:extLst>
          </p:nvPr>
        </p:nvGraphicFramePr>
        <p:xfrm>
          <a:off x="6651171" y="1153887"/>
          <a:ext cx="3080658" cy="1964684"/>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28">
            <a:extLst>
              <a:ext uri="{FF2B5EF4-FFF2-40B4-BE49-F238E27FC236}">
                <a16:creationId xmlns:a16="http://schemas.microsoft.com/office/drawing/2014/main" id="{9915C15B-44B8-99E5-6363-EF2638A78B24}"/>
              </a:ext>
            </a:extLst>
          </p:cNvPr>
          <p:cNvSpPr txBox="1"/>
          <p:nvPr/>
        </p:nvSpPr>
        <p:spPr>
          <a:xfrm>
            <a:off x="7631142" y="2103572"/>
            <a:ext cx="1007609" cy="49133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7CA6300B-008B-40D5-9B0F-D013F93BEB69}" type="TxLink">
              <a:rPr lang="en-US" sz="3200" b="1" i="0" u="none" strike="noStrike" kern="1200">
                <a:solidFill>
                  <a:srgbClr val="C05200"/>
                </a:solidFill>
                <a:latin typeface="Aptos" panose="020B0004020202020204" pitchFamily="34" charset="0"/>
                <a:cs typeface="Arial"/>
              </a:rPr>
              <a:pPr/>
              <a:t>50%</a:t>
            </a:fld>
            <a:endParaRPr lang="en-US" sz="6600" b="1" kern="1200" dirty="0">
              <a:solidFill>
                <a:srgbClr val="C05200"/>
              </a:solidFill>
              <a:latin typeface="Aptos" panose="020B0004020202020204" pitchFamily="34" charset="0"/>
            </a:endParaRPr>
          </a:p>
        </p:txBody>
      </p:sp>
      <p:graphicFrame>
        <p:nvGraphicFramePr>
          <p:cNvPr id="8" name="Chart 7">
            <a:extLst>
              <a:ext uri="{FF2B5EF4-FFF2-40B4-BE49-F238E27FC236}">
                <a16:creationId xmlns:a16="http://schemas.microsoft.com/office/drawing/2014/main" id="{F0041E73-A65B-4AD4-B5D3-4E984A851D3D}"/>
              </a:ext>
            </a:extLst>
          </p:cNvPr>
          <p:cNvGraphicFramePr>
            <a:graphicFrameLocks/>
          </p:cNvGraphicFramePr>
          <p:nvPr>
            <p:extLst>
              <p:ext uri="{D42A27DB-BD31-4B8C-83A1-F6EECF244321}">
                <p14:modId xmlns:p14="http://schemas.microsoft.com/office/powerpoint/2010/main" val="3988941519"/>
              </p:ext>
            </p:extLst>
          </p:nvPr>
        </p:nvGraphicFramePr>
        <p:xfrm>
          <a:off x="6011634" y="3515451"/>
          <a:ext cx="4743452" cy="26701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997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F97FD-36D2-50EF-D34C-B1AC6677BAD3}"/>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314B98FD-359E-D8C0-94DA-CF48849ECBBC}"/>
              </a:ext>
            </a:extLst>
          </p:cNvPr>
          <p:cNvSpPr>
            <a:spLocks noGrp="1"/>
          </p:cNvSpPr>
          <p:nvPr>
            <p:ph type="title"/>
          </p:nvPr>
        </p:nvSpPr>
        <p:spPr>
          <a:xfrm>
            <a:off x="913796" y="326572"/>
            <a:ext cx="6566564" cy="648154"/>
          </a:xfrm>
        </p:spPr>
        <p:txBody>
          <a:bodyPr>
            <a:normAutofit/>
          </a:bodyPr>
          <a:lstStyle/>
          <a:p>
            <a:pPr algn="l"/>
            <a:r>
              <a:rPr lang="en-US" sz="2800" cap="none" dirty="0">
                <a:solidFill>
                  <a:srgbClr val="C05200"/>
                </a:solidFill>
                <a:effectLst/>
                <a:latin typeface="Aptos" panose="020B0004020202020204" pitchFamily="34" charset="0"/>
              </a:rPr>
              <a:t>Successful Checkouts</a:t>
            </a:r>
          </a:p>
        </p:txBody>
      </p:sp>
      <p:sp>
        <p:nvSpPr>
          <p:cNvPr id="5" name="Content Placeholder 2">
            <a:extLst>
              <a:ext uri="{FF2B5EF4-FFF2-40B4-BE49-F238E27FC236}">
                <a16:creationId xmlns:a16="http://schemas.microsoft.com/office/drawing/2014/main" id="{EF65C2D6-2A58-7533-05F6-88D3FEAB8C80}"/>
              </a:ext>
            </a:extLst>
          </p:cNvPr>
          <p:cNvSpPr>
            <a:spLocks noGrp="1"/>
          </p:cNvSpPr>
          <p:nvPr>
            <p:ph idx="1"/>
          </p:nvPr>
        </p:nvSpPr>
        <p:spPr>
          <a:xfrm>
            <a:off x="587829" y="1153886"/>
            <a:ext cx="5508171" cy="4729389"/>
          </a:xfrm>
          <a:ln>
            <a:noFill/>
          </a:ln>
        </p:spPr>
        <p:txBody>
          <a:bodyPr anchor="t">
            <a:normAutofit/>
          </a:bodyPr>
          <a:lstStyle/>
          <a:p>
            <a:r>
              <a:rPr lang="en-US" sz="1600" dirty="0">
                <a:effectLst/>
                <a:latin typeface="Aptos" panose="020B0004020202020204" pitchFamily="34" charset="0"/>
              </a:rPr>
              <a:t>Successful checkouts were derived as the percentage of cart additions by the checkout progress.</a:t>
            </a:r>
          </a:p>
          <a:p>
            <a:endParaRPr lang="en-US" sz="1600" dirty="0">
              <a:effectLst/>
              <a:latin typeface="Aptos" panose="020B0004020202020204" pitchFamily="34" charset="0"/>
            </a:endParaRPr>
          </a:p>
          <a:p>
            <a:r>
              <a:rPr lang="en-US" sz="1600" dirty="0">
                <a:effectLst/>
                <a:latin typeface="Aptos" panose="020B0004020202020204" pitchFamily="34" charset="0"/>
              </a:rPr>
              <a:t>While average add to cart rate per session is 51% the average checkout rate is just 25%.</a:t>
            </a:r>
          </a:p>
          <a:p>
            <a:endParaRPr lang="en-US" sz="1600" dirty="0">
              <a:effectLst/>
              <a:latin typeface="Aptos" panose="020B0004020202020204" pitchFamily="34" charset="0"/>
            </a:endParaRPr>
          </a:p>
          <a:p>
            <a:r>
              <a:rPr lang="en-US" sz="1600" dirty="0">
                <a:effectLst/>
                <a:latin typeface="Aptos" panose="020B0004020202020204" pitchFamily="34" charset="0"/>
              </a:rPr>
              <a:t>Trend of successful checkouts is low and declining.</a:t>
            </a: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p:txBody>
      </p:sp>
      <p:sp>
        <p:nvSpPr>
          <p:cNvPr id="2" name="Rectangle: Rounded Corners 1">
            <a:extLst>
              <a:ext uri="{FF2B5EF4-FFF2-40B4-BE49-F238E27FC236}">
                <a16:creationId xmlns:a16="http://schemas.microsoft.com/office/drawing/2014/main" id="{C067F0EF-24E2-F135-FA71-0514C9D1AA6C}"/>
              </a:ext>
            </a:extLst>
          </p:cNvPr>
          <p:cNvSpPr/>
          <p:nvPr/>
        </p:nvSpPr>
        <p:spPr>
          <a:xfrm>
            <a:off x="6391788" y="3560269"/>
            <a:ext cx="4493926" cy="2924966"/>
          </a:xfrm>
          <a:prstGeom prst="roundRect">
            <a:avLst>
              <a:gd name="adj" fmla="val 1877"/>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kern="1200"/>
          </a:p>
        </p:txBody>
      </p:sp>
      <p:graphicFrame>
        <p:nvGraphicFramePr>
          <p:cNvPr id="3" name="Chart 2">
            <a:extLst>
              <a:ext uri="{FF2B5EF4-FFF2-40B4-BE49-F238E27FC236}">
                <a16:creationId xmlns:a16="http://schemas.microsoft.com/office/drawing/2014/main" id="{776D9944-B5C8-4218-A6E9-5271C38B4FAE}"/>
              </a:ext>
            </a:extLst>
          </p:cNvPr>
          <p:cNvGraphicFramePr>
            <a:graphicFrameLocks/>
          </p:cNvGraphicFramePr>
          <p:nvPr>
            <p:extLst>
              <p:ext uri="{D42A27DB-BD31-4B8C-83A1-F6EECF244321}">
                <p14:modId xmlns:p14="http://schemas.microsoft.com/office/powerpoint/2010/main" val="1521985416"/>
              </p:ext>
            </p:extLst>
          </p:nvPr>
        </p:nvGraphicFramePr>
        <p:xfrm>
          <a:off x="6096002" y="974726"/>
          <a:ext cx="2647070" cy="2062388"/>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26">
            <a:extLst>
              <a:ext uri="{FF2B5EF4-FFF2-40B4-BE49-F238E27FC236}">
                <a16:creationId xmlns:a16="http://schemas.microsoft.com/office/drawing/2014/main" id="{5F6060B0-B97A-8E14-36E4-A124950E3843}"/>
              </a:ext>
            </a:extLst>
          </p:cNvPr>
          <p:cNvSpPr txBox="1"/>
          <p:nvPr/>
        </p:nvSpPr>
        <p:spPr>
          <a:xfrm>
            <a:off x="6917961" y="1931874"/>
            <a:ext cx="976026" cy="5326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63C55638-5062-4E5A-A47C-2D75FF4652D3}" type="TxLink">
              <a:rPr lang="en-US" sz="3000" b="1" i="0" u="none" strike="noStrike" kern="1200" smtClean="0">
                <a:solidFill>
                  <a:srgbClr val="C05200"/>
                </a:solidFill>
                <a:latin typeface="Aptos" panose="020B0004020202020204" pitchFamily="34" charset="0"/>
                <a:cs typeface="Arial"/>
              </a:rPr>
              <a:pPr/>
              <a:t>51%</a:t>
            </a:fld>
            <a:endParaRPr lang="en-US" sz="3000" b="1" kern="1200" dirty="0">
              <a:solidFill>
                <a:srgbClr val="C05200"/>
              </a:solidFill>
              <a:latin typeface="Aptos" panose="020B0004020202020204" pitchFamily="34" charset="0"/>
            </a:endParaRPr>
          </a:p>
        </p:txBody>
      </p:sp>
      <p:graphicFrame>
        <p:nvGraphicFramePr>
          <p:cNvPr id="10" name="Chart 9">
            <a:extLst>
              <a:ext uri="{FF2B5EF4-FFF2-40B4-BE49-F238E27FC236}">
                <a16:creationId xmlns:a16="http://schemas.microsoft.com/office/drawing/2014/main" id="{25C4FA6E-2739-4466-8475-57D282F17840}"/>
              </a:ext>
            </a:extLst>
          </p:cNvPr>
          <p:cNvGraphicFramePr>
            <a:graphicFrameLocks/>
          </p:cNvGraphicFramePr>
          <p:nvPr>
            <p:extLst>
              <p:ext uri="{D42A27DB-BD31-4B8C-83A1-F6EECF244321}">
                <p14:modId xmlns:p14="http://schemas.microsoft.com/office/powerpoint/2010/main" val="4013432954"/>
              </p:ext>
            </p:extLst>
          </p:nvPr>
        </p:nvGraphicFramePr>
        <p:xfrm>
          <a:off x="6235132" y="3518580"/>
          <a:ext cx="4650582" cy="2660650"/>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26">
            <a:extLst>
              <a:ext uri="{FF2B5EF4-FFF2-40B4-BE49-F238E27FC236}">
                <a16:creationId xmlns:a16="http://schemas.microsoft.com/office/drawing/2014/main" id="{C9D30FBF-CC46-5310-919B-181FD98F7E8C}"/>
              </a:ext>
            </a:extLst>
          </p:cNvPr>
          <p:cNvSpPr txBox="1"/>
          <p:nvPr/>
        </p:nvSpPr>
        <p:spPr>
          <a:xfrm>
            <a:off x="9702858" y="1931874"/>
            <a:ext cx="976026" cy="5326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3000" b="1" i="0" u="none" strike="noStrike" kern="1200" dirty="0">
                <a:solidFill>
                  <a:srgbClr val="C05200"/>
                </a:solidFill>
                <a:latin typeface="Aptos" panose="020B0004020202020204" pitchFamily="34" charset="0"/>
                <a:cs typeface="Arial"/>
              </a:rPr>
              <a:t>25%</a:t>
            </a:r>
            <a:endParaRPr lang="en-US" sz="3000" b="1" kern="1200" dirty="0">
              <a:solidFill>
                <a:srgbClr val="C05200"/>
              </a:solidFill>
              <a:latin typeface="Aptos" panose="020B0004020202020204" pitchFamily="34" charset="0"/>
            </a:endParaRPr>
          </a:p>
        </p:txBody>
      </p:sp>
      <p:graphicFrame>
        <p:nvGraphicFramePr>
          <p:cNvPr id="13" name="Chart 12">
            <a:extLst>
              <a:ext uri="{FF2B5EF4-FFF2-40B4-BE49-F238E27FC236}">
                <a16:creationId xmlns:a16="http://schemas.microsoft.com/office/drawing/2014/main" id="{81FEE321-1274-9C80-0446-33D295598B85}"/>
              </a:ext>
            </a:extLst>
          </p:cNvPr>
          <p:cNvGraphicFramePr>
            <a:graphicFrameLocks/>
          </p:cNvGraphicFramePr>
          <p:nvPr>
            <p:extLst>
              <p:ext uri="{D42A27DB-BD31-4B8C-83A1-F6EECF244321}">
                <p14:modId xmlns:p14="http://schemas.microsoft.com/office/powerpoint/2010/main" val="1963379367"/>
              </p:ext>
            </p:extLst>
          </p:nvPr>
        </p:nvGraphicFramePr>
        <p:xfrm>
          <a:off x="8822151" y="974726"/>
          <a:ext cx="2651760" cy="206238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2257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53524-8851-9E8C-005C-1CF81D19C1AC}"/>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8381BE85-9B55-F5B9-B79A-A6104EB050D6}"/>
              </a:ext>
            </a:extLst>
          </p:cNvPr>
          <p:cNvSpPr>
            <a:spLocks noGrp="1"/>
          </p:cNvSpPr>
          <p:nvPr>
            <p:ph type="title"/>
          </p:nvPr>
        </p:nvSpPr>
        <p:spPr>
          <a:xfrm>
            <a:off x="913796" y="326572"/>
            <a:ext cx="5182204" cy="648154"/>
          </a:xfrm>
        </p:spPr>
        <p:txBody>
          <a:bodyPr>
            <a:normAutofit/>
          </a:bodyPr>
          <a:lstStyle/>
          <a:p>
            <a:pPr algn="l"/>
            <a:r>
              <a:rPr lang="en-US" sz="2800" cap="none" dirty="0">
                <a:solidFill>
                  <a:srgbClr val="C05200"/>
                </a:solidFill>
                <a:effectLst/>
                <a:latin typeface="Aptos" panose="020B0004020202020204" pitchFamily="34" charset="0"/>
              </a:rPr>
              <a:t>Feedback Comments</a:t>
            </a:r>
          </a:p>
        </p:txBody>
      </p:sp>
      <p:sp>
        <p:nvSpPr>
          <p:cNvPr id="5" name="Content Placeholder 2">
            <a:extLst>
              <a:ext uri="{FF2B5EF4-FFF2-40B4-BE49-F238E27FC236}">
                <a16:creationId xmlns:a16="http://schemas.microsoft.com/office/drawing/2014/main" id="{AE44764F-BF0E-137A-CDEB-9D2688E355AA}"/>
              </a:ext>
            </a:extLst>
          </p:cNvPr>
          <p:cNvSpPr>
            <a:spLocks noGrp="1"/>
          </p:cNvSpPr>
          <p:nvPr>
            <p:ph idx="1"/>
          </p:nvPr>
        </p:nvSpPr>
        <p:spPr>
          <a:xfrm>
            <a:off x="587829" y="1153887"/>
            <a:ext cx="10297885" cy="648154"/>
          </a:xfrm>
          <a:ln>
            <a:noFill/>
          </a:ln>
        </p:spPr>
        <p:txBody>
          <a:bodyPr anchor="t">
            <a:normAutofit/>
          </a:bodyPr>
          <a:lstStyle/>
          <a:p>
            <a:r>
              <a:rPr lang="en-US" sz="1600" dirty="0">
                <a:effectLst/>
                <a:latin typeface="Aptos" panose="020B0004020202020204" pitchFamily="34" charset="0"/>
              </a:rPr>
              <a:t>All feedback comments averages 10% hence each can be taken as a significant user experience.</a:t>
            </a:r>
          </a:p>
          <a:p>
            <a:pPr marL="0" indent="0">
              <a:buNone/>
            </a:pPr>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p:txBody>
      </p:sp>
      <p:sp>
        <p:nvSpPr>
          <p:cNvPr id="2" name="Rectangle: Rounded Corners 1">
            <a:extLst>
              <a:ext uri="{FF2B5EF4-FFF2-40B4-BE49-F238E27FC236}">
                <a16:creationId xmlns:a16="http://schemas.microsoft.com/office/drawing/2014/main" id="{40543797-AE76-076D-F106-B339505A85B8}"/>
              </a:ext>
            </a:extLst>
          </p:cNvPr>
          <p:cNvSpPr/>
          <p:nvPr/>
        </p:nvSpPr>
        <p:spPr>
          <a:xfrm>
            <a:off x="6391788" y="3560269"/>
            <a:ext cx="4493926" cy="2924966"/>
          </a:xfrm>
          <a:prstGeom prst="roundRect">
            <a:avLst>
              <a:gd name="adj" fmla="val 1877"/>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kern="1200"/>
          </a:p>
        </p:txBody>
      </p:sp>
      <p:graphicFrame>
        <p:nvGraphicFramePr>
          <p:cNvPr id="6" name="Chart 5">
            <a:extLst>
              <a:ext uri="{FF2B5EF4-FFF2-40B4-BE49-F238E27FC236}">
                <a16:creationId xmlns:a16="http://schemas.microsoft.com/office/drawing/2014/main" id="{C961E803-CA7C-449E-A0CE-DC30B30803B2}"/>
              </a:ext>
            </a:extLst>
          </p:cNvPr>
          <p:cNvGraphicFramePr>
            <a:graphicFrameLocks/>
          </p:cNvGraphicFramePr>
          <p:nvPr>
            <p:extLst>
              <p:ext uri="{D42A27DB-BD31-4B8C-83A1-F6EECF244321}">
                <p14:modId xmlns:p14="http://schemas.microsoft.com/office/powerpoint/2010/main" val="1188817533"/>
              </p:ext>
            </p:extLst>
          </p:nvPr>
        </p:nvGraphicFramePr>
        <p:xfrm>
          <a:off x="913796" y="1926769"/>
          <a:ext cx="10548861" cy="305623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35">
            <a:extLst>
              <a:ext uri="{FF2B5EF4-FFF2-40B4-BE49-F238E27FC236}">
                <a16:creationId xmlns:a16="http://schemas.microsoft.com/office/drawing/2014/main" id="{F599F810-5B6A-A493-8740-2A7C2CD91391}"/>
              </a:ext>
            </a:extLst>
          </p:cNvPr>
          <p:cNvSpPr txBox="1"/>
          <p:nvPr/>
        </p:nvSpPr>
        <p:spPr>
          <a:xfrm>
            <a:off x="4888707" y="4983004"/>
            <a:ext cx="1207293" cy="22701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kern="1200">
                <a:solidFill>
                  <a:srgbClr val="00B050"/>
                </a:solidFill>
                <a:latin typeface="Aptos" panose="020B0004020202020204" pitchFamily="34" charset="0"/>
              </a:rPr>
              <a:t>Positive</a:t>
            </a:r>
            <a:r>
              <a:rPr lang="en-US" sz="1100" b="1" kern="1200" baseline="0">
                <a:solidFill>
                  <a:srgbClr val="00B050"/>
                </a:solidFill>
                <a:latin typeface="Aptos" panose="020B0004020202020204" pitchFamily="34" charset="0"/>
              </a:rPr>
              <a:t> Review</a:t>
            </a:r>
            <a:endParaRPr lang="en-US" sz="1100" b="1" kern="1200">
              <a:solidFill>
                <a:srgbClr val="00B050"/>
              </a:solidFill>
              <a:latin typeface="Aptos" panose="020B0004020202020204" pitchFamily="34" charset="0"/>
            </a:endParaRPr>
          </a:p>
        </p:txBody>
      </p:sp>
      <p:sp>
        <p:nvSpPr>
          <p:cNvPr id="8" name="TextBox 36">
            <a:extLst>
              <a:ext uri="{FF2B5EF4-FFF2-40B4-BE49-F238E27FC236}">
                <a16:creationId xmlns:a16="http://schemas.microsoft.com/office/drawing/2014/main" id="{4E6E1E65-530E-5DC4-03E1-151CEF7423C6}"/>
              </a:ext>
            </a:extLst>
          </p:cNvPr>
          <p:cNvSpPr txBox="1"/>
          <p:nvPr/>
        </p:nvSpPr>
        <p:spPr>
          <a:xfrm>
            <a:off x="6165058" y="4967129"/>
            <a:ext cx="1275556" cy="27225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US" sz="1100" b="1" kern="1200">
                <a:solidFill>
                  <a:srgbClr val="FF0000"/>
                </a:solidFill>
                <a:latin typeface="Aptos" panose="020B0004020202020204" pitchFamily="34" charset="0"/>
              </a:rPr>
              <a:t>Negative</a:t>
            </a:r>
            <a:r>
              <a:rPr lang="en-US" sz="1100" b="1" kern="1200" baseline="0">
                <a:solidFill>
                  <a:srgbClr val="FF0000"/>
                </a:solidFill>
                <a:latin typeface="Aptos" panose="020B0004020202020204" pitchFamily="34" charset="0"/>
              </a:rPr>
              <a:t> Review</a:t>
            </a:r>
            <a:endParaRPr lang="en-US" sz="1100" b="1" kern="1200">
              <a:solidFill>
                <a:srgbClr val="FF0000"/>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FA619C01-A663-F8D7-6303-B0A240C01F7F}"/>
              </a:ext>
            </a:extLst>
          </p:cNvPr>
          <p:cNvCxnSpPr/>
          <p:nvPr/>
        </p:nvCxnSpPr>
        <p:spPr>
          <a:xfrm>
            <a:off x="6019800" y="5003639"/>
            <a:ext cx="189230" cy="200343"/>
          </a:xfrm>
          <a:prstGeom prst="line">
            <a:avLst/>
          </a:prstGeom>
          <a:ln>
            <a:solidFill>
              <a:schemeClr val="accent5"/>
            </a:solidFill>
          </a:ln>
        </p:spPr>
        <p:style>
          <a:lnRef idx="3">
            <a:schemeClr val="dk1"/>
          </a:lnRef>
          <a:fillRef idx="0">
            <a:schemeClr val="dk1"/>
          </a:fillRef>
          <a:effectRef idx="2">
            <a:schemeClr val="dk1"/>
          </a:effectRef>
          <a:fontRef idx="minor">
            <a:schemeClr val="tx1"/>
          </a:fontRef>
        </p:style>
      </p:cxnSp>
      <p:sp>
        <p:nvSpPr>
          <p:cNvPr id="14" name="TextBox 43">
            <a:extLst>
              <a:ext uri="{FF2B5EF4-FFF2-40B4-BE49-F238E27FC236}">
                <a16:creationId xmlns:a16="http://schemas.microsoft.com/office/drawing/2014/main" id="{992D6776-AC2A-75B5-761B-B7E5DCBAA179}"/>
              </a:ext>
            </a:extLst>
          </p:cNvPr>
          <p:cNvSpPr txBox="1"/>
          <p:nvPr/>
        </p:nvSpPr>
        <p:spPr>
          <a:xfrm>
            <a:off x="3792765" y="4984591"/>
            <a:ext cx="1210469" cy="22383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en-US" sz="1100" b="1" kern="1200" dirty="0">
                <a:solidFill>
                  <a:srgbClr val="C05200"/>
                </a:solidFill>
                <a:latin typeface="Aptos" panose="020B0004020202020204" pitchFamily="34" charset="0"/>
              </a:rPr>
              <a:t>Key:</a:t>
            </a:r>
          </a:p>
        </p:txBody>
      </p:sp>
    </p:spTree>
    <p:extLst>
      <p:ext uri="{BB962C8B-B14F-4D97-AF65-F5344CB8AC3E}">
        <p14:creationId xmlns:p14="http://schemas.microsoft.com/office/powerpoint/2010/main" val="3066429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3FBEF-C99F-2522-E03C-5517C13ABC7A}"/>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322E4C74-871E-85CC-3B7A-8205953EB51F}"/>
              </a:ext>
            </a:extLst>
          </p:cNvPr>
          <p:cNvSpPr>
            <a:spLocks noGrp="1"/>
          </p:cNvSpPr>
          <p:nvPr>
            <p:ph type="title"/>
          </p:nvPr>
        </p:nvSpPr>
        <p:spPr>
          <a:xfrm>
            <a:off x="913795" y="326572"/>
            <a:ext cx="8437033" cy="648154"/>
          </a:xfrm>
        </p:spPr>
        <p:txBody>
          <a:bodyPr>
            <a:normAutofit/>
          </a:bodyPr>
          <a:lstStyle/>
          <a:p>
            <a:pPr algn="l"/>
            <a:r>
              <a:rPr lang="en-US" sz="2800" cap="none" dirty="0">
                <a:solidFill>
                  <a:srgbClr val="C05200"/>
                </a:solidFill>
                <a:effectLst/>
                <a:latin typeface="Aptos" panose="020B0004020202020204" pitchFamily="34" charset="0"/>
              </a:rPr>
              <a:t>Findings, Actionable Insights &amp; Recommendations</a:t>
            </a:r>
          </a:p>
        </p:txBody>
      </p:sp>
      <p:sp>
        <p:nvSpPr>
          <p:cNvPr id="5" name="Content Placeholder 2">
            <a:extLst>
              <a:ext uri="{FF2B5EF4-FFF2-40B4-BE49-F238E27FC236}">
                <a16:creationId xmlns:a16="http://schemas.microsoft.com/office/drawing/2014/main" id="{D0D86CA0-9F99-6A50-0548-E50D23E3473E}"/>
              </a:ext>
            </a:extLst>
          </p:cNvPr>
          <p:cNvSpPr>
            <a:spLocks noGrp="1"/>
          </p:cNvSpPr>
          <p:nvPr>
            <p:ph idx="1"/>
          </p:nvPr>
        </p:nvSpPr>
        <p:spPr>
          <a:xfrm>
            <a:off x="587828" y="1153886"/>
            <a:ext cx="9710057" cy="4778828"/>
          </a:xfrm>
          <a:ln>
            <a:noFill/>
          </a:ln>
        </p:spPr>
        <p:txBody>
          <a:bodyPr anchor="t">
            <a:normAutofit fontScale="92500" lnSpcReduction="10000"/>
          </a:bodyPr>
          <a:lstStyle/>
          <a:p>
            <a:r>
              <a:rPr lang="en-US" sz="1600" dirty="0">
                <a:effectLst/>
                <a:latin typeface="Aptos" panose="020B0004020202020204" pitchFamily="34" charset="0"/>
              </a:rPr>
              <a:t>What is the cause of the high bounce rate?</a:t>
            </a:r>
          </a:p>
          <a:p>
            <a:pPr marL="511175" indent="-288925">
              <a:buFont typeface="+mj-lt"/>
              <a:buAutoNum type="arabicPeriod"/>
            </a:pPr>
            <a:r>
              <a:rPr lang="en-US" sz="1600" dirty="0">
                <a:effectLst/>
                <a:latin typeface="Aptos" panose="020B0004020202020204" pitchFamily="34" charset="0"/>
              </a:rPr>
              <a:t>The negative feedbacks all pointed to issues with the App.</a:t>
            </a:r>
          </a:p>
          <a:p>
            <a:pPr marL="511175" indent="-288925">
              <a:buFont typeface="+mj-lt"/>
              <a:buAutoNum type="arabicPeriod"/>
            </a:pPr>
            <a:r>
              <a:rPr lang="en-US" sz="1600" dirty="0">
                <a:effectLst/>
                <a:latin typeface="Aptos" panose="020B0004020202020204" pitchFamily="34" charset="0"/>
              </a:rPr>
              <a:t>Checkout process, search feature, bugs and downtime on the App should be investigated and resolved.</a:t>
            </a:r>
          </a:p>
          <a:p>
            <a:endParaRPr lang="en-US" sz="1000" dirty="0">
              <a:effectLst/>
              <a:latin typeface="Aptos" panose="020B0004020202020204" pitchFamily="34" charset="0"/>
            </a:endParaRPr>
          </a:p>
          <a:p>
            <a:r>
              <a:rPr lang="en-US" sz="1600" dirty="0">
                <a:effectLst/>
                <a:latin typeface="Aptos" panose="020B0004020202020204" pitchFamily="34" charset="0"/>
              </a:rPr>
              <a:t>Addressing the cause of the high bounce rate should reverse the downward trends in number of users.</a:t>
            </a:r>
          </a:p>
          <a:p>
            <a:endParaRPr lang="en-US" sz="1000" dirty="0">
              <a:effectLst/>
              <a:latin typeface="Aptos" panose="020B0004020202020204" pitchFamily="34" charset="0"/>
            </a:endParaRPr>
          </a:p>
          <a:p>
            <a:r>
              <a:rPr lang="en-US" sz="1600" dirty="0">
                <a:effectLst/>
                <a:latin typeface="Aptos" panose="020B0004020202020204" pitchFamily="34" charset="0"/>
              </a:rPr>
              <a:t>Increase in number of users will increase conversion rates and rate of successful checkouts.</a:t>
            </a:r>
          </a:p>
          <a:p>
            <a:endParaRPr lang="en-US" sz="1000" dirty="0">
              <a:effectLst/>
              <a:latin typeface="Aptos" panose="020B0004020202020204" pitchFamily="34" charset="0"/>
            </a:endParaRPr>
          </a:p>
          <a:p>
            <a:r>
              <a:rPr lang="en-US" sz="1600" dirty="0">
                <a:effectLst/>
                <a:latin typeface="Aptos" panose="020B0004020202020204" pitchFamily="34" charset="0"/>
              </a:rPr>
              <a:t>Flextrade must proactively consolidate on the positive feedback regarding products, price and excellent customer service to ensure referrals from existing customer leads to successful conversion by improving quality of stock, offering competitive prices, maintaining excellent customer service.</a:t>
            </a:r>
          </a:p>
          <a:p>
            <a:endParaRPr lang="en-US" sz="1600" dirty="0">
              <a:effectLst/>
              <a:latin typeface="Aptos" panose="020B0004020202020204" pitchFamily="34" charset="0"/>
            </a:endParaRPr>
          </a:p>
          <a:p>
            <a:r>
              <a:rPr lang="en-US" sz="1600" dirty="0">
                <a:effectLst/>
                <a:latin typeface="Aptos" panose="020B0004020202020204" pitchFamily="34" charset="0"/>
              </a:rPr>
              <a:t>In addition, incentivise existing customer for loyalty by offering discounts based on purchase mileage (either by price or quantity).</a:t>
            </a:r>
          </a:p>
          <a:p>
            <a:endParaRPr lang="en-US" sz="1600" dirty="0">
              <a:effectLst/>
              <a:latin typeface="Aptos" panose="020B0004020202020204" pitchFamily="34" charset="0"/>
            </a:endParaRPr>
          </a:p>
          <a:p>
            <a:pPr marL="0" indent="0">
              <a:buNone/>
            </a:pPr>
            <a:endParaRPr lang="en-US" sz="1600" dirty="0">
              <a:effectLst/>
              <a:latin typeface="Aptos" panose="020B0004020202020204" pitchFamily="34" charset="0"/>
            </a:endParaRPr>
          </a:p>
          <a:p>
            <a:pPr marL="0" indent="0">
              <a:buNone/>
            </a:pPr>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a:p>
            <a:endParaRPr lang="en-US" sz="1600" dirty="0">
              <a:effectLst/>
              <a:latin typeface="Aptos" panose="020B0004020202020204" pitchFamily="34" charset="0"/>
            </a:endParaRPr>
          </a:p>
        </p:txBody>
      </p:sp>
      <p:sp>
        <p:nvSpPr>
          <p:cNvPr id="2" name="Rectangle: Rounded Corners 1">
            <a:extLst>
              <a:ext uri="{FF2B5EF4-FFF2-40B4-BE49-F238E27FC236}">
                <a16:creationId xmlns:a16="http://schemas.microsoft.com/office/drawing/2014/main" id="{15BCE582-55A4-F93E-E2BC-338A1F5617EC}"/>
              </a:ext>
            </a:extLst>
          </p:cNvPr>
          <p:cNvSpPr/>
          <p:nvPr/>
        </p:nvSpPr>
        <p:spPr>
          <a:xfrm>
            <a:off x="6391788" y="3560269"/>
            <a:ext cx="4493926" cy="2924966"/>
          </a:xfrm>
          <a:prstGeom prst="roundRect">
            <a:avLst>
              <a:gd name="adj" fmla="val 1877"/>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kern="1200"/>
          </a:p>
        </p:txBody>
      </p:sp>
    </p:spTree>
    <p:extLst>
      <p:ext uri="{BB962C8B-B14F-4D97-AF65-F5344CB8AC3E}">
        <p14:creationId xmlns:p14="http://schemas.microsoft.com/office/powerpoint/2010/main" val="4012616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A0A25-6DD7-909F-9D86-729E405E79A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F3B9569-56C3-DE4D-F135-6BCCE10636B6}"/>
              </a:ext>
            </a:extLst>
          </p:cNvPr>
          <p:cNvSpPr/>
          <p:nvPr/>
        </p:nvSpPr>
        <p:spPr>
          <a:xfrm>
            <a:off x="6391788" y="3560269"/>
            <a:ext cx="4493926" cy="2924966"/>
          </a:xfrm>
          <a:prstGeom prst="roundRect">
            <a:avLst>
              <a:gd name="adj" fmla="val 1877"/>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kern="1200"/>
          </a:p>
        </p:txBody>
      </p:sp>
      <p:graphicFrame>
        <p:nvGraphicFramePr>
          <p:cNvPr id="47" name="Object 46">
            <a:extLst>
              <a:ext uri="{FF2B5EF4-FFF2-40B4-BE49-F238E27FC236}">
                <a16:creationId xmlns:a16="http://schemas.microsoft.com/office/drawing/2014/main" id="{04DCDCB3-40A4-D193-7F94-A830AE6709E4}"/>
              </a:ext>
            </a:extLst>
          </p:cNvPr>
          <p:cNvGraphicFramePr>
            <a:graphicFrameLocks noChangeAspect="1"/>
          </p:cNvGraphicFramePr>
          <p:nvPr>
            <p:extLst>
              <p:ext uri="{D42A27DB-BD31-4B8C-83A1-F6EECF244321}">
                <p14:modId xmlns:p14="http://schemas.microsoft.com/office/powerpoint/2010/main" val="3644744050"/>
              </p:ext>
            </p:extLst>
          </p:nvPr>
        </p:nvGraphicFramePr>
        <p:xfrm>
          <a:off x="913795" y="234950"/>
          <a:ext cx="10733919" cy="6164035"/>
        </p:xfrm>
        <a:graphic>
          <a:graphicData uri="http://schemas.openxmlformats.org/presentationml/2006/ole">
            <mc:AlternateContent xmlns:mc="http://schemas.openxmlformats.org/markup-compatibility/2006">
              <mc:Choice xmlns:v="urn:schemas-microsoft-com:vml" Requires="v">
                <p:oleObj name="Worksheet" r:id="rId2" imgW="14217687" imgH="6673938" progId="Excel.Sheet.12">
                  <p:embed/>
                </p:oleObj>
              </mc:Choice>
              <mc:Fallback>
                <p:oleObj name="Worksheet" r:id="rId2" imgW="14217687" imgH="6673938" progId="Excel.Sheet.12">
                  <p:embed/>
                  <p:pic>
                    <p:nvPicPr>
                      <p:cNvPr id="0" name=""/>
                      <p:cNvPicPr/>
                      <p:nvPr/>
                    </p:nvPicPr>
                    <p:blipFill>
                      <a:blip r:embed="rId3"/>
                      <a:stretch>
                        <a:fillRect/>
                      </a:stretch>
                    </p:blipFill>
                    <p:spPr>
                      <a:xfrm>
                        <a:off x="913795" y="234950"/>
                        <a:ext cx="10733919" cy="6164035"/>
                      </a:xfrm>
                      <a:prstGeom prst="rect">
                        <a:avLst/>
                      </a:prstGeom>
                    </p:spPr>
                  </p:pic>
                </p:oleObj>
              </mc:Fallback>
            </mc:AlternateContent>
          </a:graphicData>
        </a:graphic>
      </p:graphicFrame>
    </p:spTree>
    <p:extLst>
      <p:ext uri="{BB962C8B-B14F-4D97-AF65-F5344CB8AC3E}">
        <p14:creationId xmlns:p14="http://schemas.microsoft.com/office/powerpoint/2010/main" val="2447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27148-C1AF-D158-AE33-B3DA77D9072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F9962D4-54F4-5CC4-3321-1315AD95AAF5}"/>
              </a:ext>
            </a:extLst>
          </p:cNvPr>
          <p:cNvSpPr/>
          <p:nvPr/>
        </p:nvSpPr>
        <p:spPr>
          <a:xfrm>
            <a:off x="6391788" y="3560269"/>
            <a:ext cx="4493926" cy="2924966"/>
          </a:xfrm>
          <a:prstGeom prst="roundRect">
            <a:avLst>
              <a:gd name="adj" fmla="val 1877"/>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lang="en-US" kern="1200"/>
          </a:p>
        </p:txBody>
      </p:sp>
      <p:sp>
        <p:nvSpPr>
          <p:cNvPr id="7" name="Title 1">
            <a:extLst>
              <a:ext uri="{FF2B5EF4-FFF2-40B4-BE49-F238E27FC236}">
                <a16:creationId xmlns:a16="http://schemas.microsoft.com/office/drawing/2014/main" id="{B141DF30-4977-C16D-B440-F5AE8D662C4C}"/>
              </a:ext>
            </a:extLst>
          </p:cNvPr>
          <p:cNvSpPr txBox="1">
            <a:spLocks/>
          </p:cNvSpPr>
          <p:nvPr/>
        </p:nvSpPr>
        <p:spPr>
          <a:xfrm>
            <a:off x="3763617" y="3173864"/>
            <a:ext cx="4664765" cy="77280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3200" cap="none" dirty="0">
                <a:effectLst/>
                <a:latin typeface="Bradley Hand ITC" panose="03070402050302030203" pitchFamily="66" charset="0"/>
              </a:rPr>
              <a:t>Thank you.</a:t>
            </a:r>
          </a:p>
        </p:txBody>
      </p:sp>
    </p:spTree>
    <p:extLst>
      <p:ext uri="{BB962C8B-B14F-4D97-AF65-F5344CB8AC3E}">
        <p14:creationId xmlns:p14="http://schemas.microsoft.com/office/powerpoint/2010/main" val="196019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
  <TotalTime>2</TotalTime>
  <Words>448</Words>
  <Application>Microsoft Office PowerPoint</Application>
  <PresentationFormat>Widescreen</PresentationFormat>
  <Paragraphs>90</Paragraphs>
  <Slides>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Aptos</vt:lpstr>
      <vt:lpstr>Arial</vt:lpstr>
      <vt:lpstr>Bookman Old Style</vt:lpstr>
      <vt:lpstr>Bradley Hand ITC</vt:lpstr>
      <vt:lpstr>Rockwell</vt:lpstr>
      <vt:lpstr>Damask</vt:lpstr>
      <vt:lpstr>Worksheet</vt:lpstr>
      <vt:lpstr>EXCEL CAPSTONE PROJECT</vt:lpstr>
      <vt:lpstr>Introduction &amp; Overview</vt:lpstr>
      <vt:lpstr>Session Durations &amp; Bounce Rate</vt:lpstr>
      <vt:lpstr>Conversions &amp; Bounce Rate</vt:lpstr>
      <vt:lpstr>Successful Checkouts</vt:lpstr>
      <vt:lpstr>Feedback Comments</vt:lpstr>
      <vt:lpstr>Findings, Actionable Insights &amp; 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Ibrahim Adeniran</dc:creator>
  <cp:lastModifiedBy>Ibrahim Adeniran</cp:lastModifiedBy>
  <cp:revision>14</cp:revision>
  <dcterms:created xsi:type="dcterms:W3CDTF">2025-01-31T12:47:08Z</dcterms:created>
  <dcterms:modified xsi:type="dcterms:W3CDTF">2025-02-08T13:33:29Z</dcterms:modified>
</cp:coreProperties>
</file>