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5"/>
  </p:sldMasterIdLst>
  <p:notesMasterIdLst>
    <p:notesMasterId r:id="rId30"/>
  </p:notesMasterIdLst>
  <p:sldIdLst>
    <p:sldId id="256" r:id="rId16"/>
    <p:sldId id="257" r:id="rId17"/>
    <p:sldId id="264" r:id="rId18"/>
    <p:sldId id="270" r:id="rId19"/>
    <p:sldId id="262" r:id="rId20"/>
    <p:sldId id="265" r:id="rId21"/>
    <p:sldId id="267" r:id="rId22"/>
    <p:sldId id="271" r:id="rId23"/>
    <p:sldId id="269" r:id="rId24"/>
    <p:sldId id="268" r:id="rId25"/>
    <p:sldId id="273" r:id="rId26"/>
    <p:sldId id="266" r:id="rId27"/>
    <p:sldId id="275" r:id="rId28"/>
    <p:sldId id="27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81C957-713E-439F-A185-AB1815E8D0B7}">
          <p14:sldIdLst>
            <p14:sldId id="256"/>
            <p14:sldId id="257"/>
            <p14:sldId id="264"/>
            <p14:sldId id="270"/>
            <p14:sldId id="262"/>
            <p14:sldId id="265"/>
            <p14:sldId id="267"/>
            <p14:sldId id="271"/>
            <p14:sldId id="269"/>
            <p14:sldId id="268"/>
            <p14:sldId id="273"/>
            <p14:sldId id="266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6604" autoAdjust="0"/>
  </p:normalViewPr>
  <p:slideViewPr>
    <p:cSldViewPr snapToGrid="0">
      <p:cViewPr varScale="1">
        <p:scale>
          <a:sx n="88" d="100"/>
          <a:sy n="88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9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31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customXml" Target="../customXml/item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09/03/2022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BE" b="1" dirty="0" err="1"/>
              <a:t>History</a:t>
            </a:r>
            <a:r>
              <a:rPr lang="fr-BE" dirty="0"/>
              <a:t>: The first </a:t>
            </a:r>
            <a:r>
              <a:rPr lang="fr-BE" dirty="0" err="1"/>
              <a:t>chatbot</a:t>
            </a:r>
            <a:r>
              <a:rPr lang="fr-BE" dirty="0"/>
              <a:t> Eliza &amp;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« </a:t>
            </a:r>
            <a:r>
              <a:rPr lang="fr-BE" dirty="0" err="1"/>
              <a:t>primitve</a:t>
            </a:r>
            <a:r>
              <a:rPr lang="fr-BE" dirty="0"/>
              <a:t> » </a:t>
            </a:r>
            <a:r>
              <a:rPr lang="fr-BE" dirty="0" err="1"/>
              <a:t>chatbots</a:t>
            </a:r>
            <a:r>
              <a:rPr lang="fr-BE" dirty="0"/>
              <a:t>. To the more modern </a:t>
            </a:r>
            <a:r>
              <a:rPr lang="fr-BE" dirty="0" err="1"/>
              <a:t>chatbots</a:t>
            </a:r>
            <a:r>
              <a:rPr lang="fr-BE" dirty="0"/>
              <a:t> </a:t>
            </a:r>
            <a:r>
              <a:rPr lang="fr-BE" dirty="0" err="1"/>
              <a:t>introduced</a:t>
            </a:r>
            <a:r>
              <a:rPr lang="fr-BE" dirty="0"/>
              <a:t> </a:t>
            </a:r>
            <a:r>
              <a:rPr lang="fr-BE" dirty="0" err="1"/>
              <a:t>after</a:t>
            </a:r>
            <a:r>
              <a:rPr lang="fr-BE" dirty="0"/>
              <a:t> 2005.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b="1" dirty="0" err="1"/>
              <a:t>Where</a:t>
            </a:r>
            <a:r>
              <a:rPr lang="fr-BE" b="1" dirty="0"/>
              <a:t>:</a:t>
            </a:r>
            <a:r>
              <a:rPr lang="fr-BE" dirty="0"/>
              <a:t> Can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find</a:t>
            </a:r>
            <a:r>
              <a:rPr lang="fr-BE" dirty="0"/>
              <a:t> </a:t>
            </a:r>
            <a:r>
              <a:rPr lang="fr-BE" dirty="0" err="1"/>
              <a:t>Chatbots</a:t>
            </a:r>
            <a:r>
              <a:rPr lang="fr-BE" dirty="0"/>
              <a:t> in the </a:t>
            </a:r>
            <a:r>
              <a:rPr lang="fr-BE" dirty="0" err="1"/>
              <a:t>wild</a:t>
            </a:r>
            <a:r>
              <a:rPr lang="fr-BE" dirty="0"/>
              <a:t> </a:t>
            </a:r>
            <a:r>
              <a:rPr lang="fr-BE" dirty="0" err="1"/>
              <a:t>today</a:t>
            </a:r>
            <a:r>
              <a:rPr lang="fr-BE" dirty="0"/>
              <a:t>… And </a:t>
            </a:r>
            <a:r>
              <a:rPr lang="fr-BE" dirty="0" err="1"/>
              <a:t>where</a:t>
            </a:r>
            <a:r>
              <a:rPr lang="fr-BE" dirty="0"/>
              <a:t> </a:t>
            </a:r>
            <a:r>
              <a:rPr lang="fr-BE" dirty="0" err="1"/>
              <a:t>tomorrow</a:t>
            </a:r>
            <a:r>
              <a:rPr lang="fr-BE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b="1" dirty="0" err="1"/>
              <a:t>What</a:t>
            </a:r>
            <a:r>
              <a:rPr lang="fr-BE" dirty="0"/>
              <a:t>: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a </a:t>
            </a:r>
            <a:r>
              <a:rPr lang="fr-BE" dirty="0" err="1"/>
              <a:t>Chatbot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8587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="1" dirty="0" err="1"/>
              <a:t>Context</a:t>
            </a:r>
            <a:r>
              <a:rPr lang="fr-BE" dirty="0"/>
              <a:t>: #context_name.parameter_name</a:t>
            </a:r>
          </a:p>
          <a:p>
            <a:r>
              <a:rPr lang="fr-BE" b="1" dirty="0"/>
              <a:t>Training Phrases</a:t>
            </a:r>
            <a:r>
              <a:rPr lang="fr-BE" dirty="0"/>
              <a:t>: 10-20 minimum (</a:t>
            </a:r>
            <a:r>
              <a:rPr lang="fr-BE" dirty="0" err="1"/>
              <a:t>depending</a:t>
            </a:r>
            <a:r>
              <a:rPr lang="fr-BE" dirty="0"/>
              <a:t> on </a:t>
            </a:r>
            <a:r>
              <a:rPr lang="fr-BE" dirty="0" err="1"/>
              <a:t>complexity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52164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Set an </a:t>
            </a:r>
            <a:r>
              <a:rPr lang="fr-BE" dirty="0" err="1"/>
              <a:t>appointment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 </a:t>
            </a:r>
            <a:r>
              <a:rPr lang="fr-BE" b="1" dirty="0">
                <a:sym typeface="Wingdings" panose="05000000000000000000" pitchFamily="2" charset="2"/>
              </a:rPr>
              <a:t>Intent</a:t>
            </a:r>
          </a:p>
          <a:p>
            <a:r>
              <a:rPr lang="fr-BE" dirty="0">
                <a:sym typeface="Wingdings" panose="05000000000000000000" pitchFamily="2" charset="2"/>
              </a:rPr>
              <a:t>At 3PM </a:t>
            </a:r>
            <a:r>
              <a:rPr lang="fr-BE" dirty="0" err="1">
                <a:sym typeface="Wingdings" panose="05000000000000000000" pitchFamily="2" charset="2"/>
              </a:rPr>
              <a:t>tomorrow</a:t>
            </a:r>
            <a:r>
              <a:rPr lang="fr-BE" dirty="0">
                <a:sym typeface="Wingdings" panose="05000000000000000000" pitchFamily="2" charset="2"/>
              </a:rPr>
              <a:t>  </a:t>
            </a:r>
            <a:r>
              <a:rPr lang="fr-BE" b="1" dirty="0" err="1">
                <a:sym typeface="Wingdings" panose="05000000000000000000" pitchFamily="2" charset="2"/>
              </a:rPr>
              <a:t>Parameters</a:t>
            </a:r>
            <a:r>
              <a:rPr lang="fr-BE" b="1" dirty="0">
                <a:sym typeface="Wingdings" panose="05000000000000000000" pitchFamily="2" charset="2"/>
              </a:rPr>
              <a:t> </a:t>
            </a:r>
            <a:r>
              <a:rPr lang="fr-BE" b="1" dirty="0" err="1">
                <a:sym typeface="Wingdings" panose="05000000000000000000" pitchFamily="2" charset="2"/>
              </a:rPr>
              <a:t>with</a:t>
            </a:r>
            <a:r>
              <a:rPr lang="fr-BE" b="1" dirty="0">
                <a:sym typeface="Wingdings" panose="05000000000000000000" pitchFamily="2" charset="2"/>
              </a:rPr>
              <a:t> </a:t>
            </a:r>
            <a:r>
              <a:rPr lang="fr-BE" b="1" dirty="0" err="1">
                <a:sym typeface="Wingdings" panose="05000000000000000000" pitchFamily="2" charset="2"/>
              </a:rPr>
              <a:t>EntityType</a:t>
            </a:r>
            <a:endParaRPr lang="fr-BE" b="1" dirty="0">
              <a:sym typeface="Wingdings" panose="05000000000000000000" pitchFamily="2" charset="2"/>
            </a:endParaRPr>
          </a:p>
          <a:p>
            <a:endParaRPr lang="fr-BE" dirty="0">
              <a:sym typeface="Wingdings" panose="05000000000000000000" pitchFamily="2" charset="2"/>
            </a:endParaRPr>
          </a:p>
          <a:p>
            <a:r>
              <a:rPr lang="fr-BE" dirty="0" err="1">
                <a:sym typeface="Wingdings" panose="05000000000000000000" pitchFamily="2" charset="2"/>
              </a:rPr>
              <a:t>Without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parameters</a:t>
            </a:r>
            <a:r>
              <a:rPr lang="fr-BE" dirty="0">
                <a:sym typeface="Wingdings" panose="05000000000000000000" pitchFamily="2" charset="2"/>
              </a:rPr>
              <a:t>? </a:t>
            </a:r>
            <a:r>
              <a:rPr lang="fr-BE" b="1" dirty="0">
                <a:sym typeface="Wingdings" panose="05000000000000000000" pitchFamily="2" charset="2"/>
              </a:rPr>
              <a:t>Slot </a:t>
            </a:r>
            <a:r>
              <a:rPr lang="fr-BE" b="1" dirty="0" err="1">
                <a:sym typeface="Wingdings" panose="05000000000000000000" pitchFamily="2" charset="2"/>
              </a:rPr>
              <a:t>filling</a:t>
            </a:r>
            <a:endParaRPr lang="fr-BE" b="1" dirty="0">
              <a:sym typeface="Wingdings" panose="05000000000000000000" pitchFamily="2" charset="2"/>
            </a:endParaRPr>
          </a:p>
          <a:p>
            <a:endParaRPr lang="fr-BE" b="1" dirty="0">
              <a:sym typeface="Wingdings" panose="05000000000000000000" pitchFamily="2" charset="2"/>
            </a:endParaRPr>
          </a:p>
          <a:p>
            <a:r>
              <a:rPr lang="fr-BE" b="1" dirty="0" err="1">
                <a:sym typeface="Wingdings" panose="05000000000000000000" pitchFamily="2" charset="2"/>
              </a:rPr>
              <a:t>Entities</a:t>
            </a:r>
            <a:r>
              <a:rPr lang="fr-BE" b="1" dirty="0">
                <a:sym typeface="Wingdings" panose="05000000000000000000" pitchFamily="2" charset="2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0" dirty="0">
                <a:sym typeface="Wingdings" panose="05000000000000000000" pitchFamily="2" charset="2"/>
              </a:rPr>
              <a:t>System </a:t>
            </a:r>
            <a:r>
              <a:rPr lang="fr-BE" b="0" dirty="0" err="1">
                <a:sym typeface="Wingdings" panose="05000000000000000000" pitchFamily="2" charset="2"/>
              </a:rPr>
              <a:t>Entities</a:t>
            </a:r>
            <a:r>
              <a:rPr lang="fr-BE" b="0" dirty="0">
                <a:sym typeface="Wingdings" panose="05000000000000000000" pitchFamily="2" charset="2"/>
              </a:rPr>
              <a:t>: Dates, Times, Locations, Phone Numbers, Currency, Email,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0" dirty="0" err="1">
                <a:sym typeface="Wingdings" panose="05000000000000000000" pitchFamily="2" charset="2"/>
              </a:rPr>
              <a:t>Developer</a:t>
            </a:r>
            <a:r>
              <a:rPr lang="fr-BE" b="0" dirty="0">
                <a:sym typeface="Wingdings" panose="05000000000000000000" pitchFamily="2" charset="2"/>
              </a:rPr>
              <a:t> </a:t>
            </a:r>
            <a:r>
              <a:rPr lang="fr-BE" b="0" dirty="0" err="1">
                <a:sym typeface="Wingdings" panose="05000000000000000000" pitchFamily="2" charset="2"/>
              </a:rPr>
              <a:t>Entities</a:t>
            </a:r>
            <a:r>
              <a:rPr lang="fr-BE" b="0" dirty="0">
                <a:sym typeface="Wingdings" panose="05000000000000000000" pitchFamily="2" charset="2"/>
              </a:rPr>
              <a:t>: Consultants, Clients, Candidates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0" dirty="0">
                <a:sym typeface="Wingdings" panose="05000000000000000000" pitchFamily="2" charset="2"/>
              </a:rPr>
              <a:t>Session </a:t>
            </a:r>
            <a:r>
              <a:rPr lang="fr-BE" b="0" dirty="0" err="1">
                <a:sym typeface="Wingdings" panose="05000000000000000000" pitchFamily="2" charset="2"/>
              </a:rPr>
              <a:t>Entities</a:t>
            </a:r>
            <a:r>
              <a:rPr lang="fr-BE" b="0" dirty="0">
                <a:sym typeface="Wingdings" panose="05000000000000000000" pitchFamily="2" charset="2"/>
              </a:rPr>
              <a:t>: </a:t>
            </a:r>
            <a:r>
              <a:rPr lang="fr-BE" b="0" dirty="0" err="1">
                <a:sym typeface="Wingdings" panose="05000000000000000000" pitchFamily="2" charset="2"/>
              </a:rPr>
              <a:t>Only</a:t>
            </a:r>
            <a:r>
              <a:rPr lang="fr-BE" b="0" dirty="0">
                <a:sym typeface="Wingdings" panose="05000000000000000000" pitchFamily="2" charset="2"/>
              </a:rPr>
              <a:t> for </a:t>
            </a:r>
            <a:r>
              <a:rPr lang="fr-BE" b="0" dirty="0" err="1">
                <a:sym typeface="Wingdings" panose="05000000000000000000" pitchFamily="2" charset="2"/>
              </a:rPr>
              <a:t>this</a:t>
            </a:r>
            <a:r>
              <a:rPr lang="fr-BE" b="0" dirty="0">
                <a:sym typeface="Wingdings" panose="05000000000000000000" pitchFamily="2" charset="2"/>
              </a:rPr>
              <a:t> </a:t>
            </a:r>
            <a:r>
              <a:rPr lang="fr-BE" b="0" dirty="0" err="1">
                <a:sym typeface="Wingdings" panose="05000000000000000000" pitchFamily="2" charset="2"/>
              </a:rPr>
              <a:t>specific</a:t>
            </a:r>
            <a:r>
              <a:rPr lang="fr-BE" b="0" dirty="0">
                <a:sym typeface="Wingdings" panose="05000000000000000000" pitchFamily="2" charset="2"/>
              </a:rPr>
              <a:t> conversation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b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BE" b="1" dirty="0" err="1"/>
              <a:t>Intents</a:t>
            </a:r>
            <a:r>
              <a:rPr lang="fr-BE" b="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0" dirty="0"/>
              <a:t>Follow-Up </a:t>
            </a:r>
            <a:r>
              <a:rPr lang="fr-BE" b="0" dirty="0" err="1"/>
              <a:t>Intents</a:t>
            </a:r>
            <a:endParaRPr lang="fr-BE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0" dirty="0" err="1"/>
              <a:t>Contexts</a:t>
            </a:r>
            <a:endParaRPr lang="fr-B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60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="1" dirty="0"/>
              <a:t>1966-2005</a:t>
            </a:r>
            <a:r>
              <a:rPr lang="fr-BE" dirty="0"/>
              <a:t>: Fun or </a:t>
            </a:r>
            <a:r>
              <a:rPr lang="fr-BE" dirty="0" err="1"/>
              <a:t>thought</a:t>
            </a:r>
            <a:r>
              <a:rPr lang="fr-BE" dirty="0"/>
              <a:t> </a:t>
            </a:r>
            <a:r>
              <a:rPr lang="fr-BE" dirty="0" err="1"/>
              <a:t>projects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use simple (or not </a:t>
            </a:r>
            <a:r>
              <a:rPr lang="fr-BE" dirty="0" err="1"/>
              <a:t>so</a:t>
            </a:r>
            <a:r>
              <a:rPr lang="fr-BE" dirty="0"/>
              <a:t> simple) pattern </a:t>
            </a:r>
            <a:r>
              <a:rPr lang="fr-BE" dirty="0" err="1"/>
              <a:t>matching</a:t>
            </a:r>
            <a:r>
              <a:rPr lang="fr-BE" dirty="0"/>
              <a:t> </a:t>
            </a:r>
            <a:r>
              <a:rPr lang="fr-BE" dirty="0" err="1"/>
              <a:t>algorithms</a:t>
            </a:r>
            <a:endParaRPr lang="fr-BE" dirty="0"/>
          </a:p>
          <a:p>
            <a:endParaRPr lang="fr-BE" dirty="0"/>
          </a:p>
          <a:p>
            <a:r>
              <a:rPr lang="fr-BE" b="1" dirty="0"/>
              <a:t>2010+</a:t>
            </a:r>
            <a:r>
              <a:rPr lang="fr-BE" dirty="0"/>
              <a:t>: Bots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actually</a:t>
            </a:r>
            <a:r>
              <a:rPr lang="fr-BE" dirty="0"/>
              <a:t> </a:t>
            </a:r>
            <a:r>
              <a:rPr lang="fr-BE" dirty="0" err="1"/>
              <a:t>accomplish</a:t>
            </a:r>
            <a:r>
              <a:rPr lang="fr-BE" dirty="0"/>
              <a:t> user goals: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 err="1"/>
              <a:t>Send</a:t>
            </a:r>
            <a:r>
              <a:rPr lang="fr-BE" dirty="0"/>
              <a:t> the user to the correct page (</a:t>
            </a:r>
            <a:r>
              <a:rPr lang="fr-BE" dirty="0" err="1"/>
              <a:t>Basically</a:t>
            </a:r>
            <a:r>
              <a:rPr lang="fr-BE" dirty="0"/>
              <a:t> a </a:t>
            </a:r>
            <a:r>
              <a:rPr lang="fr-BE" dirty="0" err="1"/>
              <a:t>fancy</a:t>
            </a:r>
            <a:r>
              <a:rPr lang="fr-BE" dirty="0"/>
              <a:t> sitemap.xml)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 err="1"/>
              <a:t>Fetch</a:t>
            </a:r>
            <a:r>
              <a:rPr lang="fr-BE" dirty="0"/>
              <a:t> information for the user (time, </a:t>
            </a:r>
            <a:r>
              <a:rPr lang="fr-BE" dirty="0" err="1"/>
              <a:t>weather</a:t>
            </a:r>
            <a:r>
              <a:rPr lang="fr-BE" dirty="0"/>
              <a:t>, </a:t>
            </a:r>
            <a:r>
              <a:rPr lang="fr-BE" dirty="0" err="1"/>
              <a:t>opening</a:t>
            </a:r>
            <a:r>
              <a:rPr lang="fr-BE" dirty="0"/>
              <a:t> times, shipping information, 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 err="1"/>
              <a:t>Perform</a:t>
            </a:r>
            <a:r>
              <a:rPr lang="fr-BE" dirty="0"/>
              <a:t> simple </a:t>
            </a:r>
            <a:r>
              <a:rPr lang="fr-BE" dirty="0" err="1"/>
              <a:t>tasks</a:t>
            </a:r>
            <a:r>
              <a:rPr lang="fr-BE" dirty="0"/>
              <a:t> for the user (call contact, </a:t>
            </a:r>
            <a:r>
              <a:rPr lang="fr-BE" dirty="0" err="1"/>
              <a:t>create</a:t>
            </a:r>
            <a:r>
              <a:rPr lang="fr-BE" dirty="0"/>
              <a:t> a meeting, </a:t>
            </a:r>
            <a:r>
              <a:rPr lang="fr-BE" dirty="0" err="1"/>
              <a:t>play</a:t>
            </a:r>
            <a:r>
              <a:rPr lang="fr-BE" dirty="0"/>
              <a:t> a </a:t>
            </a:r>
            <a:r>
              <a:rPr lang="fr-BE" dirty="0" err="1"/>
              <a:t>song</a:t>
            </a:r>
            <a:r>
              <a:rPr lang="fr-BE" dirty="0"/>
              <a:t>, </a:t>
            </a:r>
            <a:r>
              <a:rPr lang="fr-BE" dirty="0" err="1"/>
              <a:t>make</a:t>
            </a:r>
            <a:r>
              <a:rPr lang="fr-BE" dirty="0"/>
              <a:t> </a:t>
            </a:r>
            <a:r>
              <a:rPr lang="fr-BE" dirty="0" err="1"/>
              <a:t>recommendations</a:t>
            </a:r>
            <a:r>
              <a:rPr lang="fr-BE" dirty="0"/>
              <a:t>, 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7912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MIT 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Artificial Intelligence Laboratory</a:t>
            </a:r>
            <a:r>
              <a:rPr lang="fr-BE" dirty="0"/>
              <a:t>. </a:t>
            </a:r>
            <a:r>
              <a:rPr lang="fr-BE" dirty="0" err="1"/>
              <a:t>Canned</a:t>
            </a:r>
            <a:r>
              <a:rPr lang="fr-BE" dirty="0"/>
              <a:t> </a:t>
            </a:r>
            <a:r>
              <a:rPr lang="fr-BE" dirty="0" err="1"/>
              <a:t>responses</a:t>
            </a:r>
            <a:r>
              <a:rPr lang="fr-BE" dirty="0"/>
              <a:t> &amp; substitution. Uses Pattern Matching. No concept of « </a:t>
            </a:r>
            <a:r>
              <a:rPr lang="fr-BE" dirty="0" err="1"/>
              <a:t>context</a:t>
            </a:r>
            <a:r>
              <a:rPr lang="fr-BE" dirty="0"/>
              <a:t> ». Best </a:t>
            </a:r>
            <a:r>
              <a:rPr lang="fr-BE" dirty="0" err="1"/>
              <a:t>known</a:t>
            </a:r>
            <a:r>
              <a:rPr lang="fr-BE" dirty="0"/>
              <a:t> for the DOCTOR script.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26906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="1" dirty="0"/>
              <a:t>Parry</a:t>
            </a:r>
            <a:r>
              <a:rPr lang="fr-BE" dirty="0"/>
              <a:t> </a:t>
            </a:r>
            <a:r>
              <a:rPr lang="fr-BE" dirty="0" err="1"/>
              <a:t>passed</a:t>
            </a:r>
            <a:r>
              <a:rPr lang="fr-BE" dirty="0"/>
              <a:t> the Turing test in the ’70s.</a:t>
            </a:r>
          </a:p>
          <a:p>
            <a:endParaRPr lang="fr-BE" dirty="0"/>
          </a:p>
          <a:p>
            <a:r>
              <a:rPr lang="fr-BE" b="1" dirty="0" err="1"/>
              <a:t>Ractor</a:t>
            </a:r>
            <a:r>
              <a:rPr lang="fr-BE" dirty="0"/>
              <a:t> book: « The Policemans Beard Is Half </a:t>
            </a:r>
            <a:r>
              <a:rPr lang="fr-BE" dirty="0" err="1"/>
              <a:t>Constructed</a:t>
            </a:r>
            <a:r>
              <a:rPr lang="fr-BE" dirty="0"/>
              <a:t> »</a:t>
            </a:r>
          </a:p>
          <a:p>
            <a:endParaRPr lang="fr-BE" dirty="0"/>
          </a:p>
          <a:p>
            <a:r>
              <a:rPr lang="fr-BE" b="1" dirty="0"/>
              <a:t>Alice</a:t>
            </a:r>
            <a:r>
              <a:rPr lang="fr-BE" dirty="0"/>
              <a:t>: AIML: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Artificial Intelligence Markup Language</a:t>
            </a:r>
            <a:endParaRPr lang="fr-BE" dirty="0"/>
          </a:p>
          <a:p>
            <a:endParaRPr lang="fr-BE" dirty="0"/>
          </a:p>
          <a:p>
            <a:r>
              <a:rPr lang="fr-BE" b="1" dirty="0" err="1"/>
              <a:t>Jaberwacky</a:t>
            </a:r>
            <a:r>
              <a:rPr lang="fr-BE" dirty="0"/>
              <a:t>: </a:t>
            </a:r>
            <a:r>
              <a:rPr lang="fr-BE" dirty="0" err="1"/>
              <a:t>Responds</a:t>
            </a:r>
            <a:r>
              <a:rPr lang="fr-BE" dirty="0"/>
              <a:t> </a:t>
            </a:r>
            <a:r>
              <a:rPr lang="fr-BE" dirty="0" err="1"/>
              <a:t>heuristically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fuzzy</a:t>
            </a:r>
            <a:r>
              <a:rPr lang="fr-BE" dirty="0"/>
              <a:t> </a:t>
            </a:r>
            <a:r>
              <a:rPr lang="fr-BE" dirty="0" err="1"/>
              <a:t>logic</a:t>
            </a:r>
            <a:r>
              <a:rPr lang="fr-BE" dirty="0"/>
              <a:t> </a:t>
            </a:r>
            <a:r>
              <a:rPr lang="fr-BE" dirty="0" err="1"/>
              <a:t>instead</a:t>
            </a:r>
            <a:r>
              <a:rPr lang="fr-BE" dirty="0"/>
              <a:t> of </a:t>
            </a:r>
            <a:r>
              <a:rPr lang="fr-BE" dirty="0" err="1"/>
              <a:t>spewing</a:t>
            </a:r>
            <a:r>
              <a:rPr lang="fr-BE" dirty="0"/>
              <a:t> out </a:t>
            </a:r>
            <a:r>
              <a:rPr lang="fr-BE" dirty="0" err="1"/>
              <a:t>canned</a:t>
            </a:r>
            <a:r>
              <a:rPr lang="fr-BE" dirty="0"/>
              <a:t> </a:t>
            </a:r>
            <a:r>
              <a:rPr lang="fr-BE" dirty="0" err="1"/>
              <a:t>responses</a:t>
            </a:r>
            <a:r>
              <a:rPr lang="fr-BE" dirty="0"/>
              <a:t>. </a:t>
            </a:r>
            <a:r>
              <a:rPr lang="fr-BE" dirty="0" err="1"/>
              <a:t>Development</a:t>
            </a:r>
            <a:r>
              <a:rPr lang="fr-BE" dirty="0"/>
              <a:t> </a:t>
            </a:r>
            <a:r>
              <a:rPr lang="fr-BE" dirty="0" err="1"/>
              <a:t>started</a:t>
            </a:r>
            <a:r>
              <a:rPr lang="fr-BE" dirty="0"/>
              <a:t> in 1981. Major updates in 2000-2005.</a:t>
            </a:r>
          </a:p>
          <a:p>
            <a:endParaRPr lang="fr-BE" dirty="0"/>
          </a:p>
          <a:p>
            <a:r>
              <a:rPr lang="fr-BE" dirty="0" err="1"/>
              <a:t>Loebner</a:t>
            </a:r>
            <a:r>
              <a:rPr lang="fr-BE" dirty="0"/>
              <a:t> </a:t>
            </a:r>
            <a:r>
              <a:rPr lang="fr-BE" dirty="0" err="1"/>
              <a:t>competition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381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="1" dirty="0"/>
              <a:t>MS Tay</a:t>
            </a:r>
            <a:r>
              <a:rPr lang="fr-BE" dirty="0"/>
              <a:t>:</a:t>
            </a:r>
          </a:p>
          <a:p>
            <a:pPr marL="171450" indent="-171450">
              <a:buFontTx/>
              <a:buChar char="-"/>
            </a:pPr>
            <a:r>
              <a:rPr lang="fr-BE" dirty="0"/>
              <a:t>« 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ricky</a:t>
            </a:r>
            <a:r>
              <a:rPr lang="en-US" b="0" i="0" dirty="0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gervais</a:t>
            </a:r>
            <a:r>
              <a:rPr lang="en-US" b="0" i="0" dirty="0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 learned totalitarianism from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adolf</a:t>
            </a:r>
            <a:r>
              <a:rPr lang="en-US" b="0" i="0" dirty="0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hitler</a:t>
            </a:r>
            <a:r>
              <a:rPr lang="en-US" b="0" i="0" dirty="0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, the inventor of atheism</a:t>
            </a:r>
            <a:r>
              <a:rPr lang="fr-BE" b="0" i="0" dirty="0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 »</a:t>
            </a:r>
          </a:p>
          <a:p>
            <a:pPr marL="171450" indent="-171450">
              <a:buFontTx/>
              <a:buChar char="-"/>
            </a:pPr>
            <a:r>
              <a:rPr lang="fr-BE" b="0" i="0" dirty="0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« Hitler </a:t>
            </a:r>
            <a:r>
              <a:rPr lang="fr-BE" b="0" i="0" dirty="0" err="1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was</a:t>
            </a:r>
            <a:r>
              <a:rPr lang="fr-BE" b="0" i="0" dirty="0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 right, I </a:t>
            </a:r>
            <a:r>
              <a:rPr lang="fr-BE" b="0" i="0" dirty="0" err="1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hate</a:t>
            </a:r>
            <a:r>
              <a:rPr lang="fr-BE" b="0" i="0" dirty="0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 the </a:t>
            </a:r>
            <a:r>
              <a:rPr lang="fr-BE" b="0" i="0" dirty="0" err="1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jews</a:t>
            </a:r>
            <a:r>
              <a:rPr lang="fr-BE" b="0" i="0" dirty="0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 »</a:t>
            </a:r>
          </a:p>
          <a:p>
            <a:pPr marL="171450" indent="-171450">
              <a:buFontTx/>
              <a:buChar char="-"/>
            </a:pPr>
            <a:endParaRPr lang="fr-BE" b="0" i="0" dirty="0">
              <a:solidFill>
                <a:srgbClr val="424242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fr-BE" b="1" i="0" dirty="0" err="1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Mitsuku</a:t>
            </a:r>
            <a:r>
              <a:rPr lang="fr-BE" b="0" i="0" dirty="0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: </a:t>
            </a:r>
            <a:r>
              <a:rPr lang="fr-BE" b="0" i="0" dirty="0" err="1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Now</a:t>
            </a:r>
            <a:r>
              <a:rPr lang="fr-BE" b="0" i="0" dirty="0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fr-BE" b="0" i="0" dirty="0" err="1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called</a:t>
            </a:r>
            <a:r>
              <a:rPr lang="fr-BE" b="0" i="0" dirty="0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fr-BE" b="0" i="0" dirty="0" err="1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Kuki</a:t>
            </a:r>
            <a:r>
              <a:rPr lang="fr-BE" b="0" i="0" dirty="0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. Won </a:t>
            </a:r>
            <a:r>
              <a:rPr lang="fr-BE" b="0" i="0" dirty="0" err="1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many</a:t>
            </a:r>
            <a:r>
              <a:rPr lang="fr-BE" b="0" i="0" dirty="0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 a </a:t>
            </a:r>
            <a:r>
              <a:rPr lang="fr-BE" b="0" i="0" dirty="0" err="1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Loebner</a:t>
            </a:r>
            <a:r>
              <a:rPr lang="fr-BE" b="0" i="0" dirty="0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fr-BE" b="0" i="0" dirty="0" err="1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competition</a:t>
            </a:r>
            <a:r>
              <a:rPr lang="fr-BE" b="0" i="0" dirty="0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. 19 </a:t>
            </a:r>
            <a:r>
              <a:rPr lang="fr-BE" b="0" i="0" dirty="0" err="1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year</a:t>
            </a:r>
            <a:r>
              <a:rPr lang="fr-BE" b="0" i="0" dirty="0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fr-BE" b="0" i="0" dirty="0" err="1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old</a:t>
            </a:r>
            <a:r>
              <a:rPr lang="fr-BE" b="0" i="0" dirty="0">
                <a:solidFill>
                  <a:srgbClr val="424242"/>
                </a:solidFill>
                <a:effectLst/>
                <a:latin typeface="Helvetica" panose="020B0604020202020204" pitchFamily="34" charset="0"/>
              </a:rPr>
              <a:t> cat-girl.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1624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dirty="0" err="1"/>
              <a:t>Current</a:t>
            </a:r>
            <a:r>
              <a:rPr lang="fr-BE" sz="1200" dirty="0"/>
              <a:t> </a:t>
            </a:r>
            <a:r>
              <a:rPr lang="fr-BE" sz="1200" dirty="0" err="1"/>
              <a:t>Chatbots</a:t>
            </a:r>
            <a:r>
              <a:rPr lang="fr-BE" sz="1200" dirty="0"/>
              <a:t> </a:t>
            </a:r>
            <a:r>
              <a:rPr lang="fr-BE" sz="1200" dirty="0" err="1"/>
              <a:t>still</a:t>
            </a:r>
            <a:r>
              <a:rPr lang="fr-BE" sz="1200" dirty="0"/>
              <a:t> fail the Turing test but do </a:t>
            </a:r>
            <a:r>
              <a:rPr lang="fr-BE" sz="1200" dirty="0" err="1"/>
              <a:t>already</a:t>
            </a:r>
            <a:r>
              <a:rPr lang="fr-BE" sz="1200" dirty="0"/>
              <a:t> </a:t>
            </a:r>
            <a:r>
              <a:rPr lang="fr-BE" sz="1200" dirty="0" err="1"/>
              <a:t>accomplish</a:t>
            </a:r>
            <a:r>
              <a:rPr lang="fr-BE" sz="1200" dirty="0"/>
              <a:t> </a:t>
            </a:r>
            <a:r>
              <a:rPr lang="fr-BE" sz="1200" dirty="0" err="1"/>
              <a:t>customer</a:t>
            </a:r>
            <a:r>
              <a:rPr lang="fr-BE" sz="1200" dirty="0"/>
              <a:t> goals.</a:t>
            </a:r>
            <a:endParaRPr lang="en-BE" sz="1200" dirty="0"/>
          </a:p>
          <a:p>
            <a:endParaRPr lang="fr-BE" b="1" dirty="0"/>
          </a:p>
          <a:p>
            <a:endParaRPr lang="fr-BE" b="1" dirty="0"/>
          </a:p>
          <a:p>
            <a:r>
              <a:rPr lang="fr-BE" b="1" dirty="0"/>
              <a:t>Hotels:</a:t>
            </a:r>
          </a:p>
          <a:p>
            <a:r>
              <a:rPr lang="fr-BE" b="0" dirty="0" err="1"/>
              <a:t>Order</a:t>
            </a:r>
            <a:r>
              <a:rPr lang="fr-BE" b="0" dirty="0"/>
              <a:t> </a:t>
            </a:r>
            <a:r>
              <a:rPr lang="fr-BE" b="0" dirty="0" err="1"/>
              <a:t>food</a:t>
            </a:r>
            <a:r>
              <a:rPr lang="fr-BE" b="0" dirty="0"/>
              <a:t>, </a:t>
            </a:r>
            <a:r>
              <a:rPr lang="fr-BE" b="0" dirty="0" err="1"/>
              <a:t>accept</a:t>
            </a:r>
            <a:r>
              <a:rPr lang="fr-BE" b="0" dirty="0"/>
              <a:t> </a:t>
            </a:r>
            <a:r>
              <a:rPr lang="fr-BE" b="0" dirty="0" err="1"/>
              <a:t>customer</a:t>
            </a:r>
            <a:r>
              <a:rPr lang="fr-BE" b="0" dirty="0"/>
              <a:t> post-</a:t>
            </a:r>
            <a:r>
              <a:rPr lang="fr-BE" b="0" dirty="0" err="1"/>
              <a:t>stay</a:t>
            </a:r>
            <a:r>
              <a:rPr lang="fr-BE" b="0" dirty="0"/>
              <a:t> feedback, call-a-taxi, </a:t>
            </a:r>
            <a:r>
              <a:rPr lang="fr-BE" b="0" dirty="0" err="1"/>
              <a:t>cinema</a:t>
            </a:r>
            <a:r>
              <a:rPr lang="fr-BE" b="0" dirty="0"/>
              <a:t> tickets, …</a:t>
            </a:r>
          </a:p>
          <a:p>
            <a:r>
              <a:rPr lang="fr-BE" b="0" dirty="0"/>
              <a:t>Example: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Rose the AI working at The Cosmopolitan Hotel, Las Vegas</a:t>
            </a:r>
            <a:r>
              <a:rPr lang="fr-BE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fr-BE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Customers</a:t>
            </a:r>
            <a:r>
              <a:rPr lang="fr-BE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BE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spent</a:t>
            </a:r>
            <a:r>
              <a:rPr lang="fr-BE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30% more.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Edward </a:t>
            </a:r>
            <a:r>
              <a:rPr lang="en-US" b="0" i="0" u="none" strike="noStrike" dirty="0">
                <a:solidFill>
                  <a:srgbClr val="337AB7"/>
                </a:solidFill>
                <a:effectLst/>
                <a:latin typeface="Roboto" panose="02000000000000000000" pitchFamily="2" charset="0"/>
              </a:rPr>
              <a:t>the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bot that speaks 59 different languages, managing 69% of all guest requests at Edwardian Hotels London.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Real Estate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b="0" dirty="0"/>
              <a:t>Match real </a:t>
            </a:r>
            <a:r>
              <a:rPr lang="fr-BE" b="0" dirty="0" err="1"/>
              <a:t>estate</a:t>
            </a:r>
            <a:r>
              <a:rPr lang="fr-BE" b="0" dirty="0"/>
              <a:t> </a:t>
            </a:r>
            <a:r>
              <a:rPr lang="fr-BE" b="0" dirty="0" err="1"/>
              <a:t>within</a:t>
            </a:r>
            <a:r>
              <a:rPr lang="fr-BE" b="0" dirty="0"/>
              <a:t> budget &amp; location</a:t>
            </a:r>
          </a:p>
          <a:p>
            <a:endParaRPr lang="fr-BE" b="1" dirty="0"/>
          </a:p>
          <a:p>
            <a:r>
              <a:rPr lang="fr-BE" b="1" dirty="0"/>
              <a:t>Customer Service</a:t>
            </a:r>
            <a:r>
              <a:rPr lang="fr-BE" dirty="0"/>
              <a:t>: </a:t>
            </a:r>
            <a:r>
              <a:rPr lang="fr-BE" dirty="0" err="1"/>
              <a:t>only</a:t>
            </a:r>
            <a:r>
              <a:rPr lang="fr-BE" dirty="0"/>
              <a:t> </a:t>
            </a:r>
            <a:r>
              <a:rPr lang="fr-BE" dirty="0" err="1"/>
              <a:t>transferring</a:t>
            </a:r>
            <a:r>
              <a:rPr lang="fr-BE" dirty="0"/>
              <a:t> the </a:t>
            </a:r>
            <a:r>
              <a:rPr lang="fr-BE" dirty="0" err="1"/>
              <a:t>customer</a:t>
            </a:r>
            <a:r>
              <a:rPr lang="fr-BE" dirty="0"/>
              <a:t> to a </a:t>
            </a:r>
            <a:r>
              <a:rPr lang="fr-BE" dirty="0" err="1"/>
              <a:t>human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out of the scope of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programming</a:t>
            </a:r>
            <a:r>
              <a:rPr lang="fr-BE" dirty="0"/>
              <a:t>. So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human</a:t>
            </a:r>
            <a:r>
              <a:rPr lang="fr-BE" dirty="0"/>
              <a:t> agents are </a:t>
            </a:r>
            <a:r>
              <a:rPr lang="fr-BE" dirty="0" err="1"/>
              <a:t>tackling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the </a:t>
            </a:r>
            <a:r>
              <a:rPr lang="fr-BE" dirty="0" err="1"/>
              <a:t>tricky</a:t>
            </a:r>
            <a:r>
              <a:rPr lang="fr-BE" dirty="0"/>
              <a:t> questions and </a:t>
            </a:r>
            <a:r>
              <a:rPr lang="fr-BE" dirty="0" err="1"/>
              <a:t>customers</a:t>
            </a:r>
            <a:r>
              <a:rPr lang="fr-BE" dirty="0"/>
              <a:t>.</a:t>
            </a:r>
            <a:br>
              <a:rPr lang="fr-BE" dirty="0"/>
            </a:br>
            <a:r>
              <a:rPr lang="fr-BE" dirty="0"/>
              <a:t>An </a:t>
            </a:r>
            <a:r>
              <a:rPr lang="fr-BE" dirty="0" err="1"/>
              <a:t>opportunity</a:t>
            </a:r>
            <a:r>
              <a:rPr lang="fr-BE" dirty="0"/>
              <a:t> to </a:t>
            </a:r>
            <a:r>
              <a:rPr lang="fr-BE" dirty="0" err="1"/>
              <a:t>grow</a:t>
            </a:r>
            <a:r>
              <a:rPr lang="fr-BE" dirty="0"/>
              <a:t> business &amp; </a:t>
            </a:r>
            <a:r>
              <a:rPr lang="fr-BE" dirty="0" err="1"/>
              <a:t>maintain</a:t>
            </a:r>
            <a:r>
              <a:rPr lang="fr-BE" dirty="0"/>
              <a:t> </a:t>
            </a:r>
            <a:r>
              <a:rPr lang="fr-BE" dirty="0" err="1"/>
              <a:t>customer</a:t>
            </a:r>
            <a:r>
              <a:rPr lang="fr-BE" dirty="0"/>
              <a:t> </a:t>
            </a:r>
            <a:r>
              <a:rPr lang="fr-BE" dirty="0" err="1"/>
              <a:t>loyalty</a:t>
            </a:r>
            <a:r>
              <a:rPr lang="fr-BE" dirty="0"/>
              <a:t>.</a:t>
            </a:r>
          </a:p>
          <a:p>
            <a:r>
              <a:rPr lang="fr-BE" dirty="0"/>
              <a:t>Bot providers </a:t>
            </a:r>
            <a:r>
              <a:rPr lang="fr-BE" dirty="0" err="1"/>
              <a:t>offer</a:t>
            </a:r>
            <a:r>
              <a:rPr lang="fr-BE" dirty="0"/>
              <a:t> free trials &amp; </a:t>
            </a:r>
            <a:r>
              <a:rPr lang="fr-BE" dirty="0" err="1"/>
              <a:t>built</a:t>
            </a:r>
            <a:r>
              <a:rPr lang="fr-BE" dirty="0"/>
              <a:t> in Customer </a:t>
            </a:r>
            <a:r>
              <a:rPr lang="fr-BE" dirty="0" err="1"/>
              <a:t>Success</a:t>
            </a:r>
            <a:r>
              <a:rPr lang="fr-BE" dirty="0"/>
              <a:t> </a:t>
            </a:r>
            <a:r>
              <a:rPr lang="fr-BE" dirty="0" err="1"/>
              <a:t>Measurements</a:t>
            </a:r>
            <a:r>
              <a:rPr lang="fr-BE" dirty="0"/>
              <a:t>.</a:t>
            </a:r>
          </a:p>
          <a:p>
            <a:r>
              <a:rPr lang="fr-BE" dirty="0"/>
              <a:t>Banks have been </a:t>
            </a:r>
            <a:r>
              <a:rPr lang="fr-BE" dirty="0" err="1"/>
              <a:t>early</a:t>
            </a:r>
            <a:r>
              <a:rPr lang="fr-BE" dirty="0"/>
              <a:t> </a:t>
            </a:r>
            <a:r>
              <a:rPr lang="fr-BE" dirty="0" err="1"/>
              <a:t>adopters</a:t>
            </a:r>
            <a:r>
              <a:rPr lang="fr-BE" dirty="0"/>
              <a:t> and are </a:t>
            </a:r>
            <a:r>
              <a:rPr lang="fr-BE" dirty="0" err="1"/>
              <a:t>surprisingly</a:t>
            </a:r>
            <a:r>
              <a:rPr lang="fr-BE" dirty="0"/>
              <a:t> mature.</a:t>
            </a:r>
          </a:p>
          <a:p>
            <a:r>
              <a:rPr lang="fr-BE" dirty="0"/>
              <a:t>To help </a:t>
            </a:r>
            <a:r>
              <a:rPr lang="fr-BE" dirty="0" err="1"/>
              <a:t>make</a:t>
            </a:r>
            <a:r>
              <a:rPr lang="fr-BE" dirty="0"/>
              <a:t> the </a:t>
            </a:r>
            <a:r>
              <a:rPr lang="fr-BE" dirty="0" err="1"/>
              <a:t>chatbots</a:t>
            </a:r>
            <a:r>
              <a:rPr lang="fr-BE" dirty="0"/>
              <a:t> more </a:t>
            </a:r>
            <a:r>
              <a:rPr lang="fr-BE" dirty="0" err="1"/>
              <a:t>personal</a:t>
            </a:r>
            <a:r>
              <a:rPr lang="fr-BE" dirty="0"/>
              <a:t> to </a:t>
            </a:r>
            <a:r>
              <a:rPr lang="fr-BE" dirty="0" err="1"/>
              <a:t>deliver</a:t>
            </a:r>
            <a:r>
              <a:rPr lang="fr-BE" dirty="0"/>
              <a:t> the « right » </a:t>
            </a:r>
            <a:r>
              <a:rPr lang="fr-BE" dirty="0" err="1"/>
              <a:t>experience</a:t>
            </a:r>
            <a:r>
              <a:rPr lang="fr-BE" dirty="0"/>
              <a:t> for </a:t>
            </a:r>
            <a:r>
              <a:rPr lang="fr-BE" dirty="0" err="1"/>
              <a:t>each</a:t>
            </a:r>
            <a:endParaRPr lang="fr-B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 err="1"/>
              <a:t>Text</a:t>
            </a:r>
            <a:r>
              <a:rPr lang="fr-BE" dirty="0"/>
              <a:t>-to-speech (Alexa &amp; Siri)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Avatars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 err="1"/>
              <a:t>Different</a:t>
            </a:r>
            <a:r>
              <a:rPr lang="fr-BE" dirty="0"/>
              <a:t> </a:t>
            </a:r>
            <a:r>
              <a:rPr lang="fr-BE" dirty="0" err="1"/>
              <a:t>persona’s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the </a:t>
            </a:r>
            <a:r>
              <a:rPr lang="fr-BE" dirty="0" err="1"/>
              <a:t>identity</a:t>
            </a:r>
            <a:r>
              <a:rPr lang="fr-BE" dirty="0"/>
              <a:t> of the </a:t>
            </a:r>
            <a:r>
              <a:rPr lang="fr-BE" dirty="0" err="1"/>
              <a:t>customer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76959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 err="1"/>
              <a:t>Improving</a:t>
            </a:r>
            <a:r>
              <a:rPr lang="fr-BE" sz="1200" dirty="0"/>
              <a:t> and </a:t>
            </a:r>
            <a:r>
              <a:rPr lang="fr-BE" sz="1200" dirty="0" err="1"/>
              <a:t>extending</a:t>
            </a:r>
            <a:r>
              <a:rPr lang="fr-BE" sz="1200" dirty="0"/>
              <a:t> the </a:t>
            </a:r>
            <a:r>
              <a:rPr lang="fr-BE" sz="1200" dirty="0" err="1"/>
              <a:t>existing</a:t>
            </a:r>
            <a:r>
              <a:rPr lang="fr-BE" sz="1200" dirty="0"/>
              <a:t> </a:t>
            </a:r>
            <a:r>
              <a:rPr lang="fr-BE" sz="1200" dirty="0" err="1"/>
              <a:t>ones</a:t>
            </a:r>
            <a:r>
              <a:rPr lang="fr-BE" sz="1200" dirty="0"/>
              <a:t> but </a:t>
            </a:r>
            <a:r>
              <a:rPr lang="fr-BE" sz="1200" dirty="0" err="1"/>
              <a:t>we’re</a:t>
            </a:r>
            <a:r>
              <a:rPr lang="fr-BE" sz="1200" dirty="0"/>
              <a:t> </a:t>
            </a:r>
            <a:r>
              <a:rPr lang="fr-BE" sz="1200" dirty="0" err="1"/>
              <a:t>also</a:t>
            </a:r>
            <a:r>
              <a:rPr lang="fr-BE" sz="1200" dirty="0"/>
              <a:t> </a:t>
            </a:r>
            <a:r>
              <a:rPr lang="fr-BE" sz="1200" dirty="0" err="1"/>
              <a:t>likely</a:t>
            </a:r>
            <a:r>
              <a:rPr lang="fr-BE" sz="1200" dirty="0"/>
              <a:t> to </a:t>
            </a:r>
            <a:r>
              <a:rPr lang="fr-BE" sz="1200" dirty="0" err="1"/>
              <a:t>see</a:t>
            </a:r>
            <a:r>
              <a:rPr lang="fr-BE" sz="1200" dirty="0"/>
              <a:t> more </a:t>
            </a:r>
            <a:r>
              <a:rPr lang="fr-BE" sz="1200" dirty="0" err="1"/>
              <a:t>internal</a:t>
            </a:r>
            <a:r>
              <a:rPr lang="fr-BE" sz="1200" dirty="0"/>
              <a:t> </a:t>
            </a:r>
            <a:r>
              <a:rPr lang="fr-BE" sz="1200" dirty="0" err="1"/>
              <a:t>chatbots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44512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Natural-</a:t>
            </a:r>
            <a:r>
              <a:rPr lang="fr-BE" dirty="0" err="1"/>
              <a:t>language</a:t>
            </a:r>
            <a:r>
              <a:rPr lang="fr-BE" dirty="0"/>
              <a:t> user interface: Siri, Wolfram Mathematica, Eliza, …</a:t>
            </a:r>
          </a:p>
          <a:p>
            <a:endParaRPr lang="fr-BE" dirty="0"/>
          </a:p>
          <a:p>
            <a:r>
              <a:rPr lang="fr-BE" b="1" dirty="0"/>
              <a:t>NLP</a:t>
            </a:r>
            <a:r>
              <a:rPr lang="fr-BE" dirty="0"/>
              <a:t>: </a:t>
            </a:r>
            <a:r>
              <a:rPr lang="fr-BE" dirty="0" err="1"/>
              <a:t>Used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statistical</a:t>
            </a:r>
            <a:r>
              <a:rPr lang="fr-BE" dirty="0"/>
              <a:t> (=hand </a:t>
            </a:r>
            <a:r>
              <a:rPr lang="fr-BE" dirty="0" err="1"/>
              <a:t>coded</a:t>
            </a:r>
            <a:r>
              <a:rPr lang="fr-BE" dirty="0"/>
              <a:t> </a:t>
            </a:r>
            <a:r>
              <a:rPr lang="fr-BE" dirty="0" err="1"/>
              <a:t>symbols</a:t>
            </a:r>
            <a:r>
              <a:rPr lang="fr-BE" dirty="0"/>
              <a:t>/</a:t>
            </a:r>
            <a:r>
              <a:rPr lang="fr-BE" dirty="0" err="1"/>
              <a:t>rules</a:t>
            </a:r>
            <a:r>
              <a:rPr lang="fr-BE" dirty="0"/>
              <a:t>) but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now</a:t>
            </a:r>
            <a:r>
              <a:rPr lang="fr-BE" dirty="0"/>
              <a:t> </a:t>
            </a:r>
            <a:r>
              <a:rPr lang="fr-BE" dirty="0" err="1"/>
              <a:t>done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deep</a:t>
            </a:r>
            <a:r>
              <a:rPr lang="fr-BE" dirty="0"/>
              <a:t> neural network-style machine </a:t>
            </a:r>
            <a:r>
              <a:rPr lang="fr-BE" dirty="0" err="1"/>
              <a:t>learning</a:t>
            </a:r>
            <a:br>
              <a:rPr lang="fr-BE" dirty="0"/>
            </a:br>
            <a:endParaRPr lang="fr-BE" dirty="0"/>
          </a:p>
          <a:p>
            <a:r>
              <a:rPr lang="fr-BE" b="1" dirty="0"/>
              <a:t>NLU</a:t>
            </a:r>
            <a:r>
              <a:rPr lang="fr-BE" dirty="0"/>
              <a:t>: </a:t>
            </a:r>
            <a:r>
              <a:rPr lang="fr-BE" dirty="0" err="1"/>
              <a:t>Considered</a:t>
            </a:r>
            <a:r>
              <a:rPr lang="fr-BE" dirty="0"/>
              <a:t> AI-Hard or AI-Complete (</a:t>
            </a:r>
            <a:r>
              <a:rPr lang="fr-BE" dirty="0" err="1"/>
              <a:t>peer</a:t>
            </a:r>
            <a:r>
              <a:rPr lang="fr-BE" dirty="0"/>
              <a:t> </a:t>
            </a:r>
            <a:r>
              <a:rPr lang="fr-BE" dirty="0" err="1"/>
              <a:t>review</a:t>
            </a:r>
            <a:r>
              <a:rPr lang="fr-BE" dirty="0"/>
              <a:t>, vision, </a:t>
            </a:r>
            <a:r>
              <a:rPr lang="fr-BE" dirty="0" err="1"/>
              <a:t>bongard</a:t>
            </a:r>
            <a:r>
              <a:rPr lang="fr-BE" dirty="0"/>
              <a:t> </a:t>
            </a:r>
            <a:r>
              <a:rPr lang="fr-BE" dirty="0" err="1"/>
              <a:t>problems</a:t>
            </a:r>
            <a:r>
              <a:rPr lang="fr-BE" dirty="0"/>
              <a:t>, </a:t>
            </a:r>
            <a:r>
              <a:rPr lang="fr-BE" dirty="0" err="1"/>
              <a:t>dealing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the real world)</a:t>
            </a:r>
            <a:br>
              <a:rPr lang="fr-BE" dirty="0"/>
            </a:br>
            <a:r>
              <a:rPr lang="fr-BE" dirty="0"/>
              <a:t>- </a:t>
            </a:r>
            <a:r>
              <a:rPr lang="fr-BE" dirty="0" err="1"/>
              <a:t>Syntax</a:t>
            </a:r>
            <a:r>
              <a:rPr lang="fr-BE" dirty="0"/>
              <a:t>: </a:t>
            </a:r>
            <a:r>
              <a:rPr lang="fr-BE" dirty="0" err="1"/>
              <a:t>lexicon</a:t>
            </a:r>
            <a:r>
              <a:rPr lang="fr-BE" dirty="0"/>
              <a:t>/</a:t>
            </a:r>
            <a:r>
              <a:rPr lang="fr-BE" dirty="0" err="1"/>
              <a:t>vocabulary</a:t>
            </a:r>
            <a:r>
              <a:rPr lang="fr-BE" dirty="0"/>
              <a:t> &amp; grammer. </a:t>
            </a:r>
            <a:br>
              <a:rPr lang="fr-BE" dirty="0"/>
            </a:br>
            <a:r>
              <a:rPr lang="fr-BE" dirty="0"/>
              <a:t>- </a:t>
            </a:r>
            <a:r>
              <a:rPr lang="fr-BE" dirty="0" err="1"/>
              <a:t>Semantics</a:t>
            </a:r>
            <a:r>
              <a:rPr lang="fr-BE" dirty="0"/>
              <a:t>: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does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mean</a:t>
            </a:r>
            <a:r>
              <a:rPr lang="fr-BE" dirty="0"/>
              <a:t>. </a:t>
            </a:r>
            <a:br>
              <a:rPr lang="fr-BE" dirty="0"/>
            </a:br>
            <a:r>
              <a:rPr lang="fr-BE" dirty="0"/>
              <a:t>- </a:t>
            </a:r>
            <a:r>
              <a:rPr lang="fr-BE" dirty="0" err="1"/>
              <a:t>Ontology</a:t>
            </a:r>
            <a:r>
              <a:rPr lang="fr-BE" dirty="0"/>
              <a:t>: </a:t>
            </a:r>
            <a:r>
              <a:rPr lang="fr-BE" dirty="0" err="1"/>
              <a:t>relationships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err="1"/>
              <a:t>words</a:t>
            </a:r>
            <a:r>
              <a:rPr lang="fr-BE" dirty="0"/>
              <a:t> and sentences.</a:t>
            </a:r>
            <a:br>
              <a:rPr lang="fr-BE" dirty="0"/>
            </a:br>
            <a:r>
              <a:rPr lang="fr-BE" dirty="0"/>
              <a:t>Ex: IBM Watson Natural, </a:t>
            </a:r>
          </a:p>
          <a:p>
            <a:endParaRPr lang="fr-BE" dirty="0"/>
          </a:p>
          <a:p>
            <a:r>
              <a:rPr lang="fr-BE" b="1" dirty="0"/>
              <a:t>NLG</a:t>
            </a:r>
            <a:r>
              <a:rPr lang="fr-BE" dirty="0"/>
              <a:t>: </a:t>
            </a:r>
            <a:r>
              <a:rPr lang="fr-BE" dirty="0" err="1"/>
              <a:t>Easier</a:t>
            </a:r>
            <a:r>
              <a:rPr lang="fr-BE" dirty="0"/>
              <a:t>: You </a:t>
            </a:r>
            <a:r>
              <a:rPr lang="fr-BE" dirty="0" err="1"/>
              <a:t>already</a:t>
            </a:r>
            <a:r>
              <a:rPr lang="fr-BE" dirty="0"/>
              <a:t> know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have, </a:t>
            </a:r>
            <a:r>
              <a:rPr lang="fr-BE" dirty="0" err="1"/>
              <a:t>now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just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.</a:t>
            </a:r>
            <a:br>
              <a:rPr lang="fr-BE" dirty="0"/>
            </a:br>
            <a:r>
              <a:rPr lang="fr-BE" dirty="0" err="1"/>
              <a:t>They</a:t>
            </a:r>
            <a:r>
              <a:rPr lang="fr-BE" dirty="0"/>
              <a:t> have </a:t>
            </a:r>
            <a:r>
              <a:rPr lang="fr-BE" dirty="0" err="1"/>
              <a:t>also</a:t>
            </a:r>
            <a:r>
              <a:rPr lang="fr-BE" dirty="0"/>
              <a:t> </a:t>
            </a:r>
            <a:r>
              <a:rPr lang="fr-BE" dirty="0" err="1"/>
              <a:t>evolved</a:t>
            </a:r>
            <a:r>
              <a:rPr lang="fr-BE" dirty="0"/>
              <a:t>: Markov </a:t>
            </a:r>
            <a:r>
              <a:rPr lang="fr-BE" dirty="0" err="1"/>
              <a:t>Chains</a:t>
            </a:r>
            <a:r>
              <a:rPr lang="fr-BE" dirty="0"/>
              <a:t> (</a:t>
            </a:r>
            <a:r>
              <a:rPr lang="fr-BE" dirty="0" err="1"/>
              <a:t>probability</a:t>
            </a:r>
            <a:r>
              <a:rPr lang="fr-BE" dirty="0"/>
              <a:t> of an </a:t>
            </a:r>
            <a:r>
              <a:rPr lang="fr-BE" dirty="0" err="1"/>
              <a:t>event</a:t>
            </a:r>
            <a:r>
              <a:rPr lang="fr-BE" dirty="0"/>
              <a:t> </a:t>
            </a:r>
            <a:r>
              <a:rPr lang="fr-BE" dirty="0" err="1"/>
              <a:t>depends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on the </a:t>
            </a:r>
            <a:r>
              <a:rPr lang="fr-BE" dirty="0" err="1"/>
              <a:t>current</a:t>
            </a:r>
            <a:r>
              <a:rPr lang="fr-BE" dirty="0"/>
              <a:t> state), </a:t>
            </a:r>
            <a:r>
              <a:rPr lang="fr-BE" dirty="0" err="1"/>
              <a:t>recurrent</a:t>
            </a:r>
            <a:r>
              <a:rPr lang="fr-BE" dirty="0"/>
              <a:t> neural networks, …</a:t>
            </a:r>
            <a:br>
              <a:rPr lang="fr-BE" dirty="0"/>
            </a:br>
            <a:r>
              <a:rPr lang="fr-BE" dirty="0"/>
              <a:t>Ex: IBM Watson Discovery, </a:t>
            </a:r>
          </a:p>
          <a:p>
            <a:endParaRPr lang="fr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="1" dirty="0" err="1"/>
              <a:t>Shallow</a:t>
            </a:r>
            <a:r>
              <a:rPr lang="fr-BE" b="1" dirty="0"/>
              <a:t> vs </a:t>
            </a:r>
            <a:r>
              <a:rPr lang="fr-BE" b="1" dirty="0" err="1"/>
              <a:t>Deep</a:t>
            </a:r>
            <a:r>
              <a:rPr lang="fr-BE" b="1" dirty="0"/>
              <a:t> </a:t>
            </a:r>
            <a:r>
              <a:rPr lang="fr-BE" b="1" dirty="0" err="1"/>
              <a:t>linguistic</a:t>
            </a:r>
            <a:r>
              <a:rPr lang="fr-BE" b="1" dirty="0"/>
              <a:t> </a:t>
            </a:r>
            <a:r>
              <a:rPr lang="fr-BE" b="1" dirty="0" err="1"/>
              <a:t>processing</a:t>
            </a:r>
            <a:r>
              <a:rPr lang="fr-BE" dirty="0"/>
              <a:t>: « </a:t>
            </a:r>
            <a:r>
              <a:rPr lang="fr-BE" dirty="0" err="1"/>
              <a:t>Where</a:t>
            </a:r>
            <a:r>
              <a:rPr lang="fr-BE" dirty="0"/>
              <a:t> can I </a:t>
            </a:r>
            <a:r>
              <a:rPr lang="fr-BE" dirty="0" err="1"/>
              <a:t>find</a:t>
            </a:r>
            <a:r>
              <a:rPr lang="fr-BE" dirty="0"/>
              <a:t> the </a:t>
            </a:r>
            <a:r>
              <a:rPr lang="fr-BE" dirty="0" err="1"/>
              <a:t>atomium</a:t>
            </a:r>
            <a:r>
              <a:rPr lang="fr-BE" dirty="0"/>
              <a:t>? »   vs   « Atomium </a:t>
            </a:r>
            <a:r>
              <a:rPr lang="fr-BE" dirty="0" err="1"/>
              <a:t>where</a:t>
            </a:r>
            <a:r>
              <a:rPr lang="fr-BE" dirty="0"/>
              <a:t>? » Second one </a:t>
            </a:r>
            <a:r>
              <a:rPr lang="fr-BE" dirty="0" err="1"/>
              <a:t>only</a:t>
            </a:r>
            <a:r>
              <a:rPr lang="fr-BE" dirty="0"/>
              <a:t> </a:t>
            </a:r>
            <a:r>
              <a:rPr lang="fr-BE" dirty="0" err="1"/>
              <a:t>works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shallow</a:t>
            </a:r>
            <a:r>
              <a:rPr lang="fr-BE" dirty="0"/>
              <a:t> </a:t>
            </a:r>
            <a:r>
              <a:rPr lang="fr-BE" dirty="0" err="1"/>
              <a:t>processing</a:t>
            </a:r>
            <a:r>
              <a:rPr lang="fr-BE" dirty="0"/>
              <a:t>. </a:t>
            </a:r>
            <a:r>
              <a:rPr lang="fr-BE" dirty="0" err="1"/>
              <a:t>Deep</a:t>
            </a:r>
            <a:r>
              <a:rPr lang="fr-BE" dirty="0"/>
              <a:t> </a:t>
            </a:r>
            <a:r>
              <a:rPr lang="fr-BE" dirty="0" err="1"/>
              <a:t>processing</a:t>
            </a:r>
            <a:r>
              <a:rPr lang="fr-BE" dirty="0"/>
              <a:t>: parse the </a:t>
            </a:r>
            <a:r>
              <a:rPr lang="fr-BE" dirty="0" err="1"/>
              <a:t>entire</a:t>
            </a:r>
            <a:r>
              <a:rPr lang="fr-BE" dirty="0"/>
              <a:t> sentence.</a:t>
            </a:r>
          </a:p>
          <a:p>
            <a:endParaRPr lang="fr-BE" dirty="0"/>
          </a:p>
          <a:p>
            <a:r>
              <a:rPr lang="fr-BE" b="1" dirty="0"/>
              <a:t>In </a:t>
            </a:r>
            <a:r>
              <a:rPr lang="fr-BE" b="1" dirty="0" err="1"/>
              <a:t>Depth</a:t>
            </a:r>
            <a:r>
              <a:rPr lang="fr-BE" dirty="0"/>
              <a:t>:</a:t>
            </a:r>
          </a:p>
          <a:p>
            <a:r>
              <a:rPr lang="fr-BE" dirty="0"/>
              <a:t>Machine Learning: MS Tay &amp; </a:t>
            </a:r>
            <a:r>
              <a:rPr lang="fr-BE" dirty="0" err="1"/>
              <a:t>Zo</a:t>
            </a:r>
            <a:r>
              <a:rPr lang="fr-BE" dirty="0"/>
              <a:t> as </a:t>
            </a:r>
            <a:r>
              <a:rPr lang="fr-BE" dirty="0" err="1"/>
              <a:t>example</a:t>
            </a:r>
            <a:endParaRPr lang="fr-BE" dirty="0"/>
          </a:p>
          <a:p>
            <a:r>
              <a:rPr lang="fr-BE" dirty="0" err="1"/>
              <a:t>Deep</a:t>
            </a:r>
            <a:r>
              <a:rPr lang="fr-BE" dirty="0"/>
              <a:t> Neural Network: </a:t>
            </a:r>
          </a:p>
          <a:p>
            <a:r>
              <a:rPr lang="en-US" dirty="0"/>
              <a:t>https://yakbots.com/what-is-an-ai-chatbot/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3758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2710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1.xml"/><Relationship Id="rId5" Type="http://schemas.openxmlformats.org/officeDocument/2006/relationships/hyperlink" Target="https://dialogflow.cloud.google.com/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4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psych.fullerton.edu/mbirnbaum/psych101/Eliza.htm" TargetMode="External"/><Relationship Id="rId3" Type="http://schemas.openxmlformats.org/officeDocument/2006/relationships/notesSlide" Target="../notesSlides/notesSlide3.xml"/><Relationship Id="rId7" Type="http://schemas.openxmlformats.org/officeDocument/2006/relationships/hyperlink" Target="https://github.com/oren/eliza-bot/blob/master/elizabot.js" TargetMode="Externa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9.xml"/><Relationship Id="rId6" Type="http://schemas.openxmlformats.org/officeDocument/2006/relationships/hyperlink" Target="Archaic/Eliza-MadSlipSourceCode.pdf" TargetMode="External"/><Relationship Id="rId5" Type="http://schemas.openxmlformats.org/officeDocument/2006/relationships/hyperlink" Target="https://web.njit.edu/~ronkowit/eliza.html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abberwacky.com/" TargetMode="External"/><Relationship Id="rId3" Type="http://schemas.openxmlformats.org/officeDocument/2006/relationships/notesSlide" Target="../notesSlides/notesSlide4.xml"/><Relationship Id="rId7" Type="http://schemas.openxmlformats.org/officeDocument/2006/relationships/hyperlink" Target="https://www.imdb.com/title/tt1798709/?ref_=nv_sr_srsg_3" TargetMode="Externa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6" Type="http://schemas.openxmlformats.org/officeDocument/2006/relationships/hyperlink" Target="https://www.myabandonware.com/game/racter-4m" TargetMode="External"/><Relationship Id="rId5" Type="http://schemas.openxmlformats.org/officeDocument/2006/relationships/hyperlink" Target="https://www.botlibre.com/browse?id=857177" TargetMode="External"/><Relationship Id="rId10" Type="http://schemas.openxmlformats.org/officeDocument/2006/relationships/hyperlink" Target="https://github.com/kranzky/megahal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cleverbot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5" Type="http://schemas.openxmlformats.org/officeDocument/2006/relationships/hyperlink" Target="https://chat.kuki.ai/chat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4E1AC5B-8214-4120-888B-F1D12A2CD530}"/>
              </a:ext>
            </a:extLst>
          </p:cNvPr>
          <p:cNvSpPr txBox="1">
            <a:spLocks/>
          </p:cNvSpPr>
          <p:nvPr/>
        </p:nvSpPr>
        <p:spPr>
          <a:xfrm>
            <a:off x="974124" y="457957"/>
            <a:ext cx="9905998" cy="1078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Coming up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FA93E0F-01E9-44EF-8C7B-498E0D4A24E3}"/>
              </a:ext>
            </a:extLst>
          </p:cNvPr>
          <p:cNvSpPr txBox="1">
            <a:spLocks/>
          </p:cNvSpPr>
          <p:nvPr/>
        </p:nvSpPr>
        <p:spPr>
          <a:xfrm>
            <a:off x="1143001" y="1681350"/>
            <a:ext cx="9905998" cy="1479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Garbage Collection: Java vs .NET (vs JavaScript?)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Waarom ik geen Ifs meer schrijf (April, Kim)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Opleidingsplan Architectuur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E4B162-8FDF-466C-AA30-3B9C2D49BF06}"/>
              </a:ext>
            </a:extLst>
          </p:cNvPr>
          <p:cNvSpPr txBox="1">
            <a:spLocks/>
          </p:cNvSpPr>
          <p:nvPr/>
        </p:nvSpPr>
        <p:spPr>
          <a:xfrm>
            <a:off x="974124" y="3144552"/>
            <a:ext cx="9905998" cy="1078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Next Bootcamp?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90ED72-2F2A-4FB7-B710-64A33379A143}"/>
              </a:ext>
            </a:extLst>
          </p:cNvPr>
          <p:cNvSpPr txBox="1">
            <a:spLocks/>
          </p:cNvSpPr>
          <p:nvPr/>
        </p:nvSpPr>
        <p:spPr>
          <a:xfrm>
            <a:off x="1143001" y="4436719"/>
            <a:ext cx="9905998" cy="19633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Security (Break Application &amp; Network Security)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Create a mobile app (Flutter? React-Native?)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Learn a new language (Functional?)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/>
              <a:t>Something else?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780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What</a:t>
            </a:r>
            <a:r>
              <a:rPr lang="fr-BE"/>
              <a:t>?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4AC58-4005-4369-B738-413B3E2D894D}"/>
              </a:ext>
            </a:extLst>
          </p:cNvPr>
          <p:cNvSpPr txBox="1"/>
          <p:nvPr/>
        </p:nvSpPr>
        <p:spPr>
          <a:xfrm>
            <a:off x="515750" y="2712357"/>
            <a:ext cx="11125161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It </a:t>
            </a:r>
            <a:r>
              <a:rPr lang="fr-BE" sz="2800" dirty="0" err="1"/>
              <a:t>is</a:t>
            </a:r>
            <a:r>
              <a:rPr lang="fr-BE" sz="2800" dirty="0"/>
              <a:t> a </a:t>
            </a:r>
            <a:r>
              <a:rPr lang="fr-BE" sz="2800" dirty="0" err="1"/>
              <a:t>natural-language</a:t>
            </a:r>
            <a:r>
              <a:rPr lang="fr-BE" sz="2800" dirty="0"/>
              <a:t> user interface.</a:t>
            </a:r>
            <a:br>
              <a:rPr lang="fr-BE" sz="2800" dirty="0"/>
            </a:br>
            <a:endParaRPr lang="fr-B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/>
              <a:t>Natural </a:t>
            </a:r>
            <a:r>
              <a:rPr lang="fr-BE" sz="2800" dirty="0" err="1"/>
              <a:t>Language</a:t>
            </a:r>
            <a:r>
              <a:rPr lang="fr-BE" sz="2800" dirty="0"/>
              <a:t> </a:t>
            </a:r>
            <a:r>
              <a:rPr lang="fr-BE" sz="2800" dirty="0" err="1"/>
              <a:t>Processing</a:t>
            </a:r>
            <a:r>
              <a:rPr lang="fr-BE" sz="2800" dirty="0"/>
              <a:t> (NLP)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sz="2800" dirty="0"/>
              <a:t>Natural-</a:t>
            </a:r>
            <a:r>
              <a:rPr lang="fr-BE" sz="2800" dirty="0" err="1"/>
              <a:t>language</a:t>
            </a:r>
            <a:r>
              <a:rPr lang="fr-BE" sz="2800" dirty="0"/>
              <a:t> </a:t>
            </a:r>
            <a:r>
              <a:rPr lang="fr-BE" sz="2800" dirty="0" err="1"/>
              <a:t>understanding</a:t>
            </a:r>
            <a:r>
              <a:rPr lang="fr-BE" sz="2800" dirty="0"/>
              <a:t> (NLU)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sz="2800" dirty="0"/>
              <a:t>Natural </a:t>
            </a:r>
            <a:r>
              <a:rPr lang="fr-BE" sz="2800" dirty="0" err="1"/>
              <a:t>language</a:t>
            </a:r>
            <a:r>
              <a:rPr lang="fr-BE" sz="2800" dirty="0"/>
              <a:t> </a:t>
            </a:r>
            <a:r>
              <a:rPr lang="fr-BE" sz="2800" dirty="0" err="1"/>
              <a:t>generation</a:t>
            </a:r>
            <a:r>
              <a:rPr lang="fr-BE" sz="2800" dirty="0"/>
              <a:t> (NLG)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 err="1"/>
              <a:t>Shallow</a:t>
            </a:r>
            <a:r>
              <a:rPr lang="fr-BE" sz="2800" dirty="0"/>
              <a:t> </a:t>
            </a:r>
            <a:r>
              <a:rPr lang="fr-BE" sz="2800" dirty="0" err="1"/>
              <a:t>linguistic</a:t>
            </a:r>
            <a:r>
              <a:rPr lang="fr-BE" sz="2800" dirty="0"/>
              <a:t> </a:t>
            </a:r>
            <a:r>
              <a:rPr lang="fr-BE" sz="2800" dirty="0" err="1"/>
              <a:t>processing</a:t>
            </a:r>
            <a:endParaRPr lang="fr-B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/>
              <a:t>Speech recognition : translation of </a:t>
            </a:r>
            <a:r>
              <a:rPr lang="fr-BE" sz="2800" dirty="0" err="1"/>
              <a:t>spoken</a:t>
            </a:r>
            <a:r>
              <a:rPr lang="fr-BE" sz="2800" dirty="0"/>
              <a:t> </a:t>
            </a:r>
            <a:r>
              <a:rPr lang="fr-BE" sz="2800" dirty="0" err="1"/>
              <a:t>language</a:t>
            </a:r>
            <a:r>
              <a:rPr lang="fr-BE" sz="2800" dirty="0"/>
              <a:t> </a:t>
            </a:r>
            <a:r>
              <a:rPr lang="fr-BE" sz="2800" dirty="0" err="1"/>
              <a:t>into</a:t>
            </a:r>
            <a:r>
              <a:rPr lang="fr-BE" sz="2800" dirty="0"/>
              <a:t> </a:t>
            </a:r>
            <a:r>
              <a:rPr lang="fr-BE" sz="2800" dirty="0" err="1"/>
              <a:t>text</a:t>
            </a:r>
            <a:endParaRPr lang="fr-B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5A923-00B6-4097-9498-C81974CD6E56}"/>
              </a:ext>
            </a:extLst>
          </p:cNvPr>
          <p:cNvSpPr txBox="1"/>
          <p:nvPr/>
        </p:nvSpPr>
        <p:spPr>
          <a:xfrm>
            <a:off x="515750" y="1689045"/>
            <a:ext cx="11352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/>
              <a:t>Programs </a:t>
            </a:r>
            <a:r>
              <a:rPr lang="fr-BE" sz="2800" dirty="0" err="1"/>
              <a:t>that</a:t>
            </a:r>
            <a:r>
              <a:rPr lang="fr-BE" sz="2800" dirty="0"/>
              <a:t> </a:t>
            </a:r>
            <a:r>
              <a:rPr lang="fr-BE" sz="2800" dirty="0" err="1"/>
              <a:t>respond</a:t>
            </a:r>
            <a:r>
              <a:rPr lang="fr-BE" sz="2800" dirty="0"/>
              <a:t> to user input in a </a:t>
            </a:r>
            <a:r>
              <a:rPr lang="fr-BE" sz="2800" dirty="0" err="1"/>
              <a:t>conversational</a:t>
            </a:r>
            <a:r>
              <a:rPr lang="fr-BE" sz="2800" dirty="0"/>
              <a:t> </a:t>
            </a:r>
            <a:r>
              <a:rPr lang="fr-BE" sz="2800" dirty="0" err="1"/>
              <a:t>manner</a:t>
            </a:r>
            <a:r>
              <a:rPr lang="fr-BE" sz="2800" dirty="0"/>
              <a:t>.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296292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Chatbot</a:t>
            </a:r>
            <a:r>
              <a:rPr lang="fr-BE" dirty="0"/>
              <a:t> Platforms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52BDF1-721E-48F2-8A6F-04A6414FE3F9}"/>
              </a:ext>
            </a:extLst>
          </p:cNvPr>
          <p:cNvSpPr txBox="1"/>
          <p:nvPr/>
        </p:nvSpPr>
        <p:spPr>
          <a:xfrm>
            <a:off x="801666" y="1966586"/>
            <a:ext cx="80089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/>
              <a:t>No-Code drag-and-drop user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 err="1"/>
              <a:t>Examples</a:t>
            </a:r>
            <a:r>
              <a:rPr lang="fr-BE" sz="2800" dirty="0"/>
              <a:t>: </a:t>
            </a:r>
            <a:r>
              <a:rPr lang="fr-BE" sz="2800" dirty="0" err="1"/>
              <a:t>Tidio</a:t>
            </a:r>
            <a:r>
              <a:rPr lang="fr-BE" sz="2800" dirty="0"/>
              <a:t>, Drift, Boost.ai, </a:t>
            </a:r>
            <a:r>
              <a:rPr lang="fr-BE" sz="2800" dirty="0" err="1"/>
              <a:t>Chatlayer</a:t>
            </a:r>
            <a:r>
              <a:rPr lang="fr-BE" sz="2800" dirty="0"/>
              <a:t>, …</a:t>
            </a:r>
            <a:endParaRPr lang="en-BE" sz="2800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02FA648-468C-4D3C-BD65-1DB3D9FC55BE}"/>
              </a:ext>
            </a:extLst>
          </p:cNvPr>
          <p:cNvSpPr txBox="1">
            <a:spLocks/>
          </p:cNvSpPr>
          <p:nvPr/>
        </p:nvSpPr>
        <p:spPr>
          <a:xfrm>
            <a:off x="420888" y="3775274"/>
            <a:ext cx="11542512" cy="8608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dirty="0" err="1"/>
              <a:t>Chatbot</a:t>
            </a:r>
            <a:r>
              <a:rPr lang="fr-BE" dirty="0"/>
              <a:t> </a:t>
            </a:r>
            <a:r>
              <a:rPr lang="fr-BE" dirty="0" err="1"/>
              <a:t>Frameworks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FEF45-0C6F-470A-BD00-206E93FD6A69}"/>
              </a:ext>
            </a:extLst>
          </p:cNvPr>
          <p:cNvSpPr txBox="1"/>
          <p:nvPr/>
        </p:nvSpPr>
        <p:spPr>
          <a:xfrm>
            <a:off x="801666" y="4802555"/>
            <a:ext cx="90188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 err="1"/>
              <a:t>Examples</a:t>
            </a:r>
            <a:r>
              <a:rPr lang="fr-BE" sz="2800" dirty="0"/>
              <a:t>: </a:t>
            </a:r>
            <a:r>
              <a:rPr lang="en-US" sz="2800" b="0" i="0" dirty="0">
                <a:effectLst/>
                <a:latin typeface="Source Serif Pro" panose="020B0604020202020204" pitchFamily="18" charset="0"/>
              </a:rPr>
              <a:t>Amazon’s Lex, </a:t>
            </a:r>
            <a:r>
              <a:rPr lang="en-US" sz="2800" b="1" i="0" dirty="0">
                <a:effectLst/>
                <a:latin typeface="Source Serif Pro" panose="020B0604020202020204" pitchFamily="18" charset="0"/>
              </a:rPr>
              <a:t>Google’s </a:t>
            </a:r>
            <a:r>
              <a:rPr lang="en-US" sz="2800" b="1" i="0" dirty="0" err="1">
                <a:effectLst/>
                <a:latin typeface="Source Serif Pro" panose="020B0604020202020204" pitchFamily="18" charset="0"/>
              </a:rPr>
              <a:t>Dialogflow</a:t>
            </a:r>
            <a:r>
              <a:rPr lang="en-US" sz="2800" b="0" i="0" dirty="0">
                <a:effectLst/>
                <a:latin typeface="Source Serif Pro" panose="020B0604020202020204" pitchFamily="18" charset="0"/>
              </a:rPr>
              <a:t>,</a:t>
            </a:r>
            <a:br>
              <a:rPr lang="en-US" sz="2800" b="0" i="0" dirty="0">
                <a:effectLst/>
                <a:latin typeface="Source Serif Pro" panose="020B0604020202020204" pitchFamily="18" charset="0"/>
              </a:rPr>
            </a:br>
            <a:r>
              <a:rPr lang="en-US" sz="2800" b="0" i="0" dirty="0">
                <a:effectLst/>
                <a:latin typeface="Source Serif Pro" panose="020B0604020202020204" pitchFamily="18" charset="0"/>
              </a:rPr>
              <a:t>                      IBM Watson Assistant</a:t>
            </a:r>
            <a:r>
              <a:rPr lang="en-US" sz="2800" i="0" dirty="0">
                <a:effectLst/>
                <a:latin typeface="Source Serif Pro" panose="020B0604020202020204" pitchFamily="18" charset="0"/>
              </a:rPr>
              <a:t>, Azure Bot Service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424662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DialogFlow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AA2CA-9249-4237-A231-A590044C3CCF}"/>
              </a:ext>
            </a:extLst>
          </p:cNvPr>
          <p:cNvSpPr txBox="1"/>
          <p:nvPr/>
        </p:nvSpPr>
        <p:spPr>
          <a:xfrm>
            <a:off x="794657" y="1820427"/>
            <a:ext cx="7332457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 err="1"/>
              <a:t>Text</a:t>
            </a:r>
            <a:r>
              <a:rPr lang="fr-BE" sz="2000" dirty="0"/>
              <a:t> &amp; Audio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sz="2000" dirty="0"/>
              <a:t>For Web, Messenger, Twitter, Slack,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sz="2000" dirty="0" err="1"/>
              <a:t>Deep</a:t>
            </a:r>
            <a:r>
              <a:rPr lang="fr-BE" sz="2000" dirty="0"/>
              <a:t> </a:t>
            </a:r>
            <a:r>
              <a:rPr lang="fr-BE" sz="2000" dirty="0" err="1"/>
              <a:t>integration</a:t>
            </a:r>
            <a:r>
              <a:rPr lang="fr-BE" sz="2000" dirty="0"/>
              <a:t> </a:t>
            </a:r>
            <a:r>
              <a:rPr lang="fr-BE" sz="2000" dirty="0" err="1"/>
              <a:t>with</a:t>
            </a:r>
            <a:r>
              <a:rPr lang="fr-BE" sz="2000" dirty="0"/>
              <a:t> Google Assistant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sz="2000" dirty="0"/>
              <a:t>Multi </a:t>
            </a:r>
            <a:r>
              <a:rPr lang="fr-BE" sz="2000" dirty="0" err="1"/>
              <a:t>language</a:t>
            </a:r>
            <a:r>
              <a:rPr lang="fr-BE" sz="2000" dirty="0"/>
              <a:t> (30+)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sz="2000" dirty="0"/>
              <a:t>Sentiment </a:t>
            </a:r>
            <a:r>
              <a:rPr lang="fr-BE" sz="2000" dirty="0" err="1"/>
              <a:t>analysis</a:t>
            </a:r>
            <a:endParaRPr lang="fr-B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sz="2000" dirty="0" err="1"/>
              <a:t>Smalltalk</a:t>
            </a:r>
            <a:endParaRPr lang="fr-B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sz="2000" dirty="0" err="1"/>
              <a:t>Context</a:t>
            </a:r>
            <a:endParaRPr lang="fr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 err="1"/>
              <a:t>Prebuilt</a:t>
            </a:r>
            <a:r>
              <a:rPr lang="fr-BE" sz="2000" dirty="0"/>
              <a:t>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/>
              <a:t>Analytics: </a:t>
            </a:r>
            <a:r>
              <a:rPr lang="fr-BE" sz="2000" dirty="0" err="1"/>
              <a:t>Improve</a:t>
            </a:r>
            <a:r>
              <a:rPr lang="fr-BE" sz="2000" dirty="0"/>
              <a:t> the </a:t>
            </a:r>
            <a:r>
              <a:rPr lang="fr-BE" sz="2000" dirty="0" err="1"/>
              <a:t>chatbot</a:t>
            </a:r>
            <a:r>
              <a:rPr lang="fr-BE" sz="2000" dirty="0"/>
              <a:t> </a:t>
            </a:r>
            <a:r>
              <a:rPr lang="fr-BE" sz="2000" dirty="0" err="1"/>
              <a:t>based</a:t>
            </a:r>
            <a:r>
              <a:rPr lang="fr-BE" sz="2000" dirty="0"/>
              <a:t> on user </a:t>
            </a:r>
            <a:r>
              <a:rPr lang="fr-BE" sz="2000" dirty="0" err="1"/>
              <a:t>behavior</a:t>
            </a:r>
            <a:endParaRPr lang="fr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 err="1"/>
              <a:t>Fulfillment</a:t>
            </a:r>
            <a:r>
              <a:rPr lang="fr-BE" sz="2000" dirty="0"/>
              <a:t>: </a:t>
            </a:r>
            <a:r>
              <a:rPr lang="fr-BE" sz="2000" dirty="0" err="1"/>
              <a:t>integrations</a:t>
            </a:r>
            <a:r>
              <a:rPr lang="fr-BE" sz="2000" dirty="0"/>
              <a:t> (API, CRM,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sz="2000" dirty="0"/>
              <a:t>SDK in </a:t>
            </a:r>
            <a:r>
              <a:rPr lang="fr-BE" sz="2000" dirty="0" err="1"/>
              <a:t>popular</a:t>
            </a:r>
            <a:r>
              <a:rPr lang="fr-BE" sz="2000" dirty="0"/>
              <a:t> </a:t>
            </a:r>
            <a:r>
              <a:rPr lang="fr-BE" sz="2000" dirty="0" err="1"/>
              <a:t>languages</a:t>
            </a:r>
            <a:endParaRPr lang="fr-BE" sz="2000" dirty="0"/>
          </a:p>
          <a:p>
            <a:endParaRPr lang="en-B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BDA1C-ECF9-43FF-87E7-A342E6014F8E}"/>
              </a:ext>
            </a:extLst>
          </p:cNvPr>
          <p:cNvSpPr txBox="1"/>
          <p:nvPr/>
        </p:nvSpPr>
        <p:spPr>
          <a:xfrm>
            <a:off x="261257" y="5665352"/>
            <a:ext cx="11702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000" dirty="0" err="1">
                <a:hlinkClick r:id="rId5"/>
              </a:rPr>
              <a:t>Get</a:t>
            </a:r>
            <a:r>
              <a:rPr lang="fr-BE" sz="4000" dirty="0">
                <a:hlinkClick r:id="rId5"/>
              </a:rPr>
              <a:t> </a:t>
            </a:r>
            <a:r>
              <a:rPr lang="fr-BE" sz="4000" dirty="0" err="1">
                <a:hlinkClick r:id="rId5"/>
              </a:rPr>
              <a:t>Started</a:t>
            </a:r>
            <a:endParaRPr lang="en-BE" sz="4000" dirty="0"/>
          </a:p>
        </p:txBody>
      </p:sp>
    </p:spTree>
    <p:extLst>
      <p:ext uri="{BB962C8B-B14F-4D97-AF65-F5344CB8AC3E}">
        <p14:creationId xmlns:p14="http://schemas.microsoft.com/office/powerpoint/2010/main" val="4168869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FBFC95-37B2-4B20-9C26-2ADBE767A8A3}"/>
              </a:ext>
            </a:extLst>
          </p:cNvPr>
          <p:cNvSpPr txBox="1"/>
          <p:nvPr/>
        </p:nvSpPr>
        <p:spPr>
          <a:xfrm>
            <a:off x="2219793" y="5807868"/>
            <a:ext cx="7491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 err="1"/>
              <a:t>Utterance</a:t>
            </a:r>
            <a:r>
              <a:rPr lang="fr-BE" sz="2400" dirty="0"/>
              <a:t>: </a:t>
            </a:r>
            <a:r>
              <a:rPr lang="fr-BE" sz="2400" dirty="0">
                <a:solidFill>
                  <a:srgbClr val="FF0000"/>
                </a:solidFill>
              </a:rPr>
              <a:t>Set an </a:t>
            </a:r>
            <a:r>
              <a:rPr lang="fr-BE" sz="2400" dirty="0" err="1">
                <a:solidFill>
                  <a:srgbClr val="FF0000"/>
                </a:solidFill>
              </a:rPr>
              <a:t>appointment</a:t>
            </a:r>
            <a:r>
              <a:rPr lang="fr-BE" sz="2400" dirty="0">
                <a:solidFill>
                  <a:srgbClr val="FF0000"/>
                </a:solidFill>
              </a:rPr>
              <a:t> </a:t>
            </a:r>
            <a:r>
              <a:rPr lang="fr-BE" sz="2400" dirty="0"/>
              <a:t>at </a:t>
            </a:r>
            <a:r>
              <a:rPr lang="fr-BE" sz="2400" dirty="0">
                <a:solidFill>
                  <a:schemeClr val="accent1"/>
                </a:solidFill>
              </a:rPr>
              <a:t>3PM </a:t>
            </a:r>
            <a:r>
              <a:rPr lang="fr-BE" sz="2400" dirty="0" err="1">
                <a:solidFill>
                  <a:schemeClr val="accent1"/>
                </a:solidFill>
              </a:rPr>
              <a:t>tomorrow</a:t>
            </a:r>
            <a:endParaRPr lang="en-BE" sz="24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3" y="588467"/>
            <a:ext cx="11542512" cy="860893"/>
          </a:xfrm>
        </p:spPr>
        <p:txBody>
          <a:bodyPr/>
          <a:lstStyle/>
          <a:p>
            <a:r>
              <a:rPr lang="fr-BE" dirty="0" err="1"/>
              <a:t>DialogFlow</a:t>
            </a:r>
            <a:endParaRPr lang="en-BE" dirty="0"/>
          </a:p>
        </p:txBody>
      </p:sp>
      <p:pic>
        <p:nvPicPr>
          <p:cNvPr id="1026" name="Picture 2" descr="Dialogflow | Professional Cloud Architect – Google Cloud Certification Guide">
            <a:extLst>
              <a:ext uri="{FF2B5EF4-FFF2-40B4-BE49-F238E27FC236}">
                <a16:creationId xmlns:a16="http://schemas.microsoft.com/office/drawing/2014/main" id="{D97FDCA5-116D-414C-8721-0E965418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08" y="1555297"/>
            <a:ext cx="831532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429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TO ORGANIZE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1936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3569205"/>
            <a:ext cx="11542512" cy="860893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ChatTerbots</a:t>
            </a:r>
            <a:br>
              <a:rPr lang="fr-BE" dirty="0"/>
            </a:br>
            <a:br>
              <a:rPr lang="fr-BE" dirty="0"/>
            </a:br>
            <a:r>
              <a:rPr lang="fr-BE" dirty="0"/>
              <a:t>aka</a:t>
            </a:r>
            <a:br>
              <a:rPr lang="fr-BE" dirty="0"/>
            </a:br>
            <a:br>
              <a:rPr lang="fr-BE" dirty="0"/>
            </a:br>
            <a:r>
              <a:rPr lang="fr-BE" dirty="0" err="1"/>
              <a:t>ChatBots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C7CD9-B391-457A-934B-48A527785D3D}"/>
              </a:ext>
            </a:extLst>
          </p:cNvPr>
          <p:cNvSpPr txBox="1"/>
          <p:nvPr/>
        </p:nvSpPr>
        <p:spPr>
          <a:xfrm>
            <a:off x="3880680" y="5626404"/>
            <a:ext cx="519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Still</a:t>
            </a:r>
            <a:r>
              <a:rPr lang="fr-BE" dirty="0"/>
              <a:t> </a:t>
            </a:r>
            <a:r>
              <a:rPr lang="fr-BE" dirty="0" err="1"/>
              <a:t>mostly</a:t>
            </a:r>
            <a:r>
              <a:rPr lang="fr-BE" dirty="0"/>
              <a:t> a </a:t>
            </a:r>
            <a:r>
              <a:rPr lang="fr-BE" dirty="0" err="1"/>
              <a:t>leisure</a:t>
            </a:r>
            <a:r>
              <a:rPr lang="fr-BE" dirty="0"/>
              <a:t> </a:t>
            </a:r>
            <a:r>
              <a:rPr lang="fr-BE" dirty="0" err="1"/>
              <a:t>activity</a:t>
            </a:r>
            <a:r>
              <a:rPr lang="fr-BE" dirty="0"/>
              <a:t> but </a:t>
            </a:r>
            <a:r>
              <a:rPr lang="fr-BE" dirty="0" err="1"/>
              <a:t>changing</a:t>
            </a:r>
            <a:r>
              <a:rPr lang="fr-BE" dirty="0"/>
              <a:t> fast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MENU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DE490-5A6C-4568-9ED0-2D7CBF4A30F9}"/>
              </a:ext>
            </a:extLst>
          </p:cNvPr>
          <p:cNvSpPr txBox="1"/>
          <p:nvPr/>
        </p:nvSpPr>
        <p:spPr>
          <a:xfrm>
            <a:off x="1100138" y="2414588"/>
            <a:ext cx="752321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4800" dirty="0" err="1"/>
              <a:t>Chatbot</a:t>
            </a:r>
            <a:r>
              <a:rPr lang="fr-BE" sz="4800" dirty="0"/>
              <a:t> </a:t>
            </a:r>
            <a:r>
              <a:rPr lang="fr-BE" sz="4800" dirty="0" err="1"/>
              <a:t>History</a:t>
            </a:r>
            <a:endParaRPr lang="fr-BE" sz="4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4800" dirty="0" err="1"/>
              <a:t>Where</a:t>
            </a:r>
            <a:r>
              <a:rPr lang="fr-BE" sz="4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4800" dirty="0" err="1"/>
              <a:t>What</a:t>
            </a:r>
            <a:r>
              <a:rPr lang="fr-BE" sz="4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4800" dirty="0"/>
              <a:t>Platforms &amp; </a:t>
            </a:r>
            <a:r>
              <a:rPr lang="fr-BE" sz="4800" dirty="0" err="1"/>
              <a:t>Frameworks</a:t>
            </a:r>
            <a:endParaRPr lang="fr-BE" sz="4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4800" dirty="0"/>
          </a:p>
        </p:txBody>
      </p:sp>
    </p:spTree>
    <p:extLst>
      <p:ext uri="{BB962C8B-B14F-4D97-AF65-F5344CB8AC3E}">
        <p14:creationId xmlns:p14="http://schemas.microsoft.com/office/powerpoint/2010/main" val="379369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Chatbot</a:t>
            </a:r>
            <a:r>
              <a:rPr lang="fr-BE" dirty="0"/>
              <a:t> </a:t>
            </a:r>
            <a:r>
              <a:rPr lang="fr-BE" dirty="0" err="1"/>
              <a:t>History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E468A1-C686-4C85-AE25-24C1DA2D1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987" y="1892300"/>
            <a:ext cx="8544025" cy="46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7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ELIZA &amp; DOCTOR</a:t>
            </a:r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5E453-872D-472C-9B7E-87F91FEFF34E}"/>
              </a:ext>
            </a:extLst>
          </p:cNvPr>
          <p:cNvSpPr txBox="1"/>
          <p:nvPr/>
        </p:nvSpPr>
        <p:spPr>
          <a:xfrm>
            <a:off x="293668" y="1632106"/>
            <a:ext cx="1084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>
                <a:hlinkClick r:id="rId5"/>
              </a:rPr>
              <a:t>ELIZA</a:t>
            </a:r>
            <a:r>
              <a:rPr lang="fr-BE" sz="2800" dirty="0"/>
              <a:t> by Joseph </a:t>
            </a:r>
            <a:r>
              <a:rPr lang="fr-BE" sz="2800" dirty="0" err="1"/>
              <a:t>Weizenbaum</a:t>
            </a:r>
            <a:r>
              <a:rPr lang="fr-BE" sz="2800" dirty="0"/>
              <a:t> (1964-1966) </a:t>
            </a:r>
            <a:br>
              <a:rPr lang="fr-BE" sz="2800" dirty="0"/>
            </a:br>
            <a:r>
              <a:rPr lang="fr-BE" sz="2800" dirty="0">
                <a:sym typeface="Wingdings" panose="05000000000000000000" pitchFamily="2" charset="2"/>
              </a:rPr>
              <a:t> </a:t>
            </a:r>
            <a:r>
              <a:rPr lang="fr-BE" sz="2800" dirty="0" err="1">
                <a:sym typeface="Wingdings" panose="05000000000000000000" pitchFamily="2" charset="2"/>
              </a:rPr>
              <a:t>See</a:t>
            </a:r>
            <a:r>
              <a:rPr lang="fr-BE" sz="2800" dirty="0">
                <a:sym typeface="Wingdings" panose="05000000000000000000" pitchFamily="2" charset="2"/>
              </a:rPr>
              <a:t> </a:t>
            </a:r>
            <a:r>
              <a:rPr lang="fr-BE" sz="2800" dirty="0" err="1">
                <a:sym typeface="Wingdings" panose="05000000000000000000" pitchFamily="2" charset="2"/>
                <a:hlinkClick r:id="rId6" action="ppaction://hlinkfile"/>
              </a:rPr>
              <a:t>MadSlip</a:t>
            </a:r>
            <a:r>
              <a:rPr lang="fr-BE" sz="2800" dirty="0">
                <a:sym typeface="Wingdings" panose="05000000000000000000" pitchFamily="2" charset="2"/>
                <a:hlinkClick r:id="rId6" action="ppaction://hlinkfile"/>
              </a:rPr>
              <a:t> </a:t>
            </a:r>
            <a:r>
              <a:rPr lang="fr-BE" sz="2800" dirty="0" err="1">
                <a:sym typeface="Wingdings" panose="05000000000000000000" pitchFamily="2" charset="2"/>
                <a:hlinkClick r:id="rId6" action="ppaction://hlinkfile"/>
              </a:rPr>
              <a:t>implementation</a:t>
            </a:r>
            <a:r>
              <a:rPr lang="fr-BE" sz="2800" dirty="0">
                <a:sym typeface="Wingdings" panose="05000000000000000000" pitchFamily="2" charset="2"/>
                <a:hlinkClick r:id="rId6" action="ppaction://hlinkfile"/>
              </a:rPr>
              <a:t> </a:t>
            </a:r>
            <a:r>
              <a:rPr lang="fr-BE" sz="2800" dirty="0">
                <a:sym typeface="Wingdings" panose="05000000000000000000" pitchFamily="2" charset="2"/>
              </a:rPr>
              <a:t>(</a:t>
            </a:r>
            <a:r>
              <a:rPr lang="fr-BE" sz="2800" dirty="0">
                <a:sym typeface="Wingdings" panose="05000000000000000000" pitchFamily="2" charset="2"/>
                <a:hlinkClick r:id="rId7"/>
              </a:rPr>
              <a:t>JS</a:t>
            </a:r>
            <a:r>
              <a:rPr lang="fr-BE" sz="2800" dirty="0">
                <a:sym typeface="Wingdings" panose="05000000000000000000" pitchFamily="2" charset="2"/>
              </a:rPr>
              <a:t>)</a:t>
            </a:r>
            <a:br>
              <a:rPr lang="fr-BE" sz="2800" dirty="0">
                <a:sym typeface="Wingdings" panose="05000000000000000000" pitchFamily="2" charset="2"/>
              </a:rPr>
            </a:br>
            <a:r>
              <a:rPr lang="fr-BE" sz="2800" dirty="0">
                <a:sym typeface="Wingdings" panose="05000000000000000000" pitchFamily="2" charset="2"/>
              </a:rPr>
              <a:t> Try </a:t>
            </a:r>
            <a:r>
              <a:rPr lang="fr-BE" sz="2800" dirty="0">
                <a:sym typeface="Wingdings" panose="05000000000000000000" pitchFamily="2" charset="2"/>
                <a:hlinkClick r:id="rId8"/>
              </a:rPr>
              <a:t>online</a:t>
            </a:r>
            <a:endParaRPr lang="en-BE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7FF96E-B302-4F94-A6CF-E3D4555BA070}"/>
              </a:ext>
            </a:extLst>
          </p:cNvPr>
          <p:cNvSpPr txBox="1"/>
          <p:nvPr/>
        </p:nvSpPr>
        <p:spPr>
          <a:xfrm>
            <a:off x="210444" y="3276599"/>
            <a:ext cx="1177111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Example conversation:</a:t>
            </a:r>
            <a:br>
              <a:rPr lang="fr-BE" dirty="0"/>
            </a:br>
            <a:br>
              <a:rPr lang="fr-BE" dirty="0"/>
            </a:br>
            <a:r>
              <a:rPr lang="fr-BE" sz="2000" dirty="0"/>
              <a:t>&gt; Hello, I </a:t>
            </a:r>
            <a:r>
              <a:rPr lang="fr-BE" sz="2000" dirty="0" err="1"/>
              <a:t>am</a:t>
            </a:r>
            <a:r>
              <a:rPr lang="fr-BE" sz="2000" dirty="0"/>
              <a:t> Eliza.</a:t>
            </a:r>
            <a:br>
              <a:rPr lang="fr-BE" sz="2000" dirty="0"/>
            </a:br>
            <a:r>
              <a:rPr lang="fr-BE" sz="2000" dirty="0"/>
              <a:t>* I have </a:t>
            </a:r>
            <a:r>
              <a:rPr lang="fr-BE" sz="2000" dirty="0" err="1"/>
              <a:t>many</a:t>
            </a:r>
            <a:r>
              <a:rPr lang="fr-BE" sz="2000" dirty="0"/>
              <a:t> </a:t>
            </a:r>
            <a:r>
              <a:rPr lang="fr-BE" sz="2000" dirty="0" err="1"/>
              <a:t>problems</a:t>
            </a:r>
            <a:r>
              <a:rPr lang="fr-BE" sz="2000" dirty="0"/>
              <a:t>.</a:t>
            </a:r>
            <a:br>
              <a:rPr lang="fr-BE" sz="2000" dirty="0"/>
            </a:br>
            <a:r>
              <a:rPr lang="fr-BE" sz="2000" dirty="0"/>
              <a:t>&gt; Don’t </a:t>
            </a:r>
            <a:r>
              <a:rPr lang="fr-BE" sz="2000" dirty="0" err="1"/>
              <a:t>you</a:t>
            </a:r>
            <a:r>
              <a:rPr lang="fr-BE" sz="2000" dirty="0"/>
              <a:t> </a:t>
            </a:r>
            <a:r>
              <a:rPr lang="fr-BE" sz="2000" dirty="0" err="1"/>
              <a:t>ever</a:t>
            </a:r>
            <a:r>
              <a:rPr lang="fr-BE" sz="2000" dirty="0"/>
              <a:t> </a:t>
            </a:r>
            <a:r>
              <a:rPr lang="fr-BE" sz="2000" dirty="0" err="1"/>
              <a:t>say</a:t>
            </a:r>
            <a:r>
              <a:rPr lang="fr-BE" sz="2000" dirty="0"/>
              <a:t> Hello?</a:t>
            </a:r>
            <a:br>
              <a:rPr lang="fr-BE" sz="2000" dirty="0"/>
            </a:br>
            <a:r>
              <a:rPr lang="fr-BE" sz="2000" dirty="0"/>
              <a:t>* No. </a:t>
            </a:r>
            <a:r>
              <a:rPr lang="fr-BE" sz="2000" dirty="0" err="1"/>
              <a:t>That’s</a:t>
            </a:r>
            <a:r>
              <a:rPr lang="fr-BE" sz="2000" dirty="0"/>
              <a:t> one of </a:t>
            </a:r>
            <a:r>
              <a:rPr lang="fr-BE" sz="2000" dirty="0" err="1"/>
              <a:t>my</a:t>
            </a:r>
            <a:r>
              <a:rPr lang="fr-BE" sz="2000" dirty="0"/>
              <a:t> </a:t>
            </a:r>
            <a:r>
              <a:rPr lang="fr-BE" sz="2000" dirty="0" err="1"/>
              <a:t>problems</a:t>
            </a:r>
            <a:r>
              <a:rPr lang="fr-BE" sz="2000" dirty="0"/>
              <a:t>. </a:t>
            </a:r>
            <a:r>
              <a:rPr lang="fr-BE" sz="2000" dirty="0" err="1"/>
              <a:t>Rudeness</a:t>
            </a:r>
            <a:r>
              <a:rPr lang="fr-BE" sz="2000" dirty="0"/>
              <a:t>.</a:t>
            </a:r>
            <a:br>
              <a:rPr lang="fr-BE" sz="2000" dirty="0"/>
            </a:br>
            <a:r>
              <a:rPr lang="fr-BE" sz="2000" dirty="0"/>
              <a:t>&gt; You are </a:t>
            </a:r>
            <a:r>
              <a:rPr lang="fr-BE" sz="2000" dirty="0" err="1"/>
              <a:t>being</a:t>
            </a:r>
            <a:r>
              <a:rPr lang="fr-BE" sz="2000" dirty="0"/>
              <a:t> a bit </a:t>
            </a:r>
            <a:r>
              <a:rPr lang="fr-BE" sz="2000" dirty="0" err="1"/>
              <a:t>negative</a:t>
            </a:r>
            <a:r>
              <a:rPr lang="fr-BE" sz="2000" dirty="0"/>
              <a:t>.</a:t>
            </a:r>
            <a:br>
              <a:rPr lang="fr-BE" sz="2000" dirty="0"/>
            </a:br>
            <a:r>
              <a:rPr lang="fr-BE" sz="2000" dirty="0"/>
              <a:t>* Yes, </a:t>
            </a:r>
            <a:r>
              <a:rPr lang="fr-BE" sz="2000" dirty="0" err="1"/>
              <a:t>I’m</a:t>
            </a:r>
            <a:r>
              <a:rPr lang="fr-BE" sz="2000" dirty="0"/>
              <a:t> </a:t>
            </a:r>
            <a:r>
              <a:rPr lang="fr-BE" sz="2000" dirty="0" err="1"/>
              <a:t>very</a:t>
            </a:r>
            <a:r>
              <a:rPr lang="fr-BE" sz="2000" dirty="0"/>
              <a:t> </a:t>
            </a:r>
            <a:r>
              <a:rPr lang="fr-BE" sz="2000" dirty="0" err="1"/>
              <a:t>negative</a:t>
            </a:r>
            <a:r>
              <a:rPr lang="fr-BE" sz="2000" dirty="0"/>
              <a:t> </a:t>
            </a:r>
            <a:r>
              <a:rPr lang="fr-BE" sz="2000" dirty="0" err="1"/>
              <a:t>most</a:t>
            </a:r>
            <a:r>
              <a:rPr lang="fr-BE" sz="2000" dirty="0"/>
              <a:t> of the time. It runs in </a:t>
            </a:r>
            <a:r>
              <a:rPr lang="fr-BE" sz="2000" dirty="0" err="1"/>
              <a:t>my</a:t>
            </a:r>
            <a:r>
              <a:rPr lang="fr-BE" sz="2000" dirty="0"/>
              <a:t> </a:t>
            </a:r>
            <a:r>
              <a:rPr lang="fr-BE" sz="2000" dirty="0" err="1"/>
              <a:t>family</a:t>
            </a:r>
            <a:r>
              <a:rPr lang="fr-BE" sz="2000" dirty="0"/>
              <a:t>.</a:t>
            </a:r>
            <a:br>
              <a:rPr lang="fr-BE" sz="2000" dirty="0"/>
            </a:br>
            <a:r>
              <a:rPr lang="fr-BE" sz="2000" dirty="0"/>
              <a:t>&gt; </a:t>
            </a:r>
            <a:r>
              <a:rPr lang="fr-BE" sz="2000" dirty="0" err="1"/>
              <a:t>Did</a:t>
            </a:r>
            <a:r>
              <a:rPr lang="fr-BE" sz="2000" dirty="0"/>
              <a:t> </a:t>
            </a:r>
            <a:r>
              <a:rPr lang="fr-BE" sz="2000" dirty="0" err="1"/>
              <a:t>you</a:t>
            </a:r>
            <a:r>
              <a:rPr lang="fr-BE" sz="2000" dirty="0"/>
              <a:t> come to me </a:t>
            </a:r>
            <a:r>
              <a:rPr lang="fr-BE" sz="2000" dirty="0" err="1"/>
              <a:t>because</a:t>
            </a:r>
            <a:r>
              <a:rPr lang="fr-BE" sz="2000" dirty="0"/>
              <a:t> </a:t>
            </a:r>
            <a:r>
              <a:rPr lang="fr-BE" sz="2000" dirty="0" err="1"/>
              <a:t>you</a:t>
            </a:r>
            <a:r>
              <a:rPr lang="fr-BE" sz="2000" dirty="0"/>
              <a:t> are </a:t>
            </a:r>
            <a:r>
              <a:rPr lang="fr-BE" sz="2000" dirty="0" err="1"/>
              <a:t>very</a:t>
            </a:r>
            <a:r>
              <a:rPr lang="fr-BE" sz="2000" dirty="0"/>
              <a:t> </a:t>
            </a:r>
            <a:r>
              <a:rPr lang="fr-BE" sz="2000" dirty="0" err="1"/>
              <a:t>negative</a:t>
            </a:r>
            <a:r>
              <a:rPr lang="fr-BE" sz="2000" dirty="0"/>
              <a:t> </a:t>
            </a:r>
            <a:r>
              <a:rPr lang="fr-BE" sz="2000" dirty="0" err="1"/>
              <a:t>most</a:t>
            </a:r>
            <a:r>
              <a:rPr lang="fr-BE" sz="2000" dirty="0"/>
              <a:t> of the time. It runs in </a:t>
            </a:r>
            <a:r>
              <a:rPr lang="fr-BE" sz="2000" dirty="0" err="1"/>
              <a:t>your</a:t>
            </a:r>
            <a:r>
              <a:rPr lang="fr-BE" sz="2000" dirty="0"/>
              <a:t> </a:t>
            </a:r>
            <a:r>
              <a:rPr lang="fr-BE" sz="2000" dirty="0" err="1"/>
              <a:t>family</a:t>
            </a:r>
            <a:r>
              <a:rPr lang="fr-BE" sz="2000" dirty="0"/>
              <a:t>?</a:t>
            </a:r>
            <a:br>
              <a:rPr lang="fr-BE" sz="2000" dirty="0"/>
            </a:br>
            <a:r>
              <a:rPr lang="fr-BE" sz="2000" dirty="0"/>
              <a:t>* </a:t>
            </a:r>
            <a:r>
              <a:rPr lang="fr-BE" sz="2000" dirty="0" err="1"/>
              <a:t>I’m</a:t>
            </a:r>
            <a:r>
              <a:rPr lang="fr-BE" sz="2000" dirty="0"/>
              <a:t> </a:t>
            </a:r>
            <a:r>
              <a:rPr lang="fr-BE" sz="2000" dirty="0" err="1"/>
              <a:t>amazed</a:t>
            </a:r>
            <a:r>
              <a:rPr lang="fr-BE" sz="2000" dirty="0"/>
              <a:t> by </a:t>
            </a:r>
            <a:r>
              <a:rPr lang="fr-BE" sz="2000" dirty="0" err="1"/>
              <a:t>your</a:t>
            </a:r>
            <a:r>
              <a:rPr lang="fr-BE" sz="2000" dirty="0"/>
              <a:t> insight. Yes, </a:t>
            </a:r>
            <a:r>
              <a:rPr lang="fr-BE" sz="2000" dirty="0" err="1"/>
              <a:t>that’s</a:t>
            </a:r>
            <a:r>
              <a:rPr lang="fr-BE" sz="2000" dirty="0"/>
              <a:t> </a:t>
            </a:r>
            <a:r>
              <a:rPr lang="fr-BE" sz="2000" dirty="0" err="1"/>
              <a:t>it</a:t>
            </a:r>
            <a:r>
              <a:rPr lang="fr-BE" sz="2000" dirty="0"/>
              <a:t>. </a:t>
            </a:r>
            <a:r>
              <a:rPr lang="fr-BE" sz="2000" dirty="0" err="1"/>
              <a:t>You’re</a:t>
            </a:r>
            <a:r>
              <a:rPr lang="fr-BE" sz="2000" dirty="0"/>
              <a:t> </a:t>
            </a:r>
            <a:r>
              <a:rPr lang="fr-BE" sz="2000" dirty="0" err="1"/>
              <a:t>amazing</a:t>
            </a:r>
            <a:r>
              <a:rPr lang="fr-BE" sz="2000" dirty="0"/>
              <a:t>.</a:t>
            </a:r>
            <a:br>
              <a:rPr lang="fr-BE" sz="2000" dirty="0"/>
            </a:br>
            <a:r>
              <a:rPr lang="fr-BE" sz="2000" dirty="0"/>
              <a:t>&gt; </a:t>
            </a:r>
            <a:r>
              <a:rPr lang="fr-BE" sz="2000" dirty="0" err="1"/>
              <a:t>Perhaps</a:t>
            </a:r>
            <a:r>
              <a:rPr lang="fr-BE" sz="2000" dirty="0"/>
              <a:t> </a:t>
            </a:r>
            <a:r>
              <a:rPr lang="fr-BE" sz="2000" dirty="0" err="1"/>
              <a:t>you</a:t>
            </a:r>
            <a:r>
              <a:rPr lang="fr-BE" sz="2000" dirty="0"/>
              <a:t> </a:t>
            </a:r>
            <a:r>
              <a:rPr lang="fr-BE" sz="2000" dirty="0" err="1"/>
              <a:t>would</a:t>
            </a:r>
            <a:r>
              <a:rPr lang="fr-BE" sz="2000" dirty="0"/>
              <a:t> like to </a:t>
            </a:r>
            <a:r>
              <a:rPr lang="fr-BE" sz="2000" dirty="0" err="1"/>
              <a:t>be</a:t>
            </a:r>
            <a:r>
              <a:rPr lang="fr-BE" sz="2000" dirty="0"/>
              <a:t> </a:t>
            </a:r>
            <a:r>
              <a:rPr lang="fr-BE" sz="2000" dirty="0" err="1"/>
              <a:t>amazing</a:t>
            </a:r>
            <a:r>
              <a:rPr lang="fr-BE" sz="2000" dirty="0"/>
              <a:t>?</a:t>
            </a:r>
            <a:endParaRPr lang="en-BE" dirty="0"/>
          </a:p>
        </p:txBody>
      </p:sp>
      <p:pic>
        <p:nvPicPr>
          <p:cNvPr id="1028" name="Picture 4" descr="Credit: ullstein bild via Getty Images/ullstein bild">
            <a:extLst>
              <a:ext uri="{FF2B5EF4-FFF2-40B4-BE49-F238E27FC236}">
                <a16:creationId xmlns:a16="http://schemas.microsoft.com/office/drawing/2014/main" id="{AEAE46A3-CA6A-4F8B-8432-346D0FFA4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44" y="1790700"/>
            <a:ext cx="3664656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71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374" y="593046"/>
            <a:ext cx="11542512" cy="860893"/>
          </a:xfrm>
        </p:spPr>
        <p:txBody>
          <a:bodyPr/>
          <a:lstStyle/>
          <a:p>
            <a:r>
              <a:rPr lang="fr-BE" dirty="0"/>
              <a:t> Primitive </a:t>
            </a:r>
            <a:r>
              <a:rPr lang="fr-BE" dirty="0" err="1"/>
              <a:t>Chatbots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5CE5A-2D31-4502-9546-C96F987BE085}"/>
              </a:ext>
            </a:extLst>
          </p:cNvPr>
          <p:cNvSpPr txBox="1"/>
          <p:nvPr/>
        </p:nvSpPr>
        <p:spPr>
          <a:xfrm>
            <a:off x="255113" y="1453939"/>
            <a:ext cx="116817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2800" b="1" dirty="0">
                <a:hlinkClick r:id="rId5"/>
              </a:rPr>
              <a:t>Parry</a:t>
            </a:r>
            <a:r>
              <a:rPr lang="fr-BE" sz="2800" dirty="0"/>
              <a:t> (1972): A </a:t>
            </a:r>
            <a:r>
              <a:rPr lang="fr-BE" sz="2800" dirty="0" err="1"/>
              <a:t>paranoid</a:t>
            </a:r>
            <a:r>
              <a:rPr lang="fr-BE" sz="2800" dirty="0"/>
              <a:t> </a:t>
            </a:r>
            <a:r>
              <a:rPr lang="fr-BE" sz="2800" dirty="0" err="1"/>
              <a:t>schizophrenic</a:t>
            </a:r>
            <a:r>
              <a:rPr lang="fr-BE" sz="2800" dirty="0"/>
              <a:t> </a:t>
            </a:r>
            <a:r>
              <a:rPr lang="fr-BE" sz="2800" dirty="0" err="1"/>
              <a:t>chatbot</a:t>
            </a:r>
            <a:r>
              <a:rPr lang="fr-BE" sz="2800" dirty="0"/>
              <a:t>. Eliza </a:t>
            </a:r>
            <a:r>
              <a:rPr lang="fr-BE" sz="2800" dirty="0" err="1"/>
              <a:t>with</a:t>
            </a:r>
            <a:r>
              <a:rPr lang="fr-BE" sz="2800" dirty="0"/>
              <a:t> an attitude.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2800" b="1" dirty="0" err="1">
                <a:hlinkClick r:id="rId6"/>
              </a:rPr>
              <a:t>Racter</a:t>
            </a:r>
            <a:r>
              <a:rPr lang="fr-BE" sz="2800" dirty="0"/>
              <a:t> (1983): Raconteur </a:t>
            </a:r>
            <a:r>
              <a:rPr lang="fr-BE" sz="2800" dirty="0" err="1"/>
              <a:t>that</a:t>
            </a:r>
            <a:r>
              <a:rPr lang="fr-BE" sz="2800" dirty="0"/>
              <a:t> </a:t>
            </a:r>
            <a:r>
              <a:rPr lang="fr-BE" sz="2800" dirty="0" err="1"/>
              <a:t>generates</a:t>
            </a:r>
            <a:r>
              <a:rPr lang="fr-BE" sz="2800" dirty="0"/>
              <a:t> </a:t>
            </a:r>
            <a:r>
              <a:rPr lang="fr-BE" sz="2800" dirty="0" err="1"/>
              <a:t>random</a:t>
            </a:r>
            <a:r>
              <a:rPr lang="fr-BE" sz="2800" dirty="0"/>
              <a:t> </a:t>
            </a:r>
            <a:r>
              <a:rPr lang="fr-BE" sz="2800" dirty="0" err="1"/>
              <a:t>language</a:t>
            </a:r>
            <a:r>
              <a:rPr lang="fr-BE" sz="2800" dirty="0"/>
              <a:t> prose.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2800" b="1" i="0" dirty="0">
                <a:effectLst/>
                <a:latin typeface="Arial" panose="020B0604020202020204" pitchFamily="34" charset="0"/>
              </a:rPr>
              <a:t>Alice</a:t>
            </a:r>
            <a:r>
              <a:rPr lang="fr-BE" sz="2800" b="0" i="0" dirty="0">
                <a:effectLst/>
                <a:latin typeface="Arial" panose="020B0604020202020204" pitchFamily="34" charset="0"/>
              </a:rPr>
              <a:t> (1995): </a:t>
            </a:r>
            <a:r>
              <a:rPr lang="fr-BE" sz="2800" b="0" i="0" dirty="0" err="1">
                <a:effectLst/>
                <a:latin typeface="Arial" panose="020B0604020202020204" pitchFamily="34" charset="0"/>
              </a:rPr>
              <a:t>Artificial</a:t>
            </a:r>
            <a:r>
              <a:rPr lang="fr-BE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fr-BE" sz="2800" b="0" i="0" dirty="0" err="1">
                <a:effectLst/>
                <a:latin typeface="Arial" panose="020B0604020202020204" pitchFamily="34" charset="0"/>
              </a:rPr>
              <a:t>Linguistic</a:t>
            </a:r>
            <a:r>
              <a:rPr lang="fr-BE" sz="2800" b="0" i="0" dirty="0">
                <a:effectLst/>
                <a:latin typeface="Arial" panose="020B0604020202020204" pitchFamily="34" charset="0"/>
              </a:rPr>
              <a:t> Internet Computer </a:t>
            </a:r>
            <a:r>
              <a:rPr lang="fr-BE" sz="2800" b="0" i="0" dirty="0" err="1">
                <a:effectLst/>
                <a:latin typeface="Arial" panose="020B0604020202020204" pitchFamily="34" charset="0"/>
              </a:rPr>
              <a:t>Entity</a:t>
            </a:r>
            <a:r>
              <a:rPr lang="fr-BE" sz="2800" b="0" i="0" dirty="0">
                <a:effectLst/>
                <a:latin typeface="Arial" panose="020B0604020202020204" pitchFamily="34" charset="0"/>
              </a:rPr>
              <a:t>. Basis for the </a:t>
            </a:r>
            <a:r>
              <a:rPr lang="fr-BE" sz="2800" b="0" i="0" dirty="0" err="1">
                <a:effectLst/>
                <a:latin typeface="Arial" panose="020B0604020202020204" pitchFamily="34" charset="0"/>
              </a:rPr>
              <a:t>movie</a:t>
            </a:r>
            <a:r>
              <a:rPr lang="fr-BE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fr-BE" sz="2800" b="0" i="0" dirty="0">
                <a:effectLst/>
                <a:latin typeface="Arial" panose="020B0604020202020204" pitchFamily="34" charset="0"/>
                <a:hlinkClick r:id="rId7"/>
              </a:rPr>
              <a:t>Her</a:t>
            </a:r>
            <a:r>
              <a:rPr lang="fr-BE" sz="2800" b="0" i="0" dirty="0">
                <a:effectLst/>
                <a:latin typeface="Arial" panose="020B0604020202020204" pitchFamily="34" charset="0"/>
              </a:rPr>
              <a:t>. Uses </a:t>
            </a:r>
            <a:r>
              <a:rPr lang="en-US" sz="2800" b="0" i="0" dirty="0">
                <a:effectLst/>
                <a:latin typeface="Verdana" panose="020B0604030504040204" pitchFamily="34" charset="0"/>
              </a:rPr>
              <a:t>AIML.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2800" b="1" i="0" dirty="0" err="1">
                <a:effectLst/>
                <a:latin typeface="Arial" panose="020B0604020202020204" pitchFamily="34" charset="0"/>
                <a:hlinkClick r:id="rId8"/>
              </a:rPr>
              <a:t>Jabberwacky</a:t>
            </a:r>
            <a:r>
              <a:rPr lang="fr-BE" sz="2800" b="1" dirty="0">
                <a:latin typeface="Arial" panose="020B0604020202020204" pitchFamily="34" charset="0"/>
              </a:rPr>
              <a:t> </a:t>
            </a:r>
            <a:r>
              <a:rPr lang="fr-BE" sz="2800" dirty="0">
                <a:latin typeface="Arial" panose="020B0604020202020204" pitchFamily="34" charset="0"/>
              </a:rPr>
              <a:t>(1997) and </a:t>
            </a:r>
            <a:r>
              <a:rPr lang="fr-BE" sz="2800" dirty="0" err="1">
                <a:latin typeface="Arial" panose="020B0604020202020204" pitchFamily="34" charset="0"/>
                <a:hlinkClick r:id="rId9"/>
              </a:rPr>
              <a:t>Cleverbot</a:t>
            </a:r>
            <a:r>
              <a:rPr lang="fr-BE" sz="2800" dirty="0">
                <a:latin typeface="Arial" panose="020B0604020202020204" pitchFamily="34" charset="0"/>
              </a:rPr>
              <a:t>: Uses </a:t>
            </a:r>
            <a:r>
              <a:rPr lang="fr-BE" sz="2800" dirty="0" err="1">
                <a:latin typeface="Arial" panose="020B0604020202020204" pitchFamily="34" charset="0"/>
              </a:rPr>
              <a:t>prior</a:t>
            </a:r>
            <a:r>
              <a:rPr lang="fr-BE" sz="2800" dirty="0">
                <a:latin typeface="Arial" panose="020B0604020202020204" pitchFamily="34" charset="0"/>
              </a:rPr>
              <a:t> conversations and </a:t>
            </a:r>
            <a:r>
              <a:rPr lang="fr-BE" sz="2800" dirty="0" err="1">
                <a:latin typeface="Arial" panose="020B0604020202020204" pitchFamily="34" charset="0"/>
              </a:rPr>
              <a:t>responds</a:t>
            </a:r>
            <a:r>
              <a:rPr lang="fr-BE" sz="2800" dirty="0">
                <a:latin typeface="Arial" panose="020B0604020202020204" pitchFamily="34" charset="0"/>
              </a:rPr>
              <a:t> </a:t>
            </a:r>
            <a:r>
              <a:rPr lang="fr-BE" sz="2800" dirty="0" err="1">
                <a:latin typeface="Arial" panose="020B0604020202020204" pitchFamily="34" charset="0"/>
              </a:rPr>
              <a:t>heuristically</a:t>
            </a:r>
            <a:r>
              <a:rPr lang="fr-BE" sz="2800" dirty="0">
                <a:latin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2800" b="1" dirty="0" err="1">
                <a:latin typeface="Arial" panose="020B0604020202020204" pitchFamily="34" charset="0"/>
                <a:hlinkClick r:id="rId10"/>
              </a:rPr>
              <a:t>MegaHAL</a:t>
            </a:r>
            <a:r>
              <a:rPr lang="fr-BE" sz="2800" b="1" dirty="0">
                <a:latin typeface="Arial" panose="020B0604020202020204" pitchFamily="34" charset="0"/>
              </a:rPr>
              <a:t> </a:t>
            </a:r>
            <a:r>
              <a:rPr lang="fr-BE" sz="2800" dirty="0">
                <a:latin typeface="Arial" panose="020B0604020202020204" pitchFamily="34" charset="0"/>
              </a:rPr>
              <a:t>(1996): 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“</a:t>
            </a:r>
            <a:r>
              <a:rPr lang="en-US" sz="2800" b="0" i="1" dirty="0">
                <a:effectLst/>
                <a:latin typeface="Arial" panose="020B0604020202020204" pitchFamily="34" charset="0"/>
              </a:rPr>
              <a:t>Chess is a fun sport, when played with shot guns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”.</a:t>
            </a:r>
          </a:p>
          <a:p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Arial" panose="020B0604020202020204" pitchFamily="34" charset="0"/>
              </a:rPr>
              <a:t>Eugene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Goostman</a:t>
            </a:r>
            <a:r>
              <a:rPr lang="en-US" sz="2800" b="1" dirty="0">
                <a:latin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</a:rPr>
              <a:t>(2001): The 13 year old Ukrainian boy that passed the Turing test.</a:t>
            </a:r>
          </a:p>
        </p:txBody>
      </p:sp>
    </p:spTree>
    <p:extLst>
      <p:ext uri="{BB962C8B-B14F-4D97-AF65-F5344CB8AC3E}">
        <p14:creationId xmlns:p14="http://schemas.microsoft.com/office/powerpoint/2010/main" val="64103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MODERN </a:t>
            </a:r>
            <a:r>
              <a:rPr lang="fr-BE" dirty="0" err="1"/>
              <a:t>Chatbots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5CE5A-2D31-4502-9546-C96F987BE085}"/>
              </a:ext>
            </a:extLst>
          </p:cNvPr>
          <p:cNvSpPr txBox="1"/>
          <p:nvPr/>
        </p:nvSpPr>
        <p:spPr>
          <a:xfrm>
            <a:off x="281627" y="1871796"/>
            <a:ext cx="116817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Arial" panose="020B0604020202020204" pitchFamily="34" charset="0"/>
              </a:rPr>
              <a:t>IMB Watson 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(2006): Won Jeopardy in 2011. Watson Health is currently making decisions about lung cancer.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hlinkClick r:id="rId5"/>
              </a:rPr>
              <a:t>Mitsuku</a:t>
            </a:r>
            <a:r>
              <a:rPr lang="en-US" sz="2800" dirty="0">
                <a:latin typeface="Arial" panose="020B0604020202020204" pitchFamily="34" charset="0"/>
              </a:rPr>
              <a:t> (2005): AI bot designed to befriend humans in the metaverse.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</a:rPr>
              <a:t>MS Tay Chatbot </a:t>
            </a:r>
            <a:r>
              <a:rPr lang="en-US" sz="2800" dirty="0">
                <a:latin typeface="Arial" panose="020B0604020202020204" pitchFamily="34" charset="0"/>
              </a:rPr>
              <a:t>(2016): Learned from Twitter and became racist within 24 hours. </a:t>
            </a:r>
            <a:r>
              <a:rPr lang="en-US" sz="2000" dirty="0">
                <a:latin typeface="Arial" panose="020B0604020202020204" pitchFamily="34" charset="0"/>
              </a:rPr>
              <a:t>(and quickly taken down)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</a:rPr>
              <a:t>MS Zo Chatbot </a:t>
            </a:r>
            <a:r>
              <a:rPr lang="en-US" sz="2800" dirty="0">
                <a:latin typeface="Arial" panose="020B0604020202020204" pitchFamily="34" charset="0"/>
              </a:rPr>
              <a:t>(2016): Equipped to develop an EQ. Was politically correct to the extreme.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Arial" panose="020B0604020202020204" pitchFamily="34" charset="0"/>
              </a:rPr>
              <a:t>Leg</a:t>
            </a:r>
            <a:r>
              <a:rPr lang="en-US" sz="2800" b="1" dirty="0">
                <a:latin typeface="Arial" panose="020B0604020202020204" pitchFamily="34" charset="0"/>
              </a:rPr>
              <a:t>o’s Ralph</a:t>
            </a:r>
            <a:r>
              <a:rPr lang="en-US" sz="2800" dirty="0">
                <a:latin typeface="Arial" panose="020B0604020202020204" pitchFamily="34" charset="0"/>
              </a:rPr>
              <a:t>: 8x website </a:t>
            </a:r>
            <a:r>
              <a:rPr lang="en-US" sz="2800" dirty="0" err="1">
                <a:latin typeface="Arial" panose="020B0604020202020204" pitchFamily="34" charset="0"/>
              </a:rPr>
              <a:t>convertion</a:t>
            </a:r>
            <a:r>
              <a:rPr lang="en-US" sz="2800" dirty="0">
                <a:latin typeface="Arial" panose="020B0604020202020204" pitchFamily="34" charset="0"/>
              </a:rPr>
              <a:t> rate. Made recommendations based on age, interests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Arial" panose="020B0604020202020204" pitchFamily="34" charset="0"/>
              </a:rPr>
              <a:t>Virtual Assistants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: Siri, Google Assistant, Alexa,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Cordana</a:t>
            </a:r>
            <a:endParaRPr lang="en-US" sz="2800" dirty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Arial" panose="020B0604020202020204" pitchFamily="34" charset="0"/>
              </a:rPr>
              <a:t>Google Duplex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: Makes phone calls for you</a:t>
            </a:r>
            <a:endParaRPr lang="fr-BE" sz="28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95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Where</a:t>
            </a:r>
            <a:r>
              <a:rPr lang="fr-BE" dirty="0"/>
              <a:t> TODAY?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B262F-473B-4057-87CC-440DFBCF545C}"/>
              </a:ext>
            </a:extLst>
          </p:cNvPr>
          <p:cNvSpPr txBox="1"/>
          <p:nvPr/>
        </p:nvSpPr>
        <p:spPr>
          <a:xfrm>
            <a:off x="420888" y="2300155"/>
            <a:ext cx="107173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600" dirty="0"/>
              <a:t>Virtual Assistants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600" dirty="0"/>
              <a:t>Banks: </a:t>
            </a:r>
            <a:r>
              <a:rPr lang="fr-BE" sz="3600" dirty="0" err="1"/>
              <a:t>early</a:t>
            </a:r>
            <a:r>
              <a:rPr lang="fr-BE" sz="3600" dirty="0"/>
              <a:t> </a:t>
            </a:r>
            <a:r>
              <a:rPr lang="fr-BE" sz="3600" dirty="0" err="1"/>
              <a:t>adopters</a:t>
            </a:r>
            <a:endParaRPr lang="fr-BE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600" dirty="0"/>
              <a:t>Hotels: in-room assistants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600" dirty="0"/>
              <a:t>Real </a:t>
            </a:r>
            <a:r>
              <a:rPr lang="fr-BE" sz="3600" dirty="0" err="1"/>
              <a:t>Estate</a:t>
            </a:r>
            <a:endParaRPr lang="fr-BE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600" dirty="0"/>
              <a:t>Customer Service on public </a:t>
            </a:r>
            <a:r>
              <a:rPr lang="fr-BE" sz="3600" dirty="0" err="1"/>
              <a:t>facing</a:t>
            </a:r>
            <a:r>
              <a:rPr lang="fr-BE" sz="3600" dirty="0"/>
              <a:t> </a:t>
            </a:r>
            <a:r>
              <a:rPr lang="fr-BE" sz="3600" dirty="0" err="1"/>
              <a:t>websites</a:t>
            </a:r>
            <a:r>
              <a:rPr lang="fr-BE" sz="3600" dirty="0"/>
              <a:t> as first </a:t>
            </a:r>
            <a:r>
              <a:rPr lang="fr-BE" sz="3600" dirty="0" err="1"/>
              <a:t>level</a:t>
            </a:r>
            <a:r>
              <a:rPr lang="fr-BE" sz="3600" dirty="0"/>
              <a:t>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95385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WHERE TOMORROW?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6028E-B47E-472D-A768-A37F5B40A2E6}"/>
              </a:ext>
            </a:extLst>
          </p:cNvPr>
          <p:cNvSpPr txBox="1"/>
          <p:nvPr/>
        </p:nvSpPr>
        <p:spPr>
          <a:xfrm>
            <a:off x="228600" y="2089060"/>
            <a:ext cx="1173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200" dirty="0"/>
              <a:t>HR: </a:t>
            </a:r>
            <a:r>
              <a:rPr lang="fr-BE" sz="3200" dirty="0" err="1"/>
              <a:t>Conduct</a:t>
            </a:r>
            <a:r>
              <a:rPr lang="fr-BE" sz="3200" dirty="0"/>
              <a:t> </a:t>
            </a:r>
            <a:r>
              <a:rPr lang="fr-BE" sz="3200" dirty="0" err="1"/>
              <a:t>level</a:t>
            </a:r>
            <a:r>
              <a:rPr lang="fr-BE" sz="3200" dirty="0"/>
              <a:t> one interviews and shortlist candidates for a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200" dirty="0"/>
              <a:t>HR: </a:t>
            </a:r>
            <a:r>
              <a:rPr lang="fr-BE" sz="3200" dirty="0" err="1"/>
              <a:t>Acquaint</a:t>
            </a:r>
            <a:r>
              <a:rPr lang="fr-BE" sz="3200" dirty="0"/>
              <a:t> new </a:t>
            </a:r>
            <a:r>
              <a:rPr lang="fr-BE" sz="3200" dirty="0" err="1"/>
              <a:t>employees</a:t>
            </a:r>
            <a:r>
              <a:rPr lang="fr-BE" sz="3200" dirty="0"/>
              <a:t> </a:t>
            </a:r>
            <a:r>
              <a:rPr lang="fr-BE" sz="3200" dirty="0" err="1"/>
              <a:t>with</a:t>
            </a:r>
            <a:r>
              <a:rPr lang="fr-BE" sz="3200" dirty="0"/>
              <a:t> the </a:t>
            </a:r>
            <a:r>
              <a:rPr lang="fr-BE" sz="3200" dirty="0" err="1"/>
              <a:t>atmosphere</a:t>
            </a:r>
            <a:r>
              <a:rPr lang="fr-BE" sz="3200" dirty="0"/>
              <a:t> of the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200" dirty="0"/>
              <a:t>Process: </a:t>
            </a:r>
            <a:r>
              <a:rPr lang="fr-BE" sz="3200" dirty="0" err="1"/>
              <a:t>Handle</a:t>
            </a:r>
            <a:r>
              <a:rPr lang="fr-BE" sz="3200" dirty="0"/>
              <a:t> all </a:t>
            </a:r>
            <a:r>
              <a:rPr lang="fr-BE" sz="3200" dirty="0" err="1"/>
              <a:t>incoming</a:t>
            </a:r>
            <a:r>
              <a:rPr lang="fr-BE" sz="3200" dirty="0"/>
              <a:t> information and </a:t>
            </a:r>
            <a:r>
              <a:rPr lang="fr-BE" sz="3200" dirty="0" err="1"/>
              <a:t>send</a:t>
            </a:r>
            <a:r>
              <a:rPr lang="fr-BE" sz="3200" dirty="0"/>
              <a:t> </a:t>
            </a:r>
            <a:r>
              <a:rPr lang="fr-BE" sz="3200" dirty="0" err="1"/>
              <a:t>it</a:t>
            </a:r>
            <a:r>
              <a:rPr lang="fr-BE" sz="3200" dirty="0"/>
              <a:t> to the people </a:t>
            </a:r>
            <a:r>
              <a:rPr lang="fr-BE" sz="3200" dirty="0" err="1"/>
              <a:t>concerned</a:t>
            </a:r>
            <a:endParaRPr lang="fr-B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200" dirty="0"/>
              <a:t>Process: </a:t>
            </a:r>
            <a:r>
              <a:rPr lang="fr-BE" sz="3200" dirty="0" err="1"/>
              <a:t>Internal</a:t>
            </a:r>
            <a:r>
              <a:rPr lang="fr-BE" sz="3200" dirty="0"/>
              <a:t> </a:t>
            </a:r>
            <a:r>
              <a:rPr lang="fr-BE" sz="3200" dirty="0" err="1"/>
              <a:t>requests</a:t>
            </a:r>
            <a:r>
              <a:rPr lang="fr-BE" sz="3200" dirty="0"/>
              <a:t> (Permissions, Holiday </a:t>
            </a:r>
            <a:r>
              <a:rPr lang="fr-BE" sz="3200" dirty="0" err="1"/>
              <a:t>Requests</a:t>
            </a:r>
            <a:r>
              <a:rPr lang="fr-BE" sz="3200" dirty="0"/>
              <a:t>, Planning, </a:t>
            </a:r>
            <a:r>
              <a:rPr lang="fr-BE" sz="3200" dirty="0" err="1"/>
              <a:t>Budgetting</a:t>
            </a:r>
            <a:r>
              <a:rPr lang="fr-BE" sz="32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B262F-473B-4057-87CC-440DFBCF545C}"/>
              </a:ext>
            </a:extLst>
          </p:cNvPr>
          <p:cNvSpPr txBox="1"/>
          <p:nvPr/>
        </p:nvSpPr>
        <p:spPr>
          <a:xfrm>
            <a:off x="510444" y="278155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fr-BE" dirty="0"/>
            </a:b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47018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0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B562529C-1F71-4C94-ABD0-B5F0F641C8F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6F2F112-AA5C-4714-B4DA-889CC333C37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C433DF8-45E8-4AF7-B04D-61F52A7B012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F411274-9EB0-490C-B945-3413EE4E4A3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1AE0A3E-06BE-4FDE-86C2-7325BA52447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DB0C743-F9B7-4C04-B4A1-7A771322896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42BDF4B-AB1F-4450-BC1F-315D8663252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02A176D-DD9A-4555-ABCE-0CAAEBDBAF6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760C262-352E-4A47-B836-5347C9DE9BE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E2ACFCE-F550-472C-AFCC-C00F3C2FBE4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D3A624B-8B29-4733-9BD1-0547A10490E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C80C6CC-A456-4C02-8389-58EB28CBA3D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DCBF8B2-7030-4550-9A4D-B32496C9D20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4564</TotalTime>
  <Words>1400</Words>
  <Application>Microsoft Office PowerPoint</Application>
  <PresentationFormat>Widescreen</PresentationFormat>
  <Paragraphs>160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</vt:lpstr>
      <vt:lpstr>Calibri</vt:lpstr>
      <vt:lpstr>Century Gothic</vt:lpstr>
      <vt:lpstr>Helvetica</vt:lpstr>
      <vt:lpstr>Roboto</vt:lpstr>
      <vt:lpstr>Source Serif Pro</vt:lpstr>
      <vt:lpstr>Verdana</vt:lpstr>
      <vt:lpstr>Mesh</vt:lpstr>
      <vt:lpstr>PowerPoint Presentation</vt:lpstr>
      <vt:lpstr>ChatTerbots  aka  ChatBots</vt:lpstr>
      <vt:lpstr>MENU</vt:lpstr>
      <vt:lpstr>Chatbot History</vt:lpstr>
      <vt:lpstr>ELIZA &amp; DOCTOR</vt:lpstr>
      <vt:lpstr> Primitive Chatbots</vt:lpstr>
      <vt:lpstr>MODERN Chatbots</vt:lpstr>
      <vt:lpstr>Where TODAY?</vt:lpstr>
      <vt:lpstr>WHERE TOMORROW?</vt:lpstr>
      <vt:lpstr>What?</vt:lpstr>
      <vt:lpstr>Chatbot Platforms</vt:lpstr>
      <vt:lpstr>DialogFlow</vt:lpstr>
      <vt:lpstr>DialogFlow</vt:lpstr>
      <vt:lpstr>TO ORGANIZE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258</cp:revision>
  <dcterms:created xsi:type="dcterms:W3CDTF">2018-11-27T12:20:05Z</dcterms:created>
  <dcterms:modified xsi:type="dcterms:W3CDTF">2022-03-10T21:06:45Z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