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53" r:id="rId5"/>
    <p:sldId id="354" r:id="rId6"/>
    <p:sldId id="356" r:id="rId7"/>
    <p:sldId id="357" r:id="rId8"/>
    <p:sldId id="358" r:id="rId9"/>
    <p:sldId id="260" r:id="rId10"/>
    <p:sldId id="261" r:id="rId11"/>
    <p:sldId id="352" r:id="rId12"/>
    <p:sldId id="355" r:id="rId13"/>
    <p:sldId id="359" r:id="rId14"/>
    <p:sldId id="351" r:id="rId15"/>
    <p:sldId id="360" r:id="rId16"/>
    <p:sldId id="272" r:id="rId17"/>
    <p:sldId id="281" r:id="rId18"/>
    <p:sldId id="282" r:id="rId19"/>
    <p:sldId id="285" r:id="rId20"/>
    <p:sldId id="423" r:id="rId21"/>
    <p:sldId id="307" r:id="rId22"/>
    <p:sldId id="315" r:id="rId23"/>
    <p:sldId id="316" r:id="rId24"/>
    <p:sldId id="317" r:id="rId25"/>
    <p:sldId id="318" r:id="rId26"/>
    <p:sldId id="319" r:id="rId27"/>
    <p:sldId id="361" r:id="rId28"/>
    <p:sldId id="273" r:id="rId29"/>
    <p:sldId id="274" r:id="rId30"/>
    <p:sldId id="275" r:id="rId31"/>
    <p:sldId id="278" r:id="rId32"/>
    <p:sldId id="279" r:id="rId33"/>
    <p:sldId id="362" r:id="rId34"/>
    <p:sldId id="424" r:id="rId35"/>
    <p:sldId id="365" r:id="rId36"/>
    <p:sldId id="366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9" r:id="rId48"/>
    <p:sldId id="380" r:id="rId49"/>
    <p:sldId id="381" r:id="rId50"/>
    <p:sldId id="425" r:id="rId51"/>
    <p:sldId id="382" r:id="rId52"/>
    <p:sldId id="383" r:id="rId53"/>
    <p:sldId id="384" r:id="rId54"/>
    <p:sldId id="386" r:id="rId55"/>
    <p:sldId id="388" r:id="rId56"/>
    <p:sldId id="387" r:id="rId57"/>
    <p:sldId id="390" r:id="rId58"/>
    <p:sldId id="389" r:id="rId59"/>
    <p:sldId id="391" r:id="rId60"/>
    <p:sldId id="392" r:id="rId61"/>
    <p:sldId id="393" r:id="rId62"/>
    <p:sldId id="394" r:id="rId63"/>
    <p:sldId id="396" r:id="rId64"/>
    <p:sldId id="397" r:id="rId65"/>
    <p:sldId id="398" r:id="rId66"/>
    <p:sldId id="399" r:id="rId67"/>
    <p:sldId id="400" r:id="rId68"/>
    <p:sldId id="401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9" r:id="rId83"/>
    <p:sldId id="421" r:id="rId84"/>
    <p:sldId id="422" r:id="rId85"/>
    <p:sldId id="385" r:id="rId8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E6747-DE8B-47A9-8EA0-7FCF8D37AF00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9F75EA-826B-4547-9CEB-DAECCFC69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Carga horária: </a:t>
          </a:r>
          <a:r>
            <a:rPr lang="pt-BR" dirty="0" smtClean="0"/>
            <a:t>40h</a:t>
          </a:r>
          <a:endParaRPr lang="en-US" dirty="0"/>
        </a:p>
      </dgm:t>
    </dgm:pt>
    <dgm:pt modelId="{735BB788-25ED-4DFF-B72A-BC3372226A4B}" type="parTrans" cxnId="{9C02C717-4B9B-483B-8AB5-40D9658C567F}">
      <dgm:prSet/>
      <dgm:spPr/>
      <dgm:t>
        <a:bodyPr/>
        <a:lstStyle/>
        <a:p>
          <a:endParaRPr lang="en-US"/>
        </a:p>
      </dgm:t>
    </dgm:pt>
    <dgm:pt modelId="{0216ADA2-68AB-4A40-85D5-EFD4203D63EF}" type="sibTrans" cxnId="{9C02C717-4B9B-483B-8AB5-40D9658C567F}">
      <dgm:prSet/>
      <dgm:spPr/>
      <dgm:t>
        <a:bodyPr/>
        <a:lstStyle/>
        <a:p>
          <a:endParaRPr lang="en-US"/>
        </a:p>
      </dgm:t>
    </dgm:pt>
    <dgm:pt modelId="{A36F3DD5-47E1-4565-B4F1-B45920AE0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Período: </a:t>
          </a:r>
          <a:r>
            <a:rPr lang="pt-BR" dirty="0" smtClean="0"/>
            <a:t>31/07/2023 </a:t>
          </a:r>
          <a:r>
            <a:rPr lang="pt-BR"/>
            <a:t>até </a:t>
          </a:r>
          <a:r>
            <a:rPr lang="pt-BR" smtClean="0"/>
            <a:t>11/08/2023</a:t>
          </a:r>
          <a:endParaRPr lang="en-US" dirty="0"/>
        </a:p>
      </dgm:t>
    </dgm:pt>
    <dgm:pt modelId="{9D7BAA4A-2149-446A-A0A2-51C06DB6E12E}" type="parTrans" cxnId="{F5D59327-5147-4EAC-8414-2842FFE44552}">
      <dgm:prSet/>
      <dgm:spPr/>
      <dgm:t>
        <a:bodyPr/>
        <a:lstStyle/>
        <a:p>
          <a:endParaRPr lang="en-US"/>
        </a:p>
      </dgm:t>
    </dgm:pt>
    <dgm:pt modelId="{185EA12B-B8C4-4DB3-BE2A-8B34F06CB93E}" type="sibTrans" cxnId="{F5D59327-5147-4EAC-8414-2842FFE44552}">
      <dgm:prSet/>
      <dgm:spPr/>
      <dgm:t>
        <a:bodyPr/>
        <a:lstStyle/>
        <a:p>
          <a:endParaRPr lang="en-US"/>
        </a:p>
      </dgm:t>
    </dgm:pt>
    <dgm:pt modelId="{B6D5B909-1CAE-4047-B70A-DD888E8151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Horário: </a:t>
          </a:r>
          <a:r>
            <a:rPr lang="pt-BR" dirty="0" smtClean="0"/>
            <a:t>13:00 </a:t>
          </a:r>
          <a:r>
            <a:rPr lang="pt-BR" dirty="0"/>
            <a:t>às </a:t>
          </a:r>
          <a:r>
            <a:rPr lang="pt-BR" dirty="0" smtClean="0"/>
            <a:t>17:00</a:t>
          </a:r>
          <a:endParaRPr lang="en-US" dirty="0"/>
        </a:p>
      </dgm:t>
    </dgm:pt>
    <dgm:pt modelId="{BF1224B1-ED6E-4D91-9DE3-18E2E06EB30C}" type="parTrans" cxnId="{13566E1A-0D17-4965-B0A1-C70D2ABCC606}">
      <dgm:prSet/>
      <dgm:spPr/>
      <dgm:t>
        <a:bodyPr/>
        <a:lstStyle/>
        <a:p>
          <a:endParaRPr lang="en-US"/>
        </a:p>
      </dgm:t>
    </dgm:pt>
    <dgm:pt modelId="{45B9515B-A1DE-4328-87BC-B64D89F92F9B}" type="sibTrans" cxnId="{13566E1A-0D17-4965-B0A1-C70D2ABCC606}">
      <dgm:prSet/>
      <dgm:spPr/>
      <dgm:t>
        <a:bodyPr/>
        <a:lstStyle/>
        <a:p>
          <a:endParaRPr lang="en-US"/>
        </a:p>
      </dgm:t>
    </dgm:pt>
    <dgm:pt modelId="{6BB9DCA9-270C-4CC1-ADA5-98EA114257FC}" type="pres">
      <dgm:prSet presAssocID="{E4AE6747-DE8B-47A9-8EA0-7FCF8D37AF0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0DC5D9D-25AF-404F-9353-B7B446313A73}" type="pres">
      <dgm:prSet presAssocID="{6A9F75EA-826B-4547-9CEB-DAECCFC693DE}" presName="compNode" presStyleCnt="0"/>
      <dgm:spPr/>
    </dgm:pt>
    <dgm:pt modelId="{8DD2AF2C-7193-4DDC-8FBF-B3BB12EAB391}" type="pres">
      <dgm:prSet presAssocID="{6A9F75EA-826B-4547-9CEB-DAECCFC693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44E93C-9403-437C-9E92-2769B77557F7}" type="pres">
      <dgm:prSet presAssocID="{6A9F75EA-826B-4547-9CEB-DAECCFC693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pertador estrutura de tópicos"/>
        </a:ext>
      </dgm:extLst>
    </dgm:pt>
    <dgm:pt modelId="{2A9217FA-7B80-4F1C-9C27-3FBBDB807593}" type="pres">
      <dgm:prSet presAssocID="{6A9F75EA-826B-4547-9CEB-DAECCFC693DE}" presName="spaceRect" presStyleCnt="0"/>
      <dgm:spPr/>
    </dgm:pt>
    <dgm:pt modelId="{59CE3BE2-54DB-4611-B374-78B6B4F82978}" type="pres">
      <dgm:prSet presAssocID="{6A9F75EA-826B-4547-9CEB-DAECCFC693D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9887E70-E040-4D70-AFA6-CF8F124E4F66}" type="pres">
      <dgm:prSet presAssocID="{0216ADA2-68AB-4A40-85D5-EFD4203D63EF}" presName="sibTrans" presStyleCnt="0"/>
      <dgm:spPr/>
    </dgm:pt>
    <dgm:pt modelId="{BF05BF68-6374-4456-94FA-F7D33C5AC4D1}" type="pres">
      <dgm:prSet presAssocID="{A36F3DD5-47E1-4565-B4F1-B45920AE060B}" presName="compNode" presStyleCnt="0"/>
      <dgm:spPr/>
    </dgm:pt>
    <dgm:pt modelId="{612CA0C7-04AC-455C-8F2B-C56154439F2C}" type="pres">
      <dgm:prSet presAssocID="{A36F3DD5-47E1-4565-B4F1-B45920AE06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E749BA-F89D-491F-8D92-095545CD94A1}" type="pres">
      <dgm:prSet presAssocID="{A36F3DD5-47E1-4565-B4F1-B45920AE06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guete"/>
        </a:ext>
      </dgm:extLst>
    </dgm:pt>
    <dgm:pt modelId="{F38AC357-F518-4DDF-B21B-83FBF22B82C8}" type="pres">
      <dgm:prSet presAssocID="{A36F3DD5-47E1-4565-B4F1-B45920AE060B}" presName="spaceRect" presStyleCnt="0"/>
      <dgm:spPr/>
    </dgm:pt>
    <dgm:pt modelId="{8DDFCA72-1A65-45F8-8690-695F1161AEDA}" type="pres">
      <dgm:prSet presAssocID="{A36F3DD5-47E1-4565-B4F1-B45920AE060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8D54906-992F-4591-9CCC-9CDBBF469F85}" type="pres">
      <dgm:prSet presAssocID="{185EA12B-B8C4-4DB3-BE2A-8B34F06CB93E}" presName="sibTrans" presStyleCnt="0"/>
      <dgm:spPr/>
    </dgm:pt>
    <dgm:pt modelId="{8730CA9F-5365-470C-BCB0-253B3074970C}" type="pres">
      <dgm:prSet presAssocID="{B6D5B909-1CAE-4047-B70A-DD888E8151ED}" presName="compNode" presStyleCnt="0"/>
      <dgm:spPr/>
    </dgm:pt>
    <dgm:pt modelId="{3AF70ABE-00A3-4C06-BA31-3C3796D5EE13}" type="pres">
      <dgm:prSet presAssocID="{B6D5B909-1CAE-4047-B70A-DD888E8151E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7CA21C-5B67-4624-85C6-F71E0E4E78E7}" type="pres">
      <dgm:prSet presAssocID="{B6D5B909-1CAE-4047-B70A-DD888E815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ógio"/>
        </a:ext>
      </dgm:extLst>
    </dgm:pt>
    <dgm:pt modelId="{1C830464-7C47-466C-A431-E74EA835FD47}" type="pres">
      <dgm:prSet presAssocID="{B6D5B909-1CAE-4047-B70A-DD888E8151ED}" presName="spaceRect" presStyleCnt="0"/>
      <dgm:spPr/>
    </dgm:pt>
    <dgm:pt modelId="{50DDAD52-26D7-45B2-81C1-B081379EA849}" type="pres">
      <dgm:prSet presAssocID="{B6D5B909-1CAE-4047-B70A-DD888E8151ED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5D59327-5147-4EAC-8414-2842FFE44552}" srcId="{E4AE6747-DE8B-47A9-8EA0-7FCF8D37AF00}" destId="{A36F3DD5-47E1-4565-B4F1-B45920AE060B}" srcOrd="1" destOrd="0" parTransId="{9D7BAA4A-2149-446A-A0A2-51C06DB6E12E}" sibTransId="{185EA12B-B8C4-4DB3-BE2A-8B34F06CB93E}"/>
    <dgm:cxn modelId="{A8C8B5E8-C63C-4564-A592-762C7CD9328C}" type="presOf" srcId="{B6D5B909-1CAE-4047-B70A-DD888E8151ED}" destId="{50DDAD52-26D7-45B2-81C1-B081379EA849}" srcOrd="0" destOrd="0" presId="urn:microsoft.com/office/officeart/2018/5/layout/IconLeafLabelList"/>
    <dgm:cxn modelId="{98CCC57C-8B2F-4DA7-9F83-A49000D819BC}" type="presOf" srcId="{6A9F75EA-826B-4547-9CEB-DAECCFC693DE}" destId="{59CE3BE2-54DB-4611-B374-78B6B4F82978}" srcOrd="0" destOrd="0" presId="urn:microsoft.com/office/officeart/2018/5/layout/IconLeafLabelList"/>
    <dgm:cxn modelId="{9C02C717-4B9B-483B-8AB5-40D9658C567F}" srcId="{E4AE6747-DE8B-47A9-8EA0-7FCF8D37AF00}" destId="{6A9F75EA-826B-4547-9CEB-DAECCFC693DE}" srcOrd="0" destOrd="0" parTransId="{735BB788-25ED-4DFF-B72A-BC3372226A4B}" sibTransId="{0216ADA2-68AB-4A40-85D5-EFD4203D63EF}"/>
    <dgm:cxn modelId="{FBB181A7-5102-4BB2-A2C9-4AC1F07594AB}" type="presOf" srcId="{A36F3DD5-47E1-4565-B4F1-B45920AE060B}" destId="{8DDFCA72-1A65-45F8-8690-695F1161AEDA}" srcOrd="0" destOrd="0" presId="urn:microsoft.com/office/officeart/2018/5/layout/IconLeafLabelList"/>
    <dgm:cxn modelId="{10179D84-ACE2-4D71-AF56-8E15B5032252}" type="presOf" srcId="{E4AE6747-DE8B-47A9-8EA0-7FCF8D37AF00}" destId="{6BB9DCA9-270C-4CC1-ADA5-98EA114257FC}" srcOrd="0" destOrd="0" presId="urn:microsoft.com/office/officeart/2018/5/layout/IconLeafLabelList"/>
    <dgm:cxn modelId="{13566E1A-0D17-4965-B0A1-C70D2ABCC606}" srcId="{E4AE6747-DE8B-47A9-8EA0-7FCF8D37AF00}" destId="{B6D5B909-1CAE-4047-B70A-DD888E8151ED}" srcOrd="2" destOrd="0" parTransId="{BF1224B1-ED6E-4D91-9DE3-18E2E06EB30C}" sibTransId="{45B9515B-A1DE-4328-87BC-B64D89F92F9B}"/>
    <dgm:cxn modelId="{B2769EDC-285D-4FA4-A988-F805EF60E2A5}" type="presParOf" srcId="{6BB9DCA9-270C-4CC1-ADA5-98EA114257FC}" destId="{10DC5D9D-25AF-404F-9353-B7B446313A73}" srcOrd="0" destOrd="0" presId="urn:microsoft.com/office/officeart/2018/5/layout/IconLeafLabelList"/>
    <dgm:cxn modelId="{4D32C30D-DED9-445C-BA47-ADBB37FBB0CB}" type="presParOf" srcId="{10DC5D9D-25AF-404F-9353-B7B446313A73}" destId="{8DD2AF2C-7193-4DDC-8FBF-B3BB12EAB391}" srcOrd="0" destOrd="0" presId="urn:microsoft.com/office/officeart/2018/5/layout/IconLeafLabelList"/>
    <dgm:cxn modelId="{DBC16651-4471-4C0C-9AFB-F02DEB62F6C0}" type="presParOf" srcId="{10DC5D9D-25AF-404F-9353-B7B446313A73}" destId="{5144E93C-9403-437C-9E92-2769B77557F7}" srcOrd="1" destOrd="0" presId="urn:microsoft.com/office/officeart/2018/5/layout/IconLeafLabelList"/>
    <dgm:cxn modelId="{0D9CB0C6-D0F9-4C45-AD56-5A8E79D6AC91}" type="presParOf" srcId="{10DC5D9D-25AF-404F-9353-B7B446313A73}" destId="{2A9217FA-7B80-4F1C-9C27-3FBBDB807593}" srcOrd="2" destOrd="0" presId="urn:microsoft.com/office/officeart/2018/5/layout/IconLeafLabelList"/>
    <dgm:cxn modelId="{04DAA03E-B5C9-46D2-B9B2-96692DA3E1B5}" type="presParOf" srcId="{10DC5D9D-25AF-404F-9353-B7B446313A73}" destId="{59CE3BE2-54DB-4611-B374-78B6B4F82978}" srcOrd="3" destOrd="0" presId="urn:microsoft.com/office/officeart/2018/5/layout/IconLeafLabelList"/>
    <dgm:cxn modelId="{0CB1E7F7-F608-458F-BBB0-3AB55388AEAC}" type="presParOf" srcId="{6BB9DCA9-270C-4CC1-ADA5-98EA114257FC}" destId="{D9887E70-E040-4D70-AFA6-CF8F124E4F66}" srcOrd="1" destOrd="0" presId="urn:microsoft.com/office/officeart/2018/5/layout/IconLeafLabelList"/>
    <dgm:cxn modelId="{BBBD5A94-E7F5-4A91-942E-F61C1F81822C}" type="presParOf" srcId="{6BB9DCA9-270C-4CC1-ADA5-98EA114257FC}" destId="{BF05BF68-6374-4456-94FA-F7D33C5AC4D1}" srcOrd="2" destOrd="0" presId="urn:microsoft.com/office/officeart/2018/5/layout/IconLeafLabelList"/>
    <dgm:cxn modelId="{1980AD80-A3ED-4E44-A549-5BA71FE0690E}" type="presParOf" srcId="{BF05BF68-6374-4456-94FA-F7D33C5AC4D1}" destId="{612CA0C7-04AC-455C-8F2B-C56154439F2C}" srcOrd="0" destOrd="0" presId="urn:microsoft.com/office/officeart/2018/5/layout/IconLeafLabelList"/>
    <dgm:cxn modelId="{D51FDBD0-F6DF-4472-9060-2B105E782E9B}" type="presParOf" srcId="{BF05BF68-6374-4456-94FA-F7D33C5AC4D1}" destId="{62E749BA-F89D-491F-8D92-095545CD94A1}" srcOrd="1" destOrd="0" presId="urn:microsoft.com/office/officeart/2018/5/layout/IconLeafLabelList"/>
    <dgm:cxn modelId="{4D7AEE6C-AB4D-4727-83DF-0AEE0FFF3EB2}" type="presParOf" srcId="{BF05BF68-6374-4456-94FA-F7D33C5AC4D1}" destId="{F38AC357-F518-4DDF-B21B-83FBF22B82C8}" srcOrd="2" destOrd="0" presId="urn:microsoft.com/office/officeart/2018/5/layout/IconLeafLabelList"/>
    <dgm:cxn modelId="{881EFE95-C4EE-42A8-9ADA-5DDD4BBBF808}" type="presParOf" srcId="{BF05BF68-6374-4456-94FA-F7D33C5AC4D1}" destId="{8DDFCA72-1A65-45F8-8690-695F1161AEDA}" srcOrd="3" destOrd="0" presId="urn:microsoft.com/office/officeart/2018/5/layout/IconLeafLabelList"/>
    <dgm:cxn modelId="{BA6AAD43-8B41-49F3-A5BF-D14ED35B9794}" type="presParOf" srcId="{6BB9DCA9-270C-4CC1-ADA5-98EA114257FC}" destId="{28D54906-992F-4591-9CCC-9CDBBF469F85}" srcOrd="3" destOrd="0" presId="urn:microsoft.com/office/officeart/2018/5/layout/IconLeafLabelList"/>
    <dgm:cxn modelId="{8EBE195A-2F57-499F-8C0F-38AA0D595B41}" type="presParOf" srcId="{6BB9DCA9-270C-4CC1-ADA5-98EA114257FC}" destId="{8730CA9F-5365-470C-BCB0-253B3074970C}" srcOrd="4" destOrd="0" presId="urn:microsoft.com/office/officeart/2018/5/layout/IconLeafLabelList"/>
    <dgm:cxn modelId="{120B28BD-F604-4435-B448-565CFA6F8D8C}" type="presParOf" srcId="{8730CA9F-5365-470C-BCB0-253B3074970C}" destId="{3AF70ABE-00A3-4C06-BA31-3C3796D5EE13}" srcOrd="0" destOrd="0" presId="urn:microsoft.com/office/officeart/2018/5/layout/IconLeafLabelList"/>
    <dgm:cxn modelId="{9584CB7C-EEB9-449F-8175-B8AD42C50DED}" type="presParOf" srcId="{8730CA9F-5365-470C-BCB0-253B3074970C}" destId="{137CA21C-5B67-4624-85C6-F71E0E4E78E7}" srcOrd="1" destOrd="0" presId="urn:microsoft.com/office/officeart/2018/5/layout/IconLeafLabelList"/>
    <dgm:cxn modelId="{714015A4-8D7F-43B1-8DAB-7C7078329E9A}" type="presParOf" srcId="{8730CA9F-5365-470C-BCB0-253B3074970C}" destId="{1C830464-7C47-466C-A431-E74EA835FD47}" srcOrd="2" destOrd="0" presId="urn:microsoft.com/office/officeart/2018/5/layout/IconLeafLabelList"/>
    <dgm:cxn modelId="{625A1F99-7342-4596-930E-D98A1CF27BE3}" type="presParOf" srcId="{8730CA9F-5365-470C-BCB0-253B3074970C}" destId="{50DDAD52-26D7-45B2-81C1-B081379EA8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C8D74-6A05-4532-9DFE-816C472C38A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63B426-8E19-40F5-80D6-C4D82A5F1EA6}">
      <dgm:prSet/>
      <dgm:spPr/>
      <dgm:t>
        <a:bodyPr/>
        <a:lstStyle/>
        <a:p>
          <a:r>
            <a:rPr lang="pt-BR" b="1"/>
            <a:t>Entrada</a:t>
          </a:r>
          <a:endParaRPr lang="en-US"/>
        </a:p>
      </dgm:t>
    </dgm:pt>
    <dgm:pt modelId="{BCE8249A-44C3-4EA2-A7A3-7DCFE2BED6A3}" type="parTrans" cxnId="{B45FC3B5-7BB6-48C8-AFEF-71FDEDD394EB}">
      <dgm:prSet/>
      <dgm:spPr/>
      <dgm:t>
        <a:bodyPr/>
        <a:lstStyle/>
        <a:p>
          <a:endParaRPr lang="en-US"/>
        </a:p>
      </dgm:t>
    </dgm:pt>
    <dgm:pt modelId="{2A64CC48-32F7-4BE7-AB90-5772622315C6}" type="sibTrans" cxnId="{B45FC3B5-7BB6-48C8-AFEF-71FDEDD394EB}">
      <dgm:prSet/>
      <dgm:spPr/>
      <dgm:t>
        <a:bodyPr/>
        <a:lstStyle/>
        <a:p>
          <a:endParaRPr lang="en-US"/>
        </a:p>
      </dgm:t>
    </dgm:pt>
    <dgm:pt modelId="{AC951CEF-7BFA-4B1D-97B5-684B6C75041F}">
      <dgm:prSet/>
      <dgm:spPr/>
      <dgm:t>
        <a:bodyPr/>
        <a:lstStyle/>
        <a:p>
          <a:r>
            <a:rPr lang="pt-BR"/>
            <a:t>Receber dados do teclado, de um arquivo, da rede ou de algum outro dispositivo.</a:t>
          </a:r>
          <a:endParaRPr lang="en-US"/>
        </a:p>
      </dgm:t>
    </dgm:pt>
    <dgm:pt modelId="{F8EA927F-4442-4048-8922-C72380378093}" type="parTrans" cxnId="{895007B2-EEC8-4AD6-A4BB-C675186DC518}">
      <dgm:prSet/>
      <dgm:spPr/>
      <dgm:t>
        <a:bodyPr/>
        <a:lstStyle/>
        <a:p>
          <a:endParaRPr lang="en-US"/>
        </a:p>
      </dgm:t>
    </dgm:pt>
    <dgm:pt modelId="{D318AC6E-1539-4888-BCEB-36BDF9B3C8C9}" type="sibTrans" cxnId="{895007B2-EEC8-4AD6-A4BB-C675186DC518}">
      <dgm:prSet/>
      <dgm:spPr/>
      <dgm:t>
        <a:bodyPr/>
        <a:lstStyle/>
        <a:p>
          <a:endParaRPr lang="en-US"/>
        </a:p>
      </dgm:t>
    </dgm:pt>
    <dgm:pt modelId="{02247223-0734-47F3-8BC5-AE338D1B2556}">
      <dgm:prSet/>
      <dgm:spPr/>
      <dgm:t>
        <a:bodyPr/>
        <a:lstStyle/>
        <a:p>
          <a:r>
            <a:rPr lang="pt-BR" b="1"/>
            <a:t>Saída</a:t>
          </a:r>
          <a:endParaRPr lang="en-US"/>
        </a:p>
      </dgm:t>
    </dgm:pt>
    <dgm:pt modelId="{8DAB666D-CC82-4DFA-BCB0-0B04A8146D9F}" type="parTrans" cxnId="{D32677E6-93EA-4AE9-A97A-0EE9643A280C}">
      <dgm:prSet/>
      <dgm:spPr/>
      <dgm:t>
        <a:bodyPr/>
        <a:lstStyle/>
        <a:p>
          <a:endParaRPr lang="en-US"/>
        </a:p>
      </dgm:t>
    </dgm:pt>
    <dgm:pt modelId="{6A4AC9B0-9802-432E-8586-FE5D27E7BC7E}" type="sibTrans" cxnId="{D32677E6-93EA-4AE9-A97A-0EE9643A280C}">
      <dgm:prSet/>
      <dgm:spPr/>
      <dgm:t>
        <a:bodyPr/>
        <a:lstStyle/>
        <a:p>
          <a:endParaRPr lang="en-US"/>
        </a:p>
      </dgm:t>
    </dgm:pt>
    <dgm:pt modelId="{8D10A02E-B0B8-45D9-8646-BD8F41291D26}">
      <dgm:prSet/>
      <dgm:spPr/>
      <dgm:t>
        <a:bodyPr/>
        <a:lstStyle/>
        <a:p>
          <a:r>
            <a:rPr lang="pt-BR"/>
            <a:t>Exibir dados na tela, salvá-los em um arquivo, enviá-los pela rede etc.</a:t>
          </a:r>
          <a:endParaRPr lang="en-US"/>
        </a:p>
      </dgm:t>
    </dgm:pt>
    <dgm:pt modelId="{2609CF27-FCD8-4CBC-9B04-2ED9905E3DB6}" type="parTrans" cxnId="{8D6A89BE-8BED-4389-AB45-2D5C58E77BF6}">
      <dgm:prSet/>
      <dgm:spPr/>
      <dgm:t>
        <a:bodyPr/>
        <a:lstStyle/>
        <a:p>
          <a:endParaRPr lang="en-US"/>
        </a:p>
      </dgm:t>
    </dgm:pt>
    <dgm:pt modelId="{94C02783-14A3-437F-9729-91347BEAA2B5}" type="sibTrans" cxnId="{8D6A89BE-8BED-4389-AB45-2D5C58E77BF6}">
      <dgm:prSet/>
      <dgm:spPr/>
      <dgm:t>
        <a:bodyPr/>
        <a:lstStyle/>
        <a:p>
          <a:endParaRPr lang="en-US"/>
        </a:p>
      </dgm:t>
    </dgm:pt>
    <dgm:pt modelId="{5CA9D2DA-B66F-46AF-B1C9-B00E9E9EE4DE}">
      <dgm:prSet/>
      <dgm:spPr/>
      <dgm:t>
        <a:bodyPr/>
        <a:lstStyle/>
        <a:p>
          <a:r>
            <a:rPr lang="pt-BR" b="1"/>
            <a:t>Matemática</a:t>
          </a:r>
          <a:endParaRPr lang="en-US"/>
        </a:p>
      </dgm:t>
    </dgm:pt>
    <dgm:pt modelId="{3164B431-7B7D-4338-B278-97A9C7EFA36C}" type="parTrans" cxnId="{7AB0D36A-3E57-45BE-849D-A950181EBF24}">
      <dgm:prSet/>
      <dgm:spPr/>
      <dgm:t>
        <a:bodyPr/>
        <a:lstStyle/>
        <a:p>
          <a:endParaRPr lang="en-US"/>
        </a:p>
      </dgm:t>
    </dgm:pt>
    <dgm:pt modelId="{7F7ED4E3-05BB-4F4D-99E5-1588B05DD0B6}" type="sibTrans" cxnId="{7AB0D36A-3E57-45BE-849D-A950181EBF24}">
      <dgm:prSet/>
      <dgm:spPr/>
      <dgm:t>
        <a:bodyPr/>
        <a:lstStyle/>
        <a:p>
          <a:endParaRPr lang="en-US"/>
        </a:p>
      </dgm:t>
    </dgm:pt>
    <dgm:pt modelId="{7BADCDE3-DCB0-43AB-AE1D-FD4F7D78F07C}">
      <dgm:prSet/>
      <dgm:spPr/>
      <dgm:t>
        <a:bodyPr/>
        <a:lstStyle/>
        <a:p>
          <a:r>
            <a:rPr lang="pt-BR"/>
            <a:t>Executar operações matemáticas básicas como adição e multiplicação.</a:t>
          </a:r>
          <a:endParaRPr lang="en-US"/>
        </a:p>
      </dgm:t>
    </dgm:pt>
    <dgm:pt modelId="{F73C37CF-FB83-4EAE-931E-87FFF4D4A5D4}" type="parTrans" cxnId="{E8F0039C-672F-4B62-9C67-3BC533DFD24F}">
      <dgm:prSet/>
      <dgm:spPr/>
      <dgm:t>
        <a:bodyPr/>
        <a:lstStyle/>
        <a:p>
          <a:endParaRPr lang="en-US"/>
        </a:p>
      </dgm:t>
    </dgm:pt>
    <dgm:pt modelId="{B88A2525-7FE3-4E7E-9789-94EF1E3124E1}" type="sibTrans" cxnId="{E8F0039C-672F-4B62-9C67-3BC533DFD24F}">
      <dgm:prSet/>
      <dgm:spPr/>
      <dgm:t>
        <a:bodyPr/>
        <a:lstStyle/>
        <a:p>
          <a:endParaRPr lang="en-US"/>
        </a:p>
      </dgm:t>
    </dgm:pt>
    <dgm:pt modelId="{CD5A2209-7F68-438A-BEB8-68D8CEC3540D}">
      <dgm:prSet/>
      <dgm:spPr/>
      <dgm:t>
        <a:bodyPr/>
        <a:lstStyle/>
        <a:p>
          <a:r>
            <a:rPr lang="pt-BR" b="1"/>
            <a:t>Execução condicional</a:t>
          </a:r>
          <a:endParaRPr lang="en-US"/>
        </a:p>
      </dgm:t>
    </dgm:pt>
    <dgm:pt modelId="{BAFE1CD6-D0E1-4AB3-9DE8-89E7C8A78953}" type="parTrans" cxnId="{EA8B6C60-5A1E-4B81-9814-430AF195894C}">
      <dgm:prSet/>
      <dgm:spPr/>
      <dgm:t>
        <a:bodyPr/>
        <a:lstStyle/>
        <a:p>
          <a:endParaRPr lang="en-US"/>
        </a:p>
      </dgm:t>
    </dgm:pt>
    <dgm:pt modelId="{7AA6049D-8C74-41FE-A8D8-C3CD25B48CD9}" type="sibTrans" cxnId="{EA8B6C60-5A1E-4B81-9814-430AF195894C}">
      <dgm:prSet/>
      <dgm:spPr/>
      <dgm:t>
        <a:bodyPr/>
        <a:lstStyle/>
        <a:p>
          <a:endParaRPr lang="en-US"/>
        </a:p>
      </dgm:t>
    </dgm:pt>
    <dgm:pt modelId="{9C70A1E2-844B-4EA6-87FC-DDB244E4F162}">
      <dgm:prSet/>
      <dgm:spPr/>
      <dgm:t>
        <a:bodyPr/>
        <a:lstStyle/>
        <a:p>
          <a:r>
            <a:rPr lang="pt-BR"/>
            <a:t>Verificar a existência de certas condições e executar o código adequado.</a:t>
          </a:r>
          <a:endParaRPr lang="en-US"/>
        </a:p>
      </dgm:t>
    </dgm:pt>
    <dgm:pt modelId="{5B41EF78-0F6D-47F3-B1CD-5A43F09F6ED0}" type="parTrans" cxnId="{8A49484C-CC13-49A2-A889-082FFEEC90CD}">
      <dgm:prSet/>
      <dgm:spPr/>
      <dgm:t>
        <a:bodyPr/>
        <a:lstStyle/>
        <a:p>
          <a:endParaRPr lang="en-US"/>
        </a:p>
      </dgm:t>
    </dgm:pt>
    <dgm:pt modelId="{F220F6B8-A911-4D27-AE0D-5FD4B356648A}" type="sibTrans" cxnId="{8A49484C-CC13-49A2-A889-082FFEEC90CD}">
      <dgm:prSet/>
      <dgm:spPr/>
      <dgm:t>
        <a:bodyPr/>
        <a:lstStyle/>
        <a:p>
          <a:endParaRPr lang="en-US"/>
        </a:p>
      </dgm:t>
    </dgm:pt>
    <dgm:pt modelId="{60A2B1C6-A91F-462E-AA50-CC43A2E87183}">
      <dgm:prSet/>
      <dgm:spPr/>
      <dgm:t>
        <a:bodyPr/>
        <a:lstStyle/>
        <a:p>
          <a:r>
            <a:rPr lang="pt-BR" b="1"/>
            <a:t>Repetição</a:t>
          </a:r>
          <a:endParaRPr lang="en-US"/>
        </a:p>
      </dgm:t>
    </dgm:pt>
    <dgm:pt modelId="{2FF50AC3-FEBA-4154-8529-8005FCD6146E}" type="parTrans" cxnId="{AB287F59-8BA3-4BB9-87CB-1CC3FFC59A4D}">
      <dgm:prSet/>
      <dgm:spPr/>
      <dgm:t>
        <a:bodyPr/>
        <a:lstStyle/>
        <a:p>
          <a:endParaRPr lang="en-US"/>
        </a:p>
      </dgm:t>
    </dgm:pt>
    <dgm:pt modelId="{2BFDAB63-D83E-4921-98C9-0A0BACC53805}" type="sibTrans" cxnId="{AB287F59-8BA3-4BB9-87CB-1CC3FFC59A4D}">
      <dgm:prSet/>
      <dgm:spPr/>
      <dgm:t>
        <a:bodyPr/>
        <a:lstStyle/>
        <a:p>
          <a:endParaRPr lang="en-US"/>
        </a:p>
      </dgm:t>
    </dgm:pt>
    <dgm:pt modelId="{5C2D3925-1ACD-4466-933A-1D9DCBD019C3}">
      <dgm:prSet/>
      <dgm:spPr/>
      <dgm:t>
        <a:bodyPr/>
        <a:lstStyle/>
        <a:p>
          <a:r>
            <a:rPr lang="pt-BR"/>
            <a:t>Executar várias vezes alguma ação, normalmente com algumas variações.</a:t>
          </a:r>
          <a:endParaRPr lang="en-US"/>
        </a:p>
      </dgm:t>
    </dgm:pt>
    <dgm:pt modelId="{D4234B1C-6D01-4AE4-ABDB-8F755D210433}" type="parTrans" cxnId="{1E86C010-232F-4390-BC3D-BBC0664D3074}">
      <dgm:prSet/>
      <dgm:spPr/>
      <dgm:t>
        <a:bodyPr/>
        <a:lstStyle/>
        <a:p>
          <a:endParaRPr lang="en-US"/>
        </a:p>
      </dgm:t>
    </dgm:pt>
    <dgm:pt modelId="{F3862E60-DE1C-44CE-AE4E-294553FFB419}" type="sibTrans" cxnId="{1E86C010-232F-4390-BC3D-BBC0664D3074}">
      <dgm:prSet/>
      <dgm:spPr/>
      <dgm:t>
        <a:bodyPr/>
        <a:lstStyle/>
        <a:p>
          <a:endParaRPr lang="en-US"/>
        </a:p>
      </dgm:t>
    </dgm:pt>
    <dgm:pt modelId="{3DBEF191-3A07-496A-ABAB-70230E4F19EE}" type="pres">
      <dgm:prSet presAssocID="{B72C8D74-6A05-4532-9DFE-816C472C38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2169D04-C518-4D15-ACC0-B13B8D58F3A9}" type="pres">
      <dgm:prSet presAssocID="{5363B426-8E19-40F5-80D6-C4D82A5F1EA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956506-0A7E-4F3E-B857-FE0F9C30A7FD}" type="pres">
      <dgm:prSet presAssocID="{5363B426-8E19-40F5-80D6-C4D82A5F1EA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F5D5AE-60BA-4C67-A7B9-DEEB450F5098}" type="pres">
      <dgm:prSet presAssocID="{02247223-0734-47F3-8BC5-AE338D1B255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00E91D-9DC8-4016-8E50-74281335767C}" type="pres">
      <dgm:prSet presAssocID="{02247223-0734-47F3-8BC5-AE338D1B2556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4A9C5-BCAC-4D40-92AA-F8455836AFDE}" type="pres">
      <dgm:prSet presAssocID="{5CA9D2DA-B66F-46AF-B1C9-B00E9E9EE4D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ABDEF2-E2C4-4E72-80F1-2C39C315CD5D}" type="pres">
      <dgm:prSet presAssocID="{5CA9D2DA-B66F-46AF-B1C9-B00E9E9EE4DE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AC69C1-1661-41D7-82F0-22DB70A4FD82}" type="pres">
      <dgm:prSet presAssocID="{CD5A2209-7F68-438A-BEB8-68D8CEC354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2EBBAB-8235-4EDF-8CCD-7B4F1AFC9D6E}" type="pres">
      <dgm:prSet presAssocID="{CD5A2209-7F68-438A-BEB8-68D8CEC3540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46A3A2-DC90-4E0B-8642-395008D98140}" type="pres">
      <dgm:prSet presAssocID="{60A2B1C6-A91F-462E-AA50-CC43A2E8718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2AE90D-9053-4964-9854-2A5105717904}" type="pres">
      <dgm:prSet presAssocID="{60A2B1C6-A91F-462E-AA50-CC43A2E87183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1D0FF6A-EACD-449A-A6AA-D36EC7B96D0A}" type="presOf" srcId="{9C70A1E2-844B-4EA6-87FC-DDB244E4F162}" destId="{BC2EBBAB-8235-4EDF-8CCD-7B4F1AFC9D6E}" srcOrd="0" destOrd="0" presId="urn:microsoft.com/office/officeart/2005/8/layout/vList2"/>
    <dgm:cxn modelId="{03270182-2CFF-43F6-877E-B83552F5F41E}" type="presOf" srcId="{8D10A02E-B0B8-45D9-8646-BD8F41291D26}" destId="{0B00E91D-9DC8-4016-8E50-74281335767C}" srcOrd="0" destOrd="0" presId="urn:microsoft.com/office/officeart/2005/8/layout/vList2"/>
    <dgm:cxn modelId="{C972E719-201E-44E2-A282-0F1007E5D7FB}" type="presOf" srcId="{5CA9D2DA-B66F-46AF-B1C9-B00E9E9EE4DE}" destId="{9244A9C5-BCAC-4D40-92AA-F8455836AFDE}" srcOrd="0" destOrd="0" presId="urn:microsoft.com/office/officeart/2005/8/layout/vList2"/>
    <dgm:cxn modelId="{AB287F59-8BA3-4BB9-87CB-1CC3FFC59A4D}" srcId="{B72C8D74-6A05-4532-9DFE-816C472C38A4}" destId="{60A2B1C6-A91F-462E-AA50-CC43A2E87183}" srcOrd="4" destOrd="0" parTransId="{2FF50AC3-FEBA-4154-8529-8005FCD6146E}" sibTransId="{2BFDAB63-D83E-4921-98C9-0A0BACC53805}"/>
    <dgm:cxn modelId="{D32677E6-93EA-4AE9-A97A-0EE9643A280C}" srcId="{B72C8D74-6A05-4532-9DFE-816C472C38A4}" destId="{02247223-0734-47F3-8BC5-AE338D1B2556}" srcOrd="1" destOrd="0" parTransId="{8DAB666D-CC82-4DFA-BCB0-0B04A8146D9F}" sibTransId="{6A4AC9B0-9802-432E-8586-FE5D27E7BC7E}"/>
    <dgm:cxn modelId="{69911F9C-AFF2-48A2-A7F0-87138764B778}" type="presOf" srcId="{B72C8D74-6A05-4532-9DFE-816C472C38A4}" destId="{3DBEF191-3A07-496A-ABAB-70230E4F19EE}" srcOrd="0" destOrd="0" presId="urn:microsoft.com/office/officeart/2005/8/layout/vList2"/>
    <dgm:cxn modelId="{DEA216EC-92B6-4485-9B2A-A8763246DDCD}" type="presOf" srcId="{60A2B1C6-A91F-462E-AA50-CC43A2E87183}" destId="{7046A3A2-DC90-4E0B-8642-395008D98140}" srcOrd="0" destOrd="0" presId="urn:microsoft.com/office/officeart/2005/8/layout/vList2"/>
    <dgm:cxn modelId="{7AB0D36A-3E57-45BE-849D-A950181EBF24}" srcId="{B72C8D74-6A05-4532-9DFE-816C472C38A4}" destId="{5CA9D2DA-B66F-46AF-B1C9-B00E9E9EE4DE}" srcOrd="2" destOrd="0" parTransId="{3164B431-7B7D-4338-B278-97A9C7EFA36C}" sibTransId="{7F7ED4E3-05BB-4F4D-99E5-1588B05DD0B6}"/>
    <dgm:cxn modelId="{1E86C010-232F-4390-BC3D-BBC0664D3074}" srcId="{60A2B1C6-A91F-462E-AA50-CC43A2E87183}" destId="{5C2D3925-1ACD-4466-933A-1D9DCBD019C3}" srcOrd="0" destOrd="0" parTransId="{D4234B1C-6D01-4AE4-ABDB-8F755D210433}" sibTransId="{F3862E60-DE1C-44CE-AE4E-294553FFB419}"/>
    <dgm:cxn modelId="{B45FC3B5-7BB6-48C8-AFEF-71FDEDD394EB}" srcId="{B72C8D74-6A05-4532-9DFE-816C472C38A4}" destId="{5363B426-8E19-40F5-80D6-C4D82A5F1EA6}" srcOrd="0" destOrd="0" parTransId="{BCE8249A-44C3-4EA2-A7A3-7DCFE2BED6A3}" sibTransId="{2A64CC48-32F7-4BE7-AB90-5772622315C6}"/>
    <dgm:cxn modelId="{8A49484C-CC13-49A2-A889-082FFEEC90CD}" srcId="{CD5A2209-7F68-438A-BEB8-68D8CEC3540D}" destId="{9C70A1E2-844B-4EA6-87FC-DDB244E4F162}" srcOrd="0" destOrd="0" parTransId="{5B41EF78-0F6D-47F3-B1CD-5A43F09F6ED0}" sibTransId="{F220F6B8-A911-4D27-AE0D-5FD4B356648A}"/>
    <dgm:cxn modelId="{1150081D-CE09-45D5-895B-18D8CA48CB11}" type="presOf" srcId="{CD5A2209-7F68-438A-BEB8-68D8CEC3540D}" destId="{C4AC69C1-1661-41D7-82F0-22DB70A4FD82}" srcOrd="0" destOrd="0" presId="urn:microsoft.com/office/officeart/2005/8/layout/vList2"/>
    <dgm:cxn modelId="{A7966134-A2BC-44FD-AD93-DA3A391FF615}" type="presOf" srcId="{7BADCDE3-DCB0-43AB-AE1D-FD4F7D78F07C}" destId="{BDABDEF2-E2C4-4E72-80F1-2C39C315CD5D}" srcOrd="0" destOrd="0" presId="urn:microsoft.com/office/officeart/2005/8/layout/vList2"/>
    <dgm:cxn modelId="{EA8B6C60-5A1E-4B81-9814-430AF195894C}" srcId="{B72C8D74-6A05-4532-9DFE-816C472C38A4}" destId="{CD5A2209-7F68-438A-BEB8-68D8CEC3540D}" srcOrd="3" destOrd="0" parTransId="{BAFE1CD6-D0E1-4AB3-9DE8-89E7C8A78953}" sibTransId="{7AA6049D-8C74-41FE-A8D8-C3CD25B48CD9}"/>
    <dgm:cxn modelId="{41B366D0-B697-42BB-9B4C-4A6E17A939D7}" type="presOf" srcId="{5C2D3925-1ACD-4466-933A-1D9DCBD019C3}" destId="{F82AE90D-9053-4964-9854-2A5105717904}" srcOrd="0" destOrd="0" presId="urn:microsoft.com/office/officeart/2005/8/layout/vList2"/>
    <dgm:cxn modelId="{E8F0039C-672F-4B62-9C67-3BC533DFD24F}" srcId="{5CA9D2DA-B66F-46AF-B1C9-B00E9E9EE4DE}" destId="{7BADCDE3-DCB0-43AB-AE1D-FD4F7D78F07C}" srcOrd="0" destOrd="0" parTransId="{F73C37CF-FB83-4EAE-931E-87FFF4D4A5D4}" sibTransId="{B88A2525-7FE3-4E7E-9789-94EF1E3124E1}"/>
    <dgm:cxn modelId="{8D6A89BE-8BED-4389-AB45-2D5C58E77BF6}" srcId="{02247223-0734-47F3-8BC5-AE338D1B2556}" destId="{8D10A02E-B0B8-45D9-8646-BD8F41291D26}" srcOrd="0" destOrd="0" parTransId="{2609CF27-FCD8-4CBC-9B04-2ED9905E3DB6}" sibTransId="{94C02783-14A3-437F-9729-91347BEAA2B5}"/>
    <dgm:cxn modelId="{F03B192C-FC89-4D4E-AD06-19A11EBC70EA}" type="presOf" srcId="{5363B426-8E19-40F5-80D6-C4D82A5F1EA6}" destId="{12169D04-C518-4D15-ACC0-B13B8D58F3A9}" srcOrd="0" destOrd="0" presId="urn:microsoft.com/office/officeart/2005/8/layout/vList2"/>
    <dgm:cxn modelId="{FCD2DD0F-730C-4DF4-A624-E15D8DFDC1AC}" type="presOf" srcId="{AC951CEF-7BFA-4B1D-97B5-684B6C75041F}" destId="{61956506-0A7E-4F3E-B857-FE0F9C30A7FD}" srcOrd="0" destOrd="0" presId="urn:microsoft.com/office/officeart/2005/8/layout/vList2"/>
    <dgm:cxn modelId="{895007B2-EEC8-4AD6-A4BB-C675186DC518}" srcId="{5363B426-8E19-40F5-80D6-C4D82A5F1EA6}" destId="{AC951CEF-7BFA-4B1D-97B5-684B6C75041F}" srcOrd="0" destOrd="0" parTransId="{F8EA927F-4442-4048-8922-C72380378093}" sibTransId="{D318AC6E-1539-4888-BCEB-36BDF9B3C8C9}"/>
    <dgm:cxn modelId="{58CEAF0D-8658-44C3-9DF3-B4447F0A3ECE}" type="presOf" srcId="{02247223-0734-47F3-8BC5-AE338D1B2556}" destId="{1CF5D5AE-60BA-4C67-A7B9-DEEB450F5098}" srcOrd="0" destOrd="0" presId="urn:microsoft.com/office/officeart/2005/8/layout/vList2"/>
    <dgm:cxn modelId="{859FBEA8-D77E-4D32-A41A-46EA8FE8DFBF}" type="presParOf" srcId="{3DBEF191-3A07-496A-ABAB-70230E4F19EE}" destId="{12169D04-C518-4D15-ACC0-B13B8D58F3A9}" srcOrd="0" destOrd="0" presId="urn:microsoft.com/office/officeart/2005/8/layout/vList2"/>
    <dgm:cxn modelId="{FAFE0E69-3061-4FEA-BF88-32DB56F4B0E3}" type="presParOf" srcId="{3DBEF191-3A07-496A-ABAB-70230E4F19EE}" destId="{61956506-0A7E-4F3E-B857-FE0F9C30A7FD}" srcOrd="1" destOrd="0" presId="urn:microsoft.com/office/officeart/2005/8/layout/vList2"/>
    <dgm:cxn modelId="{FB96D25B-A997-487A-8CFD-189976201920}" type="presParOf" srcId="{3DBEF191-3A07-496A-ABAB-70230E4F19EE}" destId="{1CF5D5AE-60BA-4C67-A7B9-DEEB450F5098}" srcOrd="2" destOrd="0" presId="urn:microsoft.com/office/officeart/2005/8/layout/vList2"/>
    <dgm:cxn modelId="{D53CA694-842E-4C7B-9CD3-72D64484BA02}" type="presParOf" srcId="{3DBEF191-3A07-496A-ABAB-70230E4F19EE}" destId="{0B00E91D-9DC8-4016-8E50-74281335767C}" srcOrd="3" destOrd="0" presId="urn:microsoft.com/office/officeart/2005/8/layout/vList2"/>
    <dgm:cxn modelId="{B2DAF664-3D20-4ABF-A33B-9C61148A81E2}" type="presParOf" srcId="{3DBEF191-3A07-496A-ABAB-70230E4F19EE}" destId="{9244A9C5-BCAC-4D40-92AA-F8455836AFDE}" srcOrd="4" destOrd="0" presId="urn:microsoft.com/office/officeart/2005/8/layout/vList2"/>
    <dgm:cxn modelId="{E15D526B-7282-4CFD-9084-F099E415719F}" type="presParOf" srcId="{3DBEF191-3A07-496A-ABAB-70230E4F19EE}" destId="{BDABDEF2-E2C4-4E72-80F1-2C39C315CD5D}" srcOrd="5" destOrd="0" presId="urn:microsoft.com/office/officeart/2005/8/layout/vList2"/>
    <dgm:cxn modelId="{4795005C-78BD-4402-9DBF-60883567B27B}" type="presParOf" srcId="{3DBEF191-3A07-496A-ABAB-70230E4F19EE}" destId="{C4AC69C1-1661-41D7-82F0-22DB70A4FD82}" srcOrd="6" destOrd="0" presId="urn:microsoft.com/office/officeart/2005/8/layout/vList2"/>
    <dgm:cxn modelId="{FD439342-327E-4A85-9D6A-E2EC6965701D}" type="presParOf" srcId="{3DBEF191-3A07-496A-ABAB-70230E4F19EE}" destId="{BC2EBBAB-8235-4EDF-8CCD-7B4F1AFC9D6E}" srcOrd="7" destOrd="0" presId="urn:microsoft.com/office/officeart/2005/8/layout/vList2"/>
    <dgm:cxn modelId="{9C84D8D2-8F80-4565-B659-EA10A34282FF}" type="presParOf" srcId="{3DBEF191-3A07-496A-ABAB-70230E4F19EE}" destId="{7046A3A2-DC90-4E0B-8642-395008D98140}" srcOrd="8" destOrd="0" presId="urn:microsoft.com/office/officeart/2005/8/layout/vList2"/>
    <dgm:cxn modelId="{B08C2A64-2B7D-4F15-9AB0-E4E9235624E3}" type="presParOf" srcId="{3DBEF191-3A07-496A-ABAB-70230E4F19EE}" destId="{F82AE90D-9053-4964-9854-2A510571790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925E0-C592-4151-91F3-484BB87B2EA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ED0FCB-0C04-42D7-A217-24733C04C1A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Uma Linguagem de Programação é um conjunto de notações formais para descrever ações ou operações a serem realizadas por um computador.</a:t>
          </a:r>
          <a:endParaRPr lang="en-US" dirty="0"/>
        </a:p>
      </dgm:t>
    </dgm:pt>
    <dgm:pt modelId="{13FBEB5B-E541-48AA-AC65-D811E50D231B}" type="parTrans" cxnId="{34B9BE4F-3C19-4E97-89EA-3C9DF639C293}">
      <dgm:prSet/>
      <dgm:spPr/>
      <dgm:t>
        <a:bodyPr/>
        <a:lstStyle/>
        <a:p>
          <a:endParaRPr lang="en-US"/>
        </a:p>
      </dgm:t>
    </dgm:pt>
    <dgm:pt modelId="{3CCBD09A-2EE9-4540-99B1-B26A5474A650}" type="sibTrans" cxnId="{34B9BE4F-3C19-4E97-89EA-3C9DF639C293}">
      <dgm:prSet/>
      <dgm:spPr/>
      <dgm:t>
        <a:bodyPr/>
        <a:lstStyle/>
        <a:p>
          <a:endParaRPr lang="en-US"/>
        </a:p>
      </dgm:t>
    </dgm:pt>
    <dgm:pt modelId="{AE2F2952-CFDA-4EAB-9353-FE3E9045150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São ferramentas para o desenvolvimento de software.</a:t>
          </a:r>
          <a:endParaRPr lang="en-US"/>
        </a:p>
      </dgm:t>
    </dgm:pt>
    <dgm:pt modelId="{D0B0FE29-3FD9-4136-A42A-69A89E713B12}" type="parTrans" cxnId="{AC052F52-28FC-4EDC-BE23-0A07DE41ED43}">
      <dgm:prSet/>
      <dgm:spPr/>
      <dgm:t>
        <a:bodyPr/>
        <a:lstStyle/>
        <a:p>
          <a:endParaRPr lang="en-US"/>
        </a:p>
      </dgm:t>
    </dgm:pt>
    <dgm:pt modelId="{22767C2C-DAB7-424F-8D98-AF90B7BB890C}" type="sibTrans" cxnId="{AC052F52-28FC-4EDC-BE23-0A07DE41ED43}">
      <dgm:prSet/>
      <dgm:spPr/>
      <dgm:t>
        <a:bodyPr/>
        <a:lstStyle/>
        <a:p>
          <a:endParaRPr lang="en-US"/>
        </a:p>
      </dgm:t>
    </dgm:pt>
    <dgm:pt modelId="{6FBA7CE1-420E-4C17-A852-E54A133B0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se implementar um algoritmo em um computador, é necessário descrevê-lo de uma forma que o computador esteja apto a executá-lo. Essa descrição é feita por intermédio de uma “linguagem de programação”.</a:t>
          </a:r>
          <a:endParaRPr lang="en-US"/>
        </a:p>
      </dgm:t>
    </dgm:pt>
    <dgm:pt modelId="{7422946C-A7ED-4FF2-8708-116487672E2F}" type="parTrans" cxnId="{82E2B9DD-2551-4A35-AD33-02F15B8C6B4E}">
      <dgm:prSet/>
      <dgm:spPr/>
      <dgm:t>
        <a:bodyPr/>
        <a:lstStyle/>
        <a:p>
          <a:endParaRPr lang="en-US"/>
        </a:p>
      </dgm:t>
    </dgm:pt>
    <dgm:pt modelId="{BC718816-18CD-479D-9F06-CF701FC43100}" type="sibTrans" cxnId="{82E2B9DD-2551-4A35-AD33-02F15B8C6B4E}">
      <dgm:prSet/>
      <dgm:spPr/>
      <dgm:t>
        <a:bodyPr/>
        <a:lstStyle/>
        <a:p>
          <a:endParaRPr lang="en-US"/>
        </a:p>
      </dgm:t>
    </dgm:pt>
    <dgm:pt modelId="{24BD31B9-B867-45EF-AD8A-9B461AB2C859}" type="pres">
      <dgm:prSet presAssocID="{DDC925E0-C592-4151-91F3-484BB87B2EA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062D6A-B53D-4EAC-827B-2588C7D5037E}" type="pres">
      <dgm:prSet presAssocID="{ACED0FCB-0C04-42D7-A217-24733C04C1A7}" presName="compNode" presStyleCnt="0"/>
      <dgm:spPr/>
    </dgm:pt>
    <dgm:pt modelId="{C3388F79-3922-4157-A71C-EFC591495290}" type="pres">
      <dgm:prSet presAssocID="{ACED0FCB-0C04-42D7-A217-24733C04C1A7}" presName="bgRect" presStyleLbl="bgShp" presStyleIdx="0" presStyleCnt="3"/>
      <dgm:spPr/>
    </dgm:pt>
    <dgm:pt modelId="{3D95A2C1-7F2B-4465-9A3B-BA3DEF1E8CEF}" type="pres">
      <dgm:prSet presAssocID="{ACED0FCB-0C04-42D7-A217-24733C04C1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3B576801-E133-4368-8FE7-3A66EB7A08CF}" type="pres">
      <dgm:prSet presAssocID="{ACED0FCB-0C04-42D7-A217-24733C04C1A7}" presName="spaceRect" presStyleCnt="0"/>
      <dgm:spPr/>
    </dgm:pt>
    <dgm:pt modelId="{3F15119A-E460-4C8F-9E10-06099A0D5B9B}" type="pres">
      <dgm:prSet presAssocID="{ACED0FCB-0C04-42D7-A217-24733C04C1A7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C17CA5E-D4C1-4B18-857A-507166D55B78}" type="pres">
      <dgm:prSet presAssocID="{3CCBD09A-2EE9-4540-99B1-B26A5474A650}" presName="sibTrans" presStyleCnt="0"/>
      <dgm:spPr/>
    </dgm:pt>
    <dgm:pt modelId="{81FE4454-C9DF-485C-8B16-8D462084DA4B}" type="pres">
      <dgm:prSet presAssocID="{AE2F2952-CFDA-4EAB-9353-FE3E90451504}" presName="compNode" presStyleCnt="0"/>
      <dgm:spPr/>
    </dgm:pt>
    <dgm:pt modelId="{CBAFCC0D-082D-43B8-BBA9-65856AAB87B6}" type="pres">
      <dgm:prSet presAssocID="{AE2F2952-CFDA-4EAB-9353-FE3E90451504}" presName="bgRect" presStyleLbl="bgShp" presStyleIdx="1" presStyleCnt="3"/>
      <dgm:spPr/>
    </dgm:pt>
    <dgm:pt modelId="{BD5A37EB-74BB-4EA8-9E97-6BE93EB49B74}" type="pres">
      <dgm:prSet presAssocID="{AE2F2952-CFDA-4EAB-9353-FE3E904515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1199679-D9A3-4754-BFA7-A6147B68A407}" type="pres">
      <dgm:prSet presAssocID="{AE2F2952-CFDA-4EAB-9353-FE3E90451504}" presName="spaceRect" presStyleCnt="0"/>
      <dgm:spPr/>
    </dgm:pt>
    <dgm:pt modelId="{71F3F182-BB2A-4D03-ABEC-5EE14AB6D7EF}" type="pres">
      <dgm:prSet presAssocID="{AE2F2952-CFDA-4EAB-9353-FE3E9045150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E6BCD4D-BC68-4906-AFE7-720A5953FBDD}" type="pres">
      <dgm:prSet presAssocID="{22767C2C-DAB7-424F-8D98-AF90B7BB890C}" presName="sibTrans" presStyleCnt="0"/>
      <dgm:spPr/>
    </dgm:pt>
    <dgm:pt modelId="{1F4C9D5D-DF3E-4898-B13F-631257CF8510}" type="pres">
      <dgm:prSet presAssocID="{6FBA7CE1-420E-4C17-A852-E54A133B0133}" presName="compNode" presStyleCnt="0"/>
      <dgm:spPr/>
    </dgm:pt>
    <dgm:pt modelId="{CCD11C12-3DFE-4A5B-A6C0-F620379767ED}" type="pres">
      <dgm:prSet presAssocID="{6FBA7CE1-420E-4C17-A852-E54A133B0133}" presName="bgRect" presStyleLbl="bgShp" presStyleIdx="2" presStyleCnt="3"/>
      <dgm:spPr/>
    </dgm:pt>
    <dgm:pt modelId="{A5A5CB37-18DB-440F-BC97-01ADEE6F651E}" type="pres">
      <dgm:prSet presAssocID="{6FBA7CE1-420E-4C17-A852-E54A133B01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9FC6713-305D-46F2-A7EF-5750A3151C9F}" type="pres">
      <dgm:prSet presAssocID="{6FBA7CE1-420E-4C17-A852-E54A133B0133}" presName="spaceRect" presStyleCnt="0"/>
      <dgm:spPr/>
    </dgm:pt>
    <dgm:pt modelId="{259F4164-2A98-4971-9E77-D6EE0E75A9A1}" type="pres">
      <dgm:prSet presAssocID="{6FBA7CE1-420E-4C17-A852-E54A133B0133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82E2B9DD-2551-4A35-AD33-02F15B8C6B4E}" srcId="{DDC925E0-C592-4151-91F3-484BB87B2EA0}" destId="{6FBA7CE1-420E-4C17-A852-E54A133B0133}" srcOrd="2" destOrd="0" parTransId="{7422946C-A7ED-4FF2-8708-116487672E2F}" sibTransId="{BC718816-18CD-479D-9F06-CF701FC43100}"/>
    <dgm:cxn modelId="{AC052F52-28FC-4EDC-BE23-0A07DE41ED43}" srcId="{DDC925E0-C592-4151-91F3-484BB87B2EA0}" destId="{AE2F2952-CFDA-4EAB-9353-FE3E90451504}" srcOrd="1" destOrd="0" parTransId="{D0B0FE29-3FD9-4136-A42A-69A89E713B12}" sibTransId="{22767C2C-DAB7-424F-8D98-AF90B7BB890C}"/>
    <dgm:cxn modelId="{F1FC2FE0-FA7B-47A0-AAFC-C382D4C4F07F}" type="presOf" srcId="{AE2F2952-CFDA-4EAB-9353-FE3E90451504}" destId="{71F3F182-BB2A-4D03-ABEC-5EE14AB6D7EF}" srcOrd="0" destOrd="0" presId="urn:microsoft.com/office/officeart/2018/2/layout/IconVerticalSolidList"/>
    <dgm:cxn modelId="{40D1D2E1-6A61-45BD-AD2D-1FD40436E509}" type="presOf" srcId="{DDC925E0-C592-4151-91F3-484BB87B2EA0}" destId="{24BD31B9-B867-45EF-AD8A-9B461AB2C859}" srcOrd="0" destOrd="0" presId="urn:microsoft.com/office/officeart/2018/2/layout/IconVerticalSolidList"/>
    <dgm:cxn modelId="{34B9BE4F-3C19-4E97-89EA-3C9DF639C293}" srcId="{DDC925E0-C592-4151-91F3-484BB87B2EA0}" destId="{ACED0FCB-0C04-42D7-A217-24733C04C1A7}" srcOrd="0" destOrd="0" parTransId="{13FBEB5B-E541-48AA-AC65-D811E50D231B}" sibTransId="{3CCBD09A-2EE9-4540-99B1-B26A5474A650}"/>
    <dgm:cxn modelId="{13CA69AA-1C8E-43C8-986F-CC6F36D875BB}" type="presOf" srcId="{6FBA7CE1-420E-4C17-A852-E54A133B0133}" destId="{259F4164-2A98-4971-9E77-D6EE0E75A9A1}" srcOrd="0" destOrd="0" presId="urn:microsoft.com/office/officeart/2018/2/layout/IconVerticalSolidList"/>
    <dgm:cxn modelId="{435885EA-6826-4232-BD21-DC823E36B28E}" type="presOf" srcId="{ACED0FCB-0C04-42D7-A217-24733C04C1A7}" destId="{3F15119A-E460-4C8F-9E10-06099A0D5B9B}" srcOrd="0" destOrd="0" presId="urn:microsoft.com/office/officeart/2018/2/layout/IconVerticalSolidList"/>
    <dgm:cxn modelId="{5E402F3F-125C-42F6-B2E5-89107FA2C968}" type="presParOf" srcId="{24BD31B9-B867-45EF-AD8A-9B461AB2C859}" destId="{0C062D6A-B53D-4EAC-827B-2588C7D5037E}" srcOrd="0" destOrd="0" presId="urn:microsoft.com/office/officeart/2018/2/layout/IconVerticalSolidList"/>
    <dgm:cxn modelId="{E5589523-C4B2-40D7-B0CA-E4CBDCFAA040}" type="presParOf" srcId="{0C062D6A-B53D-4EAC-827B-2588C7D5037E}" destId="{C3388F79-3922-4157-A71C-EFC591495290}" srcOrd="0" destOrd="0" presId="urn:microsoft.com/office/officeart/2018/2/layout/IconVerticalSolidList"/>
    <dgm:cxn modelId="{F2DFDD0A-02B7-43FD-9D2C-42DBA603293A}" type="presParOf" srcId="{0C062D6A-B53D-4EAC-827B-2588C7D5037E}" destId="{3D95A2C1-7F2B-4465-9A3B-BA3DEF1E8CEF}" srcOrd="1" destOrd="0" presId="urn:microsoft.com/office/officeart/2018/2/layout/IconVerticalSolidList"/>
    <dgm:cxn modelId="{0955C604-74CA-4548-9BD5-CE1B3894EB28}" type="presParOf" srcId="{0C062D6A-B53D-4EAC-827B-2588C7D5037E}" destId="{3B576801-E133-4368-8FE7-3A66EB7A08CF}" srcOrd="2" destOrd="0" presId="urn:microsoft.com/office/officeart/2018/2/layout/IconVerticalSolidList"/>
    <dgm:cxn modelId="{7D20100D-A440-4B84-AF2E-B874CB13D9EB}" type="presParOf" srcId="{0C062D6A-B53D-4EAC-827B-2588C7D5037E}" destId="{3F15119A-E460-4C8F-9E10-06099A0D5B9B}" srcOrd="3" destOrd="0" presId="urn:microsoft.com/office/officeart/2018/2/layout/IconVerticalSolidList"/>
    <dgm:cxn modelId="{AF6DB8F2-41B0-4357-AD02-7C8769879BEC}" type="presParOf" srcId="{24BD31B9-B867-45EF-AD8A-9B461AB2C859}" destId="{FC17CA5E-D4C1-4B18-857A-507166D55B78}" srcOrd="1" destOrd="0" presId="urn:microsoft.com/office/officeart/2018/2/layout/IconVerticalSolidList"/>
    <dgm:cxn modelId="{A470437C-9DB2-40AB-B62C-311843479E4D}" type="presParOf" srcId="{24BD31B9-B867-45EF-AD8A-9B461AB2C859}" destId="{81FE4454-C9DF-485C-8B16-8D462084DA4B}" srcOrd="2" destOrd="0" presId="urn:microsoft.com/office/officeart/2018/2/layout/IconVerticalSolidList"/>
    <dgm:cxn modelId="{54FDB88A-3B3B-44D3-A195-038037757D58}" type="presParOf" srcId="{81FE4454-C9DF-485C-8B16-8D462084DA4B}" destId="{CBAFCC0D-082D-43B8-BBA9-65856AAB87B6}" srcOrd="0" destOrd="0" presId="urn:microsoft.com/office/officeart/2018/2/layout/IconVerticalSolidList"/>
    <dgm:cxn modelId="{E51FCCC2-4007-45C3-BF7B-D05967A75629}" type="presParOf" srcId="{81FE4454-C9DF-485C-8B16-8D462084DA4B}" destId="{BD5A37EB-74BB-4EA8-9E97-6BE93EB49B74}" srcOrd="1" destOrd="0" presId="urn:microsoft.com/office/officeart/2018/2/layout/IconVerticalSolidList"/>
    <dgm:cxn modelId="{F2E81274-E46A-4CC9-85D2-7CB15D08DB7A}" type="presParOf" srcId="{81FE4454-C9DF-485C-8B16-8D462084DA4B}" destId="{21199679-D9A3-4754-BFA7-A6147B68A407}" srcOrd="2" destOrd="0" presId="urn:microsoft.com/office/officeart/2018/2/layout/IconVerticalSolidList"/>
    <dgm:cxn modelId="{39D58220-8E6D-4367-99CA-B9C48D37D68B}" type="presParOf" srcId="{81FE4454-C9DF-485C-8B16-8D462084DA4B}" destId="{71F3F182-BB2A-4D03-ABEC-5EE14AB6D7EF}" srcOrd="3" destOrd="0" presId="urn:microsoft.com/office/officeart/2018/2/layout/IconVerticalSolidList"/>
    <dgm:cxn modelId="{010EAF39-175E-45C6-B496-5962E1822B6F}" type="presParOf" srcId="{24BD31B9-B867-45EF-AD8A-9B461AB2C859}" destId="{4E6BCD4D-BC68-4906-AFE7-720A5953FBDD}" srcOrd="3" destOrd="0" presId="urn:microsoft.com/office/officeart/2018/2/layout/IconVerticalSolidList"/>
    <dgm:cxn modelId="{691301D0-2E67-468D-9A67-B28BDA92B42E}" type="presParOf" srcId="{24BD31B9-B867-45EF-AD8A-9B461AB2C859}" destId="{1F4C9D5D-DF3E-4898-B13F-631257CF8510}" srcOrd="4" destOrd="0" presId="urn:microsoft.com/office/officeart/2018/2/layout/IconVerticalSolidList"/>
    <dgm:cxn modelId="{63E7C11E-6148-4C4F-9FEB-BF3BE40F6944}" type="presParOf" srcId="{1F4C9D5D-DF3E-4898-B13F-631257CF8510}" destId="{CCD11C12-3DFE-4A5B-A6C0-F620379767ED}" srcOrd="0" destOrd="0" presId="urn:microsoft.com/office/officeart/2018/2/layout/IconVerticalSolidList"/>
    <dgm:cxn modelId="{CBF80902-A8F0-4324-B34C-2733B18193FD}" type="presParOf" srcId="{1F4C9D5D-DF3E-4898-B13F-631257CF8510}" destId="{A5A5CB37-18DB-440F-BC97-01ADEE6F651E}" srcOrd="1" destOrd="0" presId="urn:microsoft.com/office/officeart/2018/2/layout/IconVerticalSolidList"/>
    <dgm:cxn modelId="{3F160F92-8914-4A0D-9EB1-66497B0CC2EC}" type="presParOf" srcId="{1F4C9D5D-DF3E-4898-B13F-631257CF8510}" destId="{59FC6713-305D-46F2-A7EF-5750A3151C9F}" srcOrd="2" destOrd="0" presId="urn:microsoft.com/office/officeart/2018/2/layout/IconVerticalSolidList"/>
    <dgm:cxn modelId="{95A65D54-85F2-4544-8566-D8E0690970AF}" type="presParOf" srcId="{1F4C9D5D-DF3E-4898-B13F-631257CF8510}" destId="{259F4164-2A98-4971-9E77-D6EE0E75A9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0FADCE-43C9-4227-AED7-21301DD0ACA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86343-5A74-480C-B570-B5C824DB29DB}">
      <dgm:prSet/>
      <dgm:spPr/>
      <dgm:t>
        <a:bodyPr/>
        <a:lstStyle/>
        <a:p>
          <a:r>
            <a:rPr lang="pt-BR"/>
            <a:t>Python é fácil de aprender</a:t>
          </a:r>
          <a:endParaRPr lang="en-US"/>
        </a:p>
      </dgm:t>
    </dgm:pt>
    <dgm:pt modelId="{32F44CFE-5859-4434-8EC0-7B142BA18C83}" type="parTrans" cxnId="{91D28AE9-3CE6-484E-B928-6E226EE76D9B}">
      <dgm:prSet/>
      <dgm:spPr/>
      <dgm:t>
        <a:bodyPr/>
        <a:lstStyle/>
        <a:p>
          <a:endParaRPr lang="en-US"/>
        </a:p>
      </dgm:t>
    </dgm:pt>
    <dgm:pt modelId="{5529B766-4208-4A58-BF0C-083FC7429F42}" type="sibTrans" cxnId="{91D28AE9-3CE6-484E-B928-6E226EE76D9B}">
      <dgm:prSet/>
      <dgm:spPr/>
      <dgm:t>
        <a:bodyPr/>
        <a:lstStyle/>
        <a:p>
          <a:endParaRPr lang="en-US"/>
        </a:p>
      </dgm:t>
    </dgm:pt>
    <dgm:pt modelId="{FDB1B490-A923-4DB3-A8CE-0624BE8C1D4B}">
      <dgm:prSet/>
      <dgm:spPr/>
      <dgm:t>
        <a:bodyPr/>
        <a:lstStyle/>
        <a:p>
          <a:r>
            <a:rPr lang="pt-BR"/>
            <a:t>É uma linguagem de programação poderosa</a:t>
          </a:r>
          <a:endParaRPr lang="en-US"/>
        </a:p>
      </dgm:t>
    </dgm:pt>
    <dgm:pt modelId="{8E128B83-23E0-4A4F-A6F2-A7AEE779C513}" type="parTrans" cxnId="{48EAC5D9-1F23-4C39-A36F-322D6E534CF3}">
      <dgm:prSet/>
      <dgm:spPr/>
      <dgm:t>
        <a:bodyPr/>
        <a:lstStyle/>
        <a:p>
          <a:endParaRPr lang="en-US"/>
        </a:p>
      </dgm:t>
    </dgm:pt>
    <dgm:pt modelId="{E8B8314C-D8AB-42DF-968D-3736DED3B50D}" type="sibTrans" cxnId="{48EAC5D9-1F23-4C39-A36F-322D6E534CF3}">
      <dgm:prSet/>
      <dgm:spPr/>
      <dgm:t>
        <a:bodyPr/>
        <a:lstStyle/>
        <a:p>
          <a:endParaRPr lang="en-US"/>
        </a:p>
      </dgm:t>
    </dgm:pt>
    <dgm:pt modelId="{E94321EE-8DE7-4C88-81A6-17281DD50C93}">
      <dgm:prSet/>
      <dgm:spPr/>
      <dgm:t>
        <a:bodyPr/>
        <a:lstStyle/>
        <a:p>
          <a:r>
            <a:rPr lang="pt-BR"/>
            <a:t>Python funciona em diferentes plataformas (Linux, Mac, Windows, Raspberry Pi, etc)</a:t>
          </a:r>
          <a:endParaRPr lang="en-US"/>
        </a:p>
      </dgm:t>
    </dgm:pt>
    <dgm:pt modelId="{D0BAF59F-2992-4797-875C-CCA125D51815}" type="parTrans" cxnId="{BDBAF560-6BAF-4537-A079-1A346852AEEC}">
      <dgm:prSet/>
      <dgm:spPr/>
      <dgm:t>
        <a:bodyPr/>
        <a:lstStyle/>
        <a:p>
          <a:endParaRPr lang="en-US"/>
        </a:p>
      </dgm:t>
    </dgm:pt>
    <dgm:pt modelId="{57F5EE6A-100F-41B4-86B5-C196BFC4FC29}" type="sibTrans" cxnId="{BDBAF560-6BAF-4537-A079-1A346852AEEC}">
      <dgm:prSet/>
      <dgm:spPr/>
      <dgm:t>
        <a:bodyPr/>
        <a:lstStyle/>
        <a:p>
          <a:endParaRPr lang="en-US"/>
        </a:p>
      </dgm:t>
    </dgm:pt>
    <dgm:pt modelId="{A959986F-60DD-475A-80BC-9A30894E746E}">
      <dgm:prSet/>
      <dgm:spPr/>
      <dgm:t>
        <a:bodyPr/>
        <a:lstStyle/>
        <a:p>
          <a:r>
            <a:rPr lang="pt-BR" dirty="0"/>
            <a:t>Tem uma sintaxe simples que permite programadores escreverem programas com menos linhas de código</a:t>
          </a:r>
          <a:endParaRPr lang="en-US" dirty="0"/>
        </a:p>
      </dgm:t>
    </dgm:pt>
    <dgm:pt modelId="{2FB3CBD7-25CE-47F2-A8D9-1B2505BB9F50}" type="parTrans" cxnId="{ADCC2B6C-795A-4A07-B845-D74C86EA17A9}">
      <dgm:prSet/>
      <dgm:spPr/>
      <dgm:t>
        <a:bodyPr/>
        <a:lstStyle/>
        <a:p>
          <a:endParaRPr lang="en-US"/>
        </a:p>
      </dgm:t>
    </dgm:pt>
    <dgm:pt modelId="{A336ED4A-5E5E-4EAE-B3B7-5A7D619BFB56}" type="sibTrans" cxnId="{ADCC2B6C-795A-4A07-B845-D74C86EA17A9}">
      <dgm:prSet/>
      <dgm:spPr/>
      <dgm:t>
        <a:bodyPr/>
        <a:lstStyle/>
        <a:p>
          <a:endParaRPr lang="en-US"/>
        </a:p>
      </dgm:t>
    </dgm:pt>
    <dgm:pt modelId="{08EE6091-AF0F-4705-B20E-E02C08007AC6}">
      <dgm:prSet/>
      <dgm:spPr/>
      <dgm:t>
        <a:bodyPr/>
        <a:lstStyle/>
        <a:p>
          <a:r>
            <a:rPr lang="pt-BR"/>
            <a:t>Tem uma curva de aprendizagem bem menor que outras linguagens</a:t>
          </a:r>
          <a:endParaRPr lang="en-US"/>
        </a:p>
      </dgm:t>
    </dgm:pt>
    <dgm:pt modelId="{A1F3A5BE-2A60-4EA7-A5A7-A8C1D1122393}" type="parTrans" cxnId="{C399B4D9-6DC4-4911-BA2F-5F78A8396AC2}">
      <dgm:prSet/>
      <dgm:spPr/>
      <dgm:t>
        <a:bodyPr/>
        <a:lstStyle/>
        <a:p>
          <a:endParaRPr lang="en-US"/>
        </a:p>
      </dgm:t>
    </dgm:pt>
    <dgm:pt modelId="{2F476511-85CF-445F-AA29-B847B0A1A053}" type="sibTrans" cxnId="{C399B4D9-6DC4-4911-BA2F-5F78A8396AC2}">
      <dgm:prSet/>
      <dgm:spPr/>
      <dgm:t>
        <a:bodyPr/>
        <a:lstStyle/>
        <a:p>
          <a:endParaRPr lang="en-US"/>
        </a:p>
      </dgm:t>
    </dgm:pt>
    <dgm:pt modelId="{EE4927A1-B80D-45B1-94B3-BDA575886E19}" type="pres">
      <dgm:prSet presAssocID="{B00FADCE-43C9-4227-AED7-21301DD0AC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2096CB-17B6-4FEB-B43A-DBD36136A455}" type="pres">
      <dgm:prSet presAssocID="{08EE6091-AF0F-4705-B20E-E02C08007AC6}" presName="boxAndChildren" presStyleCnt="0"/>
      <dgm:spPr/>
    </dgm:pt>
    <dgm:pt modelId="{D4593546-5806-4064-BA84-BFB403265B37}" type="pres">
      <dgm:prSet presAssocID="{08EE6091-AF0F-4705-B20E-E02C08007AC6}" presName="parentTextBox" presStyleLbl="node1" presStyleIdx="0" presStyleCnt="5"/>
      <dgm:spPr/>
      <dgm:t>
        <a:bodyPr/>
        <a:lstStyle/>
        <a:p>
          <a:endParaRPr lang="pt-BR"/>
        </a:p>
      </dgm:t>
    </dgm:pt>
    <dgm:pt modelId="{779E8F80-6C3C-46F7-8CA1-817D57A8720A}" type="pres">
      <dgm:prSet presAssocID="{A336ED4A-5E5E-4EAE-B3B7-5A7D619BFB56}" presName="sp" presStyleCnt="0"/>
      <dgm:spPr/>
    </dgm:pt>
    <dgm:pt modelId="{822F3AA3-4FAC-4782-B8BD-C70DD7ED42E7}" type="pres">
      <dgm:prSet presAssocID="{A959986F-60DD-475A-80BC-9A30894E746E}" presName="arrowAndChildren" presStyleCnt="0"/>
      <dgm:spPr/>
    </dgm:pt>
    <dgm:pt modelId="{CC72DB84-1CBC-42E2-820D-A725411AA14A}" type="pres">
      <dgm:prSet presAssocID="{A959986F-60DD-475A-80BC-9A30894E746E}" presName="parentTextArrow" presStyleLbl="node1" presStyleIdx="1" presStyleCnt="5"/>
      <dgm:spPr/>
      <dgm:t>
        <a:bodyPr/>
        <a:lstStyle/>
        <a:p>
          <a:endParaRPr lang="pt-BR"/>
        </a:p>
      </dgm:t>
    </dgm:pt>
    <dgm:pt modelId="{A6B2CD04-8338-4394-B2B4-68BD2B88DB56}" type="pres">
      <dgm:prSet presAssocID="{57F5EE6A-100F-41B4-86B5-C196BFC4FC29}" presName="sp" presStyleCnt="0"/>
      <dgm:spPr/>
    </dgm:pt>
    <dgm:pt modelId="{5598E8D0-09F9-44FA-9C43-EDF50658E6FA}" type="pres">
      <dgm:prSet presAssocID="{E94321EE-8DE7-4C88-81A6-17281DD50C93}" presName="arrowAndChildren" presStyleCnt="0"/>
      <dgm:spPr/>
    </dgm:pt>
    <dgm:pt modelId="{7E4A1820-6E0D-4D9C-9639-1DF3E2FC0DC1}" type="pres">
      <dgm:prSet presAssocID="{E94321EE-8DE7-4C88-81A6-17281DD50C93}" presName="parentTextArrow" presStyleLbl="node1" presStyleIdx="2" presStyleCnt="5"/>
      <dgm:spPr/>
      <dgm:t>
        <a:bodyPr/>
        <a:lstStyle/>
        <a:p>
          <a:endParaRPr lang="pt-BR"/>
        </a:p>
      </dgm:t>
    </dgm:pt>
    <dgm:pt modelId="{CF9DACA8-3266-4881-8560-CB6F23FE132D}" type="pres">
      <dgm:prSet presAssocID="{E8B8314C-D8AB-42DF-968D-3736DED3B50D}" presName="sp" presStyleCnt="0"/>
      <dgm:spPr/>
    </dgm:pt>
    <dgm:pt modelId="{87F317F0-82FE-4414-9FEC-FA7754835993}" type="pres">
      <dgm:prSet presAssocID="{FDB1B490-A923-4DB3-A8CE-0624BE8C1D4B}" presName="arrowAndChildren" presStyleCnt="0"/>
      <dgm:spPr/>
    </dgm:pt>
    <dgm:pt modelId="{B4000F26-9D06-45B1-B112-91E072093BDE}" type="pres">
      <dgm:prSet presAssocID="{FDB1B490-A923-4DB3-A8CE-0624BE8C1D4B}" presName="parentTextArrow" presStyleLbl="node1" presStyleIdx="3" presStyleCnt="5"/>
      <dgm:spPr/>
      <dgm:t>
        <a:bodyPr/>
        <a:lstStyle/>
        <a:p>
          <a:endParaRPr lang="pt-BR"/>
        </a:p>
      </dgm:t>
    </dgm:pt>
    <dgm:pt modelId="{B1F73109-27C8-498A-9153-D9825EE7FCBD}" type="pres">
      <dgm:prSet presAssocID="{5529B766-4208-4A58-BF0C-083FC7429F42}" presName="sp" presStyleCnt="0"/>
      <dgm:spPr/>
    </dgm:pt>
    <dgm:pt modelId="{D4DD024B-A02A-4912-9CCB-B2D0361F481A}" type="pres">
      <dgm:prSet presAssocID="{4AF86343-5A74-480C-B570-B5C824DB29DB}" presName="arrowAndChildren" presStyleCnt="0"/>
      <dgm:spPr/>
    </dgm:pt>
    <dgm:pt modelId="{5294918D-3718-4720-8DF9-23CC0E690CDB}" type="pres">
      <dgm:prSet presAssocID="{4AF86343-5A74-480C-B570-B5C824DB29DB}" presName="parentTextArrow" presStyleLbl="node1" presStyleIdx="4" presStyleCnt="5"/>
      <dgm:spPr/>
      <dgm:t>
        <a:bodyPr/>
        <a:lstStyle/>
        <a:p>
          <a:endParaRPr lang="pt-BR"/>
        </a:p>
      </dgm:t>
    </dgm:pt>
  </dgm:ptLst>
  <dgm:cxnLst>
    <dgm:cxn modelId="{DCEED9D4-0A09-4BA7-ADA8-645B933DEE34}" type="presOf" srcId="{B00FADCE-43C9-4227-AED7-21301DD0ACA3}" destId="{EE4927A1-B80D-45B1-94B3-BDA575886E19}" srcOrd="0" destOrd="0" presId="urn:microsoft.com/office/officeart/2005/8/layout/process4"/>
    <dgm:cxn modelId="{2DFDE010-4A8A-4B28-ADE5-2D5ABD8DB75F}" type="presOf" srcId="{E94321EE-8DE7-4C88-81A6-17281DD50C93}" destId="{7E4A1820-6E0D-4D9C-9639-1DF3E2FC0DC1}" srcOrd="0" destOrd="0" presId="urn:microsoft.com/office/officeart/2005/8/layout/process4"/>
    <dgm:cxn modelId="{48EAC5D9-1F23-4C39-A36F-322D6E534CF3}" srcId="{B00FADCE-43C9-4227-AED7-21301DD0ACA3}" destId="{FDB1B490-A923-4DB3-A8CE-0624BE8C1D4B}" srcOrd="1" destOrd="0" parTransId="{8E128B83-23E0-4A4F-A6F2-A7AEE779C513}" sibTransId="{E8B8314C-D8AB-42DF-968D-3736DED3B50D}"/>
    <dgm:cxn modelId="{ADCC2B6C-795A-4A07-B845-D74C86EA17A9}" srcId="{B00FADCE-43C9-4227-AED7-21301DD0ACA3}" destId="{A959986F-60DD-475A-80BC-9A30894E746E}" srcOrd="3" destOrd="0" parTransId="{2FB3CBD7-25CE-47F2-A8D9-1B2505BB9F50}" sibTransId="{A336ED4A-5E5E-4EAE-B3B7-5A7D619BFB56}"/>
    <dgm:cxn modelId="{1B2120A5-74F6-417C-8E36-8170710680A2}" type="presOf" srcId="{4AF86343-5A74-480C-B570-B5C824DB29DB}" destId="{5294918D-3718-4720-8DF9-23CC0E690CDB}" srcOrd="0" destOrd="0" presId="urn:microsoft.com/office/officeart/2005/8/layout/process4"/>
    <dgm:cxn modelId="{B05921C0-F7E0-4F80-8F4C-634E20E202F2}" type="presOf" srcId="{FDB1B490-A923-4DB3-A8CE-0624BE8C1D4B}" destId="{B4000F26-9D06-45B1-B112-91E072093BDE}" srcOrd="0" destOrd="0" presId="urn:microsoft.com/office/officeart/2005/8/layout/process4"/>
    <dgm:cxn modelId="{A224E1F8-A228-444B-8090-40D54B15C3FA}" type="presOf" srcId="{08EE6091-AF0F-4705-B20E-E02C08007AC6}" destId="{D4593546-5806-4064-BA84-BFB403265B37}" srcOrd="0" destOrd="0" presId="urn:microsoft.com/office/officeart/2005/8/layout/process4"/>
    <dgm:cxn modelId="{91D28AE9-3CE6-484E-B928-6E226EE76D9B}" srcId="{B00FADCE-43C9-4227-AED7-21301DD0ACA3}" destId="{4AF86343-5A74-480C-B570-B5C824DB29DB}" srcOrd="0" destOrd="0" parTransId="{32F44CFE-5859-4434-8EC0-7B142BA18C83}" sibTransId="{5529B766-4208-4A58-BF0C-083FC7429F42}"/>
    <dgm:cxn modelId="{C399B4D9-6DC4-4911-BA2F-5F78A8396AC2}" srcId="{B00FADCE-43C9-4227-AED7-21301DD0ACA3}" destId="{08EE6091-AF0F-4705-B20E-E02C08007AC6}" srcOrd="4" destOrd="0" parTransId="{A1F3A5BE-2A60-4EA7-A5A7-A8C1D1122393}" sibTransId="{2F476511-85CF-445F-AA29-B847B0A1A053}"/>
    <dgm:cxn modelId="{621E1CC1-9654-4D43-BE30-0779C1DD2A7F}" type="presOf" srcId="{A959986F-60DD-475A-80BC-9A30894E746E}" destId="{CC72DB84-1CBC-42E2-820D-A725411AA14A}" srcOrd="0" destOrd="0" presId="urn:microsoft.com/office/officeart/2005/8/layout/process4"/>
    <dgm:cxn modelId="{BDBAF560-6BAF-4537-A079-1A346852AEEC}" srcId="{B00FADCE-43C9-4227-AED7-21301DD0ACA3}" destId="{E94321EE-8DE7-4C88-81A6-17281DD50C93}" srcOrd="2" destOrd="0" parTransId="{D0BAF59F-2992-4797-875C-CCA125D51815}" sibTransId="{57F5EE6A-100F-41B4-86B5-C196BFC4FC29}"/>
    <dgm:cxn modelId="{90DFFF4B-7C00-48BB-B88D-51361C4AB7A4}" type="presParOf" srcId="{EE4927A1-B80D-45B1-94B3-BDA575886E19}" destId="{302096CB-17B6-4FEB-B43A-DBD36136A455}" srcOrd="0" destOrd="0" presId="urn:microsoft.com/office/officeart/2005/8/layout/process4"/>
    <dgm:cxn modelId="{468EC319-39BE-430B-9721-84DEB551CE59}" type="presParOf" srcId="{302096CB-17B6-4FEB-B43A-DBD36136A455}" destId="{D4593546-5806-4064-BA84-BFB403265B37}" srcOrd="0" destOrd="0" presId="urn:microsoft.com/office/officeart/2005/8/layout/process4"/>
    <dgm:cxn modelId="{17638ECA-5E24-46AA-9D42-7D5725A2FDC9}" type="presParOf" srcId="{EE4927A1-B80D-45B1-94B3-BDA575886E19}" destId="{779E8F80-6C3C-46F7-8CA1-817D57A8720A}" srcOrd="1" destOrd="0" presId="urn:microsoft.com/office/officeart/2005/8/layout/process4"/>
    <dgm:cxn modelId="{F3234C17-D718-4598-B85D-4CC33584C7A6}" type="presParOf" srcId="{EE4927A1-B80D-45B1-94B3-BDA575886E19}" destId="{822F3AA3-4FAC-4782-B8BD-C70DD7ED42E7}" srcOrd="2" destOrd="0" presId="urn:microsoft.com/office/officeart/2005/8/layout/process4"/>
    <dgm:cxn modelId="{BF16BB35-9F6C-4E03-A4FA-873103AE4A33}" type="presParOf" srcId="{822F3AA3-4FAC-4782-B8BD-C70DD7ED42E7}" destId="{CC72DB84-1CBC-42E2-820D-A725411AA14A}" srcOrd="0" destOrd="0" presId="urn:microsoft.com/office/officeart/2005/8/layout/process4"/>
    <dgm:cxn modelId="{5C2F71F7-7F82-44C2-90A2-45220F450847}" type="presParOf" srcId="{EE4927A1-B80D-45B1-94B3-BDA575886E19}" destId="{A6B2CD04-8338-4394-B2B4-68BD2B88DB56}" srcOrd="3" destOrd="0" presId="urn:microsoft.com/office/officeart/2005/8/layout/process4"/>
    <dgm:cxn modelId="{3B1B4955-01A5-42F5-BBFA-4650122751CA}" type="presParOf" srcId="{EE4927A1-B80D-45B1-94B3-BDA575886E19}" destId="{5598E8D0-09F9-44FA-9C43-EDF50658E6FA}" srcOrd="4" destOrd="0" presId="urn:microsoft.com/office/officeart/2005/8/layout/process4"/>
    <dgm:cxn modelId="{7A823EE5-FBAB-4F78-B58C-9EFD886E2877}" type="presParOf" srcId="{5598E8D0-09F9-44FA-9C43-EDF50658E6FA}" destId="{7E4A1820-6E0D-4D9C-9639-1DF3E2FC0DC1}" srcOrd="0" destOrd="0" presId="urn:microsoft.com/office/officeart/2005/8/layout/process4"/>
    <dgm:cxn modelId="{7E4969EC-0161-4DE6-9FE4-E777614905C9}" type="presParOf" srcId="{EE4927A1-B80D-45B1-94B3-BDA575886E19}" destId="{CF9DACA8-3266-4881-8560-CB6F23FE132D}" srcOrd="5" destOrd="0" presId="urn:microsoft.com/office/officeart/2005/8/layout/process4"/>
    <dgm:cxn modelId="{8AED4E17-9F4C-44ED-8B01-75853F7C99D1}" type="presParOf" srcId="{EE4927A1-B80D-45B1-94B3-BDA575886E19}" destId="{87F317F0-82FE-4414-9FEC-FA7754835993}" srcOrd="6" destOrd="0" presId="urn:microsoft.com/office/officeart/2005/8/layout/process4"/>
    <dgm:cxn modelId="{269A5E70-7C97-4FF2-933B-F4A5585303EA}" type="presParOf" srcId="{87F317F0-82FE-4414-9FEC-FA7754835993}" destId="{B4000F26-9D06-45B1-B112-91E072093BDE}" srcOrd="0" destOrd="0" presId="urn:microsoft.com/office/officeart/2005/8/layout/process4"/>
    <dgm:cxn modelId="{FA694494-EFA7-47A5-8F36-02AFB446DD8A}" type="presParOf" srcId="{EE4927A1-B80D-45B1-94B3-BDA575886E19}" destId="{B1F73109-27C8-498A-9153-D9825EE7FCBD}" srcOrd="7" destOrd="0" presId="urn:microsoft.com/office/officeart/2005/8/layout/process4"/>
    <dgm:cxn modelId="{E7D9815B-A919-474D-9E93-D45613A05334}" type="presParOf" srcId="{EE4927A1-B80D-45B1-94B3-BDA575886E19}" destId="{D4DD024B-A02A-4912-9CCB-B2D0361F481A}" srcOrd="8" destOrd="0" presId="urn:microsoft.com/office/officeart/2005/8/layout/process4"/>
    <dgm:cxn modelId="{578C9B63-70AF-4935-8778-F41FE8B89DF3}" type="presParOf" srcId="{D4DD024B-A02A-4912-9CCB-B2D0361F481A}" destId="{5294918D-3718-4720-8DF9-23CC0E690C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5BC72D-D90A-49F6-B3FE-27664959BB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1891159-8338-4763-9594-D43E54E172B6}">
      <dgm:prSet/>
      <dgm:spPr/>
      <dgm:t>
        <a:bodyPr/>
        <a:lstStyle/>
        <a:p>
          <a:r>
            <a:rPr lang="pt-BR"/>
            <a:t>Construção de sistemas Web com Django, Flask, Pyramid, etc.</a:t>
          </a:r>
          <a:endParaRPr lang="en-US"/>
        </a:p>
      </dgm:t>
    </dgm:pt>
    <dgm:pt modelId="{A30B58A2-CE22-4491-B5DB-7D565F98ED9D}" type="parTrans" cxnId="{FD952545-58D7-49EB-A441-D0351BF3A877}">
      <dgm:prSet/>
      <dgm:spPr/>
      <dgm:t>
        <a:bodyPr/>
        <a:lstStyle/>
        <a:p>
          <a:endParaRPr lang="en-US"/>
        </a:p>
      </dgm:t>
    </dgm:pt>
    <dgm:pt modelId="{E24CF387-C2DA-4DFC-8120-D66CFA3698F7}" type="sibTrans" cxnId="{FD952545-58D7-49EB-A441-D0351BF3A877}">
      <dgm:prSet phldrT="01"/>
      <dgm:spPr/>
      <dgm:t>
        <a:bodyPr/>
        <a:lstStyle/>
        <a:p>
          <a:endParaRPr lang="en-US"/>
        </a:p>
      </dgm:t>
    </dgm:pt>
    <dgm:pt modelId="{B2C06F51-A7C2-4948-B7D9-C55477D1AD37}">
      <dgm:prSet/>
      <dgm:spPr/>
      <dgm:t>
        <a:bodyPr/>
        <a:lstStyle/>
        <a:p>
          <a:r>
            <a:rPr lang="pt-BR"/>
            <a:t>Análise de dados, Inteligência Artificial, Machine Learning e etc com Numpy, Pandas, Matplotlib, etc</a:t>
          </a:r>
          <a:endParaRPr lang="en-US"/>
        </a:p>
      </dgm:t>
    </dgm:pt>
    <dgm:pt modelId="{147C9A22-CE86-4482-B1C0-B14502DAC852}" type="parTrans" cxnId="{6429859D-A7C8-404A-99F0-8EA4BB76CE65}">
      <dgm:prSet/>
      <dgm:spPr/>
      <dgm:t>
        <a:bodyPr/>
        <a:lstStyle/>
        <a:p>
          <a:endParaRPr lang="en-US"/>
        </a:p>
      </dgm:t>
    </dgm:pt>
    <dgm:pt modelId="{9A0D3916-D9E4-4F2C-87B8-9C6155D7BFD5}" type="sibTrans" cxnId="{6429859D-A7C8-404A-99F0-8EA4BB76CE65}">
      <dgm:prSet phldrT="02"/>
      <dgm:spPr/>
      <dgm:t>
        <a:bodyPr/>
        <a:lstStyle/>
        <a:p>
          <a:endParaRPr lang="en-US"/>
        </a:p>
      </dgm:t>
    </dgm:pt>
    <dgm:pt modelId="{5C2C4ADF-053F-476A-AC8C-5ED460DE1D2F}">
      <dgm:prSet/>
      <dgm:spPr/>
      <dgm:t>
        <a:bodyPr/>
        <a:lstStyle/>
        <a:p>
          <a:r>
            <a:rPr lang="pt-BR"/>
            <a:t>Construção de aplicativos com Kivy e Pybee</a:t>
          </a:r>
          <a:endParaRPr lang="en-US"/>
        </a:p>
      </dgm:t>
    </dgm:pt>
    <dgm:pt modelId="{5D8A7A2F-0501-46EA-80F6-B444E4E781B0}" type="parTrans" cxnId="{FDC22D4D-FB1E-4FA8-A2DA-925A38E25C30}">
      <dgm:prSet/>
      <dgm:spPr/>
      <dgm:t>
        <a:bodyPr/>
        <a:lstStyle/>
        <a:p>
          <a:endParaRPr lang="en-US"/>
        </a:p>
      </dgm:t>
    </dgm:pt>
    <dgm:pt modelId="{FC87B77B-1E40-430D-B3D3-DDEA2AE81486}" type="sibTrans" cxnId="{FDC22D4D-FB1E-4FA8-A2DA-925A38E25C30}">
      <dgm:prSet phldrT="03"/>
      <dgm:spPr/>
      <dgm:t>
        <a:bodyPr/>
        <a:lstStyle/>
        <a:p>
          <a:endParaRPr lang="en-US"/>
        </a:p>
      </dgm:t>
    </dgm:pt>
    <dgm:pt modelId="{295D5596-838B-4F61-99C3-52E6147B85C0}">
      <dgm:prSet/>
      <dgm:spPr/>
      <dgm:t>
        <a:bodyPr/>
        <a:lstStyle/>
        <a:p>
          <a:r>
            <a:rPr lang="pt-BR"/>
            <a:t>Construção de sistemas desktop com Tkinter, WxPython, etc</a:t>
          </a:r>
          <a:endParaRPr lang="en-US"/>
        </a:p>
      </dgm:t>
    </dgm:pt>
    <dgm:pt modelId="{A3BC9C98-DB21-4435-925C-8AF34219F5CA}" type="parTrans" cxnId="{5BAC44EE-C018-4E81-B3F1-4F22062655DB}">
      <dgm:prSet/>
      <dgm:spPr/>
      <dgm:t>
        <a:bodyPr/>
        <a:lstStyle/>
        <a:p>
          <a:endParaRPr lang="en-US"/>
        </a:p>
      </dgm:t>
    </dgm:pt>
    <dgm:pt modelId="{57C8E275-3CF8-4C4F-AAF9-8279F1DD7CAD}" type="sibTrans" cxnId="{5BAC44EE-C018-4E81-B3F1-4F22062655DB}">
      <dgm:prSet phldrT="04"/>
      <dgm:spPr/>
      <dgm:t>
        <a:bodyPr/>
        <a:lstStyle/>
        <a:p>
          <a:endParaRPr lang="en-US"/>
        </a:p>
      </dgm:t>
    </dgm:pt>
    <dgm:pt modelId="{A5FF7A02-E3D0-438A-9181-0ED259E14EA2}" type="pres">
      <dgm:prSet presAssocID="{5F5BC72D-D90A-49F6-B3FE-27664959BB9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F608408-AF1B-455B-8922-CB315FAF39ED}" type="pres">
      <dgm:prSet presAssocID="{11891159-8338-4763-9594-D43E54E172B6}" presName="compNode" presStyleCnt="0"/>
      <dgm:spPr/>
    </dgm:pt>
    <dgm:pt modelId="{C550DF9D-5249-4BE6-B46F-2F3CEECE30C1}" type="pres">
      <dgm:prSet presAssocID="{11891159-8338-4763-9594-D43E54E172B6}" presName="bgRect" presStyleLbl="bgShp" presStyleIdx="0" presStyleCnt="4"/>
      <dgm:spPr/>
    </dgm:pt>
    <dgm:pt modelId="{052913C8-1FEC-4B25-8D69-6532B3A81A80}" type="pres">
      <dgm:prSet presAssocID="{11891159-8338-4763-9594-D43E54E172B6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03ED8585-7690-465D-A95B-5029BD9F2673}" type="pres">
      <dgm:prSet presAssocID="{11891159-8338-4763-9594-D43E54E172B6}" presName="spaceRect" presStyleCnt="0"/>
      <dgm:spPr/>
    </dgm:pt>
    <dgm:pt modelId="{D08A2112-2D52-434C-98D3-E40450F3F963}" type="pres">
      <dgm:prSet presAssocID="{11891159-8338-4763-9594-D43E54E172B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A612704-84BF-47B6-9B5B-952FE9D9756A}" type="pres">
      <dgm:prSet presAssocID="{E24CF387-C2DA-4DFC-8120-D66CFA3698F7}" presName="sibTrans" presStyleCnt="0"/>
      <dgm:spPr/>
    </dgm:pt>
    <dgm:pt modelId="{33ED87F9-BAC8-4E28-A305-626B98ED90F4}" type="pres">
      <dgm:prSet presAssocID="{B2C06F51-A7C2-4948-B7D9-C55477D1AD37}" presName="compNode" presStyleCnt="0"/>
      <dgm:spPr/>
    </dgm:pt>
    <dgm:pt modelId="{8953B03E-1EA3-493F-B02F-943B0B842119}" type="pres">
      <dgm:prSet presAssocID="{B2C06F51-A7C2-4948-B7D9-C55477D1AD37}" presName="bgRect" presStyleLbl="bgShp" presStyleIdx="1" presStyleCnt="4"/>
      <dgm:spPr/>
    </dgm:pt>
    <dgm:pt modelId="{F2501351-56FE-40DF-966B-99EBCE7E78DD}" type="pres">
      <dgm:prSet presAssocID="{B2C06F51-A7C2-4948-B7D9-C55477D1AD37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22997FC-72D9-4157-84AC-498193E6AB5A}" type="pres">
      <dgm:prSet presAssocID="{B2C06F51-A7C2-4948-B7D9-C55477D1AD37}" presName="spaceRect" presStyleCnt="0"/>
      <dgm:spPr/>
    </dgm:pt>
    <dgm:pt modelId="{8BE0D36A-28C0-40CA-838B-773015298BA1}" type="pres">
      <dgm:prSet presAssocID="{B2C06F51-A7C2-4948-B7D9-C55477D1AD3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CC5E915-57FE-4DD1-AAC2-7EFA582FE6FF}" type="pres">
      <dgm:prSet presAssocID="{9A0D3916-D9E4-4F2C-87B8-9C6155D7BFD5}" presName="sibTrans" presStyleCnt="0"/>
      <dgm:spPr/>
    </dgm:pt>
    <dgm:pt modelId="{905010B4-5D64-4E86-B0AB-CF8A3ED59FAF}" type="pres">
      <dgm:prSet presAssocID="{5C2C4ADF-053F-476A-AC8C-5ED460DE1D2F}" presName="compNode" presStyleCnt="0"/>
      <dgm:spPr/>
    </dgm:pt>
    <dgm:pt modelId="{B25D425B-AD6B-42A4-BCFE-8079BE0CB704}" type="pres">
      <dgm:prSet presAssocID="{5C2C4ADF-053F-476A-AC8C-5ED460DE1D2F}" presName="bgRect" presStyleLbl="bgShp" presStyleIdx="2" presStyleCnt="4"/>
      <dgm:spPr/>
    </dgm:pt>
    <dgm:pt modelId="{080EFF9C-E806-4489-B907-80838B9AF7FE}" type="pres">
      <dgm:prSet presAssocID="{5C2C4ADF-053F-476A-AC8C-5ED460DE1D2F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5C8CEEC5-2797-472B-9363-1015917ABE85}" type="pres">
      <dgm:prSet presAssocID="{5C2C4ADF-053F-476A-AC8C-5ED460DE1D2F}" presName="spaceRect" presStyleCnt="0"/>
      <dgm:spPr/>
    </dgm:pt>
    <dgm:pt modelId="{AFA2BAD3-1C16-43F5-ADBD-456BFD1069B9}" type="pres">
      <dgm:prSet presAssocID="{5C2C4ADF-053F-476A-AC8C-5ED460DE1D2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FBDA0BC-FB41-418F-B735-D8360B4F2F1E}" type="pres">
      <dgm:prSet presAssocID="{FC87B77B-1E40-430D-B3D3-DDEA2AE81486}" presName="sibTrans" presStyleCnt="0"/>
      <dgm:spPr/>
    </dgm:pt>
    <dgm:pt modelId="{1E36CD8F-B40E-4537-8031-7EF7571C86CF}" type="pres">
      <dgm:prSet presAssocID="{295D5596-838B-4F61-99C3-52E6147B85C0}" presName="compNode" presStyleCnt="0"/>
      <dgm:spPr/>
    </dgm:pt>
    <dgm:pt modelId="{B24C4556-BECD-4BAD-BD50-0C1F6D98C0F2}" type="pres">
      <dgm:prSet presAssocID="{295D5596-838B-4F61-99C3-52E6147B85C0}" presName="bgRect" presStyleLbl="bgShp" presStyleIdx="3" presStyleCnt="4"/>
      <dgm:spPr/>
    </dgm:pt>
    <dgm:pt modelId="{551C1F26-20C2-4169-97BF-79434AB9B5FF}" type="pres">
      <dgm:prSet presAssocID="{295D5596-838B-4F61-99C3-52E6147B85C0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Escavadeira"/>
        </a:ext>
      </dgm:extLst>
    </dgm:pt>
    <dgm:pt modelId="{2C4BB953-D7E8-4117-8D7F-032939C913BC}" type="pres">
      <dgm:prSet presAssocID="{295D5596-838B-4F61-99C3-52E6147B85C0}" presName="spaceRect" presStyleCnt="0"/>
      <dgm:spPr/>
    </dgm:pt>
    <dgm:pt modelId="{93B6AE2F-B5D3-4C38-ABD0-53766DC4D90E}" type="pres">
      <dgm:prSet presAssocID="{295D5596-838B-4F61-99C3-52E6147B85C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55905F33-2CFA-4800-9987-C57026E3F1C7}" type="presOf" srcId="{B2C06F51-A7C2-4948-B7D9-C55477D1AD37}" destId="{8BE0D36A-28C0-40CA-838B-773015298BA1}" srcOrd="0" destOrd="0" presId="urn:microsoft.com/office/officeart/2018/2/layout/IconVerticalSolidList"/>
    <dgm:cxn modelId="{5BAC44EE-C018-4E81-B3F1-4F22062655DB}" srcId="{5F5BC72D-D90A-49F6-B3FE-27664959BB9F}" destId="{295D5596-838B-4F61-99C3-52E6147B85C0}" srcOrd="3" destOrd="0" parTransId="{A3BC9C98-DB21-4435-925C-8AF34219F5CA}" sibTransId="{57C8E275-3CF8-4C4F-AAF9-8279F1DD7CAD}"/>
    <dgm:cxn modelId="{0F08FEE6-20CA-483B-AB49-2462C32F4B83}" type="presOf" srcId="{5F5BC72D-D90A-49F6-B3FE-27664959BB9F}" destId="{A5FF7A02-E3D0-438A-9181-0ED259E14EA2}" srcOrd="0" destOrd="0" presId="urn:microsoft.com/office/officeart/2018/2/layout/IconVerticalSolidList"/>
    <dgm:cxn modelId="{45FA3B26-9AD7-4AF9-AD34-DBBB02DEA6BA}" type="presOf" srcId="{11891159-8338-4763-9594-D43E54E172B6}" destId="{D08A2112-2D52-434C-98D3-E40450F3F963}" srcOrd="0" destOrd="0" presId="urn:microsoft.com/office/officeart/2018/2/layout/IconVerticalSolidList"/>
    <dgm:cxn modelId="{FDC22D4D-FB1E-4FA8-A2DA-925A38E25C30}" srcId="{5F5BC72D-D90A-49F6-B3FE-27664959BB9F}" destId="{5C2C4ADF-053F-476A-AC8C-5ED460DE1D2F}" srcOrd="2" destOrd="0" parTransId="{5D8A7A2F-0501-46EA-80F6-B444E4E781B0}" sibTransId="{FC87B77B-1E40-430D-B3D3-DDEA2AE81486}"/>
    <dgm:cxn modelId="{FD952545-58D7-49EB-A441-D0351BF3A877}" srcId="{5F5BC72D-D90A-49F6-B3FE-27664959BB9F}" destId="{11891159-8338-4763-9594-D43E54E172B6}" srcOrd="0" destOrd="0" parTransId="{A30B58A2-CE22-4491-B5DB-7D565F98ED9D}" sibTransId="{E24CF387-C2DA-4DFC-8120-D66CFA3698F7}"/>
    <dgm:cxn modelId="{6429859D-A7C8-404A-99F0-8EA4BB76CE65}" srcId="{5F5BC72D-D90A-49F6-B3FE-27664959BB9F}" destId="{B2C06F51-A7C2-4948-B7D9-C55477D1AD37}" srcOrd="1" destOrd="0" parTransId="{147C9A22-CE86-4482-B1C0-B14502DAC852}" sibTransId="{9A0D3916-D9E4-4F2C-87B8-9C6155D7BFD5}"/>
    <dgm:cxn modelId="{7840907C-51B6-4C59-B771-1D50BDE4BCFF}" type="presOf" srcId="{295D5596-838B-4F61-99C3-52E6147B85C0}" destId="{93B6AE2F-B5D3-4C38-ABD0-53766DC4D90E}" srcOrd="0" destOrd="0" presId="urn:microsoft.com/office/officeart/2018/2/layout/IconVerticalSolidList"/>
    <dgm:cxn modelId="{86560E16-7064-4BEC-A492-DA982CFEF852}" type="presOf" srcId="{5C2C4ADF-053F-476A-AC8C-5ED460DE1D2F}" destId="{AFA2BAD3-1C16-43F5-ADBD-456BFD1069B9}" srcOrd="0" destOrd="0" presId="urn:microsoft.com/office/officeart/2018/2/layout/IconVerticalSolidList"/>
    <dgm:cxn modelId="{E4CD1FAD-D435-45C2-87FB-6379ECAFA9F9}" type="presParOf" srcId="{A5FF7A02-E3D0-438A-9181-0ED259E14EA2}" destId="{7F608408-AF1B-455B-8922-CB315FAF39ED}" srcOrd="0" destOrd="0" presId="urn:microsoft.com/office/officeart/2018/2/layout/IconVerticalSolidList"/>
    <dgm:cxn modelId="{7D103A0D-CBAE-4B9A-AA15-91DFF4438B8D}" type="presParOf" srcId="{7F608408-AF1B-455B-8922-CB315FAF39ED}" destId="{C550DF9D-5249-4BE6-B46F-2F3CEECE30C1}" srcOrd="0" destOrd="0" presId="urn:microsoft.com/office/officeart/2018/2/layout/IconVerticalSolidList"/>
    <dgm:cxn modelId="{14B14B5A-AAC4-4B74-BC2E-047069B924DB}" type="presParOf" srcId="{7F608408-AF1B-455B-8922-CB315FAF39ED}" destId="{052913C8-1FEC-4B25-8D69-6532B3A81A80}" srcOrd="1" destOrd="0" presId="urn:microsoft.com/office/officeart/2018/2/layout/IconVerticalSolidList"/>
    <dgm:cxn modelId="{18774EEA-8B4F-4BCD-8A36-9C4A77FA342C}" type="presParOf" srcId="{7F608408-AF1B-455B-8922-CB315FAF39ED}" destId="{03ED8585-7690-465D-A95B-5029BD9F2673}" srcOrd="2" destOrd="0" presId="urn:microsoft.com/office/officeart/2018/2/layout/IconVerticalSolidList"/>
    <dgm:cxn modelId="{BF296CE2-AD3E-4CEA-ADE3-C597CA380B86}" type="presParOf" srcId="{7F608408-AF1B-455B-8922-CB315FAF39ED}" destId="{D08A2112-2D52-434C-98D3-E40450F3F963}" srcOrd="3" destOrd="0" presId="urn:microsoft.com/office/officeart/2018/2/layout/IconVerticalSolidList"/>
    <dgm:cxn modelId="{C9A84A16-1308-4E12-8560-11DB1D4FDF84}" type="presParOf" srcId="{A5FF7A02-E3D0-438A-9181-0ED259E14EA2}" destId="{EA612704-84BF-47B6-9B5B-952FE9D9756A}" srcOrd="1" destOrd="0" presId="urn:microsoft.com/office/officeart/2018/2/layout/IconVerticalSolidList"/>
    <dgm:cxn modelId="{BB8E8C15-8C88-4F18-85E9-17BD3ADC64BC}" type="presParOf" srcId="{A5FF7A02-E3D0-438A-9181-0ED259E14EA2}" destId="{33ED87F9-BAC8-4E28-A305-626B98ED90F4}" srcOrd="2" destOrd="0" presId="urn:microsoft.com/office/officeart/2018/2/layout/IconVerticalSolidList"/>
    <dgm:cxn modelId="{7FB8A262-0D31-4273-8C96-7E14078E60E2}" type="presParOf" srcId="{33ED87F9-BAC8-4E28-A305-626B98ED90F4}" destId="{8953B03E-1EA3-493F-B02F-943B0B842119}" srcOrd="0" destOrd="0" presId="urn:microsoft.com/office/officeart/2018/2/layout/IconVerticalSolidList"/>
    <dgm:cxn modelId="{C68B80C2-0341-45FB-814A-50AEFDE5ACBA}" type="presParOf" srcId="{33ED87F9-BAC8-4E28-A305-626B98ED90F4}" destId="{F2501351-56FE-40DF-966B-99EBCE7E78DD}" srcOrd="1" destOrd="0" presId="urn:microsoft.com/office/officeart/2018/2/layout/IconVerticalSolidList"/>
    <dgm:cxn modelId="{0A2894E1-D339-4F02-BE71-1F78B757D172}" type="presParOf" srcId="{33ED87F9-BAC8-4E28-A305-626B98ED90F4}" destId="{F22997FC-72D9-4157-84AC-498193E6AB5A}" srcOrd="2" destOrd="0" presId="urn:microsoft.com/office/officeart/2018/2/layout/IconVerticalSolidList"/>
    <dgm:cxn modelId="{3C2D1A9B-369A-46DE-9FD7-679CA4F68AA1}" type="presParOf" srcId="{33ED87F9-BAC8-4E28-A305-626B98ED90F4}" destId="{8BE0D36A-28C0-40CA-838B-773015298BA1}" srcOrd="3" destOrd="0" presId="urn:microsoft.com/office/officeart/2018/2/layout/IconVerticalSolidList"/>
    <dgm:cxn modelId="{3F8DBAAC-5820-48C1-9B89-AF1F7088469C}" type="presParOf" srcId="{A5FF7A02-E3D0-438A-9181-0ED259E14EA2}" destId="{8CC5E915-57FE-4DD1-AAC2-7EFA582FE6FF}" srcOrd="3" destOrd="0" presId="urn:microsoft.com/office/officeart/2018/2/layout/IconVerticalSolidList"/>
    <dgm:cxn modelId="{7B0F7FB4-E096-4468-9614-198952E6F082}" type="presParOf" srcId="{A5FF7A02-E3D0-438A-9181-0ED259E14EA2}" destId="{905010B4-5D64-4E86-B0AB-CF8A3ED59FAF}" srcOrd="4" destOrd="0" presId="urn:microsoft.com/office/officeart/2018/2/layout/IconVerticalSolidList"/>
    <dgm:cxn modelId="{7FF65D5C-B757-45F1-890E-BF60D63A55D3}" type="presParOf" srcId="{905010B4-5D64-4E86-B0AB-CF8A3ED59FAF}" destId="{B25D425B-AD6B-42A4-BCFE-8079BE0CB704}" srcOrd="0" destOrd="0" presId="urn:microsoft.com/office/officeart/2018/2/layout/IconVerticalSolidList"/>
    <dgm:cxn modelId="{C6F97E04-0AE6-41FB-B4BA-C38FE22FABBD}" type="presParOf" srcId="{905010B4-5D64-4E86-B0AB-CF8A3ED59FAF}" destId="{080EFF9C-E806-4489-B907-80838B9AF7FE}" srcOrd="1" destOrd="0" presId="urn:microsoft.com/office/officeart/2018/2/layout/IconVerticalSolidList"/>
    <dgm:cxn modelId="{2FE630DF-86D0-4D00-B92B-81058EA660D1}" type="presParOf" srcId="{905010B4-5D64-4E86-B0AB-CF8A3ED59FAF}" destId="{5C8CEEC5-2797-472B-9363-1015917ABE85}" srcOrd="2" destOrd="0" presId="urn:microsoft.com/office/officeart/2018/2/layout/IconVerticalSolidList"/>
    <dgm:cxn modelId="{BFF0A050-13F1-4CB0-B2C1-2D53452354A3}" type="presParOf" srcId="{905010B4-5D64-4E86-B0AB-CF8A3ED59FAF}" destId="{AFA2BAD3-1C16-43F5-ADBD-456BFD1069B9}" srcOrd="3" destOrd="0" presId="urn:microsoft.com/office/officeart/2018/2/layout/IconVerticalSolidList"/>
    <dgm:cxn modelId="{7056B034-A777-438D-BD32-6E8796671C3D}" type="presParOf" srcId="{A5FF7A02-E3D0-438A-9181-0ED259E14EA2}" destId="{EFBDA0BC-FB41-418F-B735-D8360B4F2F1E}" srcOrd="5" destOrd="0" presId="urn:microsoft.com/office/officeart/2018/2/layout/IconVerticalSolidList"/>
    <dgm:cxn modelId="{49ED8012-4EBB-4C99-A602-94FEBEF104F9}" type="presParOf" srcId="{A5FF7A02-E3D0-438A-9181-0ED259E14EA2}" destId="{1E36CD8F-B40E-4537-8031-7EF7571C86CF}" srcOrd="6" destOrd="0" presId="urn:microsoft.com/office/officeart/2018/2/layout/IconVerticalSolidList"/>
    <dgm:cxn modelId="{1444A481-DBE5-49F6-9A21-2949EE974DB5}" type="presParOf" srcId="{1E36CD8F-B40E-4537-8031-7EF7571C86CF}" destId="{B24C4556-BECD-4BAD-BD50-0C1F6D98C0F2}" srcOrd="0" destOrd="0" presId="urn:microsoft.com/office/officeart/2018/2/layout/IconVerticalSolidList"/>
    <dgm:cxn modelId="{D7ED4F23-2859-4E48-AD28-CD5CF1F17315}" type="presParOf" srcId="{1E36CD8F-B40E-4537-8031-7EF7571C86CF}" destId="{551C1F26-20C2-4169-97BF-79434AB9B5FF}" srcOrd="1" destOrd="0" presId="urn:microsoft.com/office/officeart/2018/2/layout/IconVerticalSolidList"/>
    <dgm:cxn modelId="{3A910346-8913-4191-BCAD-B33315B10BF0}" type="presParOf" srcId="{1E36CD8F-B40E-4537-8031-7EF7571C86CF}" destId="{2C4BB953-D7E8-4117-8D7F-032939C913BC}" srcOrd="2" destOrd="0" presId="urn:microsoft.com/office/officeart/2018/2/layout/IconVerticalSolidList"/>
    <dgm:cxn modelId="{4999DCAA-5A5B-43A1-9BC0-132D24095335}" type="presParOf" srcId="{1E36CD8F-B40E-4537-8031-7EF7571C86CF}" destId="{93B6AE2F-B5D3-4C38-ABD0-53766DC4D9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2AF2C-7193-4DDC-8FBF-B3BB12EAB391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E93C-9403-437C-9E92-2769B77557F7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3BE2-54DB-4611-B374-78B6B4F82978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300" kern="1200" dirty="0"/>
            <a:t>Carga horária: </a:t>
          </a:r>
          <a:r>
            <a:rPr lang="pt-BR" sz="2300" kern="1200" dirty="0" smtClean="0"/>
            <a:t>40h</a:t>
          </a:r>
          <a:endParaRPr lang="en-US" sz="2300" kern="1200" dirty="0"/>
        </a:p>
      </dsp:txBody>
      <dsp:txXfrm>
        <a:off x="75768" y="2851938"/>
        <a:ext cx="3093750" cy="720000"/>
      </dsp:txXfrm>
    </dsp:sp>
    <dsp:sp modelId="{612CA0C7-04AC-455C-8F2B-C56154439F2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749BA-F89D-491F-8D92-095545CD94A1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FCA72-1A65-45F8-8690-695F1161AEDA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300" kern="1200" dirty="0"/>
            <a:t>Período: </a:t>
          </a:r>
          <a:r>
            <a:rPr lang="pt-BR" sz="2300" kern="1200" dirty="0" smtClean="0"/>
            <a:t>31/07/2023 </a:t>
          </a:r>
          <a:r>
            <a:rPr lang="pt-BR" sz="2300" kern="1200"/>
            <a:t>até </a:t>
          </a:r>
          <a:r>
            <a:rPr lang="pt-BR" sz="2300" kern="1200" smtClean="0"/>
            <a:t>11/08/2023</a:t>
          </a:r>
          <a:endParaRPr lang="en-US" sz="2300" kern="1200" dirty="0"/>
        </a:p>
      </dsp:txBody>
      <dsp:txXfrm>
        <a:off x="3710925" y="2851938"/>
        <a:ext cx="3093750" cy="720000"/>
      </dsp:txXfrm>
    </dsp:sp>
    <dsp:sp modelId="{3AF70ABE-00A3-4C06-BA31-3C3796D5EE13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CA21C-5B67-4624-85C6-F71E0E4E78E7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DAD52-26D7-45B2-81C1-B081379EA849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300" kern="1200" dirty="0"/>
            <a:t>Horário: </a:t>
          </a:r>
          <a:r>
            <a:rPr lang="pt-BR" sz="2300" kern="1200" dirty="0" smtClean="0"/>
            <a:t>13:00 </a:t>
          </a:r>
          <a:r>
            <a:rPr lang="pt-BR" sz="2300" kern="1200" dirty="0"/>
            <a:t>às </a:t>
          </a:r>
          <a:r>
            <a:rPr lang="pt-BR" sz="2300" kern="1200" dirty="0" smtClean="0"/>
            <a:t>17:00</a:t>
          </a:r>
          <a:endParaRPr lang="en-US" sz="2300" kern="1200" dirty="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9D04-C518-4D15-ACC0-B13B8D58F3A9}">
      <dsp:nvSpPr>
        <dsp:cNvPr id="0" name=""/>
        <dsp:cNvSpPr/>
      </dsp:nvSpPr>
      <dsp:spPr>
        <a:xfrm>
          <a:off x="0" y="155434"/>
          <a:ext cx="6666833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Entrada</a:t>
          </a:r>
          <a:endParaRPr lang="en-US" sz="2200" kern="1200"/>
        </a:p>
      </dsp:txBody>
      <dsp:txXfrm>
        <a:off x="25759" y="181193"/>
        <a:ext cx="6615315" cy="476152"/>
      </dsp:txXfrm>
    </dsp:sp>
    <dsp:sp modelId="{61956506-0A7E-4F3E-B857-FE0F9C30A7FD}">
      <dsp:nvSpPr>
        <dsp:cNvPr id="0" name=""/>
        <dsp:cNvSpPr/>
      </dsp:nvSpPr>
      <dsp:spPr>
        <a:xfrm>
          <a:off x="0" y="683104"/>
          <a:ext cx="666683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/>
            <a:t>Receber dados do teclado, de um arquivo, da rede ou de algum outro dispositivo.</a:t>
          </a:r>
          <a:endParaRPr lang="en-US" sz="1700" kern="1200"/>
        </a:p>
      </dsp:txBody>
      <dsp:txXfrm>
        <a:off x="0" y="683104"/>
        <a:ext cx="6666833" cy="535095"/>
      </dsp:txXfrm>
    </dsp:sp>
    <dsp:sp modelId="{1CF5D5AE-60BA-4C67-A7B9-DEEB450F5098}">
      <dsp:nvSpPr>
        <dsp:cNvPr id="0" name=""/>
        <dsp:cNvSpPr/>
      </dsp:nvSpPr>
      <dsp:spPr>
        <a:xfrm>
          <a:off x="0" y="1218199"/>
          <a:ext cx="6666833" cy="52767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Saída</a:t>
          </a:r>
          <a:endParaRPr lang="en-US" sz="2200" kern="1200"/>
        </a:p>
      </dsp:txBody>
      <dsp:txXfrm>
        <a:off x="25759" y="1243958"/>
        <a:ext cx="6615315" cy="476152"/>
      </dsp:txXfrm>
    </dsp:sp>
    <dsp:sp modelId="{0B00E91D-9DC8-4016-8E50-74281335767C}">
      <dsp:nvSpPr>
        <dsp:cNvPr id="0" name=""/>
        <dsp:cNvSpPr/>
      </dsp:nvSpPr>
      <dsp:spPr>
        <a:xfrm>
          <a:off x="0" y="1745869"/>
          <a:ext cx="666683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/>
            <a:t>Exibir dados na tela, salvá-los em um arquivo, enviá-los pela rede etc.</a:t>
          </a:r>
          <a:endParaRPr lang="en-US" sz="1700" kern="1200"/>
        </a:p>
      </dsp:txBody>
      <dsp:txXfrm>
        <a:off x="0" y="1745869"/>
        <a:ext cx="6666833" cy="364320"/>
      </dsp:txXfrm>
    </dsp:sp>
    <dsp:sp modelId="{9244A9C5-BCAC-4D40-92AA-F8455836AFDE}">
      <dsp:nvSpPr>
        <dsp:cNvPr id="0" name=""/>
        <dsp:cNvSpPr/>
      </dsp:nvSpPr>
      <dsp:spPr>
        <a:xfrm>
          <a:off x="0" y="2110189"/>
          <a:ext cx="6666833" cy="52767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Matemática</a:t>
          </a:r>
          <a:endParaRPr lang="en-US" sz="2200" kern="1200"/>
        </a:p>
      </dsp:txBody>
      <dsp:txXfrm>
        <a:off x="25759" y="2135948"/>
        <a:ext cx="6615315" cy="476152"/>
      </dsp:txXfrm>
    </dsp:sp>
    <dsp:sp modelId="{BDABDEF2-E2C4-4E72-80F1-2C39C315CD5D}">
      <dsp:nvSpPr>
        <dsp:cNvPr id="0" name=""/>
        <dsp:cNvSpPr/>
      </dsp:nvSpPr>
      <dsp:spPr>
        <a:xfrm>
          <a:off x="0" y="2637859"/>
          <a:ext cx="666683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/>
            <a:t>Executar operações matemáticas básicas como adição e multiplicação.</a:t>
          </a:r>
          <a:endParaRPr lang="en-US" sz="1700" kern="1200"/>
        </a:p>
      </dsp:txBody>
      <dsp:txXfrm>
        <a:off x="0" y="2637859"/>
        <a:ext cx="6666833" cy="535095"/>
      </dsp:txXfrm>
    </dsp:sp>
    <dsp:sp modelId="{C4AC69C1-1661-41D7-82F0-22DB70A4FD82}">
      <dsp:nvSpPr>
        <dsp:cNvPr id="0" name=""/>
        <dsp:cNvSpPr/>
      </dsp:nvSpPr>
      <dsp:spPr>
        <a:xfrm>
          <a:off x="0" y="3172955"/>
          <a:ext cx="6666833" cy="52767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Execução condicional</a:t>
          </a:r>
          <a:endParaRPr lang="en-US" sz="2200" kern="1200"/>
        </a:p>
      </dsp:txBody>
      <dsp:txXfrm>
        <a:off x="25759" y="3198714"/>
        <a:ext cx="6615315" cy="476152"/>
      </dsp:txXfrm>
    </dsp:sp>
    <dsp:sp modelId="{BC2EBBAB-8235-4EDF-8CCD-7B4F1AFC9D6E}">
      <dsp:nvSpPr>
        <dsp:cNvPr id="0" name=""/>
        <dsp:cNvSpPr/>
      </dsp:nvSpPr>
      <dsp:spPr>
        <a:xfrm>
          <a:off x="0" y="3700625"/>
          <a:ext cx="666683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/>
            <a:t>Verificar a existência de certas condições e executar o código adequado.</a:t>
          </a:r>
          <a:endParaRPr lang="en-US" sz="1700" kern="1200"/>
        </a:p>
      </dsp:txBody>
      <dsp:txXfrm>
        <a:off x="0" y="3700625"/>
        <a:ext cx="6666833" cy="535095"/>
      </dsp:txXfrm>
    </dsp:sp>
    <dsp:sp modelId="{7046A3A2-DC90-4E0B-8642-395008D98140}">
      <dsp:nvSpPr>
        <dsp:cNvPr id="0" name=""/>
        <dsp:cNvSpPr/>
      </dsp:nvSpPr>
      <dsp:spPr>
        <a:xfrm>
          <a:off x="0" y="4235720"/>
          <a:ext cx="6666833" cy="5276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Repetição</a:t>
          </a:r>
          <a:endParaRPr lang="en-US" sz="2200" kern="1200"/>
        </a:p>
      </dsp:txBody>
      <dsp:txXfrm>
        <a:off x="25759" y="4261479"/>
        <a:ext cx="6615315" cy="476152"/>
      </dsp:txXfrm>
    </dsp:sp>
    <dsp:sp modelId="{F82AE90D-9053-4964-9854-2A5105717904}">
      <dsp:nvSpPr>
        <dsp:cNvPr id="0" name=""/>
        <dsp:cNvSpPr/>
      </dsp:nvSpPr>
      <dsp:spPr>
        <a:xfrm>
          <a:off x="0" y="4763390"/>
          <a:ext cx="666683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/>
            <a:t>Executar várias vezes alguma ação, normalmente com algumas variações.</a:t>
          </a:r>
          <a:endParaRPr lang="en-US" sz="1700" kern="1200"/>
        </a:p>
      </dsp:txBody>
      <dsp:txXfrm>
        <a:off x="0" y="4763390"/>
        <a:ext cx="6666833" cy="53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88F79-3922-4157-A71C-EFC5914952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5A2C1-7F2B-4465-9A3B-BA3DEF1E8CE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5119A-E460-4C8F-9E10-06099A0D5B9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Uma Linguagem de Programação é um conjunto de notações formais para descrever ações ou operações a serem realizadas por um computador.</a:t>
          </a:r>
          <a:endParaRPr lang="en-US" sz="2100" kern="1200" dirty="0"/>
        </a:p>
      </dsp:txBody>
      <dsp:txXfrm>
        <a:off x="1435590" y="531"/>
        <a:ext cx="9080009" cy="1242935"/>
      </dsp:txXfrm>
    </dsp:sp>
    <dsp:sp modelId="{CBAFCC0D-082D-43B8-BBA9-65856AAB87B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A37EB-74BB-4EA8-9E97-6BE93EB49B7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F182-BB2A-4D03-ABEC-5EE14AB6D7E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/>
            <a:t>São ferramentas para o desenvolvimento de software.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CCD11C12-3DFE-4A5B-A6C0-F620379767E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5CB37-18DB-440F-BC97-01ADEE6F651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F4164-2A98-4971-9E77-D6EE0E75A9A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/>
            <a:t>Para se implementar um algoritmo em um computador, é necessário descrevê-lo de uma forma que o computador esteja apto a executá-lo. Essa descrição é feita por intermédio de uma “linguagem de programação”.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93546-5806-4064-BA84-BFB403265B37}">
      <dsp:nvSpPr>
        <dsp:cNvPr id="0" name=""/>
        <dsp:cNvSpPr/>
      </dsp:nvSpPr>
      <dsp:spPr>
        <a:xfrm>
          <a:off x="0" y="4753623"/>
          <a:ext cx="6900512" cy="779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Tem uma curva de aprendizagem bem menor que outras linguagens</a:t>
          </a:r>
          <a:endParaRPr lang="en-US" sz="1800" kern="1200"/>
        </a:p>
      </dsp:txBody>
      <dsp:txXfrm>
        <a:off x="0" y="4753623"/>
        <a:ext cx="6900512" cy="779871"/>
      </dsp:txXfrm>
    </dsp:sp>
    <dsp:sp modelId="{CC72DB84-1CBC-42E2-820D-A725411AA14A}">
      <dsp:nvSpPr>
        <dsp:cNvPr id="0" name=""/>
        <dsp:cNvSpPr/>
      </dsp:nvSpPr>
      <dsp:spPr>
        <a:xfrm rot="10800000">
          <a:off x="0" y="3565878"/>
          <a:ext cx="6900512" cy="119944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Tem uma sintaxe simples que permite programadores escreverem programas com menos linhas de código</a:t>
          </a:r>
          <a:endParaRPr lang="en-US" sz="1800" kern="1200" dirty="0"/>
        </a:p>
      </dsp:txBody>
      <dsp:txXfrm rot="10800000">
        <a:off x="0" y="3565878"/>
        <a:ext cx="6900512" cy="779361"/>
      </dsp:txXfrm>
    </dsp:sp>
    <dsp:sp modelId="{7E4A1820-6E0D-4D9C-9639-1DF3E2FC0DC1}">
      <dsp:nvSpPr>
        <dsp:cNvPr id="0" name=""/>
        <dsp:cNvSpPr/>
      </dsp:nvSpPr>
      <dsp:spPr>
        <a:xfrm rot="10800000">
          <a:off x="0" y="2378134"/>
          <a:ext cx="6900512" cy="119944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Python funciona em diferentes plataformas (Linux, Mac, Windows, Raspberry Pi, etc)</a:t>
          </a:r>
          <a:endParaRPr lang="en-US" sz="1800" kern="1200"/>
        </a:p>
      </dsp:txBody>
      <dsp:txXfrm rot="10800000">
        <a:off x="0" y="2378134"/>
        <a:ext cx="6900512" cy="779361"/>
      </dsp:txXfrm>
    </dsp:sp>
    <dsp:sp modelId="{B4000F26-9D06-45B1-B112-91E072093BDE}">
      <dsp:nvSpPr>
        <dsp:cNvPr id="0" name=""/>
        <dsp:cNvSpPr/>
      </dsp:nvSpPr>
      <dsp:spPr>
        <a:xfrm rot="10800000">
          <a:off x="0" y="1190390"/>
          <a:ext cx="6900512" cy="119944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É uma linguagem de programação poderosa</a:t>
          </a:r>
          <a:endParaRPr lang="en-US" sz="1800" kern="1200"/>
        </a:p>
      </dsp:txBody>
      <dsp:txXfrm rot="10800000">
        <a:off x="0" y="1190390"/>
        <a:ext cx="6900512" cy="779361"/>
      </dsp:txXfrm>
    </dsp:sp>
    <dsp:sp modelId="{5294918D-3718-4720-8DF9-23CC0E690CDB}">
      <dsp:nvSpPr>
        <dsp:cNvPr id="0" name=""/>
        <dsp:cNvSpPr/>
      </dsp:nvSpPr>
      <dsp:spPr>
        <a:xfrm rot="10800000">
          <a:off x="0" y="2646"/>
          <a:ext cx="6900512" cy="119944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Python é fácil de aprender</a:t>
          </a:r>
          <a:endParaRPr lang="en-US" sz="1800" kern="1200"/>
        </a:p>
      </dsp:txBody>
      <dsp:txXfrm rot="10800000">
        <a:off x="0" y="2646"/>
        <a:ext cx="6900512" cy="779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DF9D-5249-4BE6-B46F-2F3CEECE30C1}">
      <dsp:nvSpPr>
        <dsp:cNvPr id="0" name=""/>
        <dsp:cNvSpPr/>
      </dsp:nvSpPr>
      <dsp:spPr>
        <a:xfrm>
          <a:off x="0" y="1805"/>
          <a:ext cx="6505575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913C8-1FEC-4B25-8D69-6532B3A81A8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A2112-2D52-434C-98D3-E40450F3F963}">
      <dsp:nvSpPr>
        <dsp:cNvPr id="0" name=""/>
        <dsp:cNvSpPr/>
      </dsp:nvSpPr>
      <dsp:spPr>
        <a:xfrm>
          <a:off x="1057183" y="1805"/>
          <a:ext cx="54483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Construção de sistemas Web com Django, Flask, Pyramid, etc.</a:t>
          </a:r>
          <a:endParaRPr lang="en-US" sz="2000" kern="1200"/>
        </a:p>
      </dsp:txBody>
      <dsp:txXfrm>
        <a:off x="1057183" y="1805"/>
        <a:ext cx="5448391" cy="915310"/>
      </dsp:txXfrm>
    </dsp:sp>
    <dsp:sp modelId="{8953B03E-1EA3-493F-B02F-943B0B842119}">
      <dsp:nvSpPr>
        <dsp:cNvPr id="0" name=""/>
        <dsp:cNvSpPr/>
      </dsp:nvSpPr>
      <dsp:spPr>
        <a:xfrm>
          <a:off x="0" y="1145944"/>
          <a:ext cx="6505575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01351-56FE-40DF-966B-99EBCE7E78D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D36A-28C0-40CA-838B-773015298BA1}">
      <dsp:nvSpPr>
        <dsp:cNvPr id="0" name=""/>
        <dsp:cNvSpPr/>
      </dsp:nvSpPr>
      <dsp:spPr>
        <a:xfrm>
          <a:off x="1057183" y="1145944"/>
          <a:ext cx="54483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Análise de dados, Inteligência Artificial, Machine Learning e etc com Numpy, Pandas, Matplotlib, etc</a:t>
          </a:r>
          <a:endParaRPr lang="en-US" sz="2000" kern="1200"/>
        </a:p>
      </dsp:txBody>
      <dsp:txXfrm>
        <a:off x="1057183" y="1145944"/>
        <a:ext cx="5448391" cy="915310"/>
      </dsp:txXfrm>
    </dsp:sp>
    <dsp:sp modelId="{B25D425B-AD6B-42A4-BCFE-8079BE0CB704}">
      <dsp:nvSpPr>
        <dsp:cNvPr id="0" name=""/>
        <dsp:cNvSpPr/>
      </dsp:nvSpPr>
      <dsp:spPr>
        <a:xfrm>
          <a:off x="0" y="2290082"/>
          <a:ext cx="6505575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EFF9C-E806-4489-B907-80838B9AF7F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2BAD3-1C16-43F5-ADBD-456BFD1069B9}">
      <dsp:nvSpPr>
        <dsp:cNvPr id="0" name=""/>
        <dsp:cNvSpPr/>
      </dsp:nvSpPr>
      <dsp:spPr>
        <a:xfrm>
          <a:off x="1057183" y="2290082"/>
          <a:ext cx="54483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Construção de aplicativos com Kivy e Pybee</a:t>
          </a:r>
          <a:endParaRPr lang="en-US" sz="2000" kern="1200"/>
        </a:p>
      </dsp:txBody>
      <dsp:txXfrm>
        <a:off x="1057183" y="2290082"/>
        <a:ext cx="5448391" cy="915310"/>
      </dsp:txXfrm>
    </dsp:sp>
    <dsp:sp modelId="{B24C4556-BECD-4BAD-BD50-0C1F6D98C0F2}">
      <dsp:nvSpPr>
        <dsp:cNvPr id="0" name=""/>
        <dsp:cNvSpPr/>
      </dsp:nvSpPr>
      <dsp:spPr>
        <a:xfrm>
          <a:off x="0" y="3434221"/>
          <a:ext cx="6505575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C1F26-20C2-4169-97BF-79434AB9B5F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6AE2F-B5D3-4C38-ABD0-53766DC4D90E}">
      <dsp:nvSpPr>
        <dsp:cNvPr id="0" name=""/>
        <dsp:cNvSpPr/>
      </dsp:nvSpPr>
      <dsp:spPr>
        <a:xfrm>
          <a:off x="1057183" y="3434221"/>
          <a:ext cx="54483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Construção de sistemas desktop com Tkinter, WxPython, etc</a:t>
          </a:r>
          <a:endParaRPr lang="en-US" sz="2000" kern="1200"/>
        </a:p>
      </dsp:txBody>
      <dsp:txXfrm>
        <a:off x="1057183" y="3434221"/>
        <a:ext cx="544839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44F0-7D03-4CF2-A1E2-E9F82B55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144C86-F61C-4922-A1B4-51437F4C9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2325A-3530-4296-ABD2-D3DFC5E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AEBAE-A80D-4EF5-91AF-40632E8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26B2F-48D3-4601-9D91-149BCEA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54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6A9D-DED8-4320-AAEA-3FBA4A4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931EB-768C-4A3E-A3C1-D246C951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AF99D7-1CC7-4540-93F6-C6E54E62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C3D64-8926-4ABA-824E-5656EE2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E14D8-0B41-4476-B8B3-B3F7DD58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1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309078-BC21-4BEE-84DE-E92147AE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7789C1-8E3A-43CD-AA5F-884AC007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47F15-12A0-45C0-BE27-7782C56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1A0B0-90EA-422A-8C32-81EB51B5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B9991-0B15-4461-8526-24D02D2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8258-38DE-4109-92D7-D5116965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783DB-205F-4C1B-878B-CDB7C8FD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DF737-1ACC-4B66-8B0E-02FC7C5A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C1180-946F-482E-8F3B-EDDBF94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E181A-FFF0-49A8-A043-78853DD5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75FF6-EA5E-4733-A228-916637B5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C5351-E21D-409A-87F0-F4F125F6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F3BC3-B604-4594-A9FC-23FBDA3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A376A-4128-4A35-808E-28E35981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95843-1956-44F1-B4BB-D1959CE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66BB1-4A4F-4823-AD2F-669239B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B8A84-5B40-4BD7-93D1-6DB2F336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73F5B2-2C89-4B12-BB29-6283F02E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37865-6812-4F42-BB86-6F26E97A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3B63D-3168-4C96-BACA-8D753638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458BF1-5763-40BB-A973-CDED73B7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4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F6DF-0F93-4F1C-BEB9-11EA788E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D9775-83E9-4B26-A4D2-5FA22512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F456F-D653-4A8F-BA7D-D18BB2BD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2BA631-32B2-4893-8594-74320BEEF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BB8FD-54AF-497E-A6F5-DFDDE62CE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2A53B-5C8B-4AEE-8E99-AB814BD1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7C3194-9D9F-4EB7-B206-99F5B24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AB1015-865F-4438-9303-DA29AA8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35B6B-A9E2-4F40-B76A-0F78D507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F1FC14-8F81-4394-987F-4E1D6CE3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53153B-E1DF-4BB5-AED0-2E4CB87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DCBF99-9897-4C43-98BE-B2BBC7CC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5C4595-F33F-4885-A0EC-9FE3F509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866268-9CDA-4C97-82F3-CD52639F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BC3254-28B0-4745-A452-20C6F501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91BB4-1B9B-45F6-AC11-AF389061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8DFB6-EE74-442E-B56F-381E7992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C4DA08-96CD-48C5-87BC-CCAB4AEE1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A9021-5995-465F-9316-EC28B7DF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C52BD-79C8-497C-B277-002EBC0F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F57D2-3585-4662-8947-BB8DC0E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9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CEE8-DC5E-4547-BA03-BE2F111E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7CA6B-2E2B-40CA-9400-74A342F2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BE57A-83BC-46AE-A016-11177007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CA651E-E1AC-4A14-9C64-588D2198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C0A40-5AD2-4CE1-9B36-199477A4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3CF522-F056-4A55-91DD-5E0EEFBB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5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C67435-F596-4D0D-8B01-F8C3FC3B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2B1BF-14CA-4DCB-A733-E716734C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2BC58-151E-4FA6-8D1F-76051B10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C141-8241-4032-9DD1-691AC62D00BE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BA0BD-5D20-48C8-8D8D-9CE75E015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51A7D-AA35-4641-AC49-AFBB445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3C09-6897-4DC5-9F4E-2CA7F767B2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tutorial/inputoutput.html?highlight=strings" TargetMode="External"/><Relationship Id="rId2" Type="http://schemas.openxmlformats.org/officeDocument/2006/relationships/hyperlink" Target="https://www.w3schools.com/python/ref_string_format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nseallen.github.io/PensePython2e/02-vars-expr-instr.html" TargetMode="External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snake-case-vs-camel-case-vs-pascal-case-vs-kebab-case-whats-the-difference/" TargetMode="External"/><Relationship Id="rId4" Type="http://schemas.openxmlformats.org/officeDocument/2006/relationships/hyperlink" Target="https://www.alura.com.br/artigos/convencoes-nomenclatura-camel-pascal-kebab-snake-cas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reference/compound_stmts.html#if" TargetMode="External"/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E55E0-D0CF-441F-A422-6C34486AC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000" b="1">
                <a:solidFill>
                  <a:srgbClr val="080808"/>
                </a:solidFill>
              </a:rPr>
              <a:t>Tatiana Alves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403A72-DEF7-4239-A43A-B562B478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/>
              <a:t>Programando com Python</a:t>
            </a:r>
            <a:endParaRPr lang="pt-B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6A8F6-5CD7-4202-B243-81E993D2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Por que aprender Python?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8FFA076A-17DC-DDFD-49AB-D78D600E9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0475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5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pt-BR"/>
              <a:t>Possibilidades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74632E-2307-3E55-4BDA-9B5334F74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9" r="6941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F10B77AB-EBFA-CDCD-D90C-5AEDF652D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73489"/>
              </p:ext>
            </p:extLst>
          </p:nvPr>
        </p:nvGraphicFramePr>
        <p:xfrm>
          <a:off x="838200" y="1825625"/>
          <a:ext cx="6505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89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9282A-A747-9B76-615E-B9F987D8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0737D1-653D-23E8-412E-67308B65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8" y="1713047"/>
            <a:ext cx="7372851" cy="3431906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3820A4B-E147-7D11-BF0D-53F999BD54DA}"/>
              </a:ext>
            </a:extLst>
          </p:cNvPr>
          <p:cNvSpPr/>
          <p:nvPr/>
        </p:nvSpPr>
        <p:spPr>
          <a:xfrm>
            <a:off x="1726162" y="2705879"/>
            <a:ext cx="3163079" cy="31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39D8-94CB-BC9F-C883-908FEBA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Interativo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9239BD-BF21-0211-F8E8-EE55954B0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57"/>
          <a:stretch/>
        </p:blipFill>
        <p:spPr>
          <a:xfrm>
            <a:off x="1597230" y="2161526"/>
            <a:ext cx="8172300" cy="286767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0D9438-5122-D511-D84E-BF3C95977E30}"/>
              </a:ext>
            </a:extLst>
          </p:cNvPr>
          <p:cNvSpPr/>
          <p:nvPr/>
        </p:nvSpPr>
        <p:spPr>
          <a:xfrm>
            <a:off x="1651518" y="2920482"/>
            <a:ext cx="2267339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1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b="1" dirty="0"/>
              <a:t>IDE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O que é uma IDE?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 err="1"/>
              <a:t>Integrated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</a:t>
            </a:r>
            <a:r>
              <a:rPr lang="pt-BR" sz="2000" dirty="0" err="1"/>
              <a:t>Environment</a:t>
            </a: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Software que agrupa funcionalidades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No caso, software que agrupa funcionalidades de programação</a:t>
            </a:r>
          </a:p>
          <a:p>
            <a:pPr marL="0" indent="0">
              <a:buNone/>
            </a:pPr>
            <a:r>
              <a:rPr lang="pt-BR" sz="2000" b="1" dirty="0"/>
              <a:t>Vantagens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Compilação Transparente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Criação de Projetos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Configurações Básicas Transparentes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Editor de texto com várias características interessantes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As </a:t>
            </a:r>
            <a:r>
              <a:rPr lang="pt-BR" sz="2000" dirty="0" err="1"/>
              <a:t>IDEs</a:t>
            </a:r>
            <a:r>
              <a:rPr lang="pt-BR" sz="2000" dirty="0"/>
              <a:t> permitem que pacotes sejam instalados automaticamente para desenvolvimento de aplicações complexas que utilizam bibliotecas de outros desenvolvedores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A1A4D3-5EEF-17C4-C37A-19CA61C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Ferramentas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555FDF-40CC-3034-B1E5-5FB3080CE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8"/>
          <a:stretch/>
        </p:blipFill>
        <p:spPr>
          <a:xfrm>
            <a:off x="1228907" y="2642616"/>
            <a:ext cx="3796681" cy="3605784"/>
          </a:xfrm>
          <a:prstGeom prst="rect">
            <a:avLst/>
          </a:prstGeom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B095A5-751D-06DD-F6AB-E35F32A28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041904"/>
            <a:ext cx="5614416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SAÍDA DE DADOS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Saída de dados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949CAA-6964-41F0-9176-DEF1D3C58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3696" y="3401129"/>
            <a:ext cx="442460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"fácil de aprender"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 é 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962526" y="1870967"/>
            <a:ext cx="993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INSTRUÇÃO PRINT DE PYTHON É GERALMENTE USADA PARA SAÍDA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86A0C7-47C6-4C46-AAA1-CDD0F4CD5DEF}"/>
              </a:ext>
            </a:extLst>
          </p:cNvPr>
          <p:cNvSpPr txBox="1"/>
          <p:nvPr/>
        </p:nvSpPr>
        <p:spPr>
          <a:xfrm>
            <a:off x="3883696" y="4992847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usamos o a vírgula para concatenar valores</a:t>
            </a:r>
          </a:p>
        </p:txBody>
      </p:sp>
    </p:spTree>
    <p:extLst>
      <p:ext uri="{BB962C8B-B14F-4D97-AF65-F5344CB8AC3E}">
        <p14:creationId xmlns:p14="http://schemas.microsoft.com/office/powerpoint/2010/main" val="76645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Saída de dados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68DDE3-4F9F-46EA-935B-E9C69D150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8447" y="3301157"/>
            <a:ext cx="575510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 é "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"fácil de aprender"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 x + y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1037202" y="193978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INSTRUÇÃO PRINT DE PYTHON É GERALMENTE USADA PARA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39663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Saída de dados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AF81C3-3315-485B-8573-444D57D6C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8810" y="2791558"/>
            <a:ext cx="538162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"Idade cliente: "</a:t>
            </a:r>
            <a:b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+ y)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771147" y="1825625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INSTRUÇÃO PRINT DE PYTHON É GERALMENTE USADA PARA SAÍDA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282C53-821C-483F-BA2F-815EDE9ED856}"/>
              </a:ext>
            </a:extLst>
          </p:cNvPr>
          <p:cNvSpPr txBox="1"/>
          <p:nvPr/>
        </p:nvSpPr>
        <p:spPr>
          <a:xfrm>
            <a:off x="3818810" y="5165542"/>
            <a:ext cx="538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Se você tentar combinar uma </a:t>
            </a:r>
            <a:r>
              <a:rPr lang="pt-BR" dirty="0" err="1"/>
              <a:t>string</a:t>
            </a:r>
            <a:r>
              <a:rPr lang="pt-BR" dirty="0"/>
              <a:t> e um número com o operador +, será gerado um erro</a:t>
            </a:r>
          </a:p>
        </p:txBody>
      </p:sp>
    </p:spTree>
    <p:extLst>
      <p:ext uri="{BB962C8B-B14F-4D97-AF65-F5344CB8AC3E}">
        <p14:creationId xmlns:p14="http://schemas.microsoft.com/office/powerpoint/2010/main" val="247955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AED75-5DEB-4F41-93AA-D53D26F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Detalhes do Curso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F455978-EED6-9FC3-AE6C-E2F6ADDEE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8286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88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err="1" smtClean="0"/>
              <a:t>Strings</a:t>
            </a:r>
            <a:r>
              <a:rPr lang="pt-BR" dirty="0" smtClean="0"/>
              <a:t> com </a:t>
            </a:r>
            <a:r>
              <a:rPr lang="pt-BR" dirty="0" err="1" smtClean="0"/>
              <a:t>format</a:t>
            </a:r>
            <a:r>
              <a:rPr lang="pt-BR" dirty="0" smtClean="0"/>
              <a:t>()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www.w3schools.com/python/ref_string_format.asp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Entrada e Saída de dados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docs.python.org/pt-br/3/tutorial/inputoutput.html?highlight=strings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68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0D324-0F8A-47A9-9CD5-EC2DC381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Operadores em Python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Operadores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1706-4121-47AE-9C06-BDFEA8FC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2400" dirty="0"/>
              <a:t>Operadores Aritméticos</a:t>
            </a:r>
          </a:p>
          <a:p>
            <a:r>
              <a:rPr lang="pt-BR" sz="2400" dirty="0"/>
              <a:t>Operadores de Atribuição</a:t>
            </a:r>
          </a:p>
          <a:p>
            <a:r>
              <a:rPr lang="pt-BR" sz="2400" dirty="0"/>
              <a:t>Operadores de Comparação</a:t>
            </a:r>
          </a:p>
          <a:p>
            <a:r>
              <a:rPr lang="pt-BR" sz="2400" dirty="0"/>
              <a:t>Operadores lógicos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5970ED-C957-4F3B-8381-FA3FCAA32E47}"/>
              </a:ext>
            </a:extLst>
          </p:cNvPr>
          <p:cNvSpPr txBox="1"/>
          <p:nvPr/>
        </p:nvSpPr>
        <p:spPr>
          <a:xfrm>
            <a:off x="838200" y="1726197"/>
            <a:ext cx="1072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OPERADORES SÃO USADOS PARA EXECUTAR OPERAÇÕES EM VARIÁVEIS E VALORES</a:t>
            </a:r>
          </a:p>
        </p:txBody>
      </p:sp>
    </p:spTree>
    <p:extLst>
      <p:ext uri="{BB962C8B-B14F-4D97-AF65-F5344CB8AC3E}">
        <p14:creationId xmlns:p14="http://schemas.microsoft.com/office/powerpoint/2010/main" val="372671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Operadores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5970ED-C957-4F3B-8381-FA3FCAA32E47}"/>
              </a:ext>
            </a:extLst>
          </p:cNvPr>
          <p:cNvSpPr txBox="1"/>
          <p:nvPr/>
        </p:nvSpPr>
        <p:spPr>
          <a:xfrm>
            <a:off x="670705" y="1345815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OPERADORES ARITMÉTICOS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E8876C8-88F2-4A97-B2C1-A1C3ACD1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59" y="1777338"/>
            <a:ext cx="9311040" cy="484173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1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Operadores em Python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CDCC4C-1492-4DED-B98C-6A3C9848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817" y="1894820"/>
            <a:ext cx="8252365" cy="47219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5970ED-C957-4F3B-8381-FA3FCAA32E47}"/>
              </a:ext>
            </a:extLst>
          </p:cNvPr>
          <p:cNvSpPr txBox="1"/>
          <p:nvPr/>
        </p:nvSpPr>
        <p:spPr>
          <a:xfrm>
            <a:off x="3812486" y="1373809"/>
            <a:ext cx="7270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OPERADORES DE ATRIBUIÇÃO</a:t>
            </a:r>
          </a:p>
        </p:txBody>
      </p:sp>
    </p:spTree>
    <p:extLst>
      <p:ext uri="{BB962C8B-B14F-4D97-AF65-F5344CB8AC3E}">
        <p14:creationId xmlns:p14="http://schemas.microsoft.com/office/powerpoint/2010/main" val="103072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Operadores em Python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AC6CBF-2E58-4FFD-801B-3EBE5CDD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1" y="1952298"/>
            <a:ext cx="9593178" cy="45583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5970ED-C957-4F3B-8381-FA3FCAA32E47}"/>
              </a:ext>
            </a:extLst>
          </p:cNvPr>
          <p:cNvSpPr txBox="1"/>
          <p:nvPr/>
        </p:nvSpPr>
        <p:spPr>
          <a:xfrm>
            <a:off x="3871401" y="1429078"/>
            <a:ext cx="4866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OPERADORES DE COMPARAÇÃO</a:t>
            </a:r>
          </a:p>
        </p:txBody>
      </p:sp>
    </p:spTree>
    <p:extLst>
      <p:ext uri="{BB962C8B-B14F-4D97-AF65-F5344CB8AC3E}">
        <p14:creationId xmlns:p14="http://schemas.microsoft.com/office/powerpoint/2010/main" val="135128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Operadores em Python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49610ED-7597-48D8-8E1B-4D49802C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157" y="2373897"/>
            <a:ext cx="10001686" cy="35937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5970ED-C957-4F3B-8381-FA3FCAA32E47}"/>
              </a:ext>
            </a:extLst>
          </p:cNvPr>
          <p:cNvSpPr txBox="1"/>
          <p:nvPr/>
        </p:nvSpPr>
        <p:spPr>
          <a:xfrm>
            <a:off x="4288495" y="1690688"/>
            <a:ext cx="361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83317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VARIÁVEIS EM PYTHON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VARIÁVEIS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sz="2000"/>
              <a:t>Variáveis são containers para armazenamento de valores</a:t>
            </a:r>
          </a:p>
          <a:p>
            <a:r>
              <a:rPr lang="pt-BR" sz="2000"/>
              <a:t>Ao contrário de outras linguagens de programação, Python não tem um comando para declarar variáveis</a:t>
            </a:r>
          </a:p>
          <a:p>
            <a:r>
              <a:rPr lang="pt-BR" sz="2000"/>
              <a:t>Uma variável é criada no momento que você atribui um valor pela primeira vez a ela</a:t>
            </a:r>
          </a:p>
          <a:p>
            <a:r>
              <a:rPr lang="pt-BR" sz="2000"/>
              <a:t>Variáveis não precisam ser declaradas com um tipo em particular e ainda  podem mudar o seu tipo depois de ter sido configurada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/>
              <a:t>VARIÁVEIS EM PYTHON</a:t>
            </a:r>
            <a:endParaRPr lang="pt-B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374049-A934-4BD2-A983-E2D1ECB02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0143" y="2189042"/>
            <a:ext cx="907171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 é do tipo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"Renata"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 é agora do tipo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247B2-107D-4075-B782-41F84B69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b="1" dirty="0"/>
              <a:t>Unidades Curriculares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8A463D6-91A9-4C23-AD08-E05CC892D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74120"/>
              </p:ext>
            </p:extLst>
          </p:nvPr>
        </p:nvGraphicFramePr>
        <p:xfrm>
          <a:off x="327348" y="2631821"/>
          <a:ext cx="11504309" cy="25262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898455">
                  <a:extLst>
                    <a:ext uri="{9D8B030D-6E8A-4147-A177-3AD203B41FA5}">
                      <a16:colId xmlns:a16="http://schemas.microsoft.com/office/drawing/2014/main" val="1091653340"/>
                    </a:ext>
                  </a:extLst>
                </a:gridCol>
                <a:gridCol w="1605854">
                  <a:extLst>
                    <a:ext uri="{9D8B030D-6E8A-4147-A177-3AD203B41FA5}">
                      <a16:colId xmlns:a16="http://schemas.microsoft.com/office/drawing/2014/main" val="2664335711"/>
                    </a:ext>
                  </a:extLst>
                </a:gridCol>
              </a:tblGrid>
              <a:tr h="11203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Unidade Curricular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/>
                        <a:t>Carga Horária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881127"/>
                  </a:ext>
                </a:extLst>
              </a:tr>
              <a:tr h="133277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. Programa algoritmos em Python, de acordo com padrões de projetos de linguagem</a:t>
                      </a:r>
                    </a:p>
                    <a:p>
                      <a:pPr algn="ctr"/>
                      <a:r>
                        <a:rPr lang="pt-BR" sz="2800" dirty="0" smtClean="0"/>
                        <a:t>e boas práticas de programação.</a:t>
                      </a:r>
                      <a:endParaRPr lang="pt-BR" sz="2800" dirty="0"/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40h</a:t>
                      </a:r>
                      <a:endParaRPr lang="pt-BR" sz="2800" dirty="0"/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0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9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VARIÁVEIS EM PYTHON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DF0F99E-DF07-4C88-830E-B66688BC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747" y="3090962"/>
            <a:ext cx="715477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"Maria"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Aspas duplas tem o mesmo efeito que aspas simples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'Maria'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838200" y="1746635"/>
            <a:ext cx="1100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VARIÁVEIS DO TIPO STRING PODEM SER DECLARADAS COM ASPAS DUPLAS OU SIMPLES</a:t>
            </a:r>
          </a:p>
        </p:txBody>
      </p:sp>
    </p:spTree>
    <p:extLst>
      <p:ext uri="{BB962C8B-B14F-4D97-AF65-F5344CB8AC3E}">
        <p14:creationId xmlns:p14="http://schemas.microsoft.com/office/powerpoint/2010/main" val="706934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VARIÁVEIS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FE610-81CB-4E3C-971E-0AA1E19E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073"/>
            <a:ext cx="10515600" cy="3481889"/>
          </a:xfrm>
        </p:spPr>
        <p:txBody>
          <a:bodyPr>
            <a:normAutofit/>
          </a:bodyPr>
          <a:lstStyle/>
          <a:p>
            <a:r>
              <a:rPr lang="pt-BR" sz="2400" dirty="0"/>
              <a:t>Uma variável deve começar com uma letra ou um </a:t>
            </a:r>
            <a:r>
              <a:rPr lang="pt-BR" sz="2400" dirty="0" err="1"/>
              <a:t>underscore</a:t>
            </a:r>
            <a:endParaRPr lang="pt-BR" sz="2400" dirty="0"/>
          </a:p>
          <a:p>
            <a:r>
              <a:rPr lang="pt-BR" sz="2400" dirty="0"/>
              <a:t>Um nome de variável não pode começar com um número</a:t>
            </a:r>
          </a:p>
          <a:p>
            <a:r>
              <a:rPr lang="pt-BR" sz="2400" dirty="0"/>
              <a:t>Um nome de variável pode conter apenas caracteres </a:t>
            </a:r>
            <a:r>
              <a:rPr lang="pt-BR" sz="2400" dirty="0" err="1"/>
              <a:t>alfa-numéricos</a:t>
            </a:r>
            <a:endParaRPr lang="pt-BR" sz="2400" dirty="0"/>
          </a:p>
          <a:p>
            <a:r>
              <a:rPr lang="pt-BR" sz="2400" dirty="0"/>
              <a:t>Nomes de variáveis são case-</a:t>
            </a:r>
            <a:r>
              <a:rPr lang="pt-BR" sz="2400" dirty="0" err="1"/>
              <a:t>sensitive</a:t>
            </a:r>
            <a:r>
              <a:rPr lang="pt-BR" sz="2400" dirty="0"/>
              <a:t> (idade, Idade e IDADE são nomes de variáveis diferentes)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2460501" y="1690688"/>
            <a:ext cx="7270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NOMES DE VARIÁVEIS EM PYTHON</a:t>
            </a:r>
          </a:p>
        </p:txBody>
      </p:sp>
    </p:spTree>
    <p:extLst>
      <p:ext uri="{BB962C8B-B14F-4D97-AF65-F5344CB8AC3E}">
        <p14:creationId xmlns:p14="http://schemas.microsoft.com/office/powerpoint/2010/main" val="78009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Variáveis em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A08ED-852A-4230-AF75-9799050CE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y, z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"Laranja"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"Abacaxi"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838199" y="1651533"/>
            <a:ext cx="971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ATRIBUIÇÃO MULTIPLA COM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77601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Variáveis em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A08ED-852A-4230-AF75-9799050CE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66496"/>
            <a:ext cx="1011855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y, z =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"Laranja"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"Abacaxi"</a:t>
            </a:r>
            <a:b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0E89F7-6400-4727-AD3A-A9BFBAEA0BBE}"/>
              </a:ext>
            </a:extLst>
          </p:cNvPr>
          <p:cNvSpPr txBox="1"/>
          <p:nvPr/>
        </p:nvSpPr>
        <p:spPr>
          <a:xfrm>
            <a:off x="838200" y="169068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ATRIBUIÇÃO MULTIPLA COM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147620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www.w3schools.com/python/python_operators.asp</a:t>
            </a:r>
            <a:endParaRPr lang="pt-BR" dirty="0" smtClean="0"/>
          </a:p>
          <a:p>
            <a:r>
              <a:rPr lang="pt-BR" dirty="0"/>
              <a:t> Variáveis, expressões e </a:t>
            </a:r>
            <a:r>
              <a:rPr lang="pt-BR" dirty="0" smtClean="0"/>
              <a:t>instruções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penseallen.github.io/PensePython2e/02-vars-expr-instr.html</a:t>
            </a:r>
            <a:endParaRPr lang="pt-BR" dirty="0" smtClean="0"/>
          </a:p>
          <a:p>
            <a:r>
              <a:rPr lang="pt-BR" dirty="0" smtClean="0"/>
              <a:t>Convenções para código</a:t>
            </a:r>
          </a:p>
          <a:p>
            <a:pPr lvl="1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www.alura.com.br/artigos/convencoes-nomenclatura-camel-pascal-kebab-snake-case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https://www.freecodecamp.org/news/snake-case-vs-camel-case-vs-pascal-case-vs-kebab-case-whats-the-difference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9039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Entrada de dados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9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Função 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dirty="0"/>
              <a:t> Captura de dados digitados pelos usuário no prompt de comandos</a:t>
            </a:r>
          </a:p>
          <a:p>
            <a:r>
              <a:rPr lang="pt-BR" dirty="0"/>
              <a:t> A entrada é sempre retornada como um tipo </a:t>
            </a:r>
            <a:r>
              <a:rPr lang="pt-BR" dirty="0" err="1"/>
              <a:t>string</a:t>
            </a:r>
            <a:r>
              <a:rPr lang="pt-BR" dirty="0"/>
              <a:t>, independente do tipo de dado fornecido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32E8DA-562B-E609-7EFE-905CA79C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"/>
          <a:stretch/>
        </p:blipFill>
        <p:spPr>
          <a:xfrm>
            <a:off x="1950099" y="3694519"/>
            <a:ext cx="7469854" cy="12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Casting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Python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dirty="0"/>
              <a:t>Pode haver momentos em que você necessita especificar um tipo  de dados em uma variável</a:t>
            </a:r>
          </a:p>
          <a:p>
            <a:r>
              <a:rPr lang="pt-BR" dirty="0"/>
              <a:t>Isto pode ser feito com CASTING</a:t>
            </a:r>
          </a:p>
          <a:p>
            <a:r>
              <a:rPr lang="pt-BR" dirty="0"/>
              <a:t>Python é uma linguagem Orientada a Objetos, e como tal usa classes para definir tipos de dados, incluindo seus tipos primitivos</a:t>
            </a:r>
          </a:p>
          <a:p>
            <a:r>
              <a:rPr lang="pt-BR" dirty="0"/>
              <a:t>Casting em Python é feito usando funções de construtores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6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b="1" dirty="0"/>
              <a:t>Função </a:t>
            </a:r>
            <a:r>
              <a:rPr lang="pt-BR" b="1" dirty="0" err="1"/>
              <a:t>int</a:t>
            </a:r>
            <a:r>
              <a:rPr lang="pt-BR" b="1" dirty="0"/>
              <a:t>( ):</a:t>
            </a:r>
            <a:r>
              <a:rPr lang="pt-BR" dirty="0"/>
              <a:t> constrói um número inteiro a partir de um literal inteiro, um literal </a:t>
            </a:r>
            <a:r>
              <a:rPr lang="pt-BR" dirty="0" err="1"/>
              <a:t>float</a:t>
            </a:r>
            <a:r>
              <a:rPr lang="pt-BR" dirty="0"/>
              <a:t> (arredondando para baixo para o número inteiro anterior), ou um literal </a:t>
            </a:r>
            <a:r>
              <a:rPr lang="pt-BR" dirty="0" err="1"/>
              <a:t>string</a:t>
            </a:r>
            <a:r>
              <a:rPr lang="pt-BR" dirty="0"/>
              <a:t> (fornecendo a </a:t>
            </a:r>
            <a:r>
              <a:rPr lang="pt-BR" dirty="0" err="1"/>
              <a:t>string</a:t>
            </a:r>
            <a:r>
              <a:rPr lang="pt-BR" dirty="0"/>
              <a:t> representa um número inteiro)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04BF8-8F66-C4F2-7691-A6D1893A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O que é um programa?</a:t>
            </a:r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06F25636-1C92-86A7-85F2-82AC0B593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7" r="2070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4D487-7B9F-3777-BB85-F9FF3F12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pt-BR" sz="2000"/>
              <a:t>Sequência de instruções que especifica como executar uma operação de computação.</a:t>
            </a:r>
          </a:p>
          <a:p>
            <a:pPr lvl="1"/>
            <a:r>
              <a:rPr lang="pt-BR" sz="2000"/>
              <a:t>Solucionar um sistema de equações ou encontrar as raízes de um polinômio, </a:t>
            </a:r>
          </a:p>
          <a:p>
            <a:pPr lvl="1"/>
            <a:r>
              <a:rPr lang="pt-BR" sz="2000"/>
              <a:t>Operação de computação simbólica, como a busca e a substituição de textos em um documento; </a:t>
            </a:r>
          </a:p>
          <a:p>
            <a:pPr lvl="1"/>
            <a:r>
              <a:rPr lang="pt-BR" sz="2000"/>
              <a:t>Processamento de uma imagem ou a reprodução de um vídeo.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247418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288ED-5FFA-86F7-5F45-3DD16F44E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0900" y="2193967"/>
            <a:ext cx="35125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5.5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"8"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21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Função </a:t>
            </a:r>
            <a:r>
              <a:rPr lang="pt-BR" sz="4000" b="1" dirty="0" err="1"/>
              <a:t>float</a:t>
            </a:r>
            <a:r>
              <a:rPr lang="pt-BR" sz="4000" b="1" dirty="0"/>
              <a:t>():</a:t>
            </a:r>
            <a:r>
              <a:rPr lang="pt-BR" sz="4000" dirty="0"/>
              <a:t> constrói um número </a:t>
            </a:r>
            <a:r>
              <a:rPr lang="pt-BR" sz="4000" dirty="0" err="1"/>
              <a:t>float</a:t>
            </a:r>
            <a:r>
              <a:rPr lang="pt-BR" sz="4000" dirty="0"/>
              <a:t> a partir de um literal inteiro, um literal </a:t>
            </a:r>
            <a:r>
              <a:rPr lang="pt-BR" sz="4000" dirty="0" err="1"/>
              <a:t>float</a:t>
            </a:r>
            <a:r>
              <a:rPr lang="pt-BR" sz="4000" dirty="0"/>
              <a:t> ou um literal </a:t>
            </a:r>
            <a:r>
              <a:rPr lang="pt-BR" sz="4000" dirty="0" err="1"/>
              <a:t>string</a:t>
            </a:r>
            <a:r>
              <a:rPr lang="pt-BR" sz="4000" dirty="0"/>
              <a:t> (a </a:t>
            </a:r>
            <a:r>
              <a:rPr lang="pt-BR" sz="4000" dirty="0" err="1"/>
              <a:t>string</a:t>
            </a:r>
            <a:r>
              <a:rPr lang="pt-BR" sz="4000" dirty="0"/>
              <a:t> representando um </a:t>
            </a:r>
            <a:r>
              <a:rPr lang="pt-BR" sz="4000" dirty="0" err="1"/>
              <a:t>float</a:t>
            </a:r>
            <a:r>
              <a:rPr lang="pt-BR" sz="4000" dirty="0"/>
              <a:t> ou um inteiro)</a:t>
            </a:r>
            <a:endParaRPr lang="pt-BR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5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CBC91A-B342-63E1-EF7D-76F323A0C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6920" y="1895578"/>
            <a:ext cx="43813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"25"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"10.5"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26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Função </a:t>
            </a:r>
            <a:r>
              <a:rPr lang="pt-BR" sz="4000" b="1" dirty="0" err="1"/>
              <a:t>str</a:t>
            </a:r>
            <a:r>
              <a:rPr lang="pt-BR" sz="4000" b="1" dirty="0"/>
              <a:t>():</a:t>
            </a:r>
            <a:r>
              <a:rPr lang="pt-BR" sz="4000" dirty="0"/>
              <a:t> constrói uma </a:t>
            </a:r>
            <a:r>
              <a:rPr lang="pt-BR" sz="4000" dirty="0" err="1"/>
              <a:t>string</a:t>
            </a:r>
            <a:r>
              <a:rPr lang="pt-BR" sz="4000" dirty="0"/>
              <a:t> a partir de uma ampla variedade de tipos de dados, incluindo </a:t>
            </a:r>
            <a:r>
              <a:rPr lang="pt-BR" sz="4000" dirty="0" err="1"/>
              <a:t>strings</a:t>
            </a:r>
            <a:r>
              <a:rPr lang="pt-BR" sz="4000" dirty="0"/>
              <a:t>, literais de inteiros e literais de </a:t>
            </a:r>
            <a:r>
              <a:rPr lang="pt-BR" sz="4000" dirty="0" err="1"/>
              <a:t>float</a:t>
            </a:r>
            <a:endParaRPr lang="pt-BR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ESPECIFICANDO UM TIPO DE VARIÁVEL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04433-D478-6351-EA8E-257C72E3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090" y="1851257"/>
            <a:ext cx="378982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altLang="pt-BR" sz="3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"f2"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altLang="pt-BR" sz="3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pt-BR" altLang="pt-BR" sz="3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3.25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3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lang="pt-BR" altLang="pt-BR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95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Estruturas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Decisão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9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IF – ESTRUTURAS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275500" cy="1116072"/>
          </a:xfrm>
        </p:spPr>
        <p:txBody>
          <a:bodyPr anchor="ctr">
            <a:normAutofit fontScale="77500" lnSpcReduction="20000"/>
          </a:bodyPr>
          <a:lstStyle/>
          <a:p>
            <a:r>
              <a:rPr lang="pt-BR" sz="4000" dirty="0"/>
              <a:t>O Python depende do indentação (recuo) para definir o escopo no código. Outras linguagens de programação costumam usar colchetes para essa finalidade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79452-F7CA-4187-9B12-AC9B0CE8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37" y="3220809"/>
            <a:ext cx="5874526" cy="24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0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IF – ESTRUTURAS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547936" cy="1116072"/>
          </a:xfrm>
        </p:spPr>
        <p:txBody>
          <a:bodyPr anchor="ctr">
            <a:normAutofit fontScale="77500" lnSpcReduction="20000"/>
          </a:bodyPr>
          <a:lstStyle/>
          <a:p>
            <a:r>
              <a:rPr lang="pt-BR" sz="4000" dirty="0"/>
              <a:t>O Python depende da indentação (recuo) para definir o escopo no código. Outras linguagens de programação costumam usar colchetes para essa finalidade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Agrupar 21"/>
          <p:cNvGrpSpPr/>
          <p:nvPr/>
        </p:nvGrpSpPr>
        <p:grpSpPr>
          <a:xfrm>
            <a:off x="2879041" y="3458507"/>
            <a:ext cx="5475799" cy="2169634"/>
            <a:chOff x="3325091" y="3100635"/>
            <a:chExt cx="4578024" cy="1704121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2"/>
            <a:srcRect l="2707" b="46982"/>
            <a:stretch/>
          </p:blipFill>
          <p:spPr>
            <a:xfrm>
              <a:off x="3325091" y="3100635"/>
              <a:ext cx="4578024" cy="1704121"/>
            </a:xfrm>
            <a:prstGeom prst="rect">
              <a:avLst/>
            </a:prstGeom>
          </p:spPr>
        </p:pic>
        <p:cxnSp>
          <p:nvCxnSpPr>
            <p:cNvPr id="19" name="Conector de Seta Reta 18"/>
            <p:cNvCxnSpPr/>
            <p:nvPr/>
          </p:nvCxnSpPr>
          <p:spPr>
            <a:xfrm>
              <a:off x="3442332" y="4551622"/>
              <a:ext cx="26514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806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ELSE</a:t>
            </a:r>
            <a:r>
              <a:rPr lang="pt-BR" sz="4400" b="1" dirty="0"/>
              <a:t> – Execução alternativa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275500" cy="1116072"/>
          </a:xfrm>
        </p:spPr>
        <p:txBody>
          <a:bodyPr anchor="ctr">
            <a:normAutofit lnSpcReduction="10000"/>
          </a:bodyPr>
          <a:lstStyle/>
          <a:p>
            <a:r>
              <a:rPr lang="pt-BR" sz="4000" dirty="0"/>
              <a:t>Quando existem duas possibilidades e a condição determina qual será executada.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27" y="3001808"/>
            <a:ext cx="5788515" cy="27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2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ELIF</a:t>
            </a:r>
            <a:r>
              <a:rPr lang="pt-BR" sz="4400" b="1" dirty="0"/>
              <a:t> – Execução alternativa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360064"/>
            <a:ext cx="10275500" cy="2040875"/>
          </a:xfrm>
        </p:spPr>
        <p:txBody>
          <a:bodyPr anchor="ctr">
            <a:noAutofit/>
          </a:bodyPr>
          <a:lstStyle/>
          <a:p>
            <a:r>
              <a:rPr lang="pt-BR" dirty="0"/>
              <a:t>Quando há mais de duas possibilidades e precisamos de mais que dois caminhos alternativos. Esta forma de expressar uma operação de computação é uma condicional encadeada.</a:t>
            </a:r>
          </a:p>
          <a:p>
            <a:r>
              <a:rPr lang="pt-BR" dirty="0" err="1"/>
              <a:t>elif</a:t>
            </a:r>
            <a:r>
              <a:rPr lang="pt-BR" dirty="0"/>
              <a:t> é uma abreviatura de “else </a:t>
            </a:r>
            <a:r>
              <a:rPr lang="pt-BR" dirty="0" err="1"/>
              <a:t>if</a:t>
            </a:r>
            <a:r>
              <a:rPr lang="pt-BR" dirty="0"/>
              <a:t>”</a:t>
            </a:r>
          </a:p>
          <a:p>
            <a:r>
              <a:rPr lang="pt-BR" dirty="0"/>
              <a:t>Permite uma nova verificação de condições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Agrupar 6"/>
          <p:cNvGrpSpPr/>
          <p:nvPr/>
        </p:nvGrpSpPr>
        <p:grpSpPr>
          <a:xfrm>
            <a:off x="3624185" y="3593006"/>
            <a:ext cx="4368539" cy="3072926"/>
            <a:chOff x="6700058" y="3637352"/>
            <a:chExt cx="4368539" cy="307292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058" y="3637352"/>
              <a:ext cx="4368539" cy="3072926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6733309" y="5087389"/>
              <a:ext cx="3990109" cy="8344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553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7972F-F4CB-01A1-56E3-2D5770C6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Instruções Básicas de um Programa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ABA1CD4-4360-3890-7E68-C0E1F3D96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9713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489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Estruturas Condicionais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www.w3schools.com/python/python_conditions.asp</a:t>
            </a:r>
            <a:endParaRPr lang="pt-BR" dirty="0" smtClean="0"/>
          </a:p>
          <a:p>
            <a:r>
              <a:rPr lang="pt-BR" dirty="0" smtClean="0"/>
              <a:t>Instrução </a:t>
            </a:r>
            <a:r>
              <a:rPr lang="pt-BR" dirty="0" err="1" smtClean="0"/>
              <a:t>if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docs.python.org/pt-br/3/reference/compound_stmts.html#if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4374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Estruturas</a:t>
            </a: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Repetição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5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Conceitos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225521"/>
            <a:ext cx="10275500" cy="2040875"/>
          </a:xfrm>
        </p:spPr>
        <p:txBody>
          <a:bodyPr anchor="ctr">
            <a:noAutofit/>
          </a:bodyPr>
          <a:lstStyle/>
          <a:p>
            <a:r>
              <a:rPr lang="pt-BR" dirty="0"/>
              <a:t>São estruturas que permitem a execução repetida de um bloco de comandos até que a condição seja falsa.</a:t>
            </a:r>
          </a:p>
          <a:p>
            <a:r>
              <a:rPr lang="pt-BR" dirty="0"/>
              <a:t>A estrutura de repetição é também chamada de laço (ou loop).</a:t>
            </a:r>
          </a:p>
          <a:p>
            <a:r>
              <a:rPr lang="pt-BR" dirty="0"/>
              <a:t>Normalmente, as repetições são finitas.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5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</a:t>
            </a:r>
            <a:r>
              <a:rPr lang="pt-BR" b="1" dirty="0" err="1"/>
              <a:t>While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2212341"/>
            <a:ext cx="2174377" cy="6867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b="1" dirty="0"/>
              <a:t>Sintaxe: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E3FACD-7A47-2DC6-3902-A203037C8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"/>
          <a:stretch/>
        </p:blipFill>
        <p:spPr>
          <a:xfrm>
            <a:off x="1014060" y="3025198"/>
            <a:ext cx="3996974" cy="1393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E6F58B-9D23-96E5-B8D1-2882327E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5198"/>
            <a:ext cx="3701478" cy="21684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0365CE-2CC3-8AED-476B-085974EC3C5E}"/>
              </a:ext>
            </a:extLst>
          </p:cNvPr>
          <p:cNvSpPr txBox="1"/>
          <p:nvPr/>
        </p:nvSpPr>
        <p:spPr>
          <a:xfrm>
            <a:off x="6096000" y="2324864"/>
            <a:ext cx="136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326046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for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2212341"/>
            <a:ext cx="2174377" cy="6867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b="1" dirty="0"/>
              <a:t>Sintaxe: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0365CE-2CC3-8AED-476B-085974EC3C5E}"/>
              </a:ext>
            </a:extLst>
          </p:cNvPr>
          <p:cNvSpPr txBox="1"/>
          <p:nvPr/>
        </p:nvSpPr>
        <p:spPr>
          <a:xfrm>
            <a:off x="6639784" y="2324864"/>
            <a:ext cx="136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DAE39F-7BC3-9EB9-4372-6FD8BBDE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3066642"/>
            <a:ext cx="5185189" cy="10602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74E7EB-125F-D156-2E1A-A5548A22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84" y="3066642"/>
            <a:ext cx="4279184" cy="9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01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Listas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1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Listas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9"/>
            <a:ext cx="9177344" cy="2389156"/>
          </a:xfrm>
        </p:spPr>
        <p:txBody>
          <a:bodyPr anchor="t">
            <a:noAutofit/>
          </a:bodyPr>
          <a:lstStyle/>
          <a:p>
            <a:r>
              <a:rPr lang="pt-BR" dirty="0"/>
              <a:t>Listas são utilizadas para armazenar múltiplos valores em uma variável</a:t>
            </a:r>
          </a:p>
          <a:p>
            <a:r>
              <a:rPr lang="pt-BR" dirty="0"/>
              <a:t>Listas são criadas a partir de colchetes</a:t>
            </a:r>
          </a:p>
          <a:p>
            <a:r>
              <a:rPr lang="pt-BR" dirty="0"/>
              <a:t>Uma lista pode conter qualquer tipo de dados</a:t>
            </a:r>
          </a:p>
          <a:p>
            <a:r>
              <a:rPr lang="pt-BR" dirty="0"/>
              <a:t>Os valores da lista são chamados de itens ou elementos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716" r="2135"/>
          <a:stretch/>
        </p:blipFill>
        <p:spPr>
          <a:xfrm>
            <a:off x="670705" y="4434694"/>
            <a:ext cx="10406234" cy="13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2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Itens da Lista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298834"/>
            <a:ext cx="9904908" cy="2389156"/>
          </a:xfrm>
        </p:spPr>
        <p:txBody>
          <a:bodyPr anchor="t">
            <a:noAutofit/>
          </a:bodyPr>
          <a:lstStyle/>
          <a:p>
            <a:r>
              <a:rPr lang="pt-BR" dirty="0"/>
              <a:t>Os elementos da lista são indexados, sendo o primeiro índice igual zero;</a:t>
            </a:r>
          </a:p>
          <a:p>
            <a:r>
              <a:rPr lang="pt-BR" dirty="0"/>
              <a:t>A lista apresenta uma ordem sequencial para seus itens  e ao adicionar novos elementos, eles serão inseridos ao final da lista.</a:t>
            </a:r>
          </a:p>
          <a:p>
            <a:r>
              <a:rPr lang="pt-BR" dirty="0"/>
              <a:t>As listas são mutáveis (Alterar, Adicionar e remover)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77216"/>
              </p:ext>
            </p:extLst>
          </p:nvPr>
        </p:nvGraphicFramePr>
        <p:xfrm>
          <a:off x="4017494" y="5045539"/>
          <a:ext cx="6701848" cy="1165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462">
                  <a:extLst>
                    <a:ext uri="{9D8B030D-6E8A-4147-A177-3AD203B41FA5}">
                      <a16:colId xmlns:a16="http://schemas.microsoft.com/office/drawing/2014/main" val="41166620"/>
                    </a:ext>
                  </a:extLst>
                </a:gridCol>
                <a:gridCol w="1675462">
                  <a:extLst>
                    <a:ext uri="{9D8B030D-6E8A-4147-A177-3AD203B41FA5}">
                      <a16:colId xmlns:a16="http://schemas.microsoft.com/office/drawing/2014/main" val="3605266075"/>
                    </a:ext>
                  </a:extLst>
                </a:gridCol>
                <a:gridCol w="1675462">
                  <a:extLst>
                    <a:ext uri="{9D8B030D-6E8A-4147-A177-3AD203B41FA5}">
                      <a16:colId xmlns:a16="http://schemas.microsoft.com/office/drawing/2014/main" val="1720553425"/>
                    </a:ext>
                  </a:extLst>
                </a:gridCol>
                <a:gridCol w="1675462">
                  <a:extLst>
                    <a:ext uri="{9D8B030D-6E8A-4147-A177-3AD203B41FA5}">
                      <a16:colId xmlns:a16="http://schemas.microsoft.com/office/drawing/2014/main" val="3501191243"/>
                    </a:ext>
                  </a:extLst>
                </a:gridCol>
              </a:tblGrid>
              <a:tr h="5826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14278"/>
                  </a:ext>
                </a:extLst>
              </a:tr>
              <a:tr h="5826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Teclado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Webcam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Leitor de DVD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52176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3831666"/>
            <a:ext cx="9705282" cy="884062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38002"/>
              </p:ext>
            </p:extLst>
          </p:nvPr>
        </p:nvGraphicFramePr>
        <p:xfrm>
          <a:off x="2065251" y="5045539"/>
          <a:ext cx="1608974" cy="116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974">
                  <a:extLst>
                    <a:ext uri="{9D8B030D-6E8A-4147-A177-3AD203B41FA5}">
                      <a16:colId xmlns:a16="http://schemas.microsoft.com/office/drawing/2014/main" val="2710960510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Índices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133479"/>
                  </a:ext>
                </a:extLst>
              </a:tr>
              <a:tr h="58662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Elementos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5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1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Listas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9"/>
            <a:ext cx="9904908" cy="2389156"/>
          </a:xfrm>
        </p:spPr>
        <p:txBody>
          <a:bodyPr anchor="t">
            <a:noAutofit/>
          </a:bodyPr>
          <a:lstStyle/>
          <a:p>
            <a:r>
              <a:rPr lang="pt-BR" dirty="0"/>
              <a:t>Listas suportam tipos de dados diferentes em uma mesma instância;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72" y="2869737"/>
            <a:ext cx="7669886" cy="1118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72" y="4572679"/>
            <a:ext cx="7669886" cy="10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4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Listas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9"/>
            <a:ext cx="9904908" cy="2389156"/>
          </a:xfrm>
        </p:spPr>
        <p:txBody>
          <a:bodyPr anchor="t">
            <a:noAutofit/>
          </a:bodyPr>
          <a:lstStyle/>
          <a:p>
            <a:r>
              <a:rPr lang="pt-BR" dirty="0"/>
              <a:t>Listas suportam tipos de dados diferentes em uma mesma instância;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72" y="2869737"/>
            <a:ext cx="7669886" cy="1118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72" y="4572679"/>
            <a:ext cx="7669886" cy="10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B9ABEB-D572-0E87-4F7A-F69099C9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pt-BR" sz="5600"/>
              <a:t>Linguagem de Programação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785AECB-75F9-89B4-D139-03DE638BD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715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252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Aninhadas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 definir estruturas aninhadas utilizando diversas listas.</a:t>
            </a:r>
          </a:p>
          <a:p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3673816" y="4552773"/>
            <a:ext cx="6995949" cy="1101738"/>
            <a:chOff x="1995715" y="4379550"/>
            <a:chExt cx="6995949" cy="110173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5715" y="4379550"/>
              <a:ext cx="6995949" cy="79096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V="1">
              <a:off x="5493689" y="4968784"/>
              <a:ext cx="408347" cy="469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6855377" y="5011318"/>
              <a:ext cx="408347" cy="469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/>
          <p:cNvGrpSpPr/>
          <p:nvPr/>
        </p:nvGrpSpPr>
        <p:grpSpPr>
          <a:xfrm>
            <a:off x="1030370" y="2763648"/>
            <a:ext cx="4381659" cy="1116226"/>
            <a:chOff x="3302861" y="3011710"/>
            <a:chExt cx="4381659" cy="11162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861" y="3011710"/>
              <a:ext cx="4381659" cy="813523"/>
            </a:xfrm>
            <a:prstGeom prst="rect">
              <a:avLst/>
            </a:prstGeom>
          </p:spPr>
        </p:pic>
        <p:cxnSp>
          <p:nvCxnSpPr>
            <p:cNvPr id="10" name="Conector de Seta Reta 9"/>
            <p:cNvCxnSpPr/>
            <p:nvPr/>
          </p:nvCxnSpPr>
          <p:spPr>
            <a:xfrm flipV="1">
              <a:off x="6222011" y="3657966"/>
              <a:ext cx="408347" cy="469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42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Listas Aninhadas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3" y="2005921"/>
            <a:ext cx="8643746" cy="18428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65" y="4163983"/>
            <a:ext cx="9832002" cy="1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14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Append</a:t>
            </a:r>
            <a:r>
              <a:rPr lang="pt-BR" dirty="0"/>
              <a:t>: adiciona um novo elemento ao fim de uma lista.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 err="1"/>
              <a:t>Sort</a:t>
            </a:r>
            <a:r>
              <a:rPr lang="pt-BR" b="1" dirty="0"/>
              <a:t>: </a:t>
            </a:r>
            <a:r>
              <a:rPr lang="pt-BR" dirty="0"/>
              <a:t>classifica os elementos da lista em ordem ascendente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40" y="2728647"/>
            <a:ext cx="3900855" cy="753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64" y="2404146"/>
            <a:ext cx="2968060" cy="13433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0" y="4434072"/>
            <a:ext cx="4632762" cy="1214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152" y="4795662"/>
            <a:ext cx="5076068" cy="4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Pop</a:t>
            </a:r>
            <a:r>
              <a:rPr lang="pt-BR" dirty="0"/>
              <a:t>: exclui o índice da lista de acordo com valor informado.</a:t>
            </a:r>
          </a:p>
          <a:p>
            <a:r>
              <a:rPr lang="pt-BR" b="1" dirty="0"/>
              <a:t>Remove</a:t>
            </a:r>
            <a:r>
              <a:rPr lang="pt-BR" dirty="0"/>
              <a:t>: exclui o item especificado</a:t>
            </a:r>
          </a:p>
          <a:p>
            <a:r>
              <a:rPr lang="pt-BR" b="1" dirty="0" err="1"/>
              <a:t>insert</a:t>
            </a:r>
            <a:r>
              <a:rPr lang="pt-BR" b="1" dirty="0"/>
              <a:t>: </a:t>
            </a:r>
            <a:r>
              <a:rPr lang="pt-BR" dirty="0"/>
              <a:t>insere um item no índice especificado</a:t>
            </a:r>
          </a:p>
          <a:p>
            <a:r>
              <a:rPr lang="pt-BR" b="1" dirty="0" err="1"/>
              <a:t>Clear</a:t>
            </a:r>
            <a:r>
              <a:rPr lang="pt-BR" dirty="0"/>
              <a:t>: limpar a lista</a:t>
            </a:r>
          </a:p>
          <a:p>
            <a:r>
              <a:rPr lang="pt-BR" b="1" dirty="0" err="1"/>
              <a:t>Extend</a:t>
            </a:r>
            <a:r>
              <a:rPr lang="pt-BR" dirty="0"/>
              <a:t>: adicionar elementos de uma lista para outra lista</a:t>
            </a:r>
          </a:p>
          <a:p>
            <a:r>
              <a:rPr lang="pt-BR" b="1" dirty="0"/>
              <a:t>Reverse</a:t>
            </a:r>
            <a:r>
              <a:rPr lang="pt-BR" dirty="0"/>
              <a:t>: Inverter a ordem de uma lista</a:t>
            </a:r>
          </a:p>
          <a:p>
            <a:r>
              <a:rPr lang="pt-BR" b="1" dirty="0"/>
              <a:t>Count</a:t>
            </a:r>
            <a:r>
              <a:rPr lang="pt-BR" dirty="0"/>
              <a:t>: Retorna o número de elementos encontrados em uma lista</a:t>
            </a:r>
          </a:p>
        </p:txBody>
      </p:sp>
    </p:spTree>
    <p:extLst>
      <p:ext uri="{BB962C8B-B14F-4D97-AF65-F5344CB8AC3E}">
        <p14:creationId xmlns:p14="http://schemas.microsoft.com/office/powerpoint/2010/main" val="2906315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 err="1"/>
              <a:t>Tuplas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9"/>
            <a:ext cx="9177344" cy="2389156"/>
          </a:xfrm>
        </p:spPr>
        <p:txBody>
          <a:bodyPr anchor="t">
            <a:noAutofit/>
          </a:bodyPr>
          <a:lstStyle/>
          <a:p>
            <a:r>
              <a:rPr lang="pt-BR" dirty="0"/>
              <a:t>As </a:t>
            </a:r>
            <a:r>
              <a:rPr lang="pt-BR" dirty="0" err="1"/>
              <a:t>tuplas</a:t>
            </a:r>
            <a:r>
              <a:rPr lang="pt-BR" dirty="0"/>
              <a:t> são usadas para armazenar vários itens em uma única variável.</a:t>
            </a:r>
          </a:p>
          <a:p>
            <a:r>
              <a:rPr lang="pt-BR" dirty="0"/>
              <a:t>Uma </a:t>
            </a:r>
            <a:r>
              <a:rPr lang="pt-BR" dirty="0" err="1"/>
              <a:t>tupla</a:t>
            </a:r>
            <a:r>
              <a:rPr lang="pt-BR" dirty="0"/>
              <a:t> é uma coleção ordenada e </a:t>
            </a:r>
            <a:r>
              <a:rPr lang="pt-BR" b="1" dirty="0"/>
              <a:t>imutável</a:t>
            </a:r>
            <a:r>
              <a:rPr lang="pt-BR" dirty="0"/>
              <a:t> 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Não podemos alterar, adicionar ou remover itens após a criação da </a:t>
            </a:r>
            <a:r>
              <a:rPr lang="pt-BR" dirty="0" err="1"/>
              <a:t>tupla</a:t>
            </a:r>
            <a:endParaRPr lang="pt-BR" dirty="0"/>
          </a:p>
          <a:p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39" y="3938758"/>
            <a:ext cx="6474108" cy="1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8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Funções para </a:t>
            </a:r>
            <a:r>
              <a:rPr lang="pt-BR" b="1" dirty="0" err="1"/>
              <a:t>Tuplas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Count: Retorna quantidade de itens iguais encontrados em uma tupla</a:t>
            </a:r>
          </a:p>
          <a:p>
            <a:r>
              <a:rPr lang="pt-BR" dirty="0"/>
              <a:t>Index: Procura na </a:t>
            </a:r>
            <a:r>
              <a:rPr lang="pt-BR" dirty="0" err="1"/>
              <a:t>tupla</a:t>
            </a:r>
            <a:r>
              <a:rPr lang="pt-BR" dirty="0"/>
              <a:t> um valor especificado e retorna a posição de onde foi encontrado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918251-AF38-C6BE-ADF1-9F8E2B1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98" y="4078587"/>
            <a:ext cx="4490721" cy="6362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926CB6-AAA4-074F-4F08-CB8CD441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69" y="5213756"/>
            <a:ext cx="5052981" cy="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4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Dicionários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8"/>
            <a:ext cx="9904908" cy="3690199"/>
          </a:xfrm>
        </p:spPr>
        <p:txBody>
          <a:bodyPr anchor="t">
            <a:noAutofit/>
          </a:bodyPr>
          <a:lstStyle/>
          <a:p>
            <a:r>
              <a:rPr lang="pt-BR" sz="3600" dirty="0"/>
              <a:t>Os dicionários são usados ​​para armazenar valores de dados em pares chave-valor.</a:t>
            </a:r>
          </a:p>
          <a:p>
            <a:r>
              <a:rPr lang="pt-BR" sz="3600" dirty="0"/>
              <a:t>Um dicionário é uma coleção de dados que é modificável e não permite duplicatas.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8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Dicionários em Python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E4892A-FC10-43CA-67C2-4553152F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1" t="56539" r="43995" b="19760"/>
          <a:stretch/>
        </p:blipFill>
        <p:spPr>
          <a:xfrm>
            <a:off x="1764337" y="2685646"/>
            <a:ext cx="3276586" cy="1120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3ED608-AFEE-1D5C-268A-C6B1CF8A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8" y="2054151"/>
            <a:ext cx="4565794" cy="23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3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FUNÇÕES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58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Funções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8"/>
            <a:ext cx="9904908" cy="2902479"/>
          </a:xfrm>
        </p:spPr>
        <p:txBody>
          <a:bodyPr anchor="t">
            <a:noAutofit/>
          </a:bodyPr>
          <a:lstStyle/>
          <a:p>
            <a:r>
              <a:rPr lang="pt-BR" sz="3600" dirty="0"/>
              <a:t>Sequência nomeada de instruções </a:t>
            </a:r>
          </a:p>
          <a:p>
            <a:r>
              <a:rPr lang="pt-BR" sz="3600" dirty="0"/>
              <a:t>Executa uma operação de computacional</a:t>
            </a:r>
          </a:p>
          <a:p>
            <a:r>
              <a:rPr lang="pt-BR" sz="3600" dirty="0"/>
              <a:t>Utiliza a palavra reservada “</a:t>
            </a:r>
            <a:r>
              <a:rPr lang="pt-BR" sz="3600" b="1" i="1" dirty="0" err="1"/>
              <a:t>def</a:t>
            </a:r>
            <a:r>
              <a:rPr lang="pt-BR" sz="3600" b="1" i="1" dirty="0"/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B2609F5-85D7-168E-9278-3A66A43611BA}"/>
              </a:ext>
            </a:extLst>
          </p:cNvPr>
          <p:cNvGrpSpPr/>
          <p:nvPr/>
        </p:nvGrpSpPr>
        <p:grpSpPr>
          <a:xfrm>
            <a:off x="2152375" y="4550144"/>
            <a:ext cx="3215919" cy="1217676"/>
            <a:chOff x="2143045" y="4419778"/>
            <a:chExt cx="3215919" cy="121767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5C51B74-DF98-47A5-F353-05E699BB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045" y="4419778"/>
              <a:ext cx="3215919" cy="739204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CD754CD-4007-BA16-F360-DE2141B56E9E}"/>
                </a:ext>
              </a:extLst>
            </p:cNvPr>
            <p:cNvSpPr txBox="1"/>
            <p:nvPr/>
          </p:nvSpPr>
          <p:spPr>
            <a:xfrm>
              <a:off x="2593911" y="5268122"/>
              <a:ext cx="2111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Criando uma função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F78B0DB-F172-75B6-2F97-B1646673AA59}"/>
              </a:ext>
            </a:extLst>
          </p:cNvPr>
          <p:cNvGrpSpPr/>
          <p:nvPr/>
        </p:nvGrpSpPr>
        <p:grpSpPr>
          <a:xfrm>
            <a:off x="7016527" y="4550144"/>
            <a:ext cx="2158822" cy="1262663"/>
            <a:chOff x="7055482" y="4550144"/>
            <a:chExt cx="2158822" cy="1262663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7980054-5844-8BD8-DA8E-7BC85687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5482" y="4550144"/>
              <a:ext cx="2158822" cy="655558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50D2F8C-D9AB-6E78-7BA5-4BCF0D0EFCCD}"/>
                </a:ext>
              </a:extLst>
            </p:cNvPr>
            <p:cNvSpPr txBox="1"/>
            <p:nvPr/>
          </p:nvSpPr>
          <p:spPr>
            <a:xfrm>
              <a:off x="7055482" y="5443475"/>
              <a:ext cx="208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Chamando a função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3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C1DC7-AAE2-214B-542C-780E6ABA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Execução de código-fonte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9D6E6-94A3-28FA-47ED-DF8FA167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Interpretador</a:t>
            </a:r>
          </a:p>
          <a:p>
            <a:pPr lvl="1"/>
            <a:r>
              <a:rPr lang="pt-BR" sz="2200"/>
              <a:t>Interpreta cada comando e executa. Faz linha a linha. Não traduz todo o programa para depois executar;</a:t>
            </a:r>
          </a:p>
          <a:p>
            <a:pPr lvl="1"/>
            <a:r>
              <a:rPr lang="pt-BR" sz="2200"/>
              <a:t>Se encontrar erro avisa na hora.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433B2E-1C65-01B6-3C8E-AEF1D425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845900"/>
            <a:ext cx="5458968" cy="31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Funções com argumentos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8"/>
            <a:ext cx="9904908" cy="2902479"/>
          </a:xfrm>
        </p:spPr>
        <p:txBody>
          <a:bodyPr anchor="t">
            <a:noAutofit/>
          </a:bodyPr>
          <a:lstStyle/>
          <a:p>
            <a:r>
              <a:rPr lang="pt-BR" sz="3600" dirty="0"/>
              <a:t>Dados externo inseridos na função</a:t>
            </a:r>
          </a:p>
          <a:p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informações passadas são chamadas de Argumento</a:t>
            </a:r>
            <a:endParaRPr lang="pt-BR" sz="36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F2DD360-519E-B905-8705-6E87266284D3}"/>
              </a:ext>
            </a:extLst>
          </p:cNvPr>
          <p:cNvGrpSpPr/>
          <p:nvPr/>
        </p:nvGrpSpPr>
        <p:grpSpPr>
          <a:xfrm>
            <a:off x="2105862" y="3648270"/>
            <a:ext cx="7329417" cy="1727806"/>
            <a:chOff x="2105862" y="3648270"/>
            <a:chExt cx="7329417" cy="172780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EA85328-4A6B-9570-EA3C-9CE99046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5862" y="3988570"/>
              <a:ext cx="7329417" cy="1387506"/>
            </a:xfrm>
            <a:prstGeom prst="rect">
              <a:avLst/>
            </a:prstGeom>
          </p:spPr>
        </p:pic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D374A12-4219-BDA9-B7F2-3A658DE2E317}"/>
                </a:ext>
              </a:extLst>
            </p:cNvPr>
            <p:cNvCxnSpPr/>
            <p:nvPr/>
          </p:nvCxnSpPr>
          <p:spPr>
            <a:xfrm flipH="1">
              <a:off x="4469364" y="3648270"/>
              <a:ext cx="597159" cy="4773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EAD417E-0E0E-E6CE-C919-E7762697C6CD}"/>
                </a:ext>
              </a:extLst>
            </p:cNvPr>
            <p:cNvCxnSpPr/>
            <p:nvPr/>
          </p:nvCxnSpPr>
          <p:spPr>
            <a:xfrm flipH="1">
              <a:off x="3949960" y="3649023"/>
              <a:ext cx="597159" cy="4773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519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Funções com retorno em Python</a:t>
            </a: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7A407-83A0-4DC2-B117-DE6BD522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699018"/>
            <a:ext cx="9904908" cy="2902479"/>
          </a:xfrm>
        </p:spPr>
        <p:txBody>
          <a:bodyPr anchor="t">
            <a:noAutofit/>
          </a:bodyPr>
          <a:lstStyle/>
          <a:p>
            <a:r>
              <a:rPr lang="pt-BR" dirty="0"/>
              <a:t>Utiliza-se ao final da estrutura a palavra reservada em “</a:t>
            </a:r>
            <a:r>
              <a:rPr lang="pt-BR" b="1" dirty="0" err="1">
                <a:solidFill>
                  <a:srgbClr val="7030A0"/>
                </a:solidFill>
              </a:rPr>
              <a:t>return</a:t>
            </a:r>
            <a:r>
              <a:rPr lang="pt-BR" dirty="0"/>
              <a:t>”</a:t>
            </a:r>
          </a:p>
          <a:p>
            <a:r>
              <a:rPr lang="pt-BR" dirty="0"/>
              <a:t>A chamada de função gera um valor de retorno</a:t>
            </a:r>
          </a:p>
          <a:p>
            <a:r>
              <a:rPr lang="pt-BR" dirty="0"/>
              <a:t>O valor pode ser atribuído a uma variável ou utilizado em um cálculo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74" y="4313007"/>
            <a:ext cx="2837179" cy="8018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83" y="4041232"/>
            <a:ext cx="2143125" cy="438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118" y="4745696"/>
            <a:ext cx="193865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8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Funções com número indefinido de argumentos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9074" y="1779205"/>
            <a:ext cx="948428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Caso você não possa especificar</a:t>
            </a:r>
            <a:r>
              <a:rPr kumimoji="0" lang="pt-BR" altLang="pt-BR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quantidade exata de </a:t>
            </a:r>
            <a:r>
              <a:rPr lang="pt-BR" altLang="pt-BR" sz="2000" dirty="0">
                <a:solidFill>
                  <a:srgbClr val="000000"/>
                </a:solidFill>
                <a:latin typeface="Verdana" panose="020B0604030504040204" pitchFamily="34" charset="0"/>
              </a:rPr>
              <a:t>argumentos</a:t>
            </a:r>
            <a:r>
              <a:rPr kumimoji="0" lang="pt-BR" altLang="pt-BR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serão passados ​​para sua função, adicione um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antes do nome do parâmetro na definição da função.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21" y="3649737"/>
            <a:ext cx="3705369" cy="12586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1" y="3649737"/>
            <a:ext cx="2783404" cy="127241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032297" y="5026324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94394" y="5026324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Chamada da função</a:t>
            </a:r>
          </a:p>
        </p:txBody>
      </p:sp>
    </p:spTree>
    <p:extLst>
      <p:ext uri="{BB962C8B-B14F-4D97-AF65-F5344CB8AC3E}">
        <p14:creationId xmlns:p14="http://schemas.microsoft.com/office/powerpoint/2010/main" val="2772625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Funções com argumentos nomeados (</a:t>
            </a:r>
            <a:r>
              <a:rPr lang="pt-BR" b="1" dirty="0" err="1"/>
              <a:t>Kwargs</a:t>
            </a:r>
            <a:r>
              <a:rPr lang="pt-BR" b="1" dirty="0"/>
              <a:t>)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9074" y="1686870"/>
            <a:ext cx="1050945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Inserir parâmetros nomeados na função e quantidade exata não definida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valores serão organizados em um dicionário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argumentos é identificado com **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50008" y="4794158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88651" y="5863049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Chamada da função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0D9500-0975-C336-2ED4-FAAA11C7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86" y="3596780"/>
            <a:ext cx="5997460" cy="1005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5175A7-2119-F6CB-F04E-73F851C1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58" y="5390107"/>
            <a:ext cx="7125317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3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Tratamento de exceções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9074" y="2056202"/>
            <a:ext cx="96817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Python existem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dois tipos de erros: erros de sintaxe e exceções.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C100C-B094-BA47-290E-EAD67BA84E13}"/>
              </a:ext>
            </a:extLst>
          </p:cNvPr>
          <p:cNvSpPr txBox="1"/>
          <p:nvPr/>
        </p:nvSpPr>
        <p:spPr>
          <a:xfrm>
            <a:off x="1296178" y="2768905"/>
            <a:ext cx="9912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Erros</a:t>
            </a:r>
            <a:r>
              <a:rPr lang="pt-BR" sz="2800" dirty="0"/>
              <a:t> são problemas em um programa devido aos quais o sua execução será interrompida.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EF4863-E748-3DCE-FF9A-21BB3B5DCCA5}"/>
              </a:ext>
            </a:extLst>
          </p:cNvPr>
          <p:cNvSpPr txBox="1"/>
          <p:nvPr/>
        </p:nvSpPr>
        <p:spPr>
          <a:xfrm>
            <a:off x="1296178" y="4126915"/>
            <a:ext cx="9097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 b="1"/>
            </a:lvl1pPr>
          </a:lstStyle>
          <a:p>
            <a:r>
              <a:rPr lang="pt-BR" dirty="0"/>
              <a:t>Exceções </a:t>
            </a:r>
            <a:r>
              <a:rPr lang="pt-BR" b="0" dirty="0"/>
              <a:t>são levantadas quando ocorrem alguns eventos internos que alteram o fluxo normal do programa.</a:t>
            </a:r>
          </a:p>
        </p:txBody>
      </p:sp>
    </p:spTree>
    <p:extLst>
      <p:ext uri="{BB962C8B-B14F-4D97-AF65-F5344CB8AC3E}">
        <p14:creationId xmlns:p14="http://schemas.microsoft.com/office/powerpoint/2010/main" val="1939679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/>
              <a:t>Comandos </a:t>
            </a:r>
            <a:r>
              <a:rPr lang="pt-BR" b="1" dirty="0" err="1"/>
              <a:t>Try</a:t>
            </a:r>
            <a:r>
              <a:rPr lang="pt-BR" b="1" dirty="0"/>
              <a:t> e </a:t>
            </a:r>
            <a:r>
              <a:rPr lang="pt-BR" b="1" dirty="0" err="1"/>
              <a:t>Except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9074" y="2056202"/>
            <a:ext cx="968179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 usados para capturar e manipular exceções em Python.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74B53A-CA2F-375C-4D05-FE43C6B2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96" y="3245959"/>
            <a:ext cx="5409411" cy="15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1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Capturando Exceção </a:t>
            </a:r>
            <a:r>
              <a:rPr lang="pt-BR" b="1" dirty="0"/>
              <a:t>E</a:t>
            </a:r>
            <a:r>
              <a:rPr lang="pt-BR" sz="4400" b="1" dirty="0"/>
              <a:t>specífica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0034" y="1611711"/>
            <a:ext cx="96817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instrução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 ter mais de uma cláusula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especificar manipuladores para diferentes exceções.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E9CB85-4160-1BD2-E97A-077194C8D797}"/>
              </a:ext>
            </a:extLst>
          </p:cNvPr>
          <p:cNvSpPr txBox="1"/>
          <p:nvPr/>
        </p:nvSpPr>
        <p:spPr>
          <a:xfrm>
            <a:off x="2882537" y="5628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https://docs.python.org/pt-br/3/library/exceptions.html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8E38090-9216-E648-DD6B-6EA5B023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3" y="2685948"/>
            <a:ext cx="6488150" cy="2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1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Exceções com </a:t>
            </a:r>
            <a:r>
              <a:rPr lang="pt-BR" sz="4400" b="1" dirty="0" err="1"/>
              <a:t>Try</a:t>
            </a:r>
            <a:r>
              <a:rPr lang="pt-BR" sz="4400" b="1" dirty="0"/>
              <a:t> e Else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82616" y="1461881"/>
            <a:ext cx="9681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instrução else pode ser utilizado junto ao bloco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try-except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código entra no bloco else somente se a cláusula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gerar uma exceção.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E6244AB-5943-E998-11B2-F8892013DD68}"/>
              </a:ext>
            </a:extLst>
          </p:cNvPr>
          <p:cNvGrpSpPr/>
          <p:nvPr/>
        </p:nvGrpSpPr>
        <p:grpSpPr>
          <a:xfrm>
            <a:off x="2560322" y="2755051"/>
            <a:ext cx="6749953" cy="3161688"/>
            <a:chOff x="2420983" y="2720215"/>
            <a:chExt cx="6749953" cy="316168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3F15F1F-2E15-CC83-6022-41862968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983" y="2720215"/>
              <a:ext cx="6749953" cy="3161688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F7E07C3-8F3A-1B99-2FB2-7C51672EA873}"/>
                </a:ext>
              </a:extLst>
            </p:cNvPr>
            <p:cNvSpPr/>
            <p:nvPr/>
          </p:nvSpPr>
          <p:spPr>
            <a:xfrm>
              <a:off x="2464525" y="5138061"/>
              <a:ext cx="6191794" cy="68671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40803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 err="1"/>
              <a:t>Finally</a:t>
            </a:r>
            <a:r>
              <a:rPr lang="pt-BR" sz="4400" b="1" dirty="0"/>
              <a:t> em tratamento de exceções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82616" y="1646547"/>
            <a:ext cx="96817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 executada após os blocos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independente se foi identificada alguma exceção.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2CD6EA4-7ABD-F023-C26F-673ED9757CFE}"/>
              </a:ext>
            </a:extLst>
          </p:cNvPr>
          <p:cNvGrpSpPr/>
          <p:nvPr/>
        </p:nvGrpSpPr>
        <p:grpSpPr>
          <a:xfrm>
            <a:off x="2924785" y="2649248"/>
            <a:ext cx="5997460" cy="3566469"/>
            <a:chOff x="2924785" y="2649248"/>
            <a:chExt cx="5997460" cy="356646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2F992E4-0A0E-9346-1D74-0B181596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4785" y="2649248"/>
              <a:ext cx="5997460" cy="3566469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716C631-397A-5269-DB24-803C9B523166}"/>
                </a:ext>
              </a:extLst>
            </p:cNvPr>
            <p:cNvSpPr/>
            <p:nvPr/>
          </p:nvSpPr>
          <p:spPr>
            <a:xfrm>
              <a:off x="2943497" y="5355769"/>
              <a:ext cx="4554583" cy="68671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38707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4400" b="1" dirty="0"/>
              <a:t>Levantando uma exceção - </a:t>
            </a:r>
            <a:r>
              <a:rPr lang="pt-BR" sz="4400" b="1" dirty="0" err="1"/>
              <a:t>Raise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40318" y="2099726"/>
            <a:ext cx="9681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instrução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ao programador forçar a ocorrência de uma exceção específica. 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único argumento em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indica a exceção a ser levantada.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9B3A6E-4B9C-1F58-9DD2-D585992A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69" y="3942310"/>
            <a:ext cx="5951736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1DC7-AAE2-214B-542C-780E6ABA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código-fonte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FB863E-DA74-A475-3598-BD076E66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82" y="1373447"/>
            <a:ext cx="3983777" cy="39401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FF9A28-32F2-5934-27C4-14995327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64" y="2390040"/>
            <a:ext cx="3772227" cy="15012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23E869-1F34-097B-0AB3-6DF9743F9C07}"/>
              </a:ext>
            </a:extLst>
          </p:cNvPr>
          <p:cNvSpPr txBox="1"/>
          <p:nvPr/>
        </p:nvSpPr>
        <p:spPr>
          <a:xfrm>
            <a:off x="1959428" y="4100032"/>
            <a:ext cx="217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Linguagem alto-nível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8F6D8-209E-4DEC-C10C-43C169264D55}"/>
              </a:ext>
            </a:extLst>
          </p:cNvPr>
          <p:cNvSpPr txBox="1"/>
          <p:nvPr/>
        </p:nvSpPr>
        <p:spPr>
          <a:xfrm>
            <a:off x="7368006" y="5577379"/>
            <a:ext cx="24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Linguagem de máquina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9035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F168D-1FB5-4100-BE8C-4A17F6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ARQUIVOS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94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dirty="0"/>
              <a:t>Manipulação de arquivos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5567" y="1610867"/>
            <a:ext cx="9681799" cy="2675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 manipulação de arquivos é uma parte importante de qualquer aplicativo da web.</a:t>
            </a:r>
          </a:p>
          <a:p>
            <a:r>
              <a:rPr lang="pt-BR" dirty="0"/>
              <a:t>O Python possui várias funções para criar, ler, atualizar e excluir arquivos.</a:t>
            </a:r>
          </a:p>
          <a:p>
            <a:r>
              <a:rPr lang="pt-BR" dirty="0"/>
              <a:t>A principal função para trabalhar com arquivos no Python é a </a:t>
            </a:r>
            <a:r>
              <a:rPr lang="pt-BR" b="1" u="sng" dirty="0"/>
              <a:t>open()</a:t>
            </a:r>
            <a:r>
              <a:rPr lang="pt-BR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09" y="5016150"/>
            <a:ext cx="8912055" cy="11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27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dirty="0"/>
              <a:t>Modos da Função Open()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83D6992-48D6-4D74-A3B4-81176BCB8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50430"/>
              </p:ext>
            </p:extLst>
          </p:nvPr>
        </p:nvGraphicFramePr>
        <p:xfrm>
          <a:off x="1550283" y="1916966"/>
          <a:ext cx="8461870" cy="29011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4117">
                  <a:extLst>
                    <a:ext uri="{9D8B030D-6E8A-4147-A177-3AD203B41FA5}">
                      <a16:colId xmlns:a16="http://schemas.microsoft.com/office/drawing/2014/main" val="3556738283"/>
                    </a:ext>
                  </a:extLst>
                </a:gridCol>
                <a:gridCol w="6557753">
                  <a:extLst>
                    <a:ext uri="{9D8B030D-6E8A-4147-A177-3AD203B41FA5}">
                      <a16:colId xmlns:a16="http://schemas.microsoft.com/office/drawing/2014/main" val="2935060255"/>
                    </a:ext>
                  </a:extLst>
                </a:gridCol>
              </a:tblGrid>
              <a:tr h="47677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368964"/>
                  </a:ext>
                </a:extLst>
              </a:tr>
              <a:tr h="47677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42783"/>
                  </a:ext>
                </a:extLst>
              </a:tr>
              <a:tr h="47677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Escrita, apaga o conteúdo se existir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083395"/>
                  </a:ext>
                </a:extLst>
              </a:tr>
              <a:tr h="5173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Escrita, mas preserva o conteúdo se existir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30968"/>
                  </a:ext>
                </a:extLst>
              </a:tr>
              <a:tr h="47677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Modo binário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83997"/>
                  </a:ext>
                </a:extLst>
              </a:tr>
              <a:tr h="47677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Atualização (leitura e escrita)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2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10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dirty="0"/>
              <a:t>Principais métodos para arquivos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DA6F943-053F-F917-188B-C2677853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8921"/>
              </p:ext>
            </p:extLst>
          </p:nvPr>
        </p:nvGraphicFramePr>
        <p:xfrm>
          <a:off x="1642887" y="1826942"/>
          <a:ext cx="8023627" cy="3435520"/>
        </p:xfrm>
        <a:graphic>
          <a:graphicData uri="http://schemas.openxmlformats.org/drawingml/2006/table">
            <a:tbl>
              <a:tblPr/>
              <a:tblGrid>
                <a:gridCol w="1421696">
                  <a:extLst>
                    <a:ext uri="{9D8B030D-6E8A-4147-A177-3AD203B41FA5}">
                      <a16:colId xmlns:a16="http://schemas.microsoft.com/office/drawing/2014/main" val="2018627375"/>
                    </a:ext>
                  </a:extLst>
                </a:gridCol>
                <a:gridCol w="6601931">
                  <a:extLst>
                    <a:ext uri="{9D8B030D-6E8A-4147-A177-3AD203B41FA5}">
                      <a16:colId xmlns:a16="http://schemas.microsoft.com/office/drawing/2014/main" val="1223627945"/>
                    </a:ext>
                  </a:extLst>
                </a:gridCol>
              </a:tblGrid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/>
                        <a:t>close()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Fecha o arquivo</a:t>
                      </a: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12835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read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Retorna o conteúdo do arquivo</a:t>
                      </a: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77395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readable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Retorna a possibilidade de </a:t>
                      </a:r>
                      <a:r>
                        <a:rPr lang="en-US" sz="1800" dirty="0" err="1">
                          <a:effectLst/>
                        </a:rPr>
                        <a:t>leitura</a:t>
                      </a:r>
                      <a:r>
                        <a:rPr lang="en-US" sz="1800" dirty="0">
                          <a:effectLst/>
                        </a:rPr>
                        <a:t> do </a:t>
                      </a:r>
                      <a:r>
                        <a:rPr lang="en-US" sz="1800" dirty="0" err="1">
                          <a:effectLst/>
                        </a:rPr>
                        <a:t>arquivo</a:t>
                      </a:r>
                      <a:endParaRPr lang="en-US" sz="1800" dirty="0">
                        <a:effectLst/>
                      </a:endParaRP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61543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/>
                        <a:t>readline()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Retorna uma </a:t>
                      </a:r>
                      <a:r>
                        <a:rPr lang="en-US" sz="1800" dirty="0" err="1">
                          <a:effectLst/>
                        </a:rPr>
                        <a:t>linha</a:t>
                      </a:r>
                      <a:r>
                        <a:rPr lang="en-US" sz="1800" dirty="0">
                          <a:effectLst/>
                        </a:rPr>
                        <a:t> do </a:t>
                      </a:r>
                      <a:r>
                        <a:rPr lang="en-US" sz="1800" dirty="0" err="1">
                          <a:effectLst/>
                        </a:rPr>
                        <a:t>arquivo</a:t>
                      </a:r>
                      <a:endParaRPr lang="en-US" sz="1800" dirty="0">
                        <a:effectLst/>
                      </a:endParaRP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31501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readlines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Retorna uma </a:t>
                      </a:r>
                      <a:r>
                        <a:rPr lang="en-US" sz="1800" dirty="0" err="1">
                          <a:effectLst/>
                        </a:rPr>
                        <a:t>lista</a:t>
                      </a:r>
                      <a:r>
                        <a:rPr lang="en-US" sz="1800" dirty="0">
                          <a:effectLst/>
                        </a:rPr>
                        <a:t> de com as </a:t>
                      </a:r>
                      <a:r>
                        <a:rPr lang="en-US" sz="1800" dirty="0" err="1">
                          <a:effectLst/>
                        </a:rPr>
                        <a:t>linhas</a:t>
                      </a:r>
                      <a:r>
                        <a:rPr lang="en-US" sz="1800" dirty="0">
                          <a:effectLst/>
                        </a:rPr>
                        <a:t> do </a:t>
                      </a:r>
                      <a:r>
                        <a:rPr lang="en-US" sz="1800" dirty="0" err="1">
                          <a:effectLst/>
                        </a:rPr>
                        <a:t>arquivo</a:t>
                      </a:r>
                      <a:endParaRPr lang="en-US" sz="1800" dirty="0">
                        <a:effectLst/>
                      </a:endParaRP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6104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seek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>
                          <a:effectLst/>
                        </a:rPr>
                        <a:t>Modifica a posição do cursor</a:t>
                      </a: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12919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writable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Retorma</a:t>
                      </a:r>
                      <a:r>
                        <a:rPr lang="en-US" sz="1800" dirty="0">
                          <a:effectLst/>
                        </a:rPr>
                        <a:t> a possibilidade de </a:t>
                      </a:r>
                      <a:r>
                        <a:rPr lang="en-US" sz="1800" dirty="0" err="1">
                          <a:effectLst/>
                        </a:rPr>
                        <a:t>escrita</a:t>
                      </a:r>
                      <a:r>
                        <a:rPr lang="en-US" sz="1800" dirty="0">
                          <a:effectLst/>
                        </a:rPr>
                        <a:t> do </a:t>
                      </a:r>
                      <a:r>
                        <a:rPr lang="en-US" sz="1800" dirty="0" err="1">
                          <a:effectLst/>
                        </a:rPr>
                        <a:t>arquivo</a:t>
                      </a:r>
                      <a:endParaRPr lang="en-US" sz="1800" dirty="0">
                        <a:effectLst/>
                      </a:endParaRP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11383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u="none" dirty="0" err="1"/>
                        <a:t>write</a:t>
                      </a:r>
                      <a:r>
                        <a:rPr lang="pt-BR" b="1" u="none" dirty="0"/>
                        <a:t>()</a:t>
                      </a:r>
                    </a:p>
                  </a:txBody>
                  <a:tcPr marL="61286" marR="30643" marT="30643" marB="306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Escreve</a:t>
                      </a:r>
                      <a:r>
                        <a:rPr lang="en-US" sz="1800" dirty="0">
                          <a:effectLst/>
                        </a:rPr>
                        <a:t> uma string no </a:t>
                      </a:r>
                      <a:r>
                        <a:rPr lang="en-US" sz="1800" dirty="0" err="1">
                          <a:effectLst/>
                        </a:rPr>
                        <a:t>arquivo</a:t>
                      </a:r>
                      <a:endParaRPr lang="en-US" sz="1800" dirty="0">
                        <a:effectLst/>
                      </a:endParaRPr>
                    </a:p>
                  </a:txBody>
                  <a:tcPr marL="30643" marR="30643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6453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4CAA418-588D-D415-D786-C3739FB7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78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CF4CA-4118-49CC-BA88-20A4CA7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b="1" dirty="0" err="1"/>
              <a:t>With</a:t>
            </a:r>
            <a:endParaRPr lang="pt-BR" sz="4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DA4EC7-D48A-3265-B6C5-095AB9CE4E56}"/>
              </a:ext>
            </a:extLst>
          </p:cNvPr>
          <p:cNvSpPr txBox="1"/>
          <p:nvPr/>
        </p:nvSpPr>
        <p:spPr>
          <a:xfrm>
            <a:off x="1014060" y="1613051"/>
            <a:ext cx="9744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comando </a:t>
            </a:r>
            <a:r>
              <a:rPr lang="pt-BR" sz="2400" b="1" dirty="0" err="1">
                <a:solidFill>
                  <a:srgbClr val="7030A0"/>
                </a:solidFill>
              </a:rPr>
              <a:t>With</a:t>
            </a:r>
            <a:r>
              <a:rPr lang="pt-BR" sz="2400" dirty="0"/>
              <a:t> oferece fechamento automático de arquivos, evitando possíveis falhas ao utilizar o código outras vezes.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EF1008-FD74-FFF6-508A-7C856437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89" y="3326691"/>
            <a:ext cx="9822407" cy="16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08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0E1BE7-3906-4702-4A96-D895885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16C0F-7430-AE36-96C9-74795556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pt-BR" sz="2000" dirty="0"/>
              <a:t>Pense em Python</a:t>
            </a:r>
          </a:p>
          <a:p>
            <a:pPr lvl="1"/>
            <a:r>
              <a:rPr lang="pt-BR" sz="2000" dirty="0"/>
              <a:t>https://penseallen.github.io/PensePython2e/ </a:t>
            </a:r>
          </a:p>
          <a:p>
            <a:r>
              <a:rPr lang="pt-BR" sz="2000" dirty="0"/>
              <a:t>Documentação Python</a:t>
            </a:r>
          </a:p>
          <a:p>
            <a:pPr lvl="1"/>
            <a:r>
              <a:rPr lang="pt-BR" sz="2000" dirty="0"/>
              <a:t>https://docs.python.org/pt-br/3/tutorial/</a:t>
            </a:r>
          </a:p>
          <a:p>
            <a:r>
              <a:rPr lang="pt-BR" sz="2000" dirty="0"/>
              <a:t>W3Schools – </a:t>
            </a:r>
            <a:r>
              <a:rPr lang="pt-BR" sz="2000" dirty="0" err="1"/>
              <a:t>Learn</a:t>
            </a:r>
            <a:r>
              <a:rPr lang="pt-BR" sz="2000" dirty="0"/>
              <a:t> Python</a:t>
            </a:r>
          </a:p>
          <a:p>
            <a:pPr lvl="1"/>
            <a:r>
              <a:rPr lang="pt-BR" sz="2000" dirty="0"/>
              <a:t>https://www.w3schools.com/python/default.asp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068B77-B9E7-409E-8E42-98CA486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pt-BR" sz="4000" b="1"/>
              <a:t>O QUE É PYTHON?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55BB-A412-4D78-A05B-12057CF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405894"/>
            <a:ext cx="6299638" cy="3652006"/>
          </a:xfrm>
        </p:spPr>
        <p:txBody>
          <a:bodyPr anchor="t">
            <a:normAutofit/>
          </a:bodyPr>
          <a:lstStyle/>
          <a:p>
            <a:r>
              <a:rPr lang="pt-BR" sz="2400" dirty="0"/>
              <a:t>Python é uma linguagem de programação interpretada, orientada a objetos, de alto nível e com semântica dinâmica.</a:t>
            </a:r>
          </a:p>
          <a:p>
            <a:r>
              <a:rPr lang="pt-BR" sz="2400" dirty="0"/>
              <a:t>Foi criado por Guido van </a:t>
            </a:r>
            <a:r>
              <a:rPr lang="pt-BR" sz="2400" dirty="0" err="1"/>
              <a:t>Rossum</a:t>
            </a:r>
            <a:r>
              <a:rPr lang="pt-BR" sz="2400" dirty="0"/>
              <a:t> e lançado em 1991.</a:t>
            </a:r>
          </a:p>
          <a:p>
            <a:r>
              <a:rPr lang="pt-BR" sz="2400" dirty="0"/>
              <a:t>o Python recebeu esse nome em homenagem ao seriado de humor britânico </a:t>
            </a:r>
            <a:r>
              <a:rPr lang="pt-BR" sz="2400" b="1" dirty="0"/>
              <a:t>Monty </a:t>
            </a:r>
            <a:r>
              <a:rPr lang="pt-BR" sz="2400" b="1" dirty="0" err="1"/>
              <a:t>Python's</a:t>
            </a:r>
            <a:r>
              <a:rPr lang="pt-BR" sz="2400" b="1" dirty="0"/>
              <a:t> </a:t>
            </a:r>
            <a:r>
              <a:rPr lang="pt-BR" sz="2400" b="1" dirty="0" err="1"/>
              <a:t>Flying</a:t>
            </a:r>
            <a:r>
              <a:rPr lang="pt-BR" sz="2400" b="1" dirty="0"/>
              <a:t> </a:t>
            </a:r>
            <a:r>
              <a:rPr lang="pt-BR" sz="2400" b="1" dirty="0" err="1"/>
              <a:t>Circus</a:t>
            </a:r>
            <a:r>
              <a:rPr lang="pt-BR" sz="2400" dirty="0"/>
              <a:t>.</a:t>
            </a:r>
          </a:p>
          <a:p>
            <a:endParaRPr lang="pt-BR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C2D628-3165-9EE5-792F-F559FBDF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159724"/>
            <a:ext cx="4170530" cy="45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16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2360</Words>
  <Application>Microsoft Office PowerPoint</Application>
  <PresentationFormat>Widescreen</PresentationFormat>
  <Paragraphs>319</Paragraphs>
  <Slides>85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Consolas</vt:lpstr>
      <vt:lpstr>Courier New</vt:lpstr>
      <vt:lpstr>Verdana</vt:lpstr>
      <vt:lpstr>Wingdings</vt:lpstr>
      <vt:lpstr>Tema do Office</vt:lpstr>
      <vt:lpstr>Programando com Python</vt:lpstr>
      <vt:lpstr>Detalhes do Curso</vt:lpstr>
      <vt:lpstr>Unidades Curriculares</vt:lpstr>
      <vt:lpstr>O que é um programa?</vt:lpstr>
      <vt:lpstr>Instruções Básicas de um Programa</vt:lpstr>
      <vt:lpstr>Linguagem de Programação</vt:lpstr>
      <vt:lpstr>Execução de código-fonte</vt:lpstr>
      <vt:lpstr>Execução de código-fonte</vt:lpstr>
      <vt:lpstr>O QUE É PYTHON?</vt:lpstr>
      <vt:lpstr>Por que aprender Python?</vt:lpstr>
      <vt:lpstr>Possibilidades</vt:lpstr>
      <vt:lpstr>Verificação Inicial</vt:lpstr>
      <vt:lpstr>Modo Interativo</vt:lpstr>
      <vt:lpstr>IDE </vt:lpstr>
      <vt:lpstr>Ferramentas</vt:lpstr>
      <vt:lpstr>SAÍDA DE DADOS</vt:lpstr>
      <vt:lpstr>Saída de dados</vt:lpstr>
      <vt:lpstr>Saída de dados</vt:lpstr>
      <vt:lpstr>Saída de dados</vt:lpstr>
      <vt:lpstr>Consulte</vt:lpstr>
      <vt:lpstr>Operadores em Python</vt:lpstr>
      <vt:lpstr>Operadores em Python</vt:lpstr>
      <vt:lpstr>Operadores em Python</vt:lpstr>
      <vt:lpstr>Operadores em Python</vt:lpstr>
      <vt:lpstr>Operadores em Python</vt:lpstr>
      <vt:lpstr>Operadores em Python</vt:lpstr>
      <vt:lpstr>VARIÁVEIS EM PYTHON</vt:lpstr>
      <vt:lpstr>VARIÁVEIS EM PYTHON</vt:lpstr>
      <vt:lpstr>VARIÁVEIS EM PYTHON</vt:lpstr>
      <vt:lpstr>VARIÁVEIS EM PYTHON</vt:lpstr>
      <vt:lpstr>VARIÁVEIS EM PYTHON</vt:lpstr>
      <vt:lpstr>Variáveis em Python</vt:lpstr>
      <vt:lpstr>Variáveis em Python</vt:lpstr>
      <vt:lpstr>Consulte</vt:lpstr>
      <vt:lpstr>Entrada de dados</vt:lpstr>
      <vt:lpstr>Função input()</vt:lpstr>
      <vt:lpstr>Casting em Python</vt:lpstr>
      <vt:lpstr>ESPECIFICANDO UM TIPO DE VARIÁVEL</vt:lpstr>
      <vt:lpstr>ESPECIFICANDO UM TIPO DE VARIÁVEL</vt:lpstr>
      <vt:lpstr>ESPECIFICANDO UM TIPO DE VARIÁVEL</vt:lpstr>
      <vt:lpstr>ESPECIFICANDO UM TIPO DE VARIÁVEL</vt:lpstr>
      <vt:lpstr>ESPECIFICANDO UM TIPO DE VARIÁVEL</vt:lpstr>
      <vt:lpstr>ESPECIFICANDO UM TIPO DE VARIÁVEL</vt:lpstr>
      <vt:lpstr>ESPECIFICANDO UM TIPO DE VARIÁVEL</vt:lpstr>
      <vt:lpstr>Estruturas de Decisão</vt:lpstr>
      <vt:lpstr>IF – ESTRUTURAS DE DECISÃO</vt:lpstr>
      <vt:lpstr>IF – ESTRUTURAS DE DECISÃO</vt:lpstr>
      <vt:lpstr>ELSE – Execução alternativa</vt:lpstr>
      <vt:lpstr>ELIF – Execução alternativa</vt:lpstr>
      <vt:lpstr>Consulte</vt:lpstr>
      <vt:lpstr>Estruturas de Repetição</vt:lpstr>
      <vt:lpstr>Conceitos</vt:lpstr>
      <vt:lpstr>Estrutura de repetição While</vt:lpstr>
      <vt:lpstr>Estrutura de repetição for</vt:lpstr>
      <vt:lpstr>Listas</vt:lpstr>
      <vt:lpstr>Listas em Python</vt:lpstr>
      <vt:lpstr>Itens da Lista</vt:lpstr>
      <vt:lpstr>Listas em Python</vt:lpstr>
      <vt:lpstr>Listas em Python</vt:lpstr>
      <vt:lpstr>Listas Aninhadas</vt:lpstr>
      <vt:lpstr>Listas Aninhadas</vt:lpstr>
      <vt:lpstr>Funções de Lista</vt:lpstr>
      <vt:lpstr>Funções de Lista</vt:lpstr>
      <vt:lpstr>Tuplas</vt:lpstr>
      <vt:lpstr>Funções para Tuplas</vt:lpstr>
      <vt:lpstr>Dicionários em Python</vt:lpstr>
      <vt:lpstr>Dicionários em Python</vt:lpstr>
      <vt:lpstr>FUNÇÕES</vt:lpstr>
      <vt:lpstr>Funções em Python</vt:lpstr>
      <vt:lpstr>Funções com argumentos em Python</vt:lpstr>
      <vt:lpstr>Funções com retorno em Python</vt:lpstr>
      <vt:lpstr>Funções com número indefinido de argumentos</vt:lpstr>
      <vt:lpstr>Funções com argumentos nomeados (Kwargs)</vt:lpstr>
      <vt:lpstr>Tratamento de exceções</vt:lpstr>
      <vt:lpstr>Comandos Try e Except</vt:lpstr>
      <vt:lpstr>Capturando Exceção Específica</vt:lpstr>
      <vt:lpstr>Exceções com Try e Else</vt:lpstr>
      <vt:lpstr>Finally em tratamento de exceções</vt:lpstr>
      <vt:lpstr>Levantando uma exceção - Raise</vt:lpstr>
      <vt:lpstr>ARQUIVOS</vt:lpstr>
      <vt:lpstr>Manipulação de arquivos</vt:lpstr>
      <vt:lpstr>Modos da Função Open()</vt:lpstr>
      <vt:lpstr>Principais métodos para arquivos</vt:lpstr>
      <vt:lpstr>With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Formação para programação Python</dc:title>
  <dc:creator>Senac</dc:creator>
  <cp:lastModifiedBy>PROF</cp:lastModifiedBy>
  <cp:revision>90</cp:revision>
  <dcterms:created xsi:type="dcterms:W3CDTF">2023-03-03T13:47:01Z</dcterms:created>
  <dcterms:modified xsi:type="dcterms:W3CDTF">2023-07-31T15:39:29Z</dcterms:modified>
</cp:coreProperties>
</file>