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73"/>
  </p:handoutMasterIdLst>
  <p:sldIdLst>
    <p:sldId id="256" r:id="rId3"/>
    <p:sldId id="284" r:id="rId4"/>
    <p:sldId id="307" r:id="rId6"/>
    <p:sldId id="310" r:id="rId7"/>
    <p:sldId id="311" r:id="rId8"/>
    <p:sldId id="312" r:id="rId9"/>
    <p:sldId id="313" r:id="rId10"/>
    <p:sldId id="314" r:id="rId11"/>
    <p:sldId id="315" r:id="rId12"/>
    <p:sldId id="477" r:id="rId13"/>
    <p:sldId id="478" r:id="rId14"/>
    <p:sldId id="318" r:id="rId15"/>
    <p:sldId id="320" r:id="rId16"/>
    <p:sldId id="321" r:id="rId17"/>
    <p:sldId id="322"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9" r:id="rId33"/>
    <p:sldId id="340" r:id="rId34"/>
    <p:sldId id="341" r:id="rId35"/>
    <p:sldId id="342" r:id="rId36"/>
    <p:sldId id="343" r:id="rId37"/>
    <p:sldId id="491" r:id="rId38"/>
    <p:sldId id="344" r:id="rId39"/>
    <p:sldId id="345" r:id="rId40"/>
    <p:sldId id="346" r:id="rId41"/>
    <p:sldId id="347" r:id="rId42"/>
    <p:sldId id="348" r:id="rId43"/>
    <p:sldId id="349" r:id="rId44"/>
    <p:sldId id="350" r:id="rId45"/>
    <p:sldId id="351" r:id="rId46"/>
    <p:sldId id="352" r:id="rId47"/>
    <p:sldId id="353" r:id="rId48"/>
    <p:sldId id="354" r:id="rId49"/>
    <p:sldId id="355" r:id="rId50"/>
    <p:sldId id="356" r:id="rId51"/>
    <p:sldId id="358" r:id="rId52"/>
    <p:sldId id="359" r:id="rId53"/>
    <p:sldId id="360" r:id="rId54"/>
    <p:sldId id="361" r:id="rId55"/>
    <p:sldId id="362" r:id="rId56"/>
    <p:sldId id="363" r:id="rId57"/>
    <p:sldId id="364" r:id="rId58"/>
    <p:sldId id="539" r:id="rId59"/>
    <p:sldId id="540" r:id="rId60"/>
    <p:sldId id="479" r:id="rId61"/>
    <p:sldId id="480" r:id="rId62"/>
    <p:sldId id="541" r:id="rId63"/>
    <p:sldId id="542" r:id="rId64"/>
    <p:sldId id="543" r:id="rId65"/>
    <p:sldId id="490" r:id="rId66"/>
    <p:sldId id="482" r:id="rId67"/>
    <p:sldId id="486" r:id="rId68"/>
    <p:sldId id="487" r:id="rId69"/>
    <p:sldId id="489" r:id="rId70"/>
    <p:sldId id="495" r:id="rId71"/>
    <p:sldId id="488" r:id="rId7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9559" autoAdjust="0"/>
    <p:restoredTop sz="94620" autoAdjust="0"/>
  </p:normalViewPr>
  <p:slideViewPr>
    <p:cSldViewPr>
      <p:cViewPr>
        <p:scale>
          <a:sx n="75" d="100"/>
          <a:sy n="75" d="100"/>
        </p:scale>
        <p:origin x="-1482" y="90"/>
      </p:cViewPr>
      <p:guideLst>
        <p:guide orient="horz" pos="2160"/>
        <p:guide pos="2880"/>
      </p:guideLst>
    </p:cSldViewPr>
  </p:slideViewPr>
  <p:outlineViewPr>
    <p:cViewPr>
      <p:scale>
        <a:sx n="33" d="100"/>
        <a:sy n="33" d="100"/>
      </p:scale>
      <p:origin x="0" y="7164"/>
    </p:cViewPr>
  </p:outlineViewPr>
  <p:notesTextViewPr>
    <p:cViewPr>
      <p:scale>
        <a:sx n="100" d="100"/>
        <a:sy n="100" d="100"/>
      </p:scale>
      <p:origin x="0" y="0"/>
    </p:cViewPr>
  </p:notesTextViewPr>
  <p:notesViewPr>
    <p:cSldViewPr>
      <p:cViewPr varScale="1">
        <p:scale>
          <a:sx n="53" d="100"/>
          <a:sy n="53" d="100"/>
        </p:scale>
        <p:origin x="-295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handoutMaster" Target="handoutMasters/handoutMaster1.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F9D2632-58B7-46EA-A09E-998159BD66C3}" type="doc">
      <dgm:prSet loTypeId="urn:microsoft.com/office/officeart/2005/8/layout/vList2" loCatId="list" qsTypeId="urn:microsoft.com/office/officeart/2005/8/quickstyle/simple1#1" qsCatId="simple" csTypeId="urn:microsoft.com/office/officeart/2005/8/colors/accent1_2#1" csCatId="accent1" phldr="1"/>
      <dgm:spPr/>
      <dgm:t>
        <a:bodyPr/>
        <a:lstStyle/>
        <a:p>
          <a:endParaRPr lang="zh-CN" altLang="en-US"/>
        </a:p>
      </dgm:t>
    </dgm:pt>
    <dgm:pt modelId="{FA6A9925-0F30-4C7D-B494-4CCE951DD3EE}">
      <dgm:prSet/>
      <dgm:spPr/>
      <dgm:t>
        <a:bodyPr/>
        <a:lstStyle/>
        <a:p>
          <a:pPr rtl="0"/>
          <a:r>
            <a:rPr lang="zh-CN" altLang="en-US" b="1" dirty="0" smtClean="0"/>
            <a:t>模板起源</a:t>
          </a:r>
          <a:endParaRPr lang="en-US" b="1" dirty="0"/>
        </a:p>
      </dgm:t>
    </dgm:pt>
    <dgm:pt modelId="{7ADF13F8-FBFD-4ADD-85F6-7CA59370C74F}" cxnId="{06FCF869-6382-4A65-AAE7-60B12BD75FDA}" type="parTrans">
      <dgm:prSet/>
      <dgm:spPr/>
      <dgm:t>
        <a:bodyPr/>
        <a:lstStyle/>
        <a:p>
          <a:endParaRPr lang="zh-CN" altLang="en-US"/>
        </a:p>
      </dgm:t>
    </dgm:pt>
    <dgm:pt modelId="{674CBD26-F950-48A7-9034-E8C3288FA15A}" cxnId="{06FCF869-6382-4A65-AAE7-60B12BD75FDA}" type="sibTrans">
      <dgm:prSet/>
      <dgm:spPr/>
      <dgm:t>
        <a:bodyPr/>
        <a:lstStyle/>
        <a:p>
          <a:endParaRPr lang="zh-CN" altLang="en-US"/>
        </a:p>
      </dgm:t>
    </dgm:pt>
    <dgm:pt modelId="{6B3D547E-35DF-43CB-9219-03B68E70037C}" type="pres">
      <dgm:prSet presAssocID="{2F9D2632-58B7-46EA-A09E-998159BD66C3}" presName="linear" presStyleCnt="0">
        <dgm:presLayoutVars>
          <dgm:animLvl val="lvl"/>
          <dgm:resizeHandles val="exact"/>
        </dgm:presLayoutVars>
      </dgm:prSet>
      <dgm:spPr/>
      <dgm:t>
        <a:bodyPr/>
        <a:lstStyle/>
        <a:p>
          <a:endParaRPr lang="zh-CN" altLang="en-US"/>
        </a:p>
      </dgm:t>
    </dgm:pt>
    <dgm:pt modelId="{9A4892A8-BAE2-4B9A-A606-F56152F6AC5C}" type="pres">
      <dgm:prSet presAssocID="{FA6A9925-0F30-4C7D-B494-4CCE951DD3EE}" presName="parentText" presStyleLbl="node1" presStyleIdx="0" presStyleCnt="1">
        <dgm:presLayoutVars>
          <dgm:chMax val="0"/>
          <dgm:bulletEnabled val="1"/>
        </dgm:presLayoutVars>
      </dgm:prSet>
      <dgm:spPr/>
      <dgm:t>
        <a:bodyPr/>
        <a:lstStyle/>
        <a:p>
          <a:endParaRPr lang="zh-CN" altLang="en-US"/>
        </a:p>
      </dgm:t>
    </dgm:pt>
  </dgm:ptLst>
  <dgm:cxnLst>
    <dgm:cxn modelId="{BA24AEA7-16B6-4BBF-8734-6A4B638DBAAF}" type="presOf" srcId="{FA6A9925-0F30-4C7D-B494-4CCE951DD3EE}" destId="{9A4892A8-BAE2-4B9A-A606-F56152F6AC5C}" srcOrd="0" destOrd="0" presId="urn:microsoft.com/office/officeart/2005/8/layout/vList2"/>
    <dgm:cxn modelId="{18389BEF-E2C9-4829-B674-96D456374CEE}" type="presOf" srcId="{2F9D2632-58B7-46EA-A09E-998159BD66C3}" destId="{6B3D547E-35DF-43CB-9219-03B68E70037C}" srcOrd="0" destOrd="0" presId="urn:microsoft.com/office/officeart/2005/8/layout/vList2"/>
    <dgm:cxn modelId="{06FCF869-6382-4A65-AAE7-60B12BD75FDA}" srcId="{2F9D2632-58B7-46EA-A09E-998159BD66C3}" destId="{FA6A9925-0F30-4C7D-B494-4CCE951DD3EE}" srcOrd="0" destOrd="0" parTransId="{7ADF13F8-FBFD-4ADD-85F6-7CA59370C74F}" sibTransId="{674CBD26-F950-48A7-9034-E8C3288FA15A}"/>
    <dgm:cxn modelId="{7222B5D6-F9C1-4E0E-BAB7-2C0BFF930091}" type="presParOf" srcId="{6B3D547E-35DF-43CB-9219-03B68E70037C}" destId="{9A4892A8-BAE2-4B9A-A606-F56152F6AC5C}"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BEBE19-270A-49F4-B47C-DBFAA1716D31}" type="doc">
      <dgm:prSet loTypeId="urn:microsoft.com/office/officeart/2005/8/layout/vList2" loCatId="list" qsTypeId="urn:microsoft.com/office/officeart/2005/8/quickstyle/simple1#2" qsCatId="simple" csTypeId="urn:microsoft.com/office/officeart/2005/8/colors/accent1_2#2" csCatId="accent1" phldr="1"/>
      <dgm:spPr/>
      <dgm:t>
        <a:bodyPr/>
        <a:lstStyle/>
        <a:p>
          <a:endParaRPr lang="zh-CN" altLang="en-US"/>
        </a:p>
      </dgm:t>
    </dgm:pt>
    <dgm:pt modelId="{30B74406-1027-447D-AA23-BFB523D8697F}">
      <dgm:prSet/>
      <dgm:spPr/>
      <dgm:t>
        <a:bodyPr/>
        <a:lstStyle/>
        <a:p>
          <a:pPr rtl="0"/>
          <a:r>
            <a:rPr lang="zh-CN" altLang="en-US" b="1" dirty="0" smtClean="0"/>
            <a:t>函数模板</a:t>
          </a:r>
          <a:endParaRPr lang="en-US" b="1" dirty="0"/>
        </a:p>
      </dgm:t>
    </dgm:pt>
    <dgm:pt modelId="{67991D15-8F81-43F7-8BCA-817A94D6D1BE}" cxnId="{12F74FB1-41E1-434F-8CB5-811EB73C2852}" type="parTrans">
      <dgm:prSet/>
      <dgm:spPr/>
      <dgm:t>
        <a:bodyPr/>
        <a:lstStyle/>
        <a:p>
          <a:endParaRPr lang="zh-CN" altLang="en-US"/>
        </a:p>
      </dgm:t>
    </dgm:pt>
    <dgm:pt modelId="{765E5D48-18D9-4BF8-9942-7912FDBF9446}" cxnId="{12F74FB1-41E1-434F-8CB5-811EB73C2852}" type="sibTrans">
      <dgm:prSet/>
      <dgm:spPr/>
      <dgm:t>
        <a:bodyPr/>
        <a:lstStyle/>
        <a:p>
          <a:endParaRPr lang="zh-CN" altLang="en-US"/>
        </a:p>
      </dgm:t>
    </dgm:pt>
    <dgm:pt modelId="{B44A0BD5-E56C-4525-AC12-7BFC891E9BD0}" type="pres">
      <dgm:prSet presAssocID="{27BEBE19-270A-49F4-B47C-DBFAA1716D31}" presName="linear" presStyleCnt="0">
        <dgm:presLayoutVars>
          <dgm:animLvl val="lvl"/>
          <dgm:resizeHandles val="exact"/>
        </dgm:presLayoutVars>
      </dgm:prSet>
      <dgm:spPr/>
      <dgm:t>
        <a:bodyPr/>
        <a:lstStyle/>
        <a:p>
          <a:endParaRPr lang="zh-CN" altLang="en-US"/>
        </a:p>
      </dgm:t>
    </dgm:pt>
    <dgm:pt modelId="{645A8384-8515-416E-8847-CB8A205C0CEA}" type="pres">
      <dgm:prSet presAssocID="{30B74406-1027-447D-AA23-BFB523D8697F}" presName="parentText" presStyleLbl="node1" presStyleIdx="0" presStyleCnt="1" custLinFactNeighborX="-4340" custLinFactNeighborY="4593">
        <dgm:presLayoutVars>
          <dgm:chMax val="0"/>
          <dgm:bulletEnabled val="1"/>
        </dgm:presLayoutVars>
      </dgm:prSet>
      <dgm:spPr/>
      <dgm:t>
        <a:bodyPr/>
        <a:lstStyle/>
        <a:p>
          <a:endParaRPr lang="zh-CN" altLang="en-US"/>
        </a:p>
      </dgm:t>
    </dgm:pt>
  </dgm:ptLst>
  <dgm:cxnLst>
    <dgm:cxn modelId="{12F74FB1-41E1-434F-8CB5-811EB73C2852}" srcId="{27BEBE19-270A-49F4-B47C-DBFAA1716D31}" destId="{30B74406-1027-447D-AA23-BFB523D8697F}" srcOrd="0" destOrd="0" parTransId="{67991D15-8F81-43F7-8BCA-817A94D6D1BE}" sibTransId="{765E5D48-18D9-4BF8-9942-7912FDBF9446}"/>
    <dgm:cxn modelId="{E51F7CF0-F997-4326-9B7B-84CBF33B4791}" type="presOf" srcId="{27BEBE19-270A-49F4-B47C-DBFAA1716D31}" destId="{B44A0BD5-E56C-4525-AC12-7BFC891E9BD0}" srcOrd="0" destOrd="0" presId="urn:microsoft.com/office/officeart/2005/8/layout/vList2"/>
    <dgm:cxn modelId="{F816C13E-8370-4EDA-852D-A8621F75CB0C}" type="presOf" srcId="{30B74406-1027-447D-AA23-BFB523D8697F}" destId="{645A8384-8515-416E-8847-CB8A205C0CEA}" srcOrd="0" destOrd="0" presId="urn:microsoft.com/office/officeart/2005/8/layout/vList2"/>
    <dgm:cxn modelId="{C51C172F-F5CC-486D-AAFE-59CDBCD4F500}" type="presParOf" srcId="{B44A0BD5-E56C-4525-AC12-7BFC891E9BD0}" destId="{645A8384-8515-416E-8847-CB8A205C0CEA}" srcOrd="0"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D07497-FEB6-4BB3-83A4-9BF045CDDEFD}" type="doc">
      <dgm:prSet loTypeId="urn:microsoft.com/office/officeart/2005/8/layout/vList2" loCatId="list" qsTypeId="urn:microsoft.com/office/officeart/2005/8/quickstyle/simple1#3" qsCatId="simple" csTypeId="urn:microsoft.com/office/officeart/2005/8/colors/accent1_2#3" csCatId="accent1" phldr="1"/>
      <dgm:spPr/>
      <dgm:t>
        <a:bodyPr/>
        <a:lstStyle/>
        <a:p>
          <a:endParaRPr lang="zh-CN" altLang="en-US"/>
        </a:p>
      </dgm:t>
    </dgm:pt>
    <dgm:pt modelId="{825F40C3-FAEB-472E-ABB3-7A4F74AEEF9A}">
      <dgm:prSet/>
      <dgm:spPr/>
      <dgm:t>
        <a:bodyPr/>
        <a:lstStyle/>
        <a:p>
          <a:pPr rtl="0"/>
          <a:r>
            <a:rPr lang="zh-CN" altLang="en-US" b="1" dirty="0" smtClean="0"/>
            <a:t>类模板</a:t>
          </a:r>
          <a:endParaRPr lang="en-US" b="1" dirty="0"/>
        </a:p>
      </dgm:t>
    </dgm:pt>
    <dgm:pt modelId="{70D82C0E-DA0A-4C61-B60A-6953E3C41EA4}" cxnId="{232BCC47-B325-45BF-B51F-C43F99B055E9}" type="parTrans">
      <dgm:prSet/>
      <dgm:spPr/>
      <dgm:t>
        <a:bodyPr/>
        <a:lstStyle/>
        <a:p>
          <a:endParaRPr lang="zh-CN" altLang="en-US"/>
        </a:p>
      </dgm:t>
    </dgm:pt>
    <dgm:pt modelId="{C9B285F8-E2D8-43C8-AA49-BA258DFC37A4}" cxnId="{232BCC47-B325-45BF-B51F-C43F99B055E9}" type="sibTrans">
      <dgm:prSet/>
      <dgm:spPr/>
      <dgm:t>
        <a:bodyPr/>
        <a:lstStyle/>
        <a:p>
          <a:endParaRPr lang="zh-CN" altLang="en-US"/>
        </a:p>
      </dgm:t>
    </dgm:pt>
    <dgm:pt modelId="{00521E10-775A-4E7A-B0FD-4E09105689E6}" type="pres">
      <dgm:prSet presAssocID="{02D07497-FEB6-4BB3-83A4-9BF045CDDEFD}" presName="linear" presStyleCnt="0">
        <dgm:presLayoutVars>
          <dgm:animLvl val="lvl"/>
          <dgm:resizeHandles val="exact"/>
        </dgm:presLayoutVars>
      </dgm:prSet>
      <dgm:spPr/>
      <dgm:t>
        <a:bodyPr/>
        <a:lstStyle/>
        <a:p>
          <a:endParaRPr lang="zh-CN" altLang="en-US"/>
        </a:p>
      </dgm:t>
    </dgm:pt>
    <dgm:pt modelId="{99413C83-5034-4A8D-840D-47BBC0F0C401}" type="pres">
      <dgm:prSet presAssocID="{825F40C3-FAEB-472E-ABB3-7A4F74AEEF9A}" presName="parentText" presStyleLbl="node1" presStyleIdx="0" presStyleCnt="1" custLinFactNeighborY="4678">
        <dgm:presLayoutVars>
          <dgm:chMax val="0"/>
          <dgm:bulletEnabled val="1"/>
        </dgm:presLayoutVars>
      </dgm:prSet>
      <dgm:spPr/>
      <dgm:t>
        <a:bodyPr/>
        <a:lstStyle/>
        <a:p>
          <a:endParaRPr lang="zh-CN" altLang="en-US"/>
        </a:p>
      </dgm:t>
    </dgm:pt>
  </dgm:ptLst>
  <dgm:cxnLst>
    <dgm:cxn modelId="{232BCC47-B325-45BF-B51F-C43F99B055E9}" srcId="{02D07497-FEB6-4BB3-83A4-9BF045CDDEFD}" destId="{825F40C3-FAEB-472E-ABB3-7A4F74AEEF9A}" srcOrd="0" destOrd="0" parTransId="{70D82C0E-DA0A-4C61-B60A-6953E3C41EA4}" sibTransId="{C9B285F8-E2D8-43C8-AA49-BA258DFC37A4}"/>
    <dgm:cxn modelId="{B5D2F4D9-A74C-4E6B-89CF-E8186670DB3B}" type="presOf" srcId="{825F40C3-FAEB-472E-ABB3-7A4F74AEEF9A}" destId="{99413C83-5034-4A8D-840D-47BBC0F0C401}" srcOrd="0" destOrd="0" presId="urn:microsoft.com/office/officeart/2005/8/layout/vList2"/>
    <dgm:cxn modelId="{9D2570E2-F24A-4B08-99DA-92257350EF0B}" type="presOf" srcId="{02D07497-FEB6-4BB3-83A4-9BF045CDDEFD}" destId="{00521E10-775A-4E7A-B0FD-4E09105689E6}" srcOrd="0" destOrd="0" presId="urn:microsoft.com/office/officeart/2005/8/layout/vList2"/>
    <dgm:cxn modelId="{BB959739-C303-4360-9C5F-9001EF45373A}" type="presParOf" srcId="{00521E10-775A-4E7A-B0FD-4E09105689E6}" destId="{99413C83-5034-4A8D-840D-47BBC0F0C401}" srcOrd="0" destOrd="0" presId="urn:microsoft.com/office/officeart/2005/8/layout/vList2"/>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7DD3F8-C5FA-4C82-BC8D-6D38A63FE022}" type="doc">
      <dgm:prSet loTypeId="urn:microsoft.com/office/officeart/2005/8/layout/vList2" loCatId="list" qsTypeId="urn:microsoft.com/office/officeart/2005/8/quickstyle/simple1#4" qsCatId="simple" csTypeId="urn:microsoft.com/office/officeart/2005/8/colors/accent1_2#4" csCatId="accent1" phldr="1"/>
      <dgm:spPr/>
      <dgm:t>
        <a:bodyPr/>
        <a:lstStyle/>
        <a:p>
          <a:endParaRPr lang="zh-CN" altLang="en-US"/>
        </a:p>
      </dgm:t>
    </dgm:pt>
    <dgm:pt modelId="{FF723A14-AAD1-43D9-9F9C-A16FFE5D04D9}">
      <dgm:prSet/>
      <dgm:spPr/>
      <dgm:t>
        <a:bodyPr/>
        <a:lstStyle/>
        <a:p>
          <a:pPr rtl="0"/>
          <a:r>
            <a:rPr lang="en-US" b="1" dirty="0" smtClean="0"/>
            <a:t>STL</a:t>
          </a:r>
          <a:r>
            <a:rPr lang="zh-CN" altLang="en-US" b="1" dirty="0" smtClean="0"/>
            <a:t>模板库十大容器</a:t>
          </a:r>
          <a:endParaRPr lang="en-US" b="1" dirty="0"/>
        </a:p>
      </dgm:t>
    </dgm:pt>
    <dgm:pt modelId="{757FC8B0-F8A3-41C3-A5C9-E5F23C88C4D2}" cxnId="{57B52E19-9AD2-4D9F-AE0C-52DE33988308}" type="parTrans">
      <dgm:prSet/>
      <dgm:spPr/>
      <dgm:t>
        <a:bodyPr/>
        <a:lstStyle/>
        <a:p>
          <a:endParaRPr lang="zh-CN" altLang="en-US"/>
        </a:p>
      </dgm:t>
    </dgm:pt>
    <dgm:pt modelId="{503B2E4D-0B42-4248-B828-FD549C4D6E88}" cxnId="{57B52E19-9AD2-4D9F-AE0C-52DE33988308}" type="sibTrans">
      <dgm:prSet/>
      <dgm:spPr/>
      <dgm:t>
        <a:bodyPr/>
        <a:lstStyle/>
        <a:p>
          <a:endParaRPr lang="zh-CN" altLang="en-US"/>
        </a:p>
      </dgm:t>
    </dgm:pt>
    <dgm:pt modelId="{640577F4-9015-4327-B2E2-A809BABCA66E}" type="pres">
      <dgm:prSet presAssocID="{A97DD3F8-C5FA-4C82-BC8D-6D38A63FE022}" presName="linear" presStyleCnt="0">
        <dgm:presLayoutVars>
          <dgm:animLvl val="lvl"/>
          <dgm:resizeHandles val="exact"/>
        </dgm:presLayoutVars>
      </dgm:prSet>
      <dgm:spPr/>
      <dgm:t>
        <a:bodyPr/>
        <a:lstStyle/>
        <a:p>
          <a:endParaRPr lang="zh-CN" altLang="en-US"/>
        </a:p>
      </dgm:t>
    </dgm:pt>
    <dgm:pt modelId="{5EC1E5B3-7F72-4311-A4D9-FE2B75E1546F}" type="pres">
      <dgm:prSet presAssocID="{FF723A14-AAD1-43D9-9F9C-A16FFE5D04D9}" presName="parentText" presStyleLbl="node1" presStyleIdx="0" presStyleCnt="1">
        <dgm:presLayoutVars>
          <dgm:chMax val="0"/>
          <dgm:bulletEnabled val="1"/>
        </dgm:presLayoutVars>
      </dgm:prSet>
      <dgm:spPr/>
      <dgm:t>
        <a:bodyPr/>
        <a:lstStyle/>
        <a:p>
          <a:endParaRPr lang="zh-CN" altLang="en-US"/>
        </a:p>
      </dgm:t>
    </dgm:pt>
  </dgm:ptLst>
  <dgm:cxnLst>
    <dgm:cxn modelId="{57B52E19-9AD2-4D9F-AE0C-52DE33988308}" srcId="{A97DD3F8-C5FA-4C82-BC8D-6D38A63FE022}" destId="{FF723A14-AAD1-43D9-9F9C-A16FFE5D04D9}" srcOrd="0" destOrd="0" parTransId="{757FC8B0-F8A3-41C3-A5C9-E5F23C88C4D2}" sibTransId="{503B2E4D-0B42-4248-B828-FD549C4D6E88}"/>
    <dgm:cxn modelId="{1C2C1940-3DF6-438D-9EC8-4A6B0135D1CB}" type="presOf" srcId="{FF723A14-AAD1-43D9-9F9C-A16FFE5D04D9}" destId="{5EC1E5B3-7F72-4311-A4D9-FE2B75E1546F}" srcOrd="0" destOrd="0" presId="urn:microsoft.com/office/officeart/2005/8/layout/vList2"/>
    <dgm:cxn modelId="{8A4ECDF1-E311-4DC8-A970-803FD8BDD9E2}" type="presOf" srcId="{A97DD3F8-C5FA-4C82-BC8D-6D38A63FE022}" destId="{640577F4-9015-4327-B2E2-A809BABCA66E}" srcOrd="0" destOrd="0" presId="urn:microsoft.com/office/officeart/2005/8/layout/vList2"/>
    <dgm:cxn modelId="{8AA14A2E-C3A1-433C-B1B6-E329D1BC7A05}" type="presParOf" srcId="{640577F4-9015-4327-B2E2-A809BABCA66E}" destId="{5EC1E5B3-7F72-4311-A4D9-FE2B75E1546F}" srcOrd="0" destOrd="0" presId="urn:microsoft.com/office/officeart/2005/8/layout/vList2"/>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3E40AE-758F-4EDC-8C97-5325AE6B433A}" type="doc">
      <dgm:prSet loTypeId="urn:microsoft.com/office/officeart/2005/8/layout/vList2" loCatId="list" qsTypeId="urn:microsoft.com/office/officeart/2005/8/quickstyle/simple1#5" qsCatId="simple" csTypeId="urn:microsoft.com/office/officeart/2005/8/colors/accent1_2#5" csCatId="accent1" phldr="1"/>
      <dgm:spPr/>
      <dgm:t>
        <a:bodyPr/>
        <a:lstStyle/>
        <a:p>
          <a:endParaRPr lang="zh-CN" altLang="en-US"/>
        </a:p>
      </dgm:t>
    </dgm:pt>
    <dgm:pt modelId="{4809DE1C-B978-4D81-A339-D9DF7054C7A2}">
      <dgm:prSet/>
      <dgm:spPr/>
      <dgm:t>
        <a:bodyPr/>
        <a:lstStyle/>
        <a:p>
          <a:pPr rtl="0"/>
          <a:r>
            <a:rPr lang="zh-CN" altLang="en-US" b="1" dirty="0" smtClean="0"/>
            <a:t>链表容器</a:t>
          </a:r>
          <a:endParaRPr lang="en-US" b="1" dirty="0"/>
        </a:p>
      </dgm:t>
    </dgm:pt>
    <dgm:pt modelId="{1494B05B-95C6-4471-8B3F-C48C92A77830}" cxnId="{D1218433-BE44-4F58-882D-8A18D20350DA}" type="parTrans">
      <dgm:prSet/>
      <dgm:spPr/>
      <dgm:t>
        <a:bodyPr/>
        <a:lstStyle/>
        <a:p>
          <a:endParaRPr lang="zh-CN" altLang="en-US"/>
        </a:p>
      </dgm:t>
    </dgm:pt>
    <dgm:pt modelId="{03748012-34C7-4808-B8B3-D79F3324926F}" cxnId="{D1218433-BE44-4F58-882D-8A18D20350DA}" type="sibTrans">
      <dgm:prSet/>
      <dgm:spPr/>
      <dgm:t>
        <a:bodyPr/>
        <a:lstStyle/>
        <a:p>
          <a:endParaRPr lang="zh-CN" altLang="en-US"/>
        </a:p>
      </dgm:t>
    </dgm:pt>
    <dgm:pt modelId="{549571FE-8453-4B9C-889C-4E1DA175796D}" type="pres">
      <dgm:prSet presAssocID="{293E40AE-758F-4EDC-8C97-5325AE6B433A}" presName="linear" presStyleCnt="0">
        <dgm:presLayoutVars>
          <dgm:animLvl val="lvl"/>
          <dgm:resizeHandles val="exact"/>
        </dgm:presLayoutVars>
      </dgm:prSet>
      <dgm:spPr/>
      <dgm:t>
        <a:bodyPr/>
        <a:lstStyle/>
        <a:p>
          <a:endParaRPr lang="zh-CN" altLang="en-US"/>
        </a:p>
      </dgm:t>
    </dgm:pt>
    <dgm:pt modelId="{0A4750B8-F2ED-44A7-9398-45633A8A0E9F}" type="pres">
      <dgm:prSet presAssocID="{4809DE1C-B978-4D81-A339-D9DF7054C7A2}" presName="parentText" presStyleLbl="node1" presStyleIdx="0" presStyleCnt="1" custLinFactNeighborX="1304">
        <dgm:presLayoutVars>
          <dgm:chMax val="0"/>
          <dgm:bulletEnabled val="1"/>
        </dgm:presLayoutVars>
      </dgm:prSet>
      <dgm:spPr/>
      <dgm:t>
        <a:bodyPr/>
        <a:lstStyle/>
        <a:p>
          <a:endParaRPr lang="zh-CN" altLang="en-US"/>
        </a:p>
      </dgm:t>
    </dgm:pt>
  </dgm:ptLst>
  <dgm:cxnLst>
    <dgm:cxn modelId="{D1218433-BE44-4F58-882D-8A18D20350DA}" srcId="{293E40AE-758F-4EDC-8C97-5325AE6B433A}" destId="{4809DE1C-B978-4D81-A339-D9DF7054C7A2}" srcOrd="0" destOrd="0" parTransId="{1494B05B-95C6-4471-8B3F-C48C92A77830}" sibTransId="{03748012-34C7-4808-B8B3-D79F3324926F}"/>
    <dgm:cxn modelId="{E4FACDDC-7224-4ECD-9C32-E6637FD83C7E}" type="presOf" srcId="{293E40AE-758F-4EDC-8C97-5325AE6B433A}" destId="{549571FE-8453-4B9C-889C-4E1DA175796D}" srcOrd="0" destOrd="0" presId="urn:microsoft.com/office/officeart/2005/8/layout/vList2"/>
    <dgm:cxn modelId="{9A192374-2E35-43B2-981C-E311CE07314D}" type="presOf" srcId="{4809DE1C-B978-4D81-A339-D9DF7054C7A2}" destId="{0A4750B8-F2ED-44A7-9398-45633A8A0E9F}" srcOrd="0" destOrd="0" presId="urn:microsoft.com/office/officeart/2005/8/layout/vList2"/>
    <dgm:cxn modelId="{783B884F-2D8E-4F48-B5A5-82AFE4F91ECB}" type="presParOf" srcId="{549571FE-8453-4B9C-889C-4E1DA175796D}" destId="{0A4750B8-F2ED-44A7-9398-45633A8A0E9F}" srcOrd="0" destOrd="0" presId="urn:microsoft.com/office/officeart/2005/8/layout/vList2"/>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7DD3F8-C5FA-4C82-BC8D-6D38A63FE022}" type="doc">
      <dgm:prSet loTypeId="urn:microsoft.com/office/officeart/2005/8/layout/vList2" loCatId="list" qsTypeId="urn:microsoft.com/office/officeart/2005/8/quickstyle/simple1#4" qsCatId="simple" csTypeId="urn:microsoft.com/office/officeart/2005/8/colors/accent1_2#4" csCatId="accent1" phldr="1"/>
      <dgm:spPr/>
      <dgm:t>
        <a:bodyPr/>
        <a:lstStyle/>
        <a:p>
          <a:endParaRPr lang="zh-CN" altLang="en-US"/>
        </a:p>
      </dgm:t>
    </dgm:pt>
    <dgm:pt modelId="{FF723A14-AAD1-43D9-9F9C-A16FFE5D04D9}">
      <dgm:prSet/>
      <dgm:spPr/>
      <dgm:t>
        <a:bodyPr/>
        <a:lstStyle/>
        <a:p>
          <a:pPr rtl="0"/>
          <a:r>
            <a:rPr lang="zh-CN" altLang="en-US" b="1" dirty="0" smtClean="0"/>
            <a:t>项目难点</a:t>
          </a:r>
          <a:endParaRPr lang="en-US" b="1" dirty="0"/>
        </a:p>
      </dgm:t>
    </dgm:pt>
    <dgm:pt modelId="{757FC8B0-F8A3-41C3-A5C9-E5F23C88C4D2}" cxnId="{57B52E19-9AD2-4D9F-AE0C-52DE33988308}" type="parTrans">
      <dgm:prSet/>
      <dgm:spPr/>
      <dgm:t>
        <a:bodyPr/>
        <a:lstStyle/>
        <a:p>
          <a:endParaRPr lang="zh-CN" altLang="en-US"/>
        </a:p>
      </dgm:t>
    </dgm:pt>
    <dgm:pt modelId="{503B2E4D-0B42-4248-B828-FD549C4D6E88}" cxnId="{57B52E19-9AD2-4D9F-AE0C-52DE33988308}" type="sibTrans">
      <dgm:prSet/>
      <dgm:spPr/>
      <dgm:t>
        <a:bodyPr/>
        <a:lstStyle/>
        <a:p>
          <a:endParaRPr lang="zh-CN" altLang="en-US"/>
        </a:p>
      </dgm:t>
    </dgm:pt>
    <dgm:pt modelId="{640577F4-9015-4327-B2E2-A809BABCA66E}" type="pres">
      <dgm:prSet presAssocID="{A97DD3F8-C5FA-4C82-BC8D-6D38A63FE022}" presName="linear" presStyleCnt="0">
        <dgm:presLayoutVars>
          <dgm:animLvl val="lvl"/>
          <dgm:resizeHandles val="exact"/>
        </dgm:presLayoutVars>
      </dgm:prSet>
      <dgm:spPr/>
      <dgm:t>
        <a:bodyPr/>
        <a:lstStyle/>
        <a:p>
          <a:endParaRPr lang="zh-CN" altLang="en-US"/>
        </a:p>
      </dgm:t>
    </dgm:pt>
    <dgm:pt modelId="{5EC1E5B3-7F72-4311-A4D9-FE2B75E1546F}" type="pres">
      <dgm:prSet presAssocID="{FF723A14-AAD1-43D9-9F9C-A16FFE5D04D9}" presName="parentText" presStyleLbl="node1" presStyleIdx="0" presStyleCnt="1">
        <dgm:presLayoutVars>
          <dgm:chMax val="0"/>
          <dgm:bulletEnabled val="1"/>
        </dgm:presLayoutVars>
      </dgm:prSet>
      <dgm:spPr/>
      <dgm:t>
        <a:bodyPr/>
        <a:lstStyle/>
        <a:p>
          <a:endParaRPr lang="zh-CN" altLang="en-US"/>
        </a:p>
      </dgm:t>
    </dgm:pt>
  </dgm:ptLst>
  <dgm:cxnLst>
    <dgm:cxn modelId="{57B52E19-9AD2-4D9F-AE0C-52DE33988308}" srcId="{A97DD3F8-C5FA-4C82-BC8D-6D38A63FE022}" destId="{FF723A14-AAD1-43D9-9F9C-A16FFE5D04D9}" srcOrd="0" destOrd="0" parTransId="{757FC8B0-F8A3-41C3-A5C9-E5F23C88C4D2}" sibTransId="{503B2E4D-0B42-4248-B828-FD549C4D6E88}"/>
    <dgm:cxn modelId="{ADD52573-B560-4FA6-BCF8-22041F85A748}" type="presOf" srcId="{FF723A14-AAD1-43D9-9F9C-A16FFE5D04D9}" destId="{5EC1E5B3-7F72-4311-A4D9-FE2B75E1546F}" srcOrd="0" destOrd="0" presId="urn:microsoft.com/office/officeart/2005/8/layout/vList2"/>
    <dgm:cxn modelId="{CC2D014F-697A-4371-B228-6E5D803F618B}" type="presOf" srcId="{A97DD3F8-C5FA-4C82-BC8D-6D38A63FE022}" destId="{640577F4-9015-4327-B2E2-A809BABCA66E}" srcOrd="0" destOrd="0" presId="urn:microsoft.com/office/officeart/2005/8/layout/vList2"/>
    <dgm:cxn modelId="{44D3C6F9-6CF3-4680-AA57-138212C5C642}" type="presParOf" srcId="{640577F4-9015-4327-B2E2-A809BABCA66E}" destId="{5EC1E5B3-7F72-4311-A4D9-FE2B75E1546F}"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508625" cy="463550"/>
        <a:chOff x="0" y="0"/>
        <a:chExt cx="5508625" cy="463550"/>
      </a:xfrm>
    </dsp:grpSpPr>
    <dsp:sp modelId="{9A4892A8-BAE2-4B9A-A606-F56152F6AC5C}">
      <dsp:nvSpPr>
        <dsp:cNvPr id="3" name="圆角矩形 2"/>
        <dsp:cNvSpPr/>
      </dsp:nvSpPr>
      <dsp:spPr bwMode="white">
        <a:xfrm>
          <a:off x="0" y="3493"/>
          <a:ext cx="5508625" cy="456565"/>
        </a:xfrm>
        <a:prstGeom prst="roundRect">
          <a:avLst/>
        </a:prstGeom>
      </dsp:spPr>
      <dsp:style>
        <a:lnRef idx="2">
          <a:schemeClr val="lt1"/>
        </a:lnRef>
        <a:fillRef idx="1">
          <a:schemeClr val="accent1"/>
        </a:fillRef>
        <a:effectRef idx="0">
          <a:scrgbClr r="0" g="0" b="0"/>
        </a:effectRef>
        <a:fontRef idx="minor">
          <a:schemeClr val="lt1"/>
        </a:fontRef>
      </dsp:style>
      <dsp:txBody>
        <a:bodyPr lIns="68580" tIns="68580" rIns="68580" bIns="6858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rtl="0">
            <a:lnSpc>
              <a:spcPct val="100000"/>
            </a:lnSpc>
            <a:spcBef>
              <a:spcPct val="0"/>
            </a:spcBef>
            <a:spcAft>
              <a:spcPct val="35000"/>
            </a:spcAft>
          </a:pPr>
          <a:r>
            <a:rPr lang="zh-CN" altLang="en-US" b="1" dirty="0" smtClean="0"/>
            <a:t>模板起源</a:t>
          </a:r>
          <a:endParaRPr lang="en-US" b="1" dirty="0"/>
        </a:p>
      </dsp:txBody>
      <dsp:txXfrm>
        <a:off x="0" y="3493"/>
        <a:ext cx="5508625" cy="456565"/>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508625" cy="461962"/>
        <a:chOff x="0" y="0"/>
        <a:chExt cx="5508625" cy="461962"/>
      </a:xfrm>
    </dsp:grpSpPr>
    <dsp:sp modelId="{645A8384-8515-416E-8847-CB8A205C0CEA}">
      <dsp:nvSpPr>
        <dsp:cNvPr id="3" name="圆角矩形 2"/>
        <dsp:cNvSpPr/>
      </dsp:nvSpPr>
      <dsp:spPr bwMode="white">
        <a:xfrm>
          <a:off x="0" y="5397"/>
          <a:ext cx="5508625" cy="456565"/>
        </a:xfrm>
        <a:prstGeom prst="roundRect">
          <a:avLst/>
        </a:prstGeom>
      </dsp:spPr>
      <dsp:style>
        <a:lnRef idx="2">
          <a:schemeClr val="lt1"/>
        </a:lnRef>
        <a:fillRef idx="1">
          <a:schemeClr val="accent1"/>
        </a:fillRef>
        <a:effectRef idx="0">
          <a:scrgbClr r="0" g="0" b="0"/>
        </a:effectRef>
        <a:fontRef idx="minor">
          <a:schemeClr val="lt1"/>
        </a:fontRef>
      </dsp:style>
      <dsp:txBody>
        <a:bodyPr lIns="68580" tIns="68580" rIns="68580" bIns="6858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rtl="0">
            <a:lnSpc>
              <a:spcPct val="100000"/>
            </a:lnSpc>
            <a:spcBef>
              <a:spcPct val="0"/>
            </a:spcBef>
            <a:spcAft>
              <a:spcPct val="35000"/>
            </a:spcAft>
          </a:pPr>
          <a:r>
            <a:rPr lang="zh-CN" altLang="en-US" b="1" dirty="0" smtClean="0"/>
            <a:t>函数模板</a:t>
          </a:r>
          <a:endParaRPr lang="en-US" b="1" dirty="0"/>
        </a:p>
      </dsp:txBody>
      <dsp:txXfrm>
        <a:off x="0" y="5397"/>
        <a:ext cx="5508625" cy="456565"/>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508625" cy="463551"/>
        <a:chOff x="0" y="0"/>
        <a:chExt cx="5508625" cy="463551"/>
      </a:xfrm>
    </dsp:grpSpPr>
    <dsp:sp modelId="{99413C83-5034-4A8D-840D-47BBC0F0C401}">
      <dsp:nvSpPr>
        <dsp:cNvPr id="3" name="圆角矩形 2"/>
        <dsp:cNvSpPr/>
      </dsp:nvSpPr>
      <dsp:spPr bwMode="white">
        <a:xfrm>
          <a:off x="0" y="6986"/>
          <a:ext cx="5508625" cy="456565"/>
        </a:xfrm>
        <a:prstGeom prst="roundRect">
          <a:avLst/>
        </a:prstGeom>
      </dsp:spPr>
      <dsp:style>
        <a:lnRef idx="2">
          <a:schemeClr val="lt1"/>
        </a:lnRef>
        <a:fillRef idx="1">
          <a:schemeClr val="accent1"/>
        </a:fillRef>
        <a:effectRef idx="0">
          <a:scrgbClr r="0" g="0" b="0"/>
        </a:effectRef>
        <a:fontRef idx="minor">
          <a:schemeClr val="lt1"/>
        </a:fontRef>
      </dsp:style>
      <dsp:txBody>
        <a:bodyPr lIns="68580" tIns="68580" rIns="68580" bIns="6858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rtl="0">
            <a:lnSpc>
              <a:spcPct val="100000"/>
            </a:lnSpc>
            <a:spcBef>
              <a:spcPct val="0"/>
            </a:spcBef>
            <a:spcAft>
              <a:spcPct val="35000"/>
            </a:spcAft>
          </a:pPr>
          <a:r>
            <a:rPr lang="zh-CN" altLang="en-US" b="1" dirty="0" smtClean="0"/>
            <a:t>类模板</a:t>
          </a:r>
          <a:endParaRPr lang="en-US" b="1" dirty="0"/>
        </a:p>
      </dsp:txBody>
      <dsp:txXfrm>
        <a:off x="0" y="6986"/>
        <a:ext cx="5508625" cy="456565"/>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508625" cy="461962"/>
        <a:chOff x="0" y="0"/>
        <a:chExt cx="5508625" cy="461962"/>
      </a:xfrm>
    </dsp:grpSpPr>
    <dsp:sp modelId="{5EC1E5B3-7F72-4311-A4D9-FE2B75E1546F}">
      <dsp:nvSpPr>
        <dsp:cNvPr id="3" name="圆角矩形 2"/>
        <dsp:cNvSpPr/>
      </dsp:nvSpPr>
      <dsp:spPr bwMode="white">
        <a:xfrm>
          <a:off x="0" y="1111"/>
          <a:ext cx="5508625" cy="459740"/>
        </a:xfrm>
        <a:prstGeom prst="roundRect">
          <a:avLst/>
        </a:prstGeom>
      </dsp:spPr>
      <dsp:style>
        <a:lnRef idx="2">
          <a:schemeClr val="lt1"/>
        </a:lnRef>
        <a:fillRef idx="1">
          <a:schemeClr val="accent1"/>
        </a:fillRef>
        <a:effectRef idx="0">
          <a:scrgbClr r="0" g="0" b="0"/>
        </a:effectRef>
        <a:fontRef idx="minor">
          <a:schemeClr val="lt1"/>
        </a:fontRef>
      </dsp:style>
      <dsp:txBody>
        <a:bodyPr lIns="68580" tIns="68580" rIns="68580" bIns="6858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rtl="0">
            <a:lnSpc>
              <a:spcPct val="100000"/>
            </a:lnSpc>
            <a:spcBef>
              <a:spcPct val="0"/>
            </a:spcBef>
            <a:spcAft>
              <a:spcPct val="35000"/>
            </a:spcAft>
          </a:pPr>
          <a:r>
            <a:rPr lang="en-US" b="1" dirty="0" smtClean="0"/>
            <a:t>STL</a:t>
          </a:r>
          <a:r>
            <a:rPr lang="zh-CN" altLang="en-US" b="1" dirty="0" smtClean="0"/>
            <a:t>模板库十大容器</a:t>
          </a:r>
          <a:endParaRPr lang="en-US" b="1" dirty="0"/>
        </a:p>
      </dsp:txBody>
      <dsp:txXfrm>
        <a:off x="0" y="1111"/>
        <a:ext cx="5508625" cy="459740"/>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508625" cy="461962"/>
        <a:chOff x="0" y="0"/>
        <a:chExt cx="5508625" cy="461962"/>
      </a:xfrm>
    </dsp:grpSpPr>
    <dsp:sp modelId="{0A4750B8-F2ED-44A7-9398-45633A8A0E9F}">
      <dsp:nvSpPr>
        <dsp:cNvPr id="3" name="圆角矩形 2"/>
        <dsp:cNvSpPr/>
      </dsp:nvSpPr>
      <dsp:spPr bwMode="white">
        <a:xfrm>
          <a:off x="0" y="2699"/>
          <a:ext cx="5508625" cy="456565"/>
        </a:xfrm>
        <a:prstGeom prst="roundRect">
          <a:avLst/>
        </a:prstGeom>
      </dsp:spPr>
      <dsp:style>
        <a:lnRef idx="2">
          <a:schemeClr val="lt1"/>
        </a:lnRef>
        <a:fillRef idx="1">
          <a:schemeClr val="accent1"/>
        </a:fillRef>
        <a:effectRef idx="0">
          <a:scrgbClr r="0" g="0" b="0"/>
        </a:effectRef>
        <a:fontRef idx="minor">
          <a:schemeClr val="lt1"/>
        </a:fontRef>
      </dsp:style>
      <dsp:txBody>
        <a:bodyPr lIns="68580" tIns="68580" rIns="68580" bIns="6858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rtl="0">
            <a:lnSpc>
              <a:spcPct val="100000"/>
            </a:lnSpc>
            <a:spcBef>
              <a:spcPct val="0"/>
            </a:spcBef>
            <a:spcAft>
              <a:spcPct val="35000"/>
            </a:spcAft>
          </a:pPr>
          <a:r>
            <a:rPr lang="zh-CN" altLang="en-US" b="1" dirty="0" smtClean="0"/>
            <a:t>链表容器</a:t>
          </a:r>
          <a:endParaRPr lang="en-US" b="1" dirty="0"/>
        </a:p>
      </dsp:txBody>
      <dsp:txXfrm>
        <a:off x="0" y="2699"/>
        <a:ext cx="5508625" cy="456565"/>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508625" cy="461962"/>
        <a:chOff x="0" y="0"/>
        <a:chExt cx="5508625" cy="461962"/>
      </a:xfrm>
    </dsp:grpSpPr>
    <dsp:sp modelId="{5EC1E5B3-7F72-4311-A4D9-FE2B75E1546F}">
      <dsp:nvSpPr>
        <dsp:cNvPr id="3" name="圆角矩形 2"/>
        <dsp:cNvSpPr/>
      </dsp:nvSpPr>
      <dsp:spPr bwMode="white">
        <a:xfrm>
          <a:off x="0" y="2699"/>
          <a:ext cx="5508625" cy="456565"/>
        </a:xfrm>
        <a:prstGeom prst="roundRect">
          <a:avLst/>
        </a:prstGeom>
      </dsp:spPr>
      <dsp:style>
        <a:lnRef idx="2">
          <a:schemeClr val="lt1"/>
        </a:lnRef>
        <a:fillRef idx="1">
          <a:schemeClr val="accent1"/>
        </a:fillRef>
        <a:effectRef idx="0">
          <a:scrgbClr r="0" g="0" b="0"/>
        </a:effectRef>
        <a:fontRef idx="minor">
          <a:schemeClr val="lt1"/>
        </a:fontRef>
      </dsp:style>
      <dsp:txBody>
        <a:bodyPr lIns="68580" tIns="68580" rIns="68580" bIns="6858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rtl="0">
            <a:lnSpc>
              <a:spcPct val="100000"/>
            </a:lnSpc>
            <a:spcBef>
              <a:spcPct val="0"/>
            </a:spcBef>
            <a:spcAft>
              <a:spcPct val="35000"/>
            </a:spcAft>
          </a:pPr>
          <a:r>
            <a:rPr lang="zh-CN" altLang="en-US" b="1" dirty="0" smtClean="0"/>
            <a:t>项目难点</a:t>
          </a:r>
          <a:endParaRPr lang="en-US" b="1" dirty="0"/>
        </a:p>
      </dsp:txBody>
      <dsp:txXfrm>
        <a:off x="0" y="2699"/>
        <a:ext cx="5508625" cy="45656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9AE0B55-7E75-46BE-A6E6-46683D4FA75F}"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4608780-DD0B-41FD-8C57-00BFDB9F8209}"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AAAFDEF9-26A1-48E8-AF11-D01DC5E3DEAA}"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81B0CF01-22A4-4986-B9DB-B88318308F22}"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TextEdit="1"/>
          </p:cNvSpPr>
          <p:nvPr>
            <p:ph type="sldImg"/>
          </p:nvPr>
        </p:nvSpPr>
        <p:spPr bwMode="auto">
          <a:noFill/>
          <a:ln>
            <a:solidFill>
              <a:srgbClr val="000000"/>
            </a:solidFill>
            <a:miter lim="800000"/>
          </a:ln>
        </p:spPr>
      </p:sp>
      <p:sp>
        <p:nvSpPr>
          <p:cNvPr id="26626"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36868"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87BBD43E-B538-4F42-AC7B-3EAD0AC36D51}"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圆角矩形 3"/>
          <p:cNvSpPr/>
          <p:nvPr userDrawn="1"/>
        </p:nvSpPr>
        <p:spPr>
          <a:xfrm>
            <a:off x="3786188" y="5500688"/>
            <a:ext cx="5357812" cy="57150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图片 6" descr="Logo(达内-白色)_Link.png"/>
          <p:cNvPicPr>
            <a:picLocks noChangeAspect="1"/>
          </p:cNvPicPr>
          <p:nvPr userDrawn="1"/>
        </p:nvPicPr>
        <p:blipFill>
          <a:blip r:embed="rId2"/>
          <a:srcRect/>
          <a:stretch>
            <a:fillRect/>
          </a:stretch>
        </p:blipFill>
        <p:spPr bwMode="auto">
          <a:xfrm>
            <a:off x="7324725" y="6261100"/>
            <a:ext cx="1819275" cy="596900"/>
          </a:xfrm>
          <a:prstGeom prst="rect">
            <a:avLst/>
          </a:prstGeom>
          <a:noFill/>
          <a:ln w="9525">
            <a:noFill/>
            <a:miter lim="800000"/>
            <a:headEnd/>
            <a:tailEnd/>
          </a:ln>
        </p:spPr>
      </p:pic>
      <p:sp>
        <p:nvSpPr>
          <p:cNvPr id="6" name="矩形 5"/>
          <p:cNvSpPr/>
          <p:nvPr userDrawn="1"/>
        </p:nvSpPr>
        <p:spPr>
          <a:xfrm rot="5400000">
            <a:off x="3250406" y="-2464593"/>
            <a:ext cx="2643187" cy="9144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p>
        </p:txBody>
      </p:sp>
      <p:grpSp>
        <p:nvGrpSpPr>
          <p:cNvPr id="7" name="组合 12"/>
          <p:cNvGrpSpPr/>
          <p:nvPr userDrawn="1"/>
        </p:nvGrpSpPr>
        <p:grpSpPr bwMode="auto">
          <a:xfrm>
            <a:off x="758825" y="928688"/>
            <a:ext cx="9358313" cy="2786062"/>
            <a:chOff x="571472" y="928670"/>
            <a:chExt cx="9358378" cy="2786082"/>
          </a:xfrm>
        </p:grpSpPr>
        <p:pic>
          <p:nvPicPr>
            <p:cNvPr id="8" name="Picture 2" descr="E:\PPT素材\精选ppt\免费分享的PPT资料\08PPT可用的图片\锐普创意图片\地图\创意商务 (1649).jpg"/>
            <p:cNvPicPr>
              <a:picLocks noChangeAspect="1" noChangeArrowheads="1"/>
            </p:cNvPicPr>
            <p:nvPr/>
          </p:nvPicPr>
          <p:blipFill>
            <a:blip r:embed="rId3">
              <a:clrChange>
                <a:clrFrom>
                  <a:srgbClr val="FFFFFF"/>
                </a:clrFrom>
                <a:clrTo>
                  <a:srgbClr val="FFFFFF">
                    <a:alpha val="0"/>
                  </a:srgbClr>
                </a:clrTo>
              </a:clrChange>
            </a:blip>
            <a:srcRect l="1704" t="26892" r="70505" b="6342"/>
            <a:stretch>
              <a:fillRect/>
            </a:stretch>
          </p:blipFill>
          <p:spPr bwMode="auto">
            <a:xfrm>
              <a:off x="3929058" y="1314436"/>
              <a:ext cx="1500198" cy="2400316"/>
            </a:xfrm>
            <a:prstGeom prst="rect">
              <a:avLst/>
            </a:prstGeom>
            <a:noFill/>
            <a:ln w="9525">
              <a:noFill/>
              <a:miter lim="800000"/>
              <a:headEnd/>
              <a:tailEnd/>
            </a:ln>
          </p:spPr>
        </p:pic>
        <p:sp>
          <p:nvSpPr>
            <p:cNvPr id="9" name="TextBox 8"/>
            <p:cNvSpPr txBox="1"/>
            <p:nvPr/>
          </p:nvSpPr>
          <p:spPr>
            <a:xfrm>
              <a:off x="571472" y="928670"/>
              <a:ext cx="9358378" cy="2216166"/>
            </a:xfrm>
            <a:prstGeom prst="rect">
              <a:avLst/>
            </a:prstGeom>
            <a:noFill/>
          </p:spPr>
          <p:txBody>
            <a:bodyPr>
              <a:spAutoFit/>
            </a:bodyPr>
            <a:lstStyle/>
            <a:p>
              <a:pPr fontAlgn="auto">
                <a:spcBef>
                  <a:spcPts val="0"/>
                </a:spcBef>
                <a:spcAft>
                  <a:spcPts val="0"/>
                </a:spcAft>
                <a:defRPr/>
              </a:pPr>
              <a:r>
                <a:rPr lang="en-US" altLang="zh-CN" sz="13800" dirty="0">
                  <a:solidFill>
                    <a:schemeClr val="tx2"/>
                  </a:solidFill>
                  <a:latin typeface="Arial Black" panose="020B0A04020102020204" pitchFamily="34" charset="0"/>
                  <a:ea typeface="+mn-ea"/>
                </a:rPr>
                <a:t>Tar   </a:t>
              </a:r>
              <a:r>
                <a:rPr lang="en-US" altLang="zh-CN" sz="13800" dirty="0" err="1">
                  <a:solidFill>
                    <a:schemeClr val="tx2"/>
                  </a:solidFill>
                  <a:latin typeface="Arial Black" panose="020B0A04020102020204" pitchFamily="34" charset="0"/>
                  <a:ea typeface="+mn-ea"/>
                </a:rPr>
                <a:t>na</a:t>
              </a:r>
              <a:endParaRPr lang="zh-CN" altLang="en-US" sz="13800" dirty="0">
                <a:solidFill>
                  <a:schemeClr val="tx2"/>
                </a:solidFill>
                <a:latin typeface="Arial Black" panose="020B0A04020102020204" pitchFamily="34" charset="0"/>
                <a:ea typeface="+mn-ea"/>
              </a:endParaRPr>
            </a:p>
          </p:txBody>
        </p:sp>
      </p:grpSp>
      <p:sp>
        <p:nvSpPr>
          <p:cNvPr id="3" name="副标题 2"/>
          <p:cNvSpPr>
            <a:spLocks noGrp="1"/>
          </p:cNvSpPr>
          <p:nvPr>
            <p:ph type="subTitle" idx="1"/>
          </p:nvPr>
        </p:nvSpPr>
        <p:spPr>
          <a:xfrm>
            <a:off x="3500430" y="5429265"/>
            <a:ext cx="5643570" cy="92869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2" name="标题 1"/>
          <p:cNvSpPr>
            <a:spLocks noGrp="1"/>
          </p:cNvSpPr>
          <p:nvPr>
            <p:ph type="ctrTitle"/>
          </p:nvPr>
        </p:nvSpPr>
        <p:spPr>
          <a:xfrm>
            <a:off x="785786" y="3744926"/>
            <a:ext cx="7772400" cy="1470025"/>
          </a:xfrm>
          <a:noFill/>
          <a:ln>
            <a:noFill/>
          </a:ln>
        </p:spPr>
        <p:txBody>
          <a:bodyPr/>
          <a:lstStyle>
            <a:lvl1pPr>
              <a:defRPr>
                <a:solidFill>
                  <a:schemeClr val="bg1"/>
                </a:solidFill>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图片 6" descr="ppt-800-600.jpg"/>
          <p:cNvPicPr>
            <a:picLocks noChangeAspect="1"/>
          </p:cNvPicPr>
          <p:nvPr userDrawn="1"/>
        </p:nvPicPr>
        <p:blipFill>
          <a:blip r:embed="rId2"/>
          <a:srcRect b="1891"/>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4" name="图片 5" descr="ppt-800-600.jpg"/>
          <p:cNvPicPr>
            <a:picLocks noChangeAspect="1"/>
          </p:cNvPicPr>
          <p:nvPr userDrawn="1"/>
        </p:nvPicPr>
        <p:blipFill>
          <a:blip r:embed="rId2"/>
          <a:srcRect b="1891"/>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图片 5" descr="ppt-800-600.jpg"/>
          <p:cNvPicPr>
            <a:picLocks noChangeAspect="1"/>
          </p:cNvPicPr>
          <p:nvPr userDrawn="1"/>
        </p:nvPicPr>
        <p:blipFill>
          <a:blip r:embed="rId2"/>
          <a:srcRect b="1891"/>
          <a:stretch>
            <a:fillRect/>
          </a:stretch>
        </p:blipFill>
        <p:spPr bwMode="auto">
          <a:xfrm>
            <a:off x="0" y="0"/>
            <a:ext cx="9144000" cy="6858000"/>
          </a:xfrm>
          <a:prstGeom prst="rect">
            <a:avLst/>
          </a:prstGeom>
          <a:noFill/>
          <a:ln w="9525">
            <a:noFill/>
            <a:miter lim="800000"/>
            <a:headEnd/>
            <a:tailEnd/>
          </a:ln>
        </p:spPr>
      </p:pic>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Picture 3" descr="E:\PPT素材\图片素材\达内素材\封面.jpg"/>
          <p:cNvPicPr>
            <a:picLocks noChangeAspect="1" noChangeArrowheads="1"/>
          </p:cNvPicPr>
          <p:nvPr userDrawn="1"/>
        </p:nvPicPr>
        <p:blipFill>
          <a:blip r:embed="rId2"/>
          <a:srcRect/>
          <a:stretch>
            <a:fillRect/>
          </a:stretch>
        </p:blipFill>
        <p:spPr bwMode="auto">
          <a:xfrm>
            <a:off x="-107950" y="0"/>
            <a:ext cx="9251950" cy="6858000"/>
          </a:xfrm>
          <a:prstGeom prst="rect">
            <a:avLst/>
          </a:prstGeom>
          <a:noFill/>
          <a:ln w="9525">
            <a:noFill/>
            <a:miter lim="800000"/>
            <a:headEnd/>
            <a:tailEnd/>
          </a:ln>
        </p:spPr>
      </p:pic>
      <p:sp>
        <p:nvSpPr>
          <p:cNvPr id="3" name="灯片编号占位符 2"/>
          <p:cNvSpPr>
            <a:spLocks noGrp="1"/>
          </p:cNvSpPr>
          <p:nvPr>
            <p:ph type="sldNum" sz="quarter" idx="10"/>
          </p:nvPr>
        </p:nvSpPr>
        <p:spPr/>
        <p:txBody>
          <a:bodyPr/>
          <a:lstStyle>
            <a:lvl1pPr>
              <a:defRPr/>
            </a:lvl1pPr>
          </a:lstStyle>
          <a:p>
            <a:pPr>
              <a:defRPr/>
            </a:pPr>
            <a:fld id="{06EEE011-96FA-436F-81CE-5B8B85B55C92}"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Picture 2" descr="E:\PPT素材\图片素材\达内素材\banner1.jpg"/>
          <p:cNvPicPr>
            <a:picLocks noChangeAspect="1" noChangeArrowheads="1"/>
          </p:cNvPicPr>
          <p:nvPr userDrawn="1"/>
        </p:nvPicPr>
        <p:blipFill>
          <a:blip r:embed="rId2"/>
          <a:srcRect/>
          <a:stretch>
            <a:fillRect/>
          </a:stretch>
        </p:blipFill>
        <p:spPr bwMode="auto">
          <a:xfrm>
            <a:off x="0" y="2519363"/>
            <a:ext cx="9144000" cy="1931987"/>
          </a:xfrm>
          <a:prstGeom prst="rect">
            <a:avLst/>
          </a:prstGeom>
          <a:noFill/>
          <a:ln w="9525">
            <a:noFill/>
            <a:miter lim="800000"/>
            <a:headEnd/>
            <a:tailEnd/>
          </a:ln>
        </p:spPr>
      </p:pic>
      <p:pic>
        <p:nvPicPr>
          <p:cNvPr id="4" name="图片 6" descr="Logo(达内-白色)_Link.png"/>
          <p:cNvPicPr>
            <a:picLocks noChangeAspect="1"/>
          </p:cNvPicPr>
          <p:nvPr userDrawn="1"/>
        </p:nvPicPr>
        <p:blipFill>
          <a:blip r:embed="rId3"/>
          <a:srcRect/>
          <a:stretch>
            <a:fillRect/>
          </a:stretch>
        </p:blipFill>
        <p:spPr bwMode="auto">
          <a:xfrm>
            <a:off x="7324725" y="6261100"/>
            <a:ext cx="1819275" cy="596900"/>
          </a:xfrm>
          <a:prstGeom prst="rect">
            <a:avLst/>
          </a:prstGeom>
          <a:noFill/>
          <a:ln w="9525">
            <a:noFill/>
            <a:miter lim="800000"/>
            <a:headEnd/>
            <a:tailEnd/>
          </a:ln>
        </p:spPr>
      </p:pic>
      <p:sp>
        <p:nvSpPr>
          <p:cNvPr id="2" name="标题 1"/>
          <p:cNvSpPr>
            <a:spLocks noGrp="1"/>
          </p:cNvSpPr>
          <p:nvPr>
            <p:ph type="title"/>
          </p:nvPr>
        </p:nvSpPr>
        <p:spPr>
          <a:xfrm>
            <a:off x="5429256" y="2857496"/>
            <a:ext cx="3400452" cy="1143000"/>
          </a:xfrm>
          <a:noFill/>
          <a:ln>
            <a:noFill/>
          </a:ln>
        </p:spPr>
        <p:txBody>
          <a:bodyPr>
            <a:noAutofit/>
          </a:bodyPr>
          <a:lstStyle>
            <a:lvl1pPr>
              <a:defRPr sz="3200">
                <a:solidFill>
                  <a:schemeClr val="tx2"/>
                </a:solidFill>
              </a:defRPr>
            </a:lvl1pPr>
          </a:lstStyle>
          <a:p>
            <a:r>
              <a:rPr lang="zh-CN" altLang="en-US" dirty="0" smtClean="0"/>
              <a:t>单击此处编辑母版标题样式</a:t>
            </a:r>
            <a:endParaRPr lang="zh-CN" altLang="en-US" dirty="0"/>
          </a:p>
        </p:txBody>
      </p:sp>
      <p:sp>
        <p:nvSpPr>
          <p:cNvPr id="5" name="灯片编号占位符 2"/>
          <p:cNvSpPr>
            <a:spLocks noGrp="1"/>
          </p:cNvSpPr>
          <p:nvPr>
            <p:ph type="sldNum" sz="quarter" idx="10"/>
          </p:nvPr>
        </p:nvSpPr>
        <p:spPr/>
        <p:txBody>
          <a:bodyPr/>
          <a:lstStyle>
            <a:lvl1pPr>
              <a:defRPr/>
            </a:lvl1pPr>
          </a:lstStyle>
          <a:p>
            <a:pPr>
              <a:defRPr/>
            </a:pPr>
            <a:fld id="{486195CE-9CC4-48E3-9BF6-DFED8E7A07C1}"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3" name="Picture 2" descr="E:\PPT素材\图片素材\达内素材\banner2.jpg"/>
          <p:cNvPicPr>
            <a:picLocks noChangeAspect="1" noChangeArrowheads="1"/>
          </p:cNvPicPr>
          <p:nvPr userDrawn="1"/>
        </p:nvPicPr>
        <p:blipFill>
          <a:blip r:embed="rId2"/>
          <a:srcRect/>
          <a:stretch>
            <a:fillRect/>
          </a:stretch>
        </p:blipFill>
        <p:spPr bwMode="auto">
          <a:xfrm>
            <a:off x="0" y="2519363"/>
            <a:ext cx="9144000" cy="1931987"/>
          </a:xfrm>
          <a:prstGeom prst="rect">
            <a:avLst/>
          </a:prstGeom>
          <a:noFill/>
          <a:ln w="9525">
            <a:noFill/>
            <a:miter lim="800000"/>
            <a:headEnd/>
            <a:tailEnd/>
          </a:ln>
        </p:spPr>
      </p:pic>
      <p:pic>
        <p:nvPicPr>
          <p:cNvPr id="4" name="图片 6" descr="Logo(达内-白色)_Link.png"/>
          <p:cNvPicPr>
            <a:picLocks noChangeAspect="1"/>
          </p:cNvPicPr>
          <p:nvPr userDrawn="1"/>
        </p:nvPicPr>
        <p:blipFill>
          <a:blip r:embed="rId3"/>
          <a:srcRect/>
          <a:stretch>
            <a:fillRect/>
          </a:stretch>
        </p:blipFill>
        <p:spPr bwMode="auto">
          <a:xfrm>
            <a:off x="7324725" y="6261100"/>
            <a:ext cx="1819275" cy="596900"/>
          </a:xfrm>
          <a:prstGeom prst="rect">
            <a:avLst/>
          </a:prstGeom>
          <a:noFill/>
          <a:ln w="9525">
            <a:noFill/>
            <a:miter lim="800000"/>
            <a:headEnd/>
            <a:tailEnd/>
          </a:ln>
        </p:spPr>
      </p:pic>
      <p:sp>
        <p:nvSpPr>
          <p:cNvPr id="5" name="标题 1"/>
          <p:cNvSpPr>
            <a:spLocks noGrp="1"/>
          </p:cNvSpPr>
          <p:nvPr>
            <p:ph type="title"/>
          </p:nvPr>
        </p:nvSpPr>
        <p:spPr>
          <a:xfrm>
            <a:off x="5429256" y="2857496"/>
            <a:ext cx="3400452" cy="1143000"/>
          </a:xfrm>
          <a:noFill/>
          <a:ln>
            <a:noFill/>
          </a:ln>
        </p:spPr>
        <p:txBody>
          <a:bodyPr>
            <a:noAutofit/>
          </a:bodyPr>
          <a:lstStyle>
            <a:lvl1pPr>
              <a:defRPr sz="3200">
                <a:solidFill>
                  <a:schemeClr val="tx2"/>
                </a:solidFill>
              </a:defRPr>
            </a:lvl1pPr>
          </a:lstStyle>
          <a:p>
            <a:r>
              <a:rPr lang="zh-CN" altLang="en-US" dirty="0" smtClean="0"/>
              <a:t>单击此处编辑母版标题样式</a:t>
            </a:r>
            <a:endParaRPr lang="zh-CN" altLang="en-US" dirty="0"/>
          </a:p>
        </p:txBody>
      </p:sp>
      <p:sp>
        <p:nvSpPr>
          <p:cNvPr id="6" name="灯片编号占位符 2"/>
          <p:cNvSpPr>
            <a:spLocks noGrp="1"/>
          </p:cNvSpPr>
          <p:nvPr>
            <p:ph type="sldNum" sz="quarter" idx="10"/>
          </p:nvPr>
        </p:nvSpPr>
        <p:spPr/>
        <p:txBody>
          <a:bodyPr/>
          <a:lstStyle>
            <a:lvl1pPr>
              <a:defRPr/>
            </a:lvl1pPr>
          </a:lstStyle>
          <a:p>
            <a:pPr>
              <a:defRPr/>
            </a:pPr>
            <a:fld id="{298D939E-D161-488F-AFA2-DBD00A7B1172}"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Picture 2" descr="E:\PPT素材\图片素材\达内素材\banner3.jpg"/>
          <p:cNvPicPr>
            <a:picLocks noChangeAspect="1" noChangeArrowheads="1"/>
          </p:cNvPicPr>
          <p:nvPr userDrawn="1"/>
        </p:nvPicPr>
        <p:blipFill>
          <a:blip r:embed="rId2"/>
          <a:srcRect/>
          <a:stretch>
            <a:fillRect/>
          </a:stretch>
        </p:blipFill>
        <p:spPr bwMode="auto">
          <a:xfrm>
            <a:off x="0" y="2519363"/>
            <a:ext cx="9144000" cy="1931987"/>
          </a:xfrm>
          <a:prstGeom prst="rect">
            <a:avLst/>
          </a:prstGeom>
          <a:noFill/>
          <a:ln w="9525">
            <a:noFill/>
            <a:miter lim="800000"/>
            <a:headEnd/>
            <a:tailEnd/>
          </a:ln>
        </p:spPr>
      </p:pic>
      <p:pic>
        <p:nvPicPr>
          <p:cNvPr id="4" name="图片 6" descr="Logo(达内-白色)_Link.png"/>
          <p:cNvPicPr>
            <a:picLocks noChangeAspect="1"/>
          </p:cNvPicPr>
          <p:nvPr userDrawn="1"/>
        </p:nvPicPr>
        <p:blipFill>
          <a:blip r:embed="rId3"/>
          <a:srcRect/>
          <a:stretch>
            <a:fillRect/>
          </a:stretch>
        </p:blipFill>
        <p:spPr bwMode="auto">
          <a:xfrm>
            <a:off x="7324725" y="6261100"/>
            <a:ext cx="1819275" cy="596900"/>
          </a:xfrm>
          <a:prstGeom prst="rect">
            <a:avLst/>
          </a:prstGeom>
          <a:noFill/>
          <a:ln w="9525">
            <a:noFill/>
            <a:miter lim="800000"/>
            <a:headEnd/>
            <a:tailEnd/>
          </a:ln>
        </p:spPr>
      </p:pic>
      <p:sp>
        <p:nvSpPr>
          <p:cNvPr id="6" name="标题 1"/>
          <p:cNvSpPr>
            <a:spLocks noGrp="1"/>
          </p:cNvSpPr>
          <p:nvPr>
            <p:ph type="title"/>
          </p:nvPr>
        </p:nvSpPr>
        <p:spPr>
          <a:xfrm>
            <a:off x="5429256" y="2857496"/>
            <a:ext cx="3400452" cy="1143000"/>
          </a:xfrm>
          <a:noFill/>
          <a:ln>
            <a:noFill/>
          </a:ln>
        </p:spPr>
        <p:txBody>
          <a:bodyPr>
            <a:noAutofit/>
          </a:bodyPr>
          <a:lstStyle>
            <a:lvl1pPr>
              <a:defRPr sz="3200">
                <a:solidFill>
                  <a:schemeClr val="tx2"/>
                </a:solidFill>
              </a:defRPr>
            </a:lvl1pPr>
          </a:lstStyle>
          <a:p>
            <a:r>
              <a:rPr lang="zh-CN" altLang="en-US" dirty="0" smtClean="0"/>
              <a:t>单击此处编辑母版标题样式</a:t>
            </a:r>
            <a:endParaRPr lang="zh-CN" altLang="en-US" dirty="0"/>
          </a:p>
        </p:txBody>
      </p:sp>
      <p:sp>
        <p:nvSpPr>
          <p:cNvPr id="5" name="灯片编号占位符 2"/>
          <p:cNvSpPr>
            <a:spLocks noGrp="1"/>
          </p:cNvSpPr>
          <p:nvPr>
            <p:ph type="sldNum" sz="quarter" idx="10"/>
          </p:nvPr>
        </p:nvSpPr>
        <p:spPr/>
        <p:txBody>
          <a:bodyPr/>
          <a:lstStyle>
            <a:lvl1pPr>
              <a:defRPr/>
            </a:lvl1pPr>
          </a:lstStyle>
          <a:p>
            <a:pPr>
              <a:defRPr/>
            </a:pPr>
            <a:fld id="{B25DF40B-9193-48EE-A1B4-9701BBA9DCF7}"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3" name="Picture 2" descr="E:\PPT素材\图片素材\达内素材\banner8.jpg"/>
          <p:cNvPicPr>
            <a:picLocks noChangeAspect="1" noChangeArrowheads="1"/>
          </p:cNvPicPr>
          <p:nvPr userDrawn="1"/>
        </p:nvPicPr>
        <p:blipFill>
          <a:blip r:embed="rId2"/>
          <a:srcRect/>
          <a:stretch>
            <a:fillRect/>
          </a:stretch>
        </p:blipFill>
        <p:spPr bwMode="auto">
          <a:xfrm>
            <a:off x="0" y="2519363"/>
            <a:ext cx="9144000" cy="1931987"/>
          </a:xfrm>
          <a:prstGeom prst="rect">
            <a:avLst/>
          </a:prstGeom>
          <a:noFill/>
          <a:ln w="9525">
            <a:noFill/>
            <a:miter lim="800000"/>
            <a:headEnd/>
            <a:tailEnd/>
          </a:ln>
        </p:spPr>
      </p:pic>
      <p:pic>
        <p:nvPicPr>
          <p:cNvPr id="4" name="图片 6" descr="Logo(达内-白色)_Link.png"/>
          <p:cNvPicPr>
            <a:picLocks noChangeAspect="1"/>
          </p:cNvPicPr>
          <p:nvPr userDrawn="1"/>
        </p:nvPicPr>
        <p:blipFill>
          <a:blip r:embed="rId3"/>
          <a:srcRect/>
          <a:stretch>
            <a:fillRect/>
          </a:stretch>
        </p:blipFill>
        <p:spPr bwMode="auto">
          <a:xfrm>
            <a:off x="7324725" y="6261100"/>
            <a:ext cx="1819275" cy="596900"/>
          </a:xfrm>
          <a:prstGeom prst="rect">
            <a:avLst/>
          </a:prstGeom>
          <a:noFill/>
          <a:ln w="9525">
            <a:noFill/>
            <a:miter lim="800000"/>
            <a:headEnd/>
            <a:tailEnd/>
          </a:ln>
        </p:spPr>
      </p:pic>
      <p:sp>
        <p:nvSpPr>
          <p:cNvPr id="6" name="标题 1"/>
          <p:cNvSpPr>
            <a:spLocks noGrp="1"/>
          </p:cNvSpPr>
          <p:nvPr>
            <p:ph type="title"/>
          </p:nvPr>
        </p:nvSpPr>
        <p:spPr>
          <a:xfrm>
            <a:off x="5429256" y="2857496"/>
            <a:ext cx="3400452" cy="1143000"/>
          </a:xfrm>
          <a:noFill/>
          <a:ln>
            <a:noFill/>
          </a:ln>
        </p:spPr>
        <p:txBody>
          <a:bodyPr>
            <a:noAutofit/>
          </a:bodyPr>
          <a:lstStyle>
            <a:lvl1pPr>
              <a:defRPr sz="3200">
                <a:solidFill>
                  <a:schemeClr val="tx2"/>
                </a:solidFill>
              </a:defRPr>
            </a:lvl1pPr>
          </a:lstStyle>
          <a:p>
            <a:r>
              <a:rPr lang="zh-CN" altLang="en-US" dirty="0" smtClean="0"/>
              <a:t>单击此处编辑母版标题样式</a:t>
            </a:r>
            <a:endParaRPr lang="zh-CN" altLang="en-US" dirty="0"/>
          </a:p>
        </p:txBody>
      </p:sp>
      <p:sp>
        <p:nvSpPr>
          <p:cNvPr id="5" name="灯片编号占位符 2"/>
          <p:cNvSpPr>
            <a:spLocks noGrp="1"/>
          </p:cNvSpPr>
          <p:nvPr>
            <p:ph type="sldNum" sz="quarter" idx="10"/>
          </p:nvPr>
        </p:nvSpPr>
        <p:spPr/>
        <p:txBody>
          <a:bodyPr/>
          <a:lstStyle>
            <a:lvl1pPr>
              <a:defRPr/>
            </a:lvl1pPr>
          </a:lstStyle>
          <a:p>
            <a:pPr>
              <a:defRPr/>
            </a:pPr>
            <a:fld id="{F4857EF5-6214-4F73-8E7E-B531F11B5779}"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Picture 2" descr="E:\照片\企业答谢会名企素材\达内IT企业联盟部分参会企业logo展示.JPG"/>
          <p:cNvPicPr>
            <a:picLocks noChangeAspect="1" noChangeArrowheads="1"/>
          </p:cNvPicPr>
          <p:nvPr userDrawn="1"/>
        </p:nvPicPr>
        <p:blipFill>
          <a:blip r:embed="rId2"/>
          <a:srcRect r="10490"/>
          <a:stretch>
            <a:fillRect/>
          </a:stretch>
        </p:blipFill>
        <p:spPr bwMode="auto">
          <a:xfrm>
            <a:off x="0" y="0"/>
            <a:ext cx="9144000" cy="6810375"/>
          </a:xfrm>
          <a:prstGeom prst="rect">
            <a:avLst/>
          </a:prstGeom>
          <a:noFill/>
          <a:ln w="9525">
            <a:noFill/>
            <a:miter lim="800000"/>
            <a:headEnd/>
            <a:tailEnd/>
          </a:ln>
        </p:spPr>
      </p:pic>
      <p:sp>
        <p:nvSpPr>
          <p:cNvPr id="2" name="标题 1"/>
          <p:cNvSpPr>
            <a:spLocks noGrp="1"/>
          </p:cNvSpPr>
          <p:nvPr>
            <p:ph type="title"/>
          </p:nvPr>
        </p:nvSpPr>
        <p:spPr>
          <a:xfrm>
            <a:off x="0" y="3786191"/>
            <a:ext cx="9144000" cy="1714512"/>
          </a:xfrm>
          <a:prstGeom prst="rect">
            <a:avLst/>
          </a:prstGeom>
          <a:solidFill>
            <a:schemeClr val="tx2">
              <a:alpha val="74000"/>
            </a:schemeClr>
          </a:solidFill>
        </p:spPr>
        <p:txBody>
          <a:bodyPr/>
          <a:lstStyle/>
          <a:p>
            <a:r>
              <a:rPr lang="zh-CN" altLang="en-US" smtClean="0"/>
              <a:t>单击此处编辑母版标题样式</a:t>
            </a:r>
            <a:endParaRPr lang="zh-CN" altLang="en-US"/>
          </a:p>
        </p:txBody>
      </p:sp>
      <p:sp>
        <p:nvSpPr>
          <p:cNvPr id="4" name="灯片编号占位符 2"/>
          <p:cNvSpPr>
            <a:spLocks noGrp="1"/>
          </p:cNvSpPr>
          <p:nvPr>
            <p:ph type="sldNum" sz="quarter" idx="10"/>
          </p:nvPr>
        </p:nvSpPr>
        <p:spPr/>
        <p:txBody>
          <a:bodyPr/>
          <a:lstStyle>
            <a:lvl1pPr>
              <a:defRPr/>
            </a:lvl1pPr>
          </a:lstStyle>
          <a:p>
            <a:pPr>
              <a:defRPr/>
            </a:pPr>
            <a:fld id="{68518187-6A9D-40A3-AB43-B027B994ADE9}"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3" name="图片 6" descr="Logo(达内-白色)_Link.png"/>
          <p:cNvPicPr>
            <a:picLocks noChangeAspect="1"/>
          </p:cNvPicPr>
          <p:nvPr userDrawn="1"/>
        </p:nvPicPr>
        <p:blipFill>
          <a:blip r:embed="rId2"/>
          <a:srcRect/>
          <a:stretch>
            <a:fillRect/>
          </a:stretch>
        </p:blipFill>
        <p:spPr bwMode="auto">
          <a:xfrm>
            <a:off x="7324725" y="6261100"/>
            <a:ext cx="1819275" cy="596900"/>
          </a:xfrm>
          <a:prstGeom prst="rect">
            <a:avLst/>
          </a:prstGeom>
          <a:noFill/>
          <a:ln w="9525">
            <a:noFill/>
            <a:miter lim="800000"/>
            <a:headEnd/>
            <a:tailEnd/>
          </a:ln>
        </p:spPr>
      </p:pic>
      <p:sp>
        <p:nvSpPr>
          <p:cNvPr id="6" name="标题 1"/>
          <p:cNvSpPr>
            <a:spLocks noGrp="1"/>
          </p:cNvSpPr>
          <p:nvPr>
            <p:ph type="title"/>
          </p:nvPr>
        </p:nvSpPr>
        <p:spPr>
          <a:xfrm>
            <a:off x="395536" y="476672"/>
            <a:ext cx="4968552" cy="1143000"/>
          </a:xfrm>
          <a:noFill/>
          <a:ln>
            <a:noFill/>
          </a:ln>
        </p:spPr>
        <p:txBody>
          <a:bodyPr>
            <a:noAutofit/>
          </a:bodyPr>
          <a:lstStyle>
            <a:lvl1pPr>
              <a:defRPr sz="3200">
                <a:solidFill>
                  <a:schemeClr val="tx2"/>
                </a:solidFill>
              </a:defRPr>
            </a:lvl1pPr>
          </a:lstStyle>
          <a:p>
            <a:r>
              <a:rPr lang="zh-CN" altLang="en-US" dirty="0" smtClean="0"/>
              <a:t>单击此处编辑母版标题样式</a:t>
            </a:r>
            <a:endParaRPr lang="zh-CN" altLang="en-US" dirty="0"/>
          </a:p>
        </p:txBody>
      </p:sp>
      <p:sp>
        <p:nvSpPr>
          <p:cNvPr id="4" name="灯片编号占位符 2"/>
          <p:cNvSpPr>
            <a:spLocks noGrp="1"/>
          </p:cNvSpPr>
          <p:nvPr>
            <p:ph type="sldNum" sz="quarter" idx="10"/>
          </p:nvPr>
        </p:nvSpPr>
        <p:spPr/>
        <p:txBody>
          <a:bodyPr/>
          <a:lstStyle>
            <a:lvl1pPr>
              <a:defRPr/>
            </a:lvl1pPr>
          </a:lstStyle>
          <a:p>
            <a:pPr>
              <a:defRPr/>
            </a:pPr>
            <a:fld id="{F074CF07-EB24-4AAA-A7A3-A8AF90A28DB8}"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7" descr="ppt-800-600.jpg"/>
          <p:cNvPicPr>
            <a:picLocks noChangeAspect="1"/>
          </p:cNvPicPr>
          <p:nvPr userDrawn="1"/>
        </p:nvPicPr>
        <p:blipFill>
          <a:blip r:embed="rId2"/>
          <a:srcRect b="1891"/>
          <a:stretch>
            <a:fillRect/>
          </a:stretch>
        </p:blipFill>
        <p:spPr bwMode="auto">
          <a:xfrm>
            <a:off x="0" y="0"/>
            <a:ext cx="9144000" cy="6858000"/>
          </a:xfrm>
          <a:prstGeom prst="rect">
            <a:avLst/>
          </a:prstGeom>
          <a:noFill/>
          <a:ln w="9525">
            <a:noFill/>
            <a:miter lim="800000"/>
            <a:headEnd/>
            <a:tailEnd/>
          </a:ln>
        </p:spPr>
      </p:pic>
      <p:sp>
        <p:nvSpPr>
          <p:cNvPr id="5" name="同侧圆角矩形 4"/>
          <p:cNvSpPr/>
          <p:nvPr userDrawn="1"/>
        </p:nvSpPr>
        <p:spPr>
          <a:xfrm rot="5400000">
            <a:off x="3643313" y="-3286125"/>
            <a:ext cx="928687" cy="8215313"/>
          </a:xfrm>
          <a:prstGeom prst="round2Same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标题 1"/>
          <p:cNvSpPr>
            <a:spLocks noGrp="1"/>
          </p:cNvSpPr>
          <p:nvPr>
            <p:ph type="ctrTitle"/>
          </p:nvPr>
        </p:nvSpPr>
        <p:spPr>
          <a:xfrm>
            <a:off x="0" y="357166"/>
            <a:ext cx="8201060" cy="928695"/>
          </a:xfrm>
          <a:prstGeom prst="rect">
            <a:avLst/>
          </a:prstGeom>
          <a:noFill/>
          <a:ln>
            <a:noFill/>
          </a:ln>
          <a:effectLst/>
        </p:spPr>
        <p:txBody>
          <a:bodyPr>
            <a:noAutofit/>
          </a:bodyPr>
          <a:lstStyle>
            <a:lvl1pPr algn="l">
              <a:defRPr sz="3600">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11" name="文本占位符 2"/>
          <p:cNvSpPr>
            <a:spLocks noGrp="1"/>
          </p:cNvSpPr>
          <p:nvPr>
            <p:ph idx="1"/>
          </p:nvPr>
        </p:nvSpPr>
        <p:spPr>
          <a:xfrm>
            <a:off x="457200" y="1600201"/>
            <a:ext cx="8229600" cy="4525963"/>
          </a:xfrm>
          <a:prstGeom prst="rect">
            <a:avLst/>
          </a:prstGeom>
        </p:spPr>
        <p:txBody>
          <a:bodyPr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自定义版式">
    <p:bg>
      <p:bgPr>
        <a:solidFill>
          <a:schemeClr val="bg1"/>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4" name="图片 6" descr="ppt-800-600.jpg"/>
          <p:cNvPicPr>
            <a:picLocks noChangeAspect="1"/>
          </p:cNvPicPr>
          <p:nvPr userDrawn="1"/>
        </p:nvPicPr>
        <p:blipFill>
          <a:blip r:embed="rId2"/>
          <a:srcRect b="1891"/>
          <a:stretch>
            <a:fillRect/>
          </a:stretch>
        </p:blipFill>
        <p:spPr bwMode="auto">
          <a:xfrm>
            <a:off x="0" y="0"/>
            <a:ext cx="9144000" cy="6858000"/>
          </a:xfrm>
          <a:prstGeom prst="rect">
            <a:avLst/>
          </a:prstGeom>
          <a:noFill/>
          <a:ln w="9525">
            <a:noFill/>
            <a:miter lim="800000"/>
            <a:headEnd/>
            <a:tailEnd/>
          </a:ln>
        </p:spPr>
      </p:pic>
      <p:sp>
        <p:nvSpPr>
          <p:cNvPr id="10" name="标题 1"/>
          <p:cNvSpPr>
            <a:spLocks noGrp="1"/>
          </p:cNvSpPr>
          <p:nvPr>
            <p:ph type="ctrTitle"/>
          </p:nvPr>
        </p:nvSpPr>
        <p:spPr>
          <a:xfrm>
            <a:off x="428596" y="285729"/>
            <a:ext cx="8201060" cy="928695"/>
          </a:xfrm>
          <a:prstGeom prst="roundRect">
            <a:avLst/>
          </a:prstGeom>
          <a:noFill/>
          <a:ln>
            <a:noFill/>
          </a:ln>
          <a:effectLst>
            <a:outerShdw blurRad="50800" dist="38100" dir="2700000" algn="tl" rotWithShape="0">
              <a:prstClr val="black">
                <a:alpha val="40000"/>
              </a:prstClr>
            </a:outerShdw>
          </a:effectLst>
        </p:spPr>
        <p:txBody>
          <a:bodyPr>
            <a:noAutofit/>
          </a:bodyPr>
          <a:lstStyle>
            <a:lvl1pPr algn="l">
              <a:defRPr sz="3600">
                <a:solidFill>
                  <a:schemeClr val="tx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11" name="文本占位符 2"/>
          <p:cNvSpPr>
            <a:spLocks noGrp="1"/>
          </p:cNvSpPr>
          <p:nvPr>
            <p:ph idx="1"/>
          </p:nvPr>
        </p:nvSpPr>
        <p:spPr>
          <a:xfrm>
            <a:off x="457200" y="1600201"/>
            <a:ext cx="8229600" cy="4525963"/>
          </a:xfrm>
          <a:prstGeom prst="rect">
            <a:avLst/>
          </a:prstGeom>
        </p:spPr>
        <p:txBody>
          <a:bodyPr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图片 7" descr="ppt-800-600.jpg"/>
          <p:cNvPicPr>
            <a:picLocks noChangeAspect="1"/>
          </p:cNvPicPr>
          <p:nvPr userDrawn="1"/>
        </p:nvPicPr>
        <p:blipFill>
          <a:blip r:embed="rId2"/>
          <a:srcRect b="1891"/>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5" name="灯片编号占位符 5"/>
          <p:cNvSpPr>
            <a:spLocks noGrp="1"/>
          </p:cNvSpPr>
          <p:nvPr>
            <p:ph type="sldNum" sz="quarter" idx="10"/>
          </p:nvPr>
        </p:nvSpPr>
        <p:spPr/>
        <p:txBody>
          <a:bodyPr/>
          <a:lstStyle>
            <a:lvl1pPr>
              <a:defRPr/>
            </a:lvl1pPr>
          </a:lstStyle>
          <a:p>
            <a:pPr>
              <a:defRPr/>
            </a:pPr>
            <a:fld id="{D0699DA8-EFDB-42ED-9295-316AE7BD065A}" type="slidenum">
              <a:rPr lang="zh-CN" altLang="en-US"/>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7" descr="ppt-800-600.jpg"/>
          <p:cNvPicPr>
            <a:picLocks noChangeAspect="1"/>
          </p:cNvPicPr>
          <p:nvPr userDrawn="1"/>
        </p:nvPicPr>
        <p:blipFill>
          <a:blip r:embed="rId2"/>
          <a:srcRect b="1891"/>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图片 8" descr="ppt-800-600.jpg"/>
          <p:cNvPicPr>
            <a:picLocks noChangeAspect="1"/>
          </p:cNvPicPr>
          <p:nvPr userDrawn="1"/>
        </p:nvPicPr>
        <p:blipFill>
          <a:blip r:embed="rId2"/>
          <a:srcRect b="1891"/>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图片 4" descr="ppt-800-600.jpg"/>
          <p:cNvPicPr>
            <a:picLocks noChangeAspect="1"/>
          </p:cNvPicPr>
          <p:nvPr userDrawn="1"/>
        </p:nvPicPr>
        <p:blipFill>
          <a:blip r:embed="rId2"/>
          <a:srcRect b="1891"/>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3" descr="ppt-800-600.jpg"/>
          <p:cNvPicPr>
            <a:picLocks noChangeAspect="1"/>
          </p:cNvPicPr>
          <p:nvPr userDrawn="1"/>
        </p:nvPicPr>
        <p:blipFill>
          <a:blip r:embed="rId2"/>
          <a:srcRect b="1891"/>
          <a:stretch>
            <a:fillRect/>
          </a:stretch>
        </p:blipFill>
        <p:spPr bwMode="auto">
          <a:xfrm>
            <a:off x="0" y="0"/>
            <a:ext cx="9144000" cy="685800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图片 6" descr="ppt-800-600.jpg"/>
          <p:cNvPicPr>
            <a:picLocks noChangeAspect="1"/>
          </p:cNvPicPr>
          <p:nvPr userDrawn="1"/>
        </p:nvPicPr>
        <p:blipFill>
          <a:blip r:embed="rId2"/>
          <a:srcRect b="1891"/>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oundRect">
            <a:avLst>
              <a:gd name="adj" fmla="val 16667"/>
            </a:avLst>
          </a:prstGeom>
          <a:solidFill>
            <a:schemeClr val="tx2"/>
          </a:solidFill>
          <a:ln w="9525">
            <a:solidFill>
              <a:schemeClr val="tx2"/>
            </a:solidFill>
            <a:round/>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5EED5E16-309F-40FD-B5DD-B2D01C05ADCB}"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ctr" rtl="0" eaLnBrk="0" fontAlgn="base" hangingPunct="0">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44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44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44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44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44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44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4400">
          <a:solidFill>
            <a:schemeClr val="bg1"/>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3" Type="http://schemas.openxmlformats.org/officeDocument/2006/relationships/notesSlide" Target="../notesSlides/notesSlide1.xml"/><Relationship Id="rId32" Type="http://schemas.openxmlformats.org/officeDocument/2006/relationships/slideLayout" Target="../slideLayouts/slideLayout2.xml"/><Relationship Id="rId31" Type="http://schemas.microsoft.com/office/2007/relationships/diagramDrawing" Target="../diagrams/drawing6.xml"/><Relationship Id="rId30" Type="http://schemas.openxmlformats.org/officeDocument/2006/relationships/diagramColors" Target="../diagrams/colors6.xml"/><Relationship Id="rId3" Type="http://schemas.openxmlformats.org/officeDocument/2006/relationships/diagramQuickStyle" Target="../diagrams/quickStyle1.xml"/><Relationship Id="rId29" Type="http://schemas.openxmlformats.org/officeDocument/2006/relationships/diagramQuickStyle" Target="../diagrams/quickStyle6.xml"/><Relationship Id="rId28" Type="http://schemas.openxmlformats.org/officeDocument/2006/relationships/diagramLayout" Target="../diagrams/layout6.xml"/><Relationship Id="rId27" Type="http://schemas.openxmlformats.org/officeDocument/2006/relationships/diagramData" Target="../diagrams/data6.xml"/><Relationship Id="rId26" Type="http://schemas.openxmlformats.org/officeDocument/2006/relationships/image" Target="../media/image10.jpeg"/><Relationship Id="rId25" Type="http://schemas.microsoft.com/office/2007/relationships/diagramDrawing" Target="../diagrams/drawing5.xml"/><Relationship Id="rId24" Type="http://schemas.openxmlformats.org/officeDocument/2006/relationships/diagramColors" Target="../diagrams/colors5.xml"/><Relationship Id="rId23" Type="http://schemas.openxmlformats.org/officeDocument/2006/relationships/diagramQuickStyle" Target="../diagrams/quickStyle5.xml"/><Relationship Id="rId22" Type="http://schemas.openxmlformats.org/officeDocument/2006/relationships/diagramLayout" Target="../diagrams/layout5.xml"/><Relationship Id="rId21" Type="http://schemas.openxmlformats.org/officeDocument/2006/relationships/diagramData" Target="../diagrams/data5.xml"/><Relationship Id="rId20" Type="http://schemas.microsoft.com/office/2007/relationships/diagramDrawing" Target="../diagrams/drawing4.xml"/><Relationship Id="rId2" Type="http://schemas.openxmlformats.org/officeDocument/2006/relationships/diagramLayout" Target="../diagrams/layout1.xml"/><Relationship Id="rId19" Type="http://schemas.openxmlformats.org/officeDocument/2006/relationships/diagramColors" Target="../diagrams/colors4.xml"/><Relationship Id="rId18" Type="http://schemas.openxmlformats.org/officeDocument/2006/relationships/diagramQuickStyle" Target="../diagrams/quickStyle4.xml"/><Relationship Id="rId17" Type="http://schemas.openxmlformats.org/officeDocument/2006/relationships/diagramLayout" Target="../diagrams/layout4.xml"/><Relationship Id="rId16" Type="http://schemas.openxmlformats.org/officeDocument/2006/relationships/diagramData" Target="../diagrams/data4.xml"/><Relationship Id="rId15" Type="http://schemas.microsoft.com/office/2007/relationships/diagramDrawing" Target="../diagrams/drawing3.xml"/><Relationship Id="rId14" Type="http://schemas.openxmlformats.org/officeDocument/2006/relationships/diagramColors" Target="../diagrams/colors3.xml"/><Relationship Id="rId13" Type="http://schemas.openxmlformats.org/officeDocument/2006/relationships/diagramQuickStyle" Target="../diagrams/quickStyle3.xml"/><Relationship Id="rId12" Type="http://schemas.openxmlformats.org/officeDocument/2006/relationships/diagramLayout" Target="../diagrams/layout3.xml"/><Relationship Id="rId11" Type="http://schemas.openxmlformats.org/officeDocument/2006/relationships/diagramData" Target="../diagrams/data3.xml"/><Relationship Id="rId10" Type="http://schemas.microsoft.com/office/2007/relationships/diagramDrawing" Target="../diagrams/drawing2.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ctrTitle"/>
          </p:nvPr>
        </p:nvSpPr>
        <p:spPr>
          <a:xfrm>
            <a:off x="871538" y="3744913"/>
            <a:ext cx="7772400" cy="1470025"/>
          </a:xfrm>
          <a:noFill/>
        </p:spPr>
        <p:txBody>
          <a:bodyPr/>
          <a:lstStyle/>
          <a:p>
            <a:pPr eaLnBrk="1" hangingPunct="1"/>
            <a:r>
              <a:rPr lang="en-US" altLang="zh-CN" dirty="0" smtClean="0"/>
              <a:t>C/C++</a:t>
            </a:r>
            <a:r>
              <a:rPr lang="zh-CN" altLang="en-US" dirty="0" smtClean="0"/>
              <a:t>教学课程</a:t>
            </a:r>
            <a:endParaRPr lang="zh-CN" altLang="en-US" dirty="0" smtClean="0"/>
          </a:p>
        </p:txBody>
      </p:sp>
      <p:sp>
        <p:nvSpPr>
          <p:cNvPr id="4" name="副标题 3"/>
          <p:cNvSpPr>
            <a:spLocks noGrp="1"/>
          </p:cNvSpPr>
          <p:nvPr>
            <p:ph type="subTitle" idx="1"/>
          </p:nvPr>
        </p:nvSpPr>
        <p:spPr>
          <a:xfrm>
            <a:off x="3500438" y="5429250"/>
            <a:ext cx="5643562" cy="928688"/>
          </a:xfrm>
        </p:spPr>
        <p:txBody>
          <a:bodyPr/>
          <a:lstStyle/>
          <a:p>
            <a:pPr eaLnBrk="1" hangingPunct="1">
              <a:defRPr/>
            </a:pPr>
            <a:r>
              <a:rPr lang="zh-CN" altLang="en-US" dirty="0" smtClean="0"/>
              <a:t>模板和</a:t>
            </a:r>
            <a:r>
              <a:rPr lang="en-US" altLang="zh-CN" dirty="0" smtClean="0"/>
              <a:t>STL</a:t>
            </a:r>
            <a:r>
              <a:rPr lang="zh-CN" altLang="en-US" dirty="0" smtClean="0"/>
              <a:t>以及项目难点</a:t>
            </a:r>
            <a:endParaRPr lang="en-US" altLang="zh-CN" dirty="0" smtClean="0"/>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ctrTitle"/>
          </p:nvPr>
        </p:nvSpPr>
        <p:spPr>
          <a:xfrm>
            <a:off x="0" y="357188"/>
            <a:ext cx="8201025" cy="928687"/>
          </a:xfrm>
          <a:noFill/>
        </p:spPr>
        <p:txBody>
          <a:bodyPr/>
          <a:lstStyle/>
          <a:p>
            <a:pPr eaLnBrk="1" hangingPunct="1"/>
            <a:r>
              <a:rPr lang="zh-CN" altLang="en-US" dirty="0" smtClean="0"/>
              <a:t>函数模板扩展</a:t>
            </a:r>
            <a:endParaRPr lang="zh-CN" altLang="en-US" dirty="0" smtClean="0"/>
          </a:p>
        </p:txBody>
      </p:sp>
      <p:sp>
        <p:nvSpPr>
          <p:cNvPr id="35842" name="内容占位符 2"/>
          <p:cNvSpPr>
            <a:spLocks noGrp="1"/>
          </p:cNvSpPr>
          <p:nvPr>
            <p:ph idx="1"/>
          </p:nvPr>
        </p:nvSpPr>
        <p:spPr>
          <a:xfrm>
            <a:off x="457200" y="1600200"/>
            <a:ext cx="8229600" cy="4525963"/>
          </a:xfrm>
        </p:spPr>
        <p:txBody>
          <a:bodyPr>
            <a:normAutofit fontScale="92500"/>
          </a:bodyPr>
          <a:lstStyle/>
          <a:p>
            <a:pPr eaLnBrk="1" hangingPunct="1">
              <a:lnSpc>
                <a:spcPct val="90000"/>
              </a:lnSpc>
              <a:buNone/>
            </a:pPr>
            <a:r>
              <a:rPr lang="en-US" altLang="zh-CN" dirty="0" smtClean="0"/>
              <a:t>5</a:t>
            </a:r>
            <a:r>
              <a:rPr lang="zh-CN" altLang="en-US" dirty="0" smtClean="0"/>
              <a:t>）二次编译</a:t>
            </a:r>
            <a:endParaRPr lang="zh-CN" altLang="en-US" dirty="0" smtClean="0"/>
          </a:p>
          <a:p>
            <a:pPr eaLnBrk="1" hangingPunct="1">
              <a:lnSpc>
                <a:spcPct val="90000"/>
              </a:lnSpc>
              <a:buNone/>
            </a:pPr>
            <a:r>
              <a:rPr lang="zh-CN" altLang="en-US" dirty="0" smtClean="0"/>
              <a:t>    </a:t>
            </a:r>
            <a:r>
              <a:rPr lang="zh-CN" altLang="en-US" sz="2400" dirty="0" smtClean="0"/>
              <a:t>编译器对函数模板都会进行</a:t>
            </a:r>
            <a:r>
              <a:rPr lang="zh-CN" altLang="en-US" sz="2400" b="1" dirty="0" smtClean="0">
                <a:solidFill>
                  <a:srgbClr val="FF0000"/>
                </a:solidFill>
              </a:rPr>
              <a:t>两次编译</a:t>
            </a:r>
            <a:endParaRPr lang="zh-CN" altLang="en-US" sz="2400" b="1" dirty="0" smtClean="0">
              <a:solidFill>
                <a:srgbClr val="FF0000"/>
              </a:solidFill>
            </a:endParaRPr>
          </a:p>
          <a:p>
            <a:pPr eaLnBrk="1" hangingPunct="1">
              <a:lnSpc>
                <a:spcPct val="90000"/>
              </a:lnSpc>
              <a:buNone/>
            </a:pPr>
            <a:endParaRPr lang="en-US" altLang="zh-CN" sz="2200" dirty="0" smtClean="0"/>
          </a:p>
          <a:p>
            <a:pPr eaLnBrk="1" hangingPunct="1">
              <a:lnSpc>
                <a:spcPct val="90000"/>
              </a:lnSpc>
              <a:buNone/>
            </a:pPr>
            <a:r>
              <a:rPr lang="zh-CN" altLang="en-US" sz="2200" dirty="0" smtClean="0"/>
              <a:t>    （</a:t>
            </a:r>
            <a:r>
              <a:rPr lang="en-US" altLang="zh-CN" sz="2200" dirty="0" smtClean="0"/>
              <a:t>1</a:t>
            </a:r>
            <a:r>
              <a:rPr lang="zh-CN" altLang="en-US" sz="2200" dirty="0" smtClean="0"/>
              <a:t>）第一次编译发生在实例化函数模板之前（</a:t>
            </a:r>
            <a:r>
              <a:rPr lang="zh-CN" altLang="en-US" sz="2200" b="1" dirty="0" smtClean="0">
                <a:solidFill>
                  <a:srgbClr val="FF0000"/>
                </a:solidFill>
              </a:rPr>
              <a:t>产生真正函数实体之</a:t>
            </a:r>
            <a:endParaRPr lang="en-US" altLang="zh-CN" sz="2200" b="1" dirty="0" smtClean="0">
              <a:solidFill>
                <a:srgbClr val="FF0000"/>
              </a:solidFill>
            </a:endParaRPr>
          </a:p>
          <a:p>
            <a:pPr eaLnBrk="1" hangingPunct="1">
              <a:lnSpc>
                <a:spcPct val="90000"/>
              </a:lnSpc>
              <a:buNone/>
            </a:pPr>
            <a:r>
              <a:rPr lang="en-US" altLang="zh-CN" sz="2200" b="1" dirty="0" smtClean="0">
                <a:solidFill>
                  <a:srgbClr val="FF0000"/>
                </a:solidFill>
              </a:rPr>
              <a:t>             </a:t>
            </a:r>
            <a:r>
              <a:rPr lang="zh-CN" altLang="en-US" sz="2200" b="1" dirty="0" smtClean="0">
                <a:solidFill>
                  <a:srgbClr val="FF0000"/>
                </a:solidFill>
              </a:rPr>
              <a:t>前</a:t>
            </a:r>
            <a:r>
              <a:rPr lang="zh-CN" altLang="en-US" sz="2200" dirty="0" smtClean="0"/>
              <a:t>）</a:t>
            </a:r>
            <a:endParaRPr lang="zh-CN" altLang="en-US" sz="2200" dirty="0" smtClean="0"/>
          </a:p>
          <a:p>
            <a:pPr eaLnBrk="1" hangingPunct="1">
              <a:lnSpc>
                <a:spcPct val="90000"/>
              </a:lnSpc>
              <a:buNone/>
            </a:pPr>
            <a:r>
              <a:rPr lang="zh-CN" altLang="en-US" sz="2200" dirty="0" smtClean="0"/>
              <a:t>             先检查函数模板本身内部代码，查看基本词法是否正确（比</a:t>
            </a:r>
            <a:endParaRPr lang="en-US" altLang="zh-CN" sz="2200" dirty="0" smtClean="0"/>
          </a:p>
          <a:p>
            <a:pPr eaLnBrk="1" hangingPunct="1">
              <a:lnSpc>
                <a:spcPct val="90000"/>
              </a:lnSpc>
              <a:buNone/>
            </a:pPr>
            <a:r>
              <a:rPr lang="en-US" altLang="zh-CN" sz="2200" dirty="0" smtClean="0"/>
              <a:t>             </a:t>
            </a:r>
            <a:r>
              <a:rPr lang="zh-CN" altLang="en-US" sz="2200" dirty="0" smtClean="0"/>
              <a:t>如：函数模板内部出现的所有标识符是否均有出处）对于</a:t>
            </a:r>
            <a:r>
              <a:rPr lang="zh-CN" altLang="en-US" sz="2200" b="1" dirty="0" smtClean="0">
                <a:solidFill>
                  <a:srgbClr val="FF0000"/>
                </a:solidFill>
              </a:rPr>
              <a:t>已知</a:t>
            </a:r>
            <a:endParaRPr lang="en-US" altLang="zh-CN" sz="2200" b="1" dirty="0" smtClean="0">
              <a:solidFill>
                <a:srgbClr val="FF0000"/>
              </a:solidFill>
            </a:endParaRPr>
          </a:p>
          <a:p>
            <a:pPr eaLnBrk="1" hangingPunct="1">
              <a:lnSpc>
                <a:spcPct val="90000"/>
              </a:lnSpc>
              <a:buNone/>
            </a:pPr>
            <a:r>
              <a:rPr lang="en-US" altLang="zh-CN" sz="2200" b="1" dirty="0" smtClean="0">
                <a:solidFill>
                  <a:srgbClr val="FF0000"/>
                </a:solidFill>
              </a:rPr>
              <a:t>            </a:t>
            </a:r>
            <a:r>
              <a:rPr lang="zh-CN" altLang="en-US" sz="2200" b="1" dirty="0" smtClean="0">
                <a:solidFill>
                  <a:srgbClr val="FF0000"/>
                </a:solidFill>
              </a:rPr>
              <a:t>类型的调用要查看调用是否有效</a:t>
            </a:r>
            <a:r>
              <a:rPr lang="zh-CN" altLang="en-US" sz="2200" dirty="0" smtClean="0"/>
              <a:t>，对于</a:t>
            </a:r>
            <a:r>
              <a:rPr lang="zh-CN" altLang="en-US" sz="2200" b="1" dirty="0" smtClean="0">
                <a:solidFill>
                  <a:srgbClr val="FF0000"/>
                </a:solidFill>
              </a:rPr>
              <a:t>未知类型调用认为都合理</a:t>
            </a:r>
            <a:r>
              <a:rPr lang="zh-CN" altLang="en-US" sz="2200" dirty="0" smtClean="0"/>
              <a:t>。</a:t>
            </a:r>
            <a:endParaRPr lang="en-US" altLang="zh-CN" sz="2200" dirty="0" smtClean="0"/>
          </a:p>
          <a:p>
            <a:pPr eaLnBrk="1" hangingPunct="1">
              <a:lnSpc>
                <a:spcPct val="90000"/>
              </a:lnSpc>
              <a:buNone/>
            </a:pPr>
            <a:endParaRPr lang="zh-CN" altLang="en-US" sz="2200" dirty="0" smtClean="0"/>
          </a:p>
          <a:p>
            <a:pPr eaLnBrk="1" hangingPunct="1">
              <a:lnSpc>
                <a:spcPct val="90000"/>
              </a:lnSpc>
              <a:buNone/>
            </a:pPr>
            <a:r>
              <a:rPr lang="zh-CN" altLang="en-US" sz="2200" dirty="0" smtClean="0"/>
              <a:t>     （</a:t>
            </a:r>
            <a:r>
              <a:rPr lang="en-US" altLang="zh-CN" sz="2200" dirty="0" smtClean="0"/>
              <a:t>2</a:t>
            </a:r>
            <a:r>
              <a:rPr lang="zh-CN" altLang="en-US" sz="2200" dirty="0" smtClean="0"/>
              <a:t>）第二次发生在实例化之后（</a:t>
            </a:r>
            <a:r>
              <a:rPr lang="zh-CN" altLang="en-US" sz="2200" b="1" dirty="0" smtClean="0">
                <a:solidFill>
                  <a:srgbClr val="FF0000"/>
                </a:solidFill>
              </a:rPr>
              <a:t>产生真正函数实体之后</a:t>
            </a:r>
            <a:r>
              <a:rPr lang="zh-CN" altLang="en-US" sz="2200" dirty="0" smtClean="0"/>
              <a:t>）</a:t>
            </a:r>
            <a:endParaRPr lang="zh-CN" altLang="en-US" sz="2200" dirty="0" smtClean="0"/>
          </a:p>
          <a:p>
            <a:pPr eaLnBrk="1" hangingPunct="1">
              <a:lnSpc>
                <a:spcPct val="90000"/>
              </a:lnSpc>
              <a:buNone/>
            </a:pPr>
            <a:r>
              <a:rPr lang="zh-CN" altLang="en-US" sz="2200" dirty="0" smtClean="0"/>
              <a:t>              结合所使用的类型实参，再次检查模板代码，查看所有调</a:t>
            </a:r>
            <a:endParaRPr lang="en-US" altLang="zh-CN" sz="2200" dirty="0" smtClean="0"/>
          </a:p>
          <a:p>
            <a:pPr eaLnBrk="1" hangingPunct="1">
              <a:lnSpc>
                <a:spcPct val="90000"/>
              </a:lnSpc>
              <a:buNone/>
            </a:pPr>
            <a:r>
              <a:rPr lang="en-US" altLang="zh-CN" sz="2200" dirty="0" smtClean="0"/>
              <a:t>              </a:t>
            </a:r>
            <a:r>
              <a:rPr lang="zh-CN" altLang="en-US" sz="2200" dirty="0" smtClean="0"/>
              <a:t>用是否均有效。</a:t>
            </a:r>
            <a:endParaRPr lang="en-US" altLang="zh-C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ctrTitle"/>
          </p:nvPr>
        </p:nvSpPr>
        <p:spPr>
          <a:xfrm>
            <a:off x="0" y="357188"/>
            <a:ext cx="8201025" cy="928687"/>
          </a:xfrm>
          <a:noFill/>
        </p:spPr>
        <p:txBody>
          <a:bodyPr/>
          <a:lstStyle/>
          <a:p>
            <a:pPr eaLnBrk="1" hangingPunct="1"/>
            <a:r>
              <a:rPr lang="zh-CN" altLang="en-US" dirty="0" smtClean="0"/>
              <a:t>函数模板隐式推断</a:t>
            </a:r>
            <a:endParaRPr lang="zh-CN" altLang="en-US" dirty="0" smtClean="0"/>
          </a:p>
        </p:txBody>
      </p:sp>
      <p:sp>
        <p:nvSpPr>
          <p:cNvPr id="36866" name="内容占位符 2"/>
          <p:cNvSpPr>
            <a:spLocks noGrp="1"/>
          </p:cNvSpPr>
          <p:nvPr>
            <p:ph idx="1"/>
          </p:nvPr>
        </p:nvSpPr>
        <p:spPr>
          <a:xfrm>
            <a:off x="457200" y="1600200"/>
            <a:ext cx="8229600" cy="4525963"/>
          </a:xfrm>
        </p:spPr>
        <p:txBody>
          <a:bodyPr>
            <a:normAutofit/>
          </a:bodyPr>
          <a:lstStyle/>
          <a:p>
            <a:pPr eaLnBrk="1" hangingPunct="1">
              <a:buNone/>
            </a:pPr>
            <a:r>
              <a:rPr lang="en-US" altLang="zh-CN" sz="2600" dirty="0" smtClean="0"/>
              <a:t>6</a:t>
            </a:r>
            <a:r>
              <a:rPr lang="zh-CN" altLang="en-US" sz="2600" dirty="0" smtClean="0"/>
              <a:t>）函数模板的隐式推断</a:t>
            </a:r>
            <a:endParaRPr lang="zh-CN" altLang="en-US" sz="2600" dirty="0" smtClean="0"/>
          </a:p>
          <a:p>
            <a:pPr eaLnBrk="1" hangingPunct="1">
              <a:buNone/>
            </a:pPr>
            <a:r>
              <a:rPr lang="zh-CN" altLang="en-US" sz="2000" dirty="0" smtClean="0"/>
              <a:t>      </a:t>
            </a:r>
            <a:r>
              <a:rPr lang="zh-CN" altLang="en-US" sz="2400" dirty="0" smtClean="0"/>
              <a:t>（</a:t>
            </a:r>
            <a:r>
              <a:rPr lang="en-US" altLang="zh-CN" sz="2400" dirty="0" smtClean="0"/>
              <a:t>1</a:t>
            </a:r>
            <a:r>
              <a:rPr lang="zh-CN" altLang="en-US" sz="2400" dirty="0" smtClean="0"/>
              <a:t>）如果函数模板的</a:t>
            </a:r>
            <a:r>
              <a:rPr lang="zh-CN" altLang="en-US" sz="2400" b="1" dirty="0" smtClean="0">
                <a:solidFill>
                  <a:srgbClr val="FF0000"/>
                </a:solidFill>
              </a:rPr>
              <a:t>调用形参</a:t>
            </a:r>
            <a:r>
              <a:rPr lang="zh-CN" altLang="en-US" sz="2400" dirty="0" smtClean="0"/>
              <a:t>和</a:t>
            </a:r>
            <a:r>
              <a:rPr lang="zh-CN" altLang="en-US" sz="2400" b="1" dirty="0" smtClean="0">
                <a:solidFill>
                  <a:srgbClr val="FF0000"/>
                </a:solidFill>
              </a:rPr>
              <a:t>类型形参</a:t>
            </a:r>
            <a:r>
              <a:rPr lang="zh-CN" altLang="en-US" sz="2400" dirty="0" smtClean="0"/>
              <a:t>相关。</a:t>
            </a:r>
            <a:endParaRPr lang="en-US" altLang="zh-CN" sz="2400" dirty="0" smtClean="0"/>
          </a:p>
          <a:p>
            <a:pPr eaLnBrk="1" hangingPunct="1">
              <a:buNone/>
            </a:pPr>
            <a:r>
              <a:rPr lang="en-US" altLang="zh-CN" sz="2400" dirty="0" smtClean="0"/>
              <a:t>              </a:t>
            </a:r>
            <a:r>
              <a:rPr lang="zh-CN" altLang="en-US" sz="2400" dirty="0" smtClean="0"/>
              <a:t>例如：</a:t>
            </a:r>
            <a:r>
              <a:rPr lang="en-US" altLang="zh-CN" sz="2400" dirty="0" smtClean="0"/>
              <a:t>template&lt;class T&gt;T Max(T </a:t>
            </a:r>
            <a:r>
              <a:rPr lang="en-US" altLang="zh-CN" sz="2400" dirty="0" err="1" smtClean="0"/>
              <a:t>x,T</a:t>
            </a:r>
            <a:r>
              <a:rPr lang="en-US" altLang="zh-CN" sz="2400" dirty="0" smtClean="0"/>
              <a:t> y){…}</a:t>
            </a:r>
            <a:endParaRPr lang="en-US" altLang="zh-CN" sz="2400" dirty="0" smtClean="0"/>
          </a:p>
          <a:p>
            <a:pPr eaLnBrk="1" hangingPunct="1">
              <a:buNone/>
            </a:pPr>
            <a:endParaRPr lang="en-US" altLang="zh-CN" sz="2400" dirty="0" smtClean="0"/>
          </a:p>
          <a:p>
            <a:pPr eaLnBrk="1" hangingPunct="1">
              <a:buNone/>
            </a:pPr>
            <a:r>
              <a:rPr lang="en-US" altLang="zh-CN" sz="2400" dirty="0" smtClean="0"/>
              <a:t>     </a:t>
            </a:r>
            <a:r>
              <a:rPr lang="zh-CN" altLang="en-US" sz="2400" dirty="0" smtClean="0"/>
              <a:t>（</a:t>
            </a:r>
            <a:r>
              <a:rPr lang="en-US" altLang="zh-CN" sz="2400" dirty="0" smtClean="0"/>
              <a:t>2</a:t>
            </a:r>
            <a:r>
              <a:rPr lang="zh-CN" altLang="en-US" sz="2400" dirty="0" smtClean="0"/>
              <a:t>）那么在实例化函数模板时即使不显示指明函数模板</a:t>
            </a:r>
            <a:endParaRPr lang="en-US" altLang="zh-CN" sz="2400" dirty="0" smtClean="0"/>
          </a:p>
          <a:p>
            <a:pPr eaLnBrk="1" hangingPunct="1">
              <a:buNone/>
            </a:pPr>
            <a:r>
              <a:rPr lang="en-US" altLang="zh-CN" sz="2400" dirty="0" smtClean="0"/>
              <a:t>              </a:t>
            </a:r>
            <a:r>
              <a:rPr lang="zh-CN" altLang="en-US" sz="2400" dirty="0" smtClean="0"/>
              <a:t>的</a:t>
            </a:r>
            <a:r>
              <a:rPr lang="zh-CN" altLang="en-US" sz="2400" b="1" dirty="0" smtClean="0">
                <a:solidFill>
                  <a:srgbClr val="FF0000"/>
                </a:solidFill>
              </a:rPr>
              <a:t>类型实参</a:t>
            </a:r>
            <a:r>
              <a:rPr lang="zh-CN" altLang="en-US" sz="2400" dirty="0" smtClean="0"/>
              <a:t>，编译器也有能力根据</a:t>
            </a:r>
            <a:r>
              <a:rPr lang="zh-CN" altLang="en-US" sz="2400" b="1" dirty="0" smtClean="0">
                <a:solidFill>
                  <a:srgbClr val="FF0000"/>
                </a:solidFill>
              </a:rPr>
              <a:t>调用实参的类型</a:t>
            </a:r>
            <a:endParaRPr lang="en-US" altLang="zh-CN" sz="2400" b="1" dirty="0" smtClean="0">
              <a:solidFill>
                <a:srgbClr val="FF0000"/>
              </a:solidFill>
            </a:endParaRPr>
          </a:p>
          <a:p>
            <a:pPr eaLnBrk="1" hangingPunct="1">
              <a:buNone/>
            </a:pPr>
            <a:r>
              <a:rPr lang="en-US" altLang="zh-CN" sz="2400" dirty="0" smtClean="0"/>
              <a:t>              </a:t>
            </a:r>
            <a:r>
              <a:rPr lang="zh-CN" altLang="en-US" sz="2400" dirty="0" smtClean="0"/>
              <a:t>隐式推断出正确的</a:t>
            </a:r>
            <a:r>
              <a:rPr lang="zh-CN" altLang="en-US" sz="2400" b="1" dirty="0" smtClean="0">
                <a:solidFill>
                  <a:srgbClr val="FF0000"/>
                </a:solidFill>
              </a:rPr>
              <a:t>类型实参的类型</a:t>
            </a:r>
            <a:r>
              <a:rPr lang="zh-CN" altLang="en-US" sz="2400" dirty="0" smtClean="0"/>
              <a:t>。</a:t>
            </a:r>
            <a:endParaRPr lang="zh-CN" altLang="en-US" sz="2400" dirty="0" smtClean="0"/>
          </a:p>
          <a:p>
            <a:pPr eaLnBrk="1" hangingPunct="1">
              <a:buNone/>
            </a:pPr>
            <a:r>
              <a:rPr lang="zh-CN" altLang="en-US" sz="2400" dirty="0" smtClean="0"/>
              <a:t>              例如：</a:t>
            </a:r>
            <a:r>
              <a:rPr lang="en-US" altLang="zh-CN" sz="2400" dirty="0" smtClean="0"/>
              <a:t>Max(123,456);</a:t>
            </a:r>
            <a:r>
              <a:rPr lang="en-US" altLang="zh-CN" sz="2400" dirty="0" smtClean="0">
                <a:sym typeface="Wingdings" panose="05000000000000000000" pitchFamily="2" charset="2"/>
              </a:rPr>
              <a:t>Max&lt;</a:t>
            </a:r>
            <a:r>
              <a:rPr lang="en-US" altLang="zh-CN" sz="2400" dirty="0" err="1" smtClean="0">
                <a:sym typeface="Wingdings" panose="05000000000000000000" pitchFamily="2" charset="2"/>
              </a:rPr>
              <a:t>int</a:t>
            </a:r>
            <a:r>
              <a:rPr lang="en-US" altLang="zh-CN" sz="2400" dirty="0" smtClean="0">
                <a:sym typeface="Wingdings" panose="05000000000000000000" pitchFamily="2" charset="2"/>
              </a:rPr>
              <a:t>&gt;(123,456);</a:t>
            </a:r>
            <a:endParaRPr lang="en-US" altLang="zh-CN" sz="2400" dirty="0" smtClean="0">
              <a:sym typeface="Wingdings" panose="05000000000000000000" pitchFamily="2" charset="2"/>
            </a:endParaRPr>
          </a:p>
          <a:p>
            <a:pPr eaLnBrk="1" hangingPunct="1">
              <a:buNone/>
            </a:pPr>
            <a:endParaRPr lang="en-US" altLang="zh-CN" sz="2400" dirty="0" smtClean="0"/>
          </a:p>
          <a:p>
            <a:pPr eaLnBrk="1" hangingPunct="1">
              <a:buNone/>
            </a:pPr>
            <a:r>
              <a:rPr lang="en-US" altLang="zh-CN" sz="2400" dirty="0" smtClean="0"/>
              <a:t>      </a:t>
            </a:r>
            <a:r>
              <a:rPr lang="zh-CN" altLang="en-US" sz="2400" dirty="0" smtClean="0"/>
              <a:t>（</a:t>
            </a:r>
            <a:r>
              <a:rPr lang="en-US" altLang="zh-CN" sz="2400" dirty="0" smtClean="0"/>
              <a:t>3</a:t>
            </a:r>
            <a:r>
              <a:rPr lang="zh-CN" altLang="en-US" sz="2400" dirty="0" smtClean="0"/>
              <a:t>）获得和调用普通函数一致的语法表现形式。</a:t>
            </a:r>
            <a:endParaRPr lang="zh-CN" altLang="en-US" sz="2400" dirty="0" smtClean="0"/>
          </a:p>
          <a:p>
            <a:pPr eaLnBrk="1" hangingPunct="1">
              <a:buNone/>
            </a:pPr>
            <a:endParaRPr lang="zh-CN" altLang="en-US" sz="24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ctrTitle"/>
          </p:nvPr>
        </p:nvSpPr>
        <p:spPr>
          <a:xfrm>
            <a:off x="0" y="357188"/>
            <a:ext cx="8201025" cy="928687"/>
          </a:xfrm>
          <a:noFill/>
        </p:spPr>
        <p:txBody>
          <a:bodyPr/>
          <a:lstStyle/>
          <a:p>
            <a:pPr eaLnBrk="1" hangingPunct="1"/>
            <a:r>
              <a:rPr lang="zh-CN" altLang="en-US" dirty="0" smtClean="0"/>
              <a:t>函数模板隐式推断</a:t>
            </a:r>
            <a:endParaRPr lang="zh-CN" altLang="en-US" dirty="0" smtClean="0"/>
          </a:p>
        </p:txBody>
      </p:sp>
      <p:sp>
        <p:nvSpPr>
          <p:cNvPr id="3" name="内容占位符 2"/>
          <p:cNvSpPr>
            <a:spLocks noGrp="1"/>
          </p:cNvSpPr>
          <p:nvPr>
            <p:ph idx="1"/>
          </p:nvPr>
        </p:nvSpPr>
        <p:spPr>
          <a:xfrm>
            <a:off x="457200" y="1600200"/>
            <a:ext cx="8229600" cy="4525963"/>
          </a:xfrm>
        </p:spPr>
        <p:txBody>
          <a:bodyPr>
            <a:normAutofit/>
          </a:bodyPr>
          <a:lstStyle/>
          <a:p>
            <a:pPr eaLnBrk="1" hangingPunct="1">
              <a:buNone/>
              <a:defRPr/>
            </a:pPr>
            <a:r>
              <a:rPr lang="en-US" altLang="zh-CN" dirty="0" smtClean="0"/>
              <a:t>7</a:t>
            </a:r>
            <a:r>
              <a:rPr lang="zh-CN" altLang="en-US" dirty="0" smtClean="0"/>
              <a:t>）</a:t>
            </a:r>
            <a:r>
              <a:rPr lang="zh-CN" altLang="en-US" sz="2800" dirty="0" smtClean="0"/>
              <a:t>三种情况不能做隐式推断</a:t>
            </a:r>
            <a:endParaRPr lang="zh-CN" altLang="en-US" sz="2800" dirty="0" smtClean="0"/>
          </a:p>
          <a:p>
            <a:pPr eaLnBrk="1" hangingPunct="1">
              <a:buNone/>
              <a:defRPr/>
            </a:pPr>
            <a:r>
              <a:rPr lang="zh-CN" altLang="en-US" dirty="0" smtClean="0"/>
              <a:t>   </a:t>
            </a:r>
            <a:r>
              <a:rPr lang="zh-CN" altLang="en-US" sz="2400" dirty="0" smtClean="0"/>
              <a:t>（</a:t>
            </a:r>
            <a:r>
              <a:rPr lang="en-US" altLang="zh-CN" sz="2400" dirty="0" smtClean="0"/>
              <a:t>1</a:t>
            </a:r>
            <a:r>
              <a:rPr lang="zh-CN" altLang="en-US" sz="2400" dirty="0" smtClean="0"/>
              <a:t>）调用参数 和 类型参数 不完全相关</a:t>
            </a:r>
            <a:endParaRPr lang="en-US" altLang="zh-CN" sz="2400" dirty="0" smtClean="0"/>
          </a:p>
          <a:p>
            <a:pPr eaLnBrk="1" hangingPunct="1">
              <a:buNone/>
              <a:defRPr/>
            </a:pPr>
            <a:r>
              <a:rPr lang="en-US" altLang="zh-CN" sz="2400" dirty="0" smtClean="0"/>
              <a:t>             </a:t>
            </a:r>
            <a:r>
              <a:rPr lang="zh-CN" altLang="en-US" sz="2400" dirty="0" smtClean="0"/>
              <a:t>例如：</a:t>
            </a:r>
            <a:r>
              <a:rPr lang="en-US" altLang="zh-CN" sz="2400" dirty="0" smtClean="0"/>
              <a:t>template&lt;class </a:t>
            </a:r>
            <a:r>
              <a:rPr lang="en-US" altLang="zh-CN" sz="2400" dirty="0" err="1" smtClean="0"/>
              <a:t>T,class</a:t>
            </a:r>
            <a:r>
              <a:rPr lang="en-US" altLang="zh-CN" sz="2400" dirty="0" smtClean="0"/>
              <a:t> D&gt;T Max(T </a:t>
            </a:r>
            <a:r>
              <a:rPr lang="en-US" altLang="zh-CN" sz="2400" dirty="0" err="1" smtClean="0"/>
              <a:t>x,T</a:t>
            </a:r>
            <a:r>
              <a:rPr lang="en-US" altLang="zh-CN" sz="2400" dirty="0" smtClean="0"/>
              <a:t> y){}</a:t>
            </a:r>
            <a:endParaRPr lang="en-US" altLang="zh-CN" sz="2400" dirty="0" smtClean="0"/>
          </a:p>
          <a:p>
            <a:pPr eaLnBrk="1" hangingPunct="1">
              <a:buNone/>
              <a:defRPr/>
            </a:pPr>
            <a:endParaRPr lang="zh-CN" altLang="en-US" sz="2400" dirty="0" smtClean="0"/>
          </a:p>
          <a:p>
            <a:pPr eaLnBrk="1" hangingPunct="1">
              <a:buNone/>
              <a:defRPr/>
            </a:pPr>
            <a:r>
              <a:rPr lang="zh-CN" altLang="en-US" sz="2400" dirty="0" smtClean="0"/>
              <a:t>    （</a:t>
            </a:r>
            <a:r>
              <a:rPr lang="en-US" altLang="zh-CN" sz="2400" dirty="0" smtClean="0"/>
              <a:t>2</a:t>
            </a:r>
            <a:r>
              <a:rPr lang="zh-CN" altLang="en-US" sz="2400" dirty="0" smtClean="0"/>
              <a:t>）隐式推断不支持隐式类型转换</a:t>
            </a:r>
            <a:endParaRPr lang="en-US" altLang="zh-CN" sz="2400" dirty="0" smtClean="0"/>
          </a:p>
          <a:p>
            <a:pPr eaLnBrk="1" hangingPunct="1">
              <a:buNone/>
              <a:defRPr/>
            </a:pPr>
            <a:r>
              <a:rPr lang="en-US" altLang="zh-CN" sz="2400" dirty="0" smtClean="0"/>
              <a:t>             </a:t>
            </a:r>
            <a:r>
              <a:rPr lang="zh-CN" altLang="en-US" sz="2400" dirty="0" smtClean="0"/>
              <a:t>例如：</a:t>
            </a:r>
            <a:r>
              <a:rPr lang="en-US" altLang="zh-CN" sz="2400" dirty="0" smtClean="0"/>
              <a:t>template&lt;class T&gt; T Max(T x, T y){…}</a:t>
            </a:r>
            <a:endParaRPr lang="en-US" altLang="zh-CN" sz="2400" dirty="0" smtClean="0"/>
          </a:p>
          <a:p>
            <a:pPr eaLnBrk="1" hangingPunct="1">
              <a:buNone/>
              <a:defRPr/>
            </a:pPr>
            <a:r>
              <a:rPr lang="en-US" altLang="zh-CN" sz="2400" dirty="0" smtClean="0"/>
              <a:t>                       </a:t>
            </a:r>
            <a:r>
              <a:rPr lang="zh-CN" altLang="en-US" sz="2400" dirty="0" smtClean="0"/>
              <a:t>使用时 ： </a:t>
            </a:r>
            <a:r>
              <a:rPr lang="en-US" altLang="zh-CN" sz="2400" dirty="0" smtClean="0"/>
              <a:t>Max(123,45.6);</a:t>
            </a:r>
            <a:endParaRPr lang="en-US" altLang="zh-CN" sz="2400" dirty="0" smtClean="0"/>
          </a:p>
          <a:p>
            <a:pPr eaLnBrk="1" hangingPunct="1">
              <a:buNone/>
              <a:defRPr/>
            </a:pPr>
            <a:endParaRPr lang="zh-CN" altLang="en-US" sz="2400" dirty="0" smtClean="0"/>
          </a:p>
          <a:p>
            <a:pPr eaLnBrk="1" hangingPunct="1">
              <a:buNone/>
              <a:defRPr/>
            </a:pPr>
            <a:r>
              <a:rPr lang="zh-CN" altLang="en-US" sz="2400" dirty="0" smtClean="0"/>
              <a:t>    （</a:t>
            </a:r>
            <a:r>
              <a:rPr lang="en-US" altLang="zh-CN" sz="2400" dirty="0" smtClean="0"/>
              <a:t>3</a:t>
            </a:r>
            <a:r>
              <a:rPr lang="zh-CN" altLang="en-US" sz="2400" dirty="0" smtClean="0"/>
              <a:t>）返回值类型不支持隐式推断</a:t>
            </a:r>
            <a:endParaRPr lang="zh-CN" alt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ctrTitle"/>
          </p:nvPr>
        </p:nvSpPr>
        <p:spPr>
          <a:xfrm>
            <a:off x="0" y="357188"/>
            <a:ext cx="8201025" cy="928687"/>
          </a:xfrm>
          <a:noFill/>
        </p:spPr>
        <p:txBody>
          <a:bodyPr/>
          <a:lstStyle/>
          <a:p>
            <a:pPr eaLnBrk="1" hangingPunct="1"/>
            <a:r>
              <a:rPr lang="zh-CN" altLang="en-US" dirty="0" smtClean="0"/>
              <a:t>函数模板</a:t>
            </a:r>
            <a:endParaRPr lang="zh-CN" altLang="en-US" dirty="0" smtClean="0"/>
          </a:p>
        </p:txBody>
      </p:sp>
      <p:sp>
        <p:nvSpPr>
          <p:cNvPr id="38914" name="内容占位符 2"/>
          <p:cNvSpPr>
            <a:spLocks noGrp="1"/>
          </p:cNvSpPr>
          <p:nvPr>
            <p:ph idx="1"/>
          </p:nvPr>
        </p:nvSpPr>
        <p:spPr>
          <a:xfrm>
            <a:off x="457200" y="1428736"/>
            <a:ext cx="8229600" cy="4929222"/>
          </a:xfrm>
        </p:spPr>
        <p:txBody>
          <a:bodyPr>
            <a:normAutofit fontScale="92500"/>
          </a:bodyPr>
          <a:lstStyle/>
          <a:p>
            <a:pPr eaLnBrk="1" hangingPunct="1">
              <a:lnSpc>
                <a:spcPct val="80000"/>
              </a:lnSpc>
              <a:buNone/>
            </a:pPr>
            <a:r>
              <a:rPr lang="en-US" altLang="zh-CN" sz="2800" dirty="0" smtClean="0"/>
              <a:t>8</a:t>
            </a:r>
            <a:r>
              <a:rPr lang="zh-CN" altLang="en-US" sz="2800" dirty="0" smtClean="0"/>
              <a:t>）函数模板的重载</a:t>
            </a:r>
            <a:endParaRPr lang="zh-CN" altLang="en-US" sz="2800" dirty="0" smtClean="0"/>
          </a:p>
          <a:p>
            <a:pPr eaLnBrk="1" hangingPunct="1">
              <a:lnSpc>
                <a:spcPct val="80000"/>
              </a:lnSpc>
              <a:buNone/>
            </a:pPr>
            <a:r>
              <a:rPr lang="zh-CN" altLang="en-US" sz="2800" dirty="0" smtClean="0"/>
              <a:t>   </a:t>
            </a:r>
            <a:r>
              <a:rPr lang="zh-CN" altLang="en-US" sz="2200" dirty="0" smtClean="0"/>
              <a:t>（</a:t>
            </a:r>
            <a:r>
              <a:rPr lang="en-US" altLang="zh-CN" sz="2200" dirty="0" smtClean="0"/>
              <a:t>1</a:t>
            </a:r>
            <a:r>
              <a:rPr lang="zh-CN" altLang="en-US" sz="2200" dirty="0" smtClean="0"/>
              <a:t>）普通函数和</a:t>
            </a:r>
            <a:r>
              <a:rPr lang="zh-CN" altLang="en-US" sz="2200" b="1" dirty="0" smtClean="0">
                <a:solidFill>
                  <a:srgbClr val="FF0000"/>
                </a:solidFill>
              </a:rPr>
              <a:t>可实例化出该函数的函数模板</a:t>
            </a:r>
            <a:r>
              <a:rPr lang="zh-CN" altLang="en-US" sz="2200" dirty="0" smtClean="0"/>
              <a:t>构成重载关系</a:t>
            </a:r>
            <a:endParaRPr lang="en-US" altLang="zh-CN" sz="2200" dirty="0" smtClean="0"/>
          </a:p>
          <a:p>
            <a:pPr eaLnBrk="1" hangingPunct="1">
              <a:lnSpc>
                <a:spcPct val="80000"/>
              </a:lnSpc>
              <a:buNone/>
            </a:pPr>
            <a:endParaRPr lang="zh-CN" altLang="en-US" sz="2200" dirty="0" smtClean="0"/>
          </a:p>
          <a:p>
            <a:pPr eaLnBrk="1" hangingPunct="1">
              <a:lnSpc>
                <a:spcPct val="80000"/>
              </a:lnSpc>
              <a:buNone/>
            </a:pPr>
            <a:r>
              <a:rPr lang="zh-CN" altLang="en-US" sz="2200" dirty="0" smtClean="0"/>
              <a:t>             在</a:t>
            </a:r>
            <a:r>
              <a:rPr lang="zh-CN" altLang="en-US" sz="2200" b="1" dirty="0" smtClean="0">
                <a:solidFill>
                  <a:srgbClr val="FF0000"/>
                </a:solidFill>
              </a:rPr>
              <a:t>数据类型匹配度</a:t>
            </a:r>
            <a:r>
              <a:rPr lang="zh-CN" altLang="en-US" sz="2200" dirty="0" smtClean="0"/>
              <a:t>相同情况下编译器优先选择普通函数。</a:t>
            </a:r>
            <a:endParaRPr lang="en-US" altLang="zh-CN" sz="2200" dirty="0" smtClean="0"/>
          </a:p>
          <a:p>
            <a:pPr eaLnBrk="1" hangingPunct="1">
              <a:lnSpc>
                <a:spcPct val="80000"/>
              </a:lnSpc>
              <a:buNone/>
            </a:pPr>
            <a:r>
              <a:rPr lang="zh-CN" altLang="en-US" sz="2200" dirty="0" smtClean="0"/>
              <a:t>             除非函数模板可以产生具有更好的</a:t>
            </a:r>
            <a:r>
              <a:rPr lang="zh-CN" altLang="en-US" sz="2200" b="1" dirty="0" smtClean="0">
                <a:solidFill>
                  <a:srgbClr val="FF0000"/>
                </a:solidFill>
              </a:rPr>
              <a:t>数据类型匹配度</a:t>
            </a:r>
            <a:r>
              <a:rPr lang="zh-CN" altLang="en-US" sz="2200" dirty="0" smtClean="0"/>
              <a:t>的实例。</a:t>
            </a:r>
            <a:endParaRPr lang="zh-CN" altLang="en-US" sz="2200" dirty="0" smtClean="0"/>
          </a:p>
          <a:p>
            <a:pPr eaLnBrk="1" hangingPunct="1">
              <a:lnSpc>
                <a:spcPct val="80000"/>
              </a:lnSpc>
              <a:buNone/>
            </a:pPr>
            <a:endParaRPr lang="en-US" altLang="zh-CN" sz="2200" dirty="0" smtClean="0"/>
          </a:p>
          <a:p>
            <a:pPr eaLnBrk="1" hangingPunct="1">
              <a:lnSpc>
                <a:spcPct val="80000"/>
              </a:lnSpc>
              <a:buNone/>
            </a:pPr>
            <a:r>
              <a:rPr lang="zh-CN" altLang="en-US" sz="2200" dirty="0" smtClean="0"/>
              <a:t>    （</a:t>
            </a:r>
            <a:r>
              <a:rPr lang="en-US" altLang="zh-CN" sz="2200" dirty="0" smtClean="0"/>
              <a:t>2</a:t>
            </a:r>
            <a:r>
              <a:rPr lang="zh-CN" altLang="en-US" sz="2200" dirty="0" smtClean="0"/>
              <a:t>）</a:t>
            </a:r>
            <a:r>
              <a:rPr lang="zh-CN" altLang="en-US" sz="2200" b="1" dirty="0" smtClean="0">
                <a:solidFill>
                  <a:srgbClr val="FF0000"/>
                </a:solidFill>
              </a:rPr>
              <a:t>函数模板的实例化不支持隐式类型转换</a:t>
            </a:r>
            <a:r>
              <a:rPr lang="zh-CN" altLang="en-US" sz="2200" dirty="0" smtClean="0"/>
              <a:t>但普通函数支持。</a:t>
            </a:r>
            <a:endParaRPr lang="en-US" altLang="zh-CN" sz="2200" dirty="0" smtClean="0"/>
          </a:p>
          <a:p>
            <a:pPr eaLnBrk="1" hangingPunct="1">
              <a:lnSpc>
                <a:spcPct val="80000"/>
              </a:lnSpc>
              <a:buNone/>
            </a:pPr>
            <a:endParaRPr lang="en-US" altLang="zh-CN" sz="2200" dirty="0" smtClean="0"/>
          </a:p>
          <a:p>
            <a:pPr eaLnBrk="1" hangingPunct="1">
              <a:lnSpc>
                <a:spcPct val="80000"/>
              </a:lnSpc>
              <a:buNone/>
            </a:pPr>
            <a:r>
              <a:rPr lang="en-US" altLang="zh-CN" sz="2200" dirty="0" smtClean="0"/>
              <a:t>             </a:t>
            </a:r>
            <a:r>
              <a:rPr lang="zh-CN" altLang="en-US" sz="2200" dirty="0" smtClean="0"/>
              <a:t>在传递参数时如果需要编译器做隐式类型转换，则编译器选择</a:t>
            </a:r>
            <a:endParaRPr lang="en-US" altLang="zh-CN" sz="2200" dirty="0" smtClean="0"/>
          </a:p>
          <a:p>
            <a:pPr eaLnBrk="1" hangingPunct="1">
              <a:lnSpc>
                <a:spcPct val="80000"/>
              </a:lnSpc>
              <a:buNone/>
            </a:pPr>
            <a:r>
              <a:rPr lang="en-US" altLang="zh-CN" sz="2200" dirty="0" smtClean="0"/>
              <a:t>             </a:t>
            </a:r>
            <a:r>
              <a:rPr lang="zh-CN" altLang="en-US" sz="2200" dirty="0" smtClean="0"/>
              <a:t>普通函数。</a:t>
            </a:r>
            <a:endParaRPr lang="zh-CN" altLang="en-US" sz="2200" dirty="0" smtClean="0"/>
          </a:p>
          <a:p>
            <a:pPr eaLnBrk="1" hangingPunct="1">
              <a:lnSpc>
                <a:spcPct val="80000"/>
              </a:lnSpc>
              <a:buNone/>
            </a:pPr>
            <a:endParaRPr lang="zh-CN" altLang="en-US" sz="2200" dirty="0" smtClean="0"/>
          </a:p>
          <a:p>
            <a:pPr eaLnBrk="1" hangingPunct="1">
              <a:lnSpc>
                <a:spcPct val="80000"/>
              </a:lnSpc>
              <a:buNone/>
            </a:pPr>
            <a:r>
              <a:rPr lang="zh-CN" altLang="en-US" sz="2200" dirty="0" smtClean="0"/>
              <a:t>    （</a:t>
            </a:r>
            <a:r>
              <a:rPr lang="en-US" altLang="zh-CN" sz="2200" dirty="0" smtClean="0"/>
              <a:t>3 ) </a:t>
            </a:r>
            <a:r>
              <a:rPr lang="zh-CN" altLang="en-US" sz="2200" dirty="0" smtClean="0"/>
              <a:t>可以在实例化时用</a:t>
            </a:r>
            <a:r>
              <a:rPr lang="en-US" altLang="zh-CN" sz="2200" dirty="0" smtClean="0"/>
              <a:t>&lt;&gt;</a:t>
            </a:r>
            <a:r>
              <a:rPr lang="zh-CN" altLang="en-US" sz="2200" b="1" dirty="0" smtClean="0">
                <a:solidFill>
                  <a:srgbClr val="FF0000"/>
                </a:solidFill>
              </a:rPr>
              <a:t>强行通知</a:t>
            </a:r>
            <a:r>
              <a:rPr lang="zh-CN" altLang="en-US" sz="2200" dirty="0" smtClean="0"/>
              <a:t>编译器选择函数模板。</a:t>
            </a:r>
            <a:endParaRPr lang="zh-CN" altLang="en-US" sz="2200" dirty="0" smtClean="0"/>
          </a:p>
          <a:p>
            <a:pPr eaLnBrk="1" hangingPunct="1">
              <a:lnSpc>
                <a:spcPct val="80000"/>
              </a:lnSpc>
              <a:buNone/>
            </a:pPr>
            <a:endParaRPr lang="en-US" altLang="zh-CN" sz="2200" dirty="0" smtClean="0"/>
          </a:p>
          <a:p>
            <a:pPr eaLnBrk="1" hangingPunct="1">
              <a:lnSpc>
                <a:spcPct val="80000"/>
              </a:lnSpc>
              <a:buNone/>
            </a:pPr>
            <a:r>
              <a:rPr lang="zh-CN" altLang="en-US" sz="2200" dirty="0" smtClean="0"/>
              <a:t>    （</a:t>
            </a:r>
            <a:r>
              <a:rPr lang="en-US" altLang="zh-CN" sz="2200" dirty="0" smtClean="0"/>
              <a:t>4</a:t>
            </a:r>
            <a:r>
              <a:rPr lang="zh-CN" altLang="en-US" sz="2200" dirty="0" smtClean="0"/>
              <a:t>）但是如果让编译器隐式</a:t>
            </a:r>
            <a:r>
              <a:rPr lang="zh-CN" altLang="en-US" sz="2200" b="1" dirty="0" smtClean="0">
                <a:solidFill>
                  <a:srgbClr val="FF0000"/>
                </a:solidFill>
              </a:rPr>
              <a:t>推断类型</a:t>
            </a:r>
            <a:r>
              <a:rPr lang="zh-CN" altLang="en-US" sz="2200" dirty="0" smtClean="0"/>
              <a:t>，编译器仍然坚持选择约束性</a:t>
            </a:r>
            <a:endParaRPr lang="en-US" altLang="zh-CN" sz="2200" dirty="0" smtClean="0"/>
          </a:p>
          <a:p>
            <a:pPr eaLnBrk="1" hangingPunct="1">
              <a:lnSpc>
                <a:spcPct val="80000"/>
              </a:lnSpc>
              <a:buNone/>
            </a:pPr>
            <a:r>
              <a:rPr lang="en-US" altLang="zh-CN" sz="2200" dirty="0" smtClean="0"/>
              <a:t>             </a:t>
            </a:r>
            <a:r>
              <a:rPr lang="zh-CN" altLang="en-US" sz="2200" dirty="0" smtClean="0"/>
              <a:t>较强的版本（即更特殊的版本）。</a:t>
            </a:r>
            <a:endParaRPr lang="zh-CN" altLang="en-US" sz="22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ctrTitle"/>
          </p:nvPr>
        </p:nvSpPr>
        <p:spPr>
          <a:xfrm>
            <a:off x="0" y="357188"/>
            <a:ext cx="8201025" cy="928687"/>
          </a:xfrm>
          <a:noFill/>
        </p:spPr>
        <p:txBody>
          <a:bodyPr/>
          <a:lstStyle/>
          <a:p>
            <a:pPr eaLnBrk="1" hangingPunct="1"/>
            <a:r>
              <a:rPr lang="zh-CN" altLang="en-US" dirty="0" smtClean="0"/>
              <a:t>类模板定义</a:t>
            </a:r>
            <a:endParaRPr lang="zh-CN" altLang="en-US" dirty="0" smtClean="0"/>
          </a:p>
        </p:txBody>
      </p:sp>
      <p:sp>
        <p:nvSpPr>
          <p:cNvPr id="39938" name="内容占位符 2"/>
          <p:cNvSpPr>
            <a:spLocks noGrp="1"/>
          </p:cNvSpPr>
          <p:nvPr>
            <p:ph idx="1"/>
          </p:nvPr>
        </p:nvSpPr>
        <p:spPr>
          <a:xfrm>
            <a:off x="457200" y="1600200"/>
            <a:ext cx="8229600" cy="4525963"/>
          </a:xfrm>
        </p:spPr>
        <p:txBody>
          <a:bodyPr>
            <a:normAutofit/>
          </a:bodyPr>
          <a:lstStyle/>
          <a:p>
            <a:pPr eaLnBrk="1" hangingPunct="1">
              <a:lnSpc>
                <a:spcPct val="80000"/>
              </a:lnSpc>
              <a:buNone/>
            </a:pPr>
            <a:r>
              <a:rPr lang="zh-CN" altLang="en-US" sz="3000" dirty="0" smtClean="0"/>
              <a:t>三 类模板</a:t>
            </a:r>
            <a:endParaRPr lang="zh-CN" altLang="en-US" sz="2500" dirty="0" smtClean="0"/>
          </a:p>
          <a:p>
            <a:pPr eaLnBrk="1" hangingPunct="1">
              <a:lnSpc>
                <a:spcPct val="80000"/>
              </a:lnSpc>
              <a:buNone/>
            </a:pPr>
            <a:r>
              <a:rPr lang="en-US" altLang="zh-CN" sz="2200" dirty="0" smtClean="0"/>
              <a:t>1</a:t>
            </a:r>
            <a:r>
              <a:rPr lang="zh-CN" altLang="en-US" sz="2200" dirty="0" smtClean="0"/>
              <a:t>）类模板的定义</a:t>
            </a:r>
            <a:endParaRPr lang="zh-CN" altLang="en-US" sz="2200" dirty="0" smtClean="0"/>
          </a:p>
          <a:p>
            <a:pPr eaLnBrk="1" hangingPunct="1">
              <a:lnSpc>
                <a:spcPct val="80000"/>
              </a:lnSpc>
              <a:buNone/>
            </a:pPr>
            <a:r>
              <a:rPr lang="zh-CN" altLang="en-US" sz="2200" dirty="0" smtClean="0"/>
              <a:t>     在类模板内部</a:t>
            </a:r>
            <a:r>
              <a:rPr lang="zh-CN" altLang="en-US" sz="2200" b="1" dirty="0" smtClean="0">
                <a:solidFill>
                  <a:srgbClr val="FF0000"/>
                </a:solidFill>
              </a:rPr>
              <a:t>“类型形参”</a:t>
            </a:r>
            <a:r>
              <a:rPr lang="zh-CN" altLang="en-US" sz="2200" dirty="0" smtClean="0"/>
              <a:t>可以像其他具体类型一样，用于</a:t>
            </a:r>
            <a:r>
              <a:rPr lang="zh-CN" altLang="en-US" sz="2200" b="1" dirty="0" smtClean="0">
                <a:solidFill>
                  <a:srgbClr val="FF0000"/>
                </a:solidFill>
              </a:rPr>
              <a:t>成</a:t>
            </a:r>
            <a:endParaRPr lang="en-US" altLang="zh-CN" sz="2200" b="1" dirty="0" smtClean="0">
              <a:solidFill>
                <a:srgbClr val="FF0000"/>
              </a:solidFill>
            </a:endParaRPr>
          </a:p>
          <a:p>
            <a:pPr eaLnBrk="1" hangingPunct="1">
              <a:lnSpc>
                <a:spcPct val="80000"/>
              </a:lnSpc>
              <a:buNone/>
            </a:pPr>
            <a:r>
              <a:rPr lang="en-US" altLang="zh-CN" sz="2200" b="1" dirty="0" smtClean="0">
                <a:solidFill>
                  <a:srgbClr val="FF0000"/>
                </a:solidFill>
              </a:rPr>
              <a:t>     </a:t>
            </a:r>
            <a:r>
              <a:rPr lang="zh-CN" altLang="en-US" sz="2200" b="1" dirty="0" smtClean="0">
                <a:solidFill>
                  <a:srgbClr val="FF0000"/>
                </a:solidFill>
              </a:rPr>
              <a:t>员变量，成员函数，成员类型（内部类），甚至基类声明</a:t>
            </a:r>
            <a:r>
              <a:rPr lang="zh-CN" altLang="en-US" sz="2200" dirty="0" smtClean="0"/>
              <a:t>。</a:t>
            </a:r>
            <a:endParaRPr lang="zh-CN" altLang="en-US" sz="2200" dirty="0" smtClean="0"/>
          </a:p>
          <a:p>
            <a:pPr eaLnBrk="1" hangingPunct="1">
              <a:lnSpc>
                <a:spcPct val="80000"/>
              </a:lnSpc>
              <a:buNone/>
            </a:pPr>
            <a:r>
              <a:rPr lang="zh-CN" altLang="en-US" sz="2200" dirty="0" smtClean="0"/>
              <a:t>     </a:t>
            </a:r>
            <a:r>
              <a:rPr lang="en-US" altLang="zh-CN" sz="2200" dirty="0" smtClean="0"/>
              <a:t>template&lt;class </a:t>
            </a:r>
            <a:r>
              <a:rPr lang="zh-CN" altLang="en-US" sz="2200" dirty="0" smtClean="0"/>
              <a:t>类型形参</a:t>
            </a:r>
            <a:r>
              <a:rPr lang="en-US" altLang="zh-CN" sz="2200" dirty="0" smtClean="0"/>
              <a:t>1</a:t>
            </a:r>
            <a:r>
              <a:rPr lang="zh-CN" altLang="en-US" sz="2200" dirty="0" smtClean="0"/>
              <a:t>，</a:t>
            </a:r>
            <a:r>
              <a:rPr lang="en-US" altLang="zh-CN" sz="2200" dirty="0" smtClean="0"/>
              <a:t>....&gt; class </a:t>
            </a:r>
            <a:r>
              <a:rPr lang="zh-CN" altLang="en-US" sz="2200" dirty="0" smtClean="0"/>
              <a:t>类模板名｛</a:t>
            </a:r>
            <a:r>
              <a:rPr lang="en-US" altLang="zh-CN" sz="2200" dirty="0" smtClean="0"/>
              <a:t>...</a:t>
            </a:r>
            <a:r>
              <a:rPr lang="zh-CN" altLang="en-US" sz="2200" dirty="0" smtClean="0"/>
              <a:t>｝；</a:t>
            </a:r>
            <a:endParaRPr lang="zh-CN" altLang="en-US" sz="2200" dirty="0" smtClean="0"/>
          </a:p>
          <a:p>
            <a:pPr eaLnBrk="1" hangingPunct="1">
              <a:lnSpc>
                <a:spcPct val="80000"/>
              </a:lnSpc>
              <a:buNone/>
            </a:pPr>
            <a:r>
              <a:rPr lang="zh-CN" altLang="en-US" sz="2200" dirty="0" smtClean="0"/>
              <a:t>     例如：</a:t>
            </a:r>
            <a:endParaRPr lang="zh-CN" altLang="en-US" sz="2200" dirty="0" smtClean="0"/>
          </a:p>
          <a:p>
            <a:pPr eaLnBrk="1" hangingPunct="1">
              <a:lnSpc>
                <a:spcPct val="80000"/>
              </a:lnSpc>
              <a:buNone/>
            </a:pPr>
            <a:r>
              <a:rPr lang="zh-CN" altLang="en-US" sz="2200" dirty="0" smtClean="0"/>
              <a:t>     </a:t>
            </a:r>
            <a:r>
              <a:rPr lang="en-US" altLang="zh-CN" sz="2200" dirty="0" smtClean="0"/>
              <a:t>template&lt;</a:t>
            </a:r>
            <a:r>
              <a:rPr lang="en-US" altLang="zh-CN" sz="2200" dirty="0" err="1" smtClean="0"/>
              <a:t>calss</a:t>
            </a:r>
            <a:r>
              <a:rPr lang="en-US" altLang="zh-CN" sz="2200" dirty="0" smtClean="0"/>
              <a:t> A, class B&gt; </a:t>
            </a:r>
            <a:endParaRPr lang="en-US" altLang="zh-CN" sz="2200" dirty="0" smtClean="0"/>
          </a:p>
          <a:p>
            <a:pPr eaLnBrk="1" hangingPunct="1">
              <a:lnSpc>
                <a:spcPct val="80000"/>
              </a:lnSpc>
              <a:buNone/>
            </a:pPr>
            <a:r>
              <a:rPr lang="en-US" altLang="zh-CN" sz="2200" dirty="0" smtClean="0"/>
              <a:t>     class </a:t>
            </a:r>
            <a:r>
              <a:rPr lang="en-US" altLang="zh-CN" sz="2200" dirty="0" err="1" smtClean="0"/>
              <a:t>CMath</a:t>
            </a:r>
            <a:r>
              <a:rPr lang="en-US" altLang="zh-CN" sz="2200" dirty="0" smtClean="0"/>
              <a:t> {</a:t>
            </a:r>
            <a:endParaRPr lang="en-US" altLang="zh-CN" sz="2200" dirty="0" smtClean="0"/>
          </a:p>
          <a:p>
            <a:pPr eaLnBrk="1" hangingPunct="1">
              <a:lnSpc>
                <a:spcPct val="80000"/>
              </a:lnSpc>
              <a:buNone/>
            </a:pPr>
            <a:r>
              <a:rPr lang="en-US" altLang="zh-CN" sz="2200" dirty="0" smtClean="0"/>
              <a:t>     public:</a:t>
            </a:r>
            <a:endParaRPr lang="en-US" altLang="zh-CN" sz="2200" dirty="0" smtClean="0"/>
          </a:p>
          <a:p>
            <a:pPr eaLnBrk="1" hangingPunct="1">
              <a:lnSpc>
                <a:spcPct val="80000"/>
              </a:lnSpc>
              <a:buNone/>
            </a:pPr>
            <a:r>
              <a:rPr lang="en-US" altLang="zh-CN" sz="2200" dirty="0" smtClean="0"/>
              <a:t>           A </a:t>
            </a:r>
            <a:r>
              <a:rPr lang="en-US" altLang="zh-CN" sz="2200" dirty="0" err="1" smtClean="0"/>
              <a:t>m_a</a:t>
            </a:r>
            <a:r>
              <a:rPr lang="en-US" altLang="zh-CN" sz="2200" dirty="0" smtClean="0"/>
              <a:t>;</a:t>
            </a:r>
            <a:endParaRPr lang="en-US" altLang="zh-CN" sz="2200" dirty="0" smtClean="0"/>
          </a:p>
          <a:p>
            <a:pPr eaLnBrk="1" hangingPunct="1">
              <a:lnSpc>
                <a:spcPct val="80000"/>
              </a:lnSpc>
              <a:buNone/>
            </a:pPr>
            <a:r>
              <a:rPr lang="en-US" altLang="zh-CN" sz="2200" dirty="0" smtClean="0"/>
              <a:t>           B </a:t>
            </a:r>
            <a:r>
              <a:rPr lang="en-US" altLang="zh-CN" sz="2200" dirty="0" err="1" smtClean="0"/>
              <a:t>func</a:t>
            </a:r>
            <a:r>
              <a:rPr lang="en-US" altLang="zh-CN" sz="2200" dirty="0" smtClean="0"/>
              <a:t>()</a:t>
            </a:r>
            <a:r>
              <a:rPr lang="zh-CN" altLang="en-US" sz="2200" dirty="0" smtClean="0"/>
              <a:t>｛</a:t>
            </a:r>
            <a:r>
              <a:rPr lang="en-US" altLang="zh-CN" sz="2200" dirty="0" smtClean="0"/>
              <a:t>....</a:t>
            </a:r>
            <a:r>
              <a:rPr lang="zh-CN" altLang="en-US" sz="2200" dirty="0" smtClean="0"/>
              <a:t>｝</a:t>
            </a:r>
            <a:r>
              <a:rPr lang="en-US" altLang="zh-CN" sz="2200" dirty="0" smtClean="0"/>
              <a:t>; </a:t>
            </a:r>
            <a:endParaRPr lang="en-US" altLang="zh-CN" sz="2200" dirty="0" smtClean="0"/>
          </a:p>
          <a:p>
            <a:pPr eaLnBrk="1" hangingPunct="1">
              <a:lnSpc>
                <a:spcPct val="80000"/>
              </a:lnSpc>
              <a:buNone/>
            </a:pPr>
            <a:r>
              <a:rPr lang="en-US" altLang="zh-CN" sz="2200" dirty="0" smtClean="0"/>
              <a:t>     };</a:t>
            </a:r>
            <a:endParaRPr lang="zh-CN" altLang="en-US" sz="22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ctrTitle"/>
          </p:nvPr>
        </p:nvSpPr>
        <p:spPr>
          <a:xfrm>
            <a:off x="0" y="357188"/>
            <a:ext cx="8201025" cy="928687"/>
          </a:xfrm>
          <a:noFill/>
        </p:spPr>
        <p:txBody>
          <a:bodyPr/>
          <a:lstStyle/>
          <a:p>
            <a:pPr eaLnBrk="1" hangingPunct="1"/>
            <a:r>
              <a:rPr lang="zh-CN" altLang="en-US" dirty="0" smtClean="0"/>
              <a:t>类模板定义</a:t>
            </a:r>
            <a:endParaRPr lang="zh-CN" altLang="en-US" dirty="0" smtClean="0"/>
          </a:p>
        </p:txBody>
      </p:sp>
      <p:sp>
        <p:nvSpPr>
          <p:cNvPr id="3" name="内容占位符 2"/>
          <p:cNvSpPr>
            <a:spLocks noGrp="1"/>
          </p:cNvSpPr>
          <p:nvPr>
            <p:ph idx="1"/>
          </p:nvPr>
        </p:nvSpPr>
        <p:spPr>
          <a:xfrm>
            <a:off x="457200" y="1600200"/>
            <a:ext cx="8229600" cy="4276725"/>
          </a:xfrm>
        </p:spPr>
        <p:txBody>
          <a:bodyPr>
            <a:normAutofit fontScale="92500"/>
          </a:bodyPr>
          <a:lstStyle/>
          <a:p>
            <a:pPr eaLnBrk="1" hangingPunct="1">
              <a:buNone/>
              <a:defRPr/>
            </a:pPr>
            <a:r>
              <a:rPr lang="zh-CN" altLang="en-US" sz="2600" dirty="0" smtClean="0"/>
              <a:t>如果在类外实现成员函数 ：</a:t>
            </a:r>
            <a:endParaRPr lang="zh-CN" altLang="en-US" sz="2600" dirty="0" smtClean="0"/>
          </a:p>
          <a:p>
            <a:pPr eaLnBrk="1" hangingPunct="1">
              <a:buNone/>
              <a:defRPr/>
            </a:pPr>
            <a:r>
              <a:rPr lang="en-US" altLang="zh-CN" sz="2600" dirty="0" smtClean="0"/>
              <a:t>template&lt;class </a:t>
            </a:r>
            <a:r>
              <a:rPr lang="zh-CN" altLang="en-US" sz="2600" dirty="0" smtClean="0"/>
              <a:t>类型形参</a:t>
            </a:r>
            <a:r>
              <a:rPr lang="en-US" altLang="zh-CN" sz="2600" dirty="0" smtClean="0"/>
              <a:t>1</a:t>
            </a:r>
            <a:r>
              <a:rPr lang="zh-CN" altLang="en-US" sz="2600" dirty="0" smtClean="0"/>
              <a:t>，</a:t>
            </a:r>
            <a:r>
              <a:rPr lang="en-US" altLang="zh-CN" sz="2600" dirty="0" smtClean="0"/>
              <a:t>...&gt; </a:t>
            </a:r>
            <a:endParaRPr lang="en-US" altLang="zh-CN" sz="2600" dirty="0" smtClean="0"/>
          </a:p>
          <a:p>
            <a:pPr eaLnBrk="1" hangingPunct="1">
              <a:buNone/>
              <a:defRPr/>
            </a:pPr>
            <a:r>
              <a:rPr lang="zh-CN" altLang="en-US" sz="2600" dirty="0" smtClean="0"/>
              <a:t>返回值类型  类模板名</a:t>
            </a:r>
            <a:r>
              <a:rPr lang="en-US" altLang="zh-CN" sz="2600" dirty="0" smtClean="0"/>
              <a:t>&lt;</a:t>
            </a:r>
            <a:r>
              <a:rPr lang="zh-CN" altLang="en-US" sz="2600" dirty="0" smtClean="0"/>
              <a:t>类型形参</a:t>
            </a:r>
            <a:r>
              <a:rPr lang="en-US" altLang="zh-CN" sz="2600" dirty="0" smtClean="0"/>
              <a:t>1</a:t>
            </a:r>
            <a:r>
              <a:rPr lang="zh-CN" altLang="en-US" sz="2600" dirty="0" smtClean="0"/>
              <a:t>，</a:t>
            </a:r>
            <a:r>
              <a:rPr lang="en-US" altLang="zh-CN" sz="2600" dirty="0" smtClean="0"/>
              <a:t>...&gt;::</a:t>
            </a:r>
            <a:r>
              <a:rPr lang="zh-CN" altLang="en-US" sz="2600" dirty="0" smtClean="0"/>
              <a:t>函数名</a:t>
            </a:r>
            <a:r>
              <a:rPr lang="en-US" altLang="zh-CN" sz="2600" dirty="0" smtClean="0"/>
              <a:t>(</a:t>
            </a:r>
            <a:r>
              <a:rPr lang="zh-CN" altLang="en-US" sz="2600" dirty="0" smtClean="0"/>
              <a:t>调用形</a:t>
            </a:r>
            <a:endParaRPr lang="en-US" altLang="zh-CN" sz="2600" dirty="0" smtClean="0"/>
          </a:p>
          <a:p>
            <a:pPr eaLnBrk="1" hangingPunct="1">
              <a:buNone/>
              <a:defRPr/>
            </a:pPr>
            <a:r>
              <a:rPr lang="zh-CN" altLang="en-US" sz="2600" dirty="0" smtClean="0"/>
              <a:t>参</a:t>
            </a:r>
            <a:r>
              <a:rPr lang="en-US" altLang="zh-CN" sz="2600" dirty="0" smtClean="0"/>
              <a:t>1</a:t>
            </a:r>
            <a:r>
              <a:rPr lang="zh-CN" altLang="en-US" sz="2600" dirty="0" smtClean="0"/>
              <a:t>，</a:t>
            </a:r>
            <a:r>
              <a:rPr lang="en-US" altLang="zh-CN" sz="2600" dirty="0" smtClean="0"/>
              <a:t>....){  </a:t>
            </a:r>
            <a:r>
              <a:rPr lang="zh-CN" altLang="en-US" sz="2600" dirty="0" smtClean="0"/>
              <a:t>函数体实现； </a:t>
            </a:r>
            <a:r>
              <a:rPr lang="en-US" altLang="zh-CN" sz="2600" dirty="0" smtClean="0"/>
              <a:t>}  </a:t>
            </a:r>
            <a:endParaRPr lang="en-US" altLang="zh-CN" sz="2600" dirty="0" smtClean="0"/>
          </a:p>
          <a:p>
            <a:pPr eaLnBrk="1" hangingPunct="1">
              <a:buNone/>
              <a:defRPr/>
            </a:pPr>
            <a:endParaRPr lang="en-US" altLang="zh-CN" sz="2600" dirty="0" smtClean="0"/>
          </a:p>
          <a:p>
            <a:pPr eaLnBrk="1" hangingPunct="1">
              <a:buNone/>
              <a:defRPr/>
            </a:pPr>
            <a:r>
              <a:rPr lang="zh-CN" altLang="en-US" sz="2600" dirty="0" smtClean="0"/>
              <a:t>例如：</a:t>
            </a:r>
            <a:endParaRPr lang="zh-CN" altLang="en-US" sz="2600" dirty="0" smtClean="0"/>
          </a:p>
          <a:p>
            <a:pPr eaLnBrk="1" hangingPunct="1">
              <a:buNone/>
              <a:defRPr/>
            </a:pPr>
            <a:r>
              <a:rPr lang="zh-CN" altLang="en-US" sz="2600" dirty="0" smtClean="0"/>
              <a:t>       </a:t>
            </a:r>
            <a:r>
              <a:rPr lang="en-US" altLang="zh-CN" sz="2600" dirty="0" smtClean="0"/>
              <a:t>template&lt;class </a:t>
            </a:r>
            <a:r>
              <a:rPr lang="en-US" altLang="zh-CN" sz="2600" dirty="0" err="1" smtClean="0"/>
              <a:t>A,class</a:t>
            </a:r>
            <a:r>
              <a:rPr lang="en-US" altLang="zh-CN" sz="2600" dirty="0" smtClean="0"/>
              <a:t> B&gt; B </a:t>
            </a:r>
            <a:r>
              <a:rPr lang="en-US" altLang="zh-CN" sz="2600" dirty="0" err="1" smtClean="0"/>
              <a:t>CMath</a:t>
            </a:r>
            <a:r>
              <a:rPr lang="en-US" altLang="zh-CN" sz="2600" dirty="0" smtClean="0"/>
              <a:t>&lt;A,B&gt;::</a:t>
            </a:r>
            <a:r>
              <a:rPr lang="en-US" altLang="zh-CN" sz="2600" dirty="0" err="1" smtClean="0"/>
              <a:t>func</a:t>
            </a:r>
            <a:r>
              <a:rPr lang="en-US" altLang="zh-CN" sz="2600" dirty="0" smtClean="0"/>
              <a:t>(){</a:t>
            </a:r>
            <a:endParaRPr lang="en-US" altLang="zh-CN" sz="2600" dirty="0" smtClean="0"/>
          </a:p>
          <a:p>
            <a:pPr eaLnBrk="1" hangingPunct="1">
              <a:buNone/>
              <a:defRPr/>
            </a:pPr>
            <a:r>
              <a:rPr lang="en-US" altLang="zh-CN" sz="2600" dirty="0" smtClean="0"/>
              <a:t>           ........</a:t>
            </a:r>
            <a:r>
              <a:rPr lang="zh-CN" altLang="en-US" sz="2600" dirty="0" smtClean="0"/>
              <a:t>；</a:t>
            </a:r>
            <a:endParaRPr lang="zh-CN" altLang="en-US" sz="2600" dirty="0" smtClean="0"/>
          </a:p>
          <a:p>
            <a:pPr eaLnBrk="1" hangingPunct="1">
              <a:buNone/>
              <a:defRPr/>
            </a:pPr>
            <a:r>
              <a:rPr lang="zh-CN" altLang="en-US" sz="2600" dirty="0" smtClean="0"/>
              <a:t>        </a:t>
            </a:r>
            <a:r>
              <a:rPr lang="en-US" altLang="zh-CN" sz="2600" dirty="0" smtClean="0"/>
              <a:t>}</a:t>
            </a:r>
            <a:endParaRPr lang="en-US" altLang="zh-CN" sz="26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ctrTitle"/>
          </p:nvPr>
        </p:nvSpPr>
        <p:spPr>
          <a:xfrm>
            <a:off x="0" y="357188"/>
            <a:ext cx="8201025" cy="928687"/>
          </a:xfrm>
          <a:noFill/>
        </p:spPr>
        <p:txBody>
          <a:bodyPr/>
          <a:lstStyle/>
          <a:p>
            <a:pPr eaLnBrk="1" hangingPunct="1"/>
            <a:r>
              <a:rPr lang="zh-CN" altLang="en-US" dirty="0" smtClean="0"/>
              <a:t>类模板使用</a:t>
            </a:r>
            <a:endParaRPr lang="zh-CN" altLang="en-US" dirty="0" smtClean="0"/>
          </a:p>
        </p:txBody>
      </p:sp>
      <p:sp>
        <p:nvSpPr>
          <p:cNvPr id="41986" name="内容占位符 2"/>
          <p:cNvSpPr>
            <a:spLocks noGrp="1"/>
          </p:cNvSpPr>
          <p:nvPr>
            <p:ph idx="1"/>
          </p:nvPr>
        </p:nvSpPr>
        <p:spPr>
          <a:xfrm>
            <a:off x="457200" y="1600200"/>
            <a:ext cx="8229600" cy="4525963"/>
          </a:xfrm>
        </p:spPr>
        <p:txBody>
          <a:bodyPr>
            <a:noAutofit/>
          </a:bodyPr>
          <a:lstStyle/>
          <a:p>
            <a:pPr eaLnBrk="1" hangingPunct="1">
              <a:buNone/>
            </a:pPr>
            <a:r>
              <a:rPr lang="en-US" altLang="zh-CN" sz="2800" dirty="0" smtClean="0"/>
              <a:t>2</a:t>
            </a:r>
            <a:r>
              <a:rPr lang="zh-CN" altLang="en-US" sz="2800" dirty="0" smtClean="0"/>
              <a:t>）类模板的使用</a:t>
            </a:r>
            <a:endParaRPr lang="zh-CN" altLang="en-US" sz="2800" dirty="0" smtClean="0"/>
          </a:p>
          <a:p>
            <a:pPr eaLnBrk="1" hangingPunct="1">
              <a:buNone/>
            </a:pPr>
            <a:r>
              <a:rPr lang="zh-CN" altLang="en-US" sz="2000" dirty="0" smtClean="0"/>
              <a:t>     </a:t>
            </a:r>
            <a:r>
              <a:rPr lang="zh-CN" altLang="en-US" sz="2400" dirty="0" smtClean="0"/>
              <a:t>使用类模板必须对类模板进行实例化（</a:t>
            </a:r>
            <a:r>
              <a:rPr lang="zh-CN" altLang="en-US" sz="2400" b="1" dirty="0" smtClean="0">
                <a:solidFill>
                  <a:srgbClr val="FF0000"/>
                </a:solidFill>
              </a:rPr>
              <a:t>产生真正的类</a:t>
            </a:r>
            <a:r>
              <a:rPr lang="zh-CN" altLang="en-US" sz="2400" dirty="0" smtClean="0"/>
              <a:t>）</a:t>
            </a:r>
            <a:endParaRPr lang="zh-CN" altLang="en-US" sz="2400" dirty="0" smtClean="0"/>
          </a:p>
          <a:p>
            <a:pPr eaLnBrk="1" hangingPunct="1">
              <a:buNone/>
            </a:pPr>
            <a:r>
              <a:rPr lang="zh-CN" altLang="en-US" sz="2400" b="1" dirty="0" smtClean="0">
                <a:solidFill>
                  <a:srgbClr val="FF0000"/>
                </a:solidFill>
              </a:rPr>
              <a:t>    </a:t>
            </a:r>
            <a:endParaRPr lang="en-US" altLang="zh-CN" sz="2400" b="1" dirty="0" smtClean="0">
              <a:solidFill>
                <a:srgbClr val="FF0000"/>
              </a:solidFill>
            </a:endParaRPr>
          </a:p>
          <a:p>
            <a:pPr eaLnBrk="1" hangingPunct="1">
              <a:buNone/>
            </a:pPr>
            <a:r>
              <a:rPr lang="en-US" altLang="zh-CN" sz="2400" b="1" dirty="0" smtClean="0">
                <a:solidFill>
                  <a:srgbClr val="FF0000"/>
                </a:solidFill>
              </a:rPr>
              <a:t>    </a:t>
            </a:r>
            <a:r>
              <a:rPr lang="zh-CN" altLang="en-US" sz="2400" b="1" dirty="0" smtClean="0">
                <a:solidFill>
                  <a:srgbClr val="FF0000"/>
                </a:solidFill>
              </a:rPr>
              <a:t>类模板本身并不代表一个确定的类型</a:t>
            </a:r>
            <a:r>
              <a:rPr lang="zh-CN" altLang="en-US" sz="2400" dirty="0" smtClean="0"/>
              <a:t>（即不能用于定义对</a:t>
            </a:r>
            <a:endParaRPr lang="en-US" altLang="zh-CN" sz="2400" dirty="0" smtClean="0"/>
          </a:p>
          <a:p>
            <a:pPr eaLnBrk="1" hangingPunct="1">
              <a:buNone/>
            </a:pPr>
            <a:r>
              <a:rPr lang="en-US" altLang="zh-CN" sz="2400" dirty="0" smtClean="0"/>
              <a:t>    </a:t>
            </a:r>
            <a:r>
              <a:rPr lang="zh-CN" altLang="en-US" sz="2400" dirty="0" smtClean="0"/>
              <a:t>象），只有通过类型实参实例化成真正的类后才具备类的</a:t>
            </a:r>
            <a:endParaRPr lang="en-US" altLang="zh-CN" sz="2400" dirty="0" smtClean="0"/>
          </a:p>
          <a:p>
            <a:pPr eaLnBrk="1" hangingPunct="1">
              <a:buNone/>
            </a:pPr>
            <a:r>
              <a:rPr lang="en-US" altLang="zh-CN" sz="2400" dirty="0" smtClean="0"/>
              <a:t>    </a:t>
            </a:r>
            <a:r>
              <a:rPr lang="zh-CN" altLang="en-US" sz="2400" dirty="0" smtClean="0"/>
              <a:t>语义</a:t>
            </a:r>
            <a:r>
              <a:rPr lang="en-US" altLang="zh-CN" sz="2400" dirty="0" smtClean="0"/>
              <a:t>(</a:t>
            </a:r>
            <a:r>
              <a:rPr lang="zh-CN" altLang="en-US" sz="2400" dirty="0" smtClean="0"/>
              <a:t>即可以定义对象</a:t>
            </a:r>
            <a:r>
              <a:rPr lang="en-US" altLang="zh-CN" sz="2400" dirty="0" smtClean="0"/>
              <a:t>)</a:t>
            </a:r>
            <a:r>
              <a:rPr lang="zh-CN" altLang="en-US" sz="2400" dirty="0" smtClean="0"/>
              <a:t>。</a:t>
            </a:r>
            <a:endParaRPr lang="zh-CN" altLang="en-US" sz="2400" dirty="0" smtClean="0"/>
          </a:p>
          <a:p>
            <a:pPr eaLnBrk="1" hangingPunct="1">
              <a:buNone/>
            </a:pPr>
            <a:r>
              <a:rPr lang="zh-CN" altLang="en-US" sz="2000" dirty="0" smtClean="0"/>
              <a:t>    </a:t>
            </a:r>
            <a:endParaRPr lang="zh-CN" altLang="en-US" sz="20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ctrTitle"/>
          </p:nvPr>
        </p:nvSpPr>
        <p:spPr>
          <a:xfrm>
            <a:off x="0" y="357188"/>
            <a:ext cx="8201025" cy="928687"/>
          </a:xfrm>
          <a:noFill/>
        </p:spPr>
        <p:txBody>
          <a:bodyPr/>
          <a:lstStyle/>
          <a:p>
            <a:pPr eaLnBrk="1" hangingPunct="1"/>
            <a:r>
              <a:rPr lang="zh-CN" altLang="en-US" dirty="0" smtClean="0"/>
              <a:t>类模板成员函数</a:t>
            </a:r>
            <a:endParaRPr lang="zh-CN" altLang="en-US" dirty="0" smtClean="0"/>
          </a:p>
        </p:txBody>
      </p:sp>
      <p:sp>
        <p:nvSpPr>
          <p:cNvPr id="43010" name="内容占位符 2"/>
          <p:cNvSpPr>
            <a:spLocks noGrp="1"/>
          </p:cNvSpPr>
          <p:nvPr>
            <p:ph idx="1"/>
          </p:nvPr>
        </p:nvSpPr>
        <p:spPr>
          <a:xfrm>
            <a:off x="457200" y="1600200"/>
            <a:ext cx="8229600" cy="4525963"/>
          </a:xfrm>
        </p:spPr>
        <p:txBody>
          <a:bodyPr>
            <a:normAutofit/>
          </a:bodyPr>
          <a:lstStyle/>
          <a:p>
            <a:pPr eaLnBrk="1" hangingPunct="1">
              <a:buNone/>
            </a:pPr>
            <a:r>
              <a:rPr lang="zh-CN" altLang="en-US" sz="2400" dirty="0" smtClean="0"/>
              <a:t>（</a:t>
            </a:r>
            <a:r>
              <a:rPr lang="en-US" altLang="zh-CN" sz="2400" dirty="0" smtClean="0"/>
              <a:t>2</a:t>
            </a:r>
            <a:r>
              <a:rPr lang="zh-CN" altLang="en-US" sz="2400" dirty="0" smtClean="0"/>
              <a:t>）类模板被实例化时类模板中的成员函数并没有实例化，</a:t>
            </a:r>
            <a:endParaRPr lang="en-US" altLang="zh-CN" sz="2400" dirty="0" smtClean="0"/>
          </a:p>
          <a:p>
            <a:pPr eaLnBrk="1" hangingPunct="1">
              <a:buNone/>
            </a:pPr>
            <a:r>
              <a:rPr lang="zh-CN" altLang="en-US" sz="2400" dirty="0" smtClean="0"/>
              <a:t>         </a:t>
            </a:r>
            <a:r>
              <a:rPr lang="zh-CN" altLang="en-US" sz="2400" b="1" dirty="0" smtClean="0">
                <a:solidFill>
                  <a:srgbClr val="FF0000"/>
                </a:solidFill>
              </a:rPr>
              <a:t>成员函数只有在被调用时才会被实例化</a:t>
            </a:r>
            <a:r>
              <a:rPr lang="zh-CN" altLang="en-US" sz="2400" dirty="0" smtClean="0"/>
              <a:t>（即产生真正</a:t>
            </a:r>
            <a:endParaRPr lang="en-US" altLang="zh-CN" sz="2400" dirty="0" smtClean="0"/>
          </a:p>
          <a:p>
            <a:pPr eaLnBrk="1" hangingPunct="1">
              <a:buNone/>
            </a:pPr>
            <a:r>
              <a:rPr lang="en-US" altLang="zh-CN" sz="2400" dirty="0" smtClean="0"/>
              <a:t>         </a:t>
            </a:r>
            <a:r>
              <a:rPr lang="zh-CN" altLang="en-US" sz="2400" dirty="0" smtClean="0"/>
              <a:t>成员函数）  </a:t>
            </a:r>
            <a:endParaRPr lang="en-US" altLang="zh-CN" sz="2400" dirty="0" smtClean="0"/>
          </a:p>
          <a:p>
            <a:pPr eaLnBrk="1" hangingPunct="1">
              <a:buNone/>
            </a:pPr>
            <a:r>
              <a:rPr lang="en-US" altLang="zh-CN" sz="2400" dirty="0" smtClean="0"/>
              <a:t>         </a:t>
            </a:r>
            <a:r>
              <a:rPr lang="zh-CN" altLang="en-US" sz="2400" dirty="0" smtClean="0"/>
              <a:t>注意：成员虚函数除外</a:t>
            </a:r>
            <a:endParaRPr lang="zh-CN" altLang="en-US" sz="2400" dirty="0" smtClean="0"/>
          </a:p>
          <a:p>
            <a:pPr eaLnBrk="1" hangingPunct="1">
              <a:buNone/>
            </a:pPr>
            <a:r>
              <a:rPr lang="zh-CN" altLang="en-US" sz="2400" dirty="0" smtClean="0"/>
              <a:t>        </a:t>
            </a:r>
            <a:endParaRPr lang="en-US" altLang="zh-CN" sz="2400" dirty="0" smtClean="0"/>
          </a:p>
          <a:p>
            <a:pPr eaLnBrk="1" hangingPunct="1">
              <a:buNone/>
            </a:pPr>
            <a:r>
              <a:rPr lang="en-US" altLang="zh-CN" sz="2400" dirty="0" smtClean="0"/>
              <a:t>        </a:t>
            </a:r>
            <a:r>
              <a:rPr lang="zh-CN" altLang="en-US" sz="2400" dirty="0" smtClean="0"/>
              <a:t>某些类型虽然并没有提供类模板所需要的</a:t>
            </a:r>
            <a:r>
              <a:rPr lang="zh-CN" altLang="en-US" sz="2400" b="1" dirty="0" smtClean="0">
                <a:solidFill>
                  <a:srgbClr val="FF0000"/>
                </a:solidFill>
              </a:rPr>
              <a:t>全部功能</a:t>
            </a:r>
            <a:r>
              <a:rPr lang="zh-CN" altLang="en-US" sz="2400" dirty="0" smtClean="0"/>
              <a:t>但照</a:t>
            </a:r>
            <a:endParaRPr lang="en-US" altLang="zh-CN" sz="2400" dirty="0" smtClean="0"/>
          </a:p>
          <a:p>
            <a:pPr eaLnBrk="1" hangingPunct="1">
              <a:buNone/>
            </a:pPr>
            <a:r>
              <a:rPr lang="en-US" altLang="zh-CN" sz="2400" dirty="0" smtClean="0"/>
              <a:t>        </a:t>
            </a:r>
            <a:r>
              <a:rPr lang="zh-CN" altLang="en-US" sz="2400" dirty="0" smtClean="0"/>
              <a:t>样可以实例化类模板，只要不调用那些未提供功能的成</a:t>
            </a:r>
            <a:endParaRPr lang="en-US" altLang="zh-CN" sz="2400" dirty="0" smtClean="0"/>
          </a:p>
          <a:p>
            <a:pPr eaLnBrk="1" hangingPunct="1">
              <a:buNone/>
            </a:pPr>
            <a:r>
              <a:rPr lang="en-US" altLang="zh-CN" sz="2400" dirty="0" smtClean="0"/>
              <a:t>        </a:t>
            </a:r>
            <a:r>
              <a:rPr lang="zh-CN" altLang="en-US" sz="2400" dirty="0" smtClean="0"/>
              <a:t>员函数即可。</a:t>
            </a:r>
            <a:endParaRPr lang="zh-CN" altLang="en-US" sz="2400" dirty="0" smtClean="0"/>
          </a:p>
          <a:p>
            <a:pPr eaLnBrk="1" hangingPunct="1">
              <a:buNone/>
            </a:pPr>
            <a:r>
              <a:rPr lang="zh-CN" altLang="en-US" sz="2400" dirty="0" smtClean="0"/>
              <a:t>       </a:t>
            </a:r>
            <a:endParaRPr lang="zh-CN" altLang="en-US" sz="2400" dirty="0" smtClean="0"/>
          </a:p>
          <a:p>
            <a:pPr eaLnBrk="1" hangingPunct="1">
              <a:buNone/>
            </a:pPr>
            <a:r>
              <a:rPr lang="zh-CN" altLang="en-US" sz="2400" dirty="0" smtClean="0"/>
              <a:t>（</a:t>
            </a:r>
            <a:r>
              <a:rPr lang="en-US" altLang="zh-CN" sz="2400" dirty="0" smtClean="0"/>
              <a:t>3</a:t>
            </a:r>
            <a:r>
              <a:rPr lang="zh-CN" altLang="en-US" sz="2400" dirty="0" smtClean="0"/>
              <a:t>）类模板的类型实参不支持隐士推断。</a:t>
            </a:r>
            <a:endParaRPr lang="zh-CN" altLang="en-US" sz="2400" dirty="0" smtClean="0"/>
          </a:p>
          <a:p>
            <a:pPr eaLnBrk="1" hangingPunct="1">
              <a:buNone/>
            </a:pPr>
            <a:endParaRPr lang="zh-CN" alt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ctrTitle"/>
          </p:nvPr>
        </p:nvSpPr>
        <p:spPr>
          <a:xfrm>
            <a:off x="0" y="357188"/>
            <a:ext cx="8201025" cy="928687"/>
          </a:xfrm>
          <a:noFill/>
        </p:spPr>
        <p:txBody>
          <a:bodyPr/>
          <a:lstStyle/>
          <a:p>
            <a:pPr eaLnBrk="1" hangingPunct="1"/>
            <a:r>
              <a:rPr lang="zh-CN" altLang="en-US" dirty="0" smtClean="0"/>
              <a:t>类模板的静态成员</a:t>
            </a:r>
            <a:endParaRPr lang="zh-CN" altLang="en-US" dirty="0" smtClean="0"/>
          </a:p>
        </p:txBody>
      </p:sp>
      <p:sp>
        <p:nvSpPr>
          <p:cNvPr id="44034" name="内容占位符 2"/>
          <p:cNvSpPr>
            <a:spLocks noGrp="1"/>
          </p:cNvSpPr>
          <p:nvPr>
            <p:ph idx="1"/>
          </p:nvPr>
        </p:nvSpPr>
        <p:spPr>
          <a:xfrm>
            <a:off x="457200" y="1600200"/>
            <a:ext cx="8229600" cy="4525963"/>
          </a:xfrm>
        </p:spPr>
        <p:txBody>
          <a:bodyPr/>
          <a:lstStyle/>
          <a:p>
            <a:pPr eaLnBrk="1" hangingPunct="1">
              <a:buNone/>
            </a:pPr>
            <a:r>
              <a:rPr lang="en-US" altLang="zh-CN" sz="2800" dirty="0" smtClean="0"/>
              <a:t>3</a:t>
            </a:r>
            <a:r>
              <a:rPr lang="zh-CN" altLang="en-US" sz="2800" dirty="0" smtClean="0"/>
              <a:t>）类模板的静态成员</a:t>
            </a:r>
            <a:endParaRPr lang="zh-CN" altLang="en-US" sz="2800" dirty="0" smtClean="0"/>
          </a:p>
          <a:p>
            <a:pPr eaLnBrk="1" hangingPunct="1">
              <a:buNone/>
            </a:pPr>
            <a:r>
              <a:rPr lang="zh-CN" altLang="en-US" sz="2400" dirty="0" smtClean="0"/>
              <a:t>   </a:t>
            </a:r>
            <a:endParaRPr lang="en-US" altLang="zh-CN" sz="2400" dirty="0" smtClean="0"/>
          </a:p>
          <a:p>
            <a:pPr eaLnBrk="1" hangingPunct="1">
              <a:buNone/>
            </a:pPr>
            <a:r>
              <a:rPr lang="en-US" altLang="zh-CN" sz="2400" dirty="0" smtClean="0"/>
              <a:t>   </a:t>
            </a:r>
            <a:r>
              <a:rPr lang="zh-CN" altLang="en-US" sz="2400" dirty="0" smtClean="0"/>
              <a:t> 类模板中的静态成员</a:t>
            </a:r>
            <a:r>
              <a:rPr lang="zh-CN" altLang="en-US" sz="2400" b="1" dirty="0" smtClean="0">
                <a:solidFill>
                  <a:srgbClr val="FF0000"/>
                </a:solidFill>
              </a:rPr>
              <a:t>即不是每个对象拥有一份</a:t>
            </a:r>
            <a:endParaRPr lang="en-US" altLang="zh-CN" sz="2400" b="1" dirty="0" smtClean="0">
              <a:solidFill>
                <a:srgbClr val="FF0000"/>
              </a:solidFill>
            </a:endParaRPr>
          </a:p>
          <a:p>
            <a:pPr eaLnBrk="1" hangingPunct="1">
              <a:buNone/>
            </a:pPr>
            <a:r>
              <a:rPr lang="en-US" altLang="zh-CN" sz="2400" dirty="0" smtClean="0"/>
              <a:t>                                  </a:t>
            </a:r>
            <a:r>
              <a:rPr lang="zh-CN" altLang="en-US" sz="2400" b="1" dirty="0" smtClean="0">
                <a:solidFill>
                  <a:srgbClr val="FF0000"/>
                </a:solidFill>
              </a:rPr>
              <a:t>也不是类模板拥有一份，</a:t>
            </a:r>
            <a:endParaRPr lang="en-US" altLang="zh-CN" sz="2400" b="1" dirty="0" smtClean="0">
              <a:solidFill>
                <a:srgbClr val="FF0000"/>
              </a:solidFill>
            </a:endParaRPr>
          </a:p>
          <a:p>
            <a:pPr eaLnBrk="1" hangingPunct="1">
              <a:buNone/>
            </a:pPr>
            <a:endParaRPr lang="en-US" altLang="zh-CN" sz="2400" dirty="0" smtClean="0"/>
          </a:p>
          <a:p>
            <a:pPr eaLnBrk="1" hangingPunct="1">
              <a:buNone/>
            </a:pPr>
            <a:r>
              <a:rPr lang="en-US" altLang="zh-CN" sz="2400" dirty="0" smtClean="0"/>
              <a:t>    </a:t>
            </a:r>
            <a:r>
              <a:rPr lang="zh-CN" altLang="en-US" sz="2400" dirty="0" smtClean="0"/>
              <a:t>而应该是由类模板实例化出的</a:t>
            </a:r>
            <a:r>
              <a:rPr lang="zh-CN" altLang="en-US" sz="2400" b="1" dirty="0" smtClean="0">
                <a:solidFill>
                  <a:srgbClr val="FF0000"/>
                </a:solidFill>
              </a:rPr>
              <a:t>每一个真正的类各有一份</a:t>
            </a:r>
            <a:r>
              <a:rPr lang="zh-CN" altLang="en-US" sz="2400" dirty="0" smtClean="0"/>
              <a:t>，且为该实例化类定义的</a:t>
            </a:r>
            <a:r>
              <a:rPr lang="zh-CN" altLang="en-US" sz="2400" b="1" dirty="0" smtClean="0">
                <a:solidFill>
                  <a:srgbClr val="FF0000"/>
                </a:solidFill>
              </a:rPr>
              <a:t>所有对象共享</a:t>
            </a:r>
            <a:r>
              <a:rPr lang="zh-CN" altLang="en-US" sz="2400" dirty="0" smtClean="0"/>
              <a:t>。</a:t>
            </a:r>
            <a:endParaRPr lang="en-US" altLang="zh-CN"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ctrTitle"/>
          </p:nvPr>
        </p:nvSpPr>
        <p:spPr>
          <a:xfrm>
            <a:off x="0" y="357188"/>
            <a:ext cx="8201025" cy="928687"/>
          </a:xfrm>
          <a:noFill/>
        </p:spPr>
        <p:txBody>
          <a:bodyPr/>
          <a:lstStyle/>
          <a:p>
            <a:pPr eaLnBrk="1" hangingPunct="1"/>
            <a:r>
              <a:rPr lang="zh-CN" altLang="en-US" dirty="0" smtClean="0"/>
              <a:t>类模板递归实例化</a:t>
            </a:r>
            <a:endParaRPr lang="zh-CN" altLang="en-US" dirty="0" smtClean="0"/>
          </a:p>
        </p:txBody>
      </p:sp>
      <p:sp>
        <p:nvSpPr>
          <p:cNvPr id="3" name="内容占位符 2"/>
          <p:cNvSpPr>
            <a:spLocks noGrp="1"/>
          </p:cNvSpPr>
          <p:nvPr>
            <p:ph idx="1"/>
          </p:nvPr>
        </p:nvSpPr>
        <p:spPr>
          <a:xfrm>
            <a:off x="457200" y="1600200"/>
            <a:ext cx="8229600" cy="4525963"/>
          </a:xfrm>
        </p:spPr>
        <p:txBody>
          <a:bodyPr/>
          <a:lstStyle/>
          <a:p>
            <a:pPr eaLnBrk="1" hangingPunct="1">
              <a:lnSpc>
                <a:spcPct val="80000"/>
              </a:lnSpc>
              <a:buNone/>
            </a:pPr>
            <a:r>
              <a:rPr lang="en-US" altLang="zh-CN" sz="2800" dirty="0" smtClean="0"/>
              <a:t>4</a:t>
            </a:r>
            <a:r>
              <a:rPr lang="zh-CN" altLang="en-US" sz="2800" dirty="0" smtClean="0"/>
              <a:t>）类模板的递归实例化</a:t>
            </a:r>
            <a:endParaRPr lang="en-US" altLang="zh-CN" sz="2800" dirty="0" smtClean="0"/>
          </a:p>
          <a:p>
            <a:pPr eaLnBrk="1" hangingPunct="1">
              <a:lnSpc>
                <a:spcPct val="80000"/>
              </a:lnSpc>
              <a:buNone/>
            </a:pPr>
            <a:endParaRPr lang="zh-CN" altLang="en-US" sz="2800" dirty="0" smtClean="0"/>
          </a:p>
          <a:p>
            <a:pPr eaLnBrk="1" hangingPunct="1">
              <a:lnSpc>
                <a:spcPct val="80000"/>
              </a:lnSpc>
              <a:buNone/>
            </a:pPr>
            <a:r>
              <a:rPr lang="zh-CN" altLang="en-US" sz="2000" dirty="0" smtClean="0"/>
              <a:t>    </a:t>
            </a:r>
            <a:r>
              <a:rPr lang="zh-CN" altLang="en-US" sz="2400" dirty="0" smtClean="0"/>
              <a:t> （</a:t>
            </a:r>
            <a:r>
              <a:rPr lang="en-US" altLang="zh-CN" sz="2400" dirty="0" smtClean="0"/>
              <a:t>1</a:t>
            </a:r>
            <a:r>
              <a:rPr lang="zh-CN" altLang="en-US" sz="2400" dirty="0" smtClean="0"/>
              <a:t>）可以使用任何类型来实例化类模板，只要这个类型</a:t>
            </a:r>
            <a:endParaRPr lang="en-US" altLang="zh-CN" sz="2400" dirty="0" smtClean="0"/>
          </a:p>
          <a:p>
            <a:pPr eaLnBrk="1" hangingPunct="1">
              <a:lnSpc>
                <a:spcPct val="80000"/>
              </a:lnSpc>
              <a:buNone/>
            </a:pPr>
            <a:r>
              <a:rPr lang="en-US" altLang="zh-CN" sz="2400" dirty="0" smtClean="0"/>
              <a:t>             </a:t>
            </a:r>
            <a:r>
              <a:rPr lang="zh-CN" altLang="en-US" sz="2400" dirty="0" smtClean="0"/>
              <a:t>提供了类模板所需要的功能。</a:t>
            </a:r>
            <a:endParaRPr lang="zh-CN" altLang="en-US" sz="2400" dirty="0" smtClean="0"/>
          </a:p>
          <a:p>
            <a:pPr eaLnBrk="1" hangingPunct="1">
              <a:lnSpc>
                <a:spcPct val="80000"/>
              </a:lnSpc>
              <a:buNone/>
            </a:pPr>
            <a:endParaRPr lang="en-US" altLang="zh-CN" sz="2400" dirty="0" smtClean="0"/>
          </a:p>
          <a:p>
            <a:pPr eaLnBrk="1" hangingPunct="1">
              <a:lnSpc>
                <a:spcPct val="80000"/>
              </a:lnSpc>
              <a:buNone/>
            </a:pPr>
            <a:r>
              <a:rPr lang="zh-CN" altLang="en-US" sz="2400" dirty="0" smtClean="0"/>
              <a:t>    （</a:t>
            </a:r>
            <a:r>
              <a:rPr lang="en-US" altLang="zh-CN" sz="2400" dirty="0" smtClean="0"/>
              <a:t>2</a:t>
            </a:r>
            <a:r>
              <a:rPr lang="zh-CN" altLang="en-US" sz="2400" dirty="0" smtClean="0"/>
              <a:t>）由</a:t>
            </a:r>
            <a:r>
              <a:rPr lang="zh-CN" altLang="en-US" sz="2400" b="1" dirty="0" smtClean="0">
                <a:solidFill>
                  <a:srgbClr val="FF0000"/>
                </a:solidFill>
              </a:rPr>
              <a:t>类模板实例化产生的类</a:t>
            </a:r>
            <a:r>
              <a:rPr lang="zh-CN" altLang="en-US" sz="2400" dirty="0" smtClean="0"/>
              <a:t>也可以用来</a:t>
            </a:r>
            <a:r>
              <a:rPr lang="zh-CN" altLang="en-US" sz="2400" b="1" dirty="0" smtClean="0">
                <a:solidFill>
                  <a:srgbClr val="FF0000"/>
                </a:solidFill>
              </a:rPr>
              <a:t>实例化类模板 </a:t>
            </a:r>
            <a:endParaRPr lang="en-US" altLang="zh-CN" sz="2400" b="1" dirty="0" smtClean="0">
              <a:solidFill>
                <a:srgbClr val="FF0000"/>
              </a:solidFill>
            </a:endParaRPr>
          </a:p>
          <a:p>
            <a:pPr eaLnBrk="1" hangingPunct="1">
              <a:lnSpc>
                <a:spcPct val="80000"/>
              </a:lnSpc>
              <a:buNone/>
            </a:pPr>
            <a:r>
              <a:rPr lang="en-US" altLang="zh-CN" sz="2400" b="1" dirty="0" smtClean="0">
                <a:solidFill>
                  <a:srgbClr val="FF0000"/>
                </a:solidFill>
              </a:rPr>
              <a:t>             </a:t>
            </a:r>
            <a:r>
              <a:rPr lang="zh-CN" altLang="en-US" sz="2400" b="1" dirty="0" smtClean="0">
                <a:solidFill>
                  <a:srgbClr val="FF0000"/>
                </a:solidFill>
              </a:rPr>
              <a:t>自身</a:t>
            </a:r>
            <a:r>
              <a:rPr lang="zh-CN" altLang="en-US" sz="2400" dirty="0" smtClean="0"/>
              <a:t>，这种做法称之为类模板的递归实例化。</a:t>
            </a:r>
            <a:endParaRPr lang="en-US" altLang="zh-CN" sz="2400" dirty="0" smtClean="0"/>
          </a:p>
          <a:p>
            <a:pPr eaLnBrk="1" hangingPunct="1">
              <a:lnSpc>
                <a:spcPct val="80000"/>
              </a:lnSpc>
              <a:buNone/>
            </a:pPr>
            <a:endParaRPr lang="en-US" altLang="zh-CN" sz="2400" dirty="0" smtClean="0"/>
          </a:p>
          <a:p>
            <a:pPr eaLnBrk="1" hangingPunct="1">
              <a:lnSpc>
                <a:spcPct val="80000"/>
              </a:lnSpc>
              <a:buNone/>
            </a:pPr>
            <a:r>
              <a:rPr lang="zh-CN" altLang="en-US" sz="2400" dirty="0" smtClean="0"/>
              <a:t>    （</a:t>
            </a:r>
            <a:r>
              <a:rPr lang="en-US" altLang="zh-CN" sz="2400" dirty="0" smtClean="0"/>
              <a:t>3</a:t>
            </a:r>
            <a:r>
              <a:rPr lang="zh-CN" altLang="en-US" sz="2400" dirty="0" smtClean="0"/>
              <a:t>）通过这种方法可以构建空间上具有递归特性的数据</a:t>
            </a:r>
            <a:endParaRPr lang="en-US" altLang="zh-CN" sz="2400" dirty="0" smtClean="0"/>
          </a:p>
          <a:p>
            <a:pPr eaLnBrk="1" hangingPunct="1">
              <a:lnSpc>
                <a:spcPct val="80000"/>
              </a:lnSpc>
              <a:buNone/>
            </a:pPr>
            <a:r>
              <a:rPr lang="en-US" altLang="zh-CN" sz="2400" dirty="0" smtClean="0"/>
              <a:t>             </a:t>
            </a:r>
            <a:r>
              <a:rPr lang="zh-CN" altLang="en-US" sz="2400" dirty="0" smtClean="0"/>
              <a:t>结构（例如：多维数组）。</a:t>
            </a:r>
            <a:endParaRPr lang="zh-CN" altLang="en-US"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ctrTitle"/>
          </p:nvPr>
        </p:nvSpPr>
        <p:spPr>
          <a:xfrm>
            <a:off x="0" y="357188"/>
            <a:ext cx="8201025" cy="928687"/>
          </a:xfrm>
          <a:noFill/>
        </p:spPr>
        <p:txBody>
          <a:bodyPr/>
          <a:lstStyle/>
          <a:p>
            <a:pPr eaLnBrk="1" hangingPunct="1"/>
            <a:r>
              <a:rPr lang="en-US" altLang="zh-CN" smtClean="0"/>
              <a:t>Points</a:t>
            </a:r>
            <a:endParaRPr lang="zh-CN" altLang="en-US" smtClean="0"/>
          </a:p>
        </p:txBody>
      </p:sp>
      <p:sp>
        <p:nvSpPr>
          <p:cNvPr id="4" name="Rectangle 6"/>
          <p:cNvSpPr/>
          <p:nvPr/>
        </p:nvSpPr>
        <p:spPr bwMode="auto">
          <a:xfrm>
            <a:off x="500063" y="3230563"/>
            <a:ext cx="3219450" cy="1352550"/>
          </a:xfrm>
          <a:prstGeom prst="rect">
            <a:avLst/>
          </a:prstGeom>
          <a:solidFill>
            <a:schemeClr val="tx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nchor="ctr"/>
          <a:lstStyle/>
          <a:p>
            <a:pPr algn="ctr" defTabSz="913765" fontAlgn="auto">
              <a:spcBef>
                <a:spcPts val="0"/>
              </a:spcBef>
              <a:spcAft>
                <a:spcPts val="0"/>
              </a:spcAft>
              <a:defRPr/>
            </a:pPr>
            <a:endParaRPr lang="en-US" sz="2400" dirty="0">
              <a:gradFill>
                <a:gsLst>
                  <a:gs pos="0">
                    <a:srgbClr val="FFFFFF"/>
                  </a:gs>
                  <a:gs pos="86000">
                    <a:srgbClr val="FFFFFF"/>
                  </a:gs>
                </a:gsLst>
                <a:lin ang="5400000" scaled="0"/>
              </a:gradFill>
            </a:endParaRPr>
          </a:p>
        </p:txBody>
      </p:sp>
      <p:sp>
        <p:nvSpPr>
          <p:cNvPr id="5" name="Rectangle 7"/>
          <p:cNvSpPr/>
          <p:nvPr/>
        </p:nvSpPr>
        <p:spPr bwMode="auto">
          <a:xfrm>
            <a:off x="3105150" y="1474808"/>
            <a:ext cx="2060575" cy="4811712"/>
          </a:xfrm>
          <a:prstGeom prst="rect">
            <a:avLst/>
          </a:prstGeom>
          <a:gradFill flip="none" rotWithShape="1">
            <a:gsLst>
              <a:gs pos="0">
                <a:schemeClr val="tx1">
                  <a:lumMod val="95000"/>
                  <a:alpha val="0"/>
                </a:schemeClr>
              </a:gs>
              <a:gs pos="50000">
                <a:schemeClr val="tx1">
                  <a:lumMod val="85000"/>
                  <a:alpha val="65000"/>
                </a:schemeClr>
              </a:gs>
              <a:gs pos="100000">
                <a:schemeClr val="tx1">
                  <a:lumMod val="65000"/>
                </a:schemeClr>
              </a:gs>
            </a:gsLst>
            <a:lin ang="10800000" scaled="1"/>
            <a:tileRect/>
          </a:gradFill>
          <a:ln>
            <a:solidFill>
              <a:schemeClr val="bg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731520" tIns="45718" rIns="91436" bIns="45718" anchor="ctr"/>
          <a:lstStyle/>
          <a:p>
            <a:pPr defTabSz="913765" fontAlgn="auto">
              <a:spcBef>
                <a:spcPts val="0"/>
              </a:spcBef>
              <a:spcAft>
                <a:spcPts val="0"/>
              </a:spcAft>
              <a:defRPr/>
            </a:pPr>
            <a:endParaRPr lang="en-US" sz="4000" b="1" dirty="0">
              <a:solidFill>
                <a:srgbClr val="000000">
                  <a:lumMod val="75000"/>
                  <a:lumOff val="25000"/>
                </a:srgbClr>
              </a:solidFill>
              <a:latin typeface="+mj-lt"/>
            </a:endParaRPr>
          </a:p>
        </p:txBody>
      </p:sp>
      <p:sp>
        <p:nvSpPr>
          <p:cNvPr id="6" name="Rectangle 8"/>
          <p:cNvSpPr/>
          <p:nvPr/>
        </p:nvSpPr>
        <p:spPr bwMode="auto">
          <a:xfrm>
            <a:off x="3105150" y="1500654"/>
            <a:ext cx="5610225" cy="475252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ctr" fontAlgn="auto">
              <a:spcBef>
                <a:spcPts val="0"/>
              </a:spcBef>
              <a:spcAft>
                <a:spcPts val="0"/>
              </a:spcAft>
              <a:defRPr/>
            </a:pP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ctr" fontAlgn="auto">
              <a:spcBef>
                <a:spcPts val="0"/>
              </a:spcBef>
              <a:spcAft>
                <a:spcPts val="0"/>
              </a:spcAft>
              <a:defRPr/>
            </a:pPr>
            <a:endParaRPr lang="en-US" dirty="0"/>
          </a:p>
        </p:txBody>
      </p:sp>
      <p:graphicFrame>
        <p:nvGraphicFramePr>
          <p:cNvPr id="15" name="图示 14"/>
          <p:cNvGraphicFramePr/>
          <p:nvPr/>
        </p:nvGraphicFramePr>
        <p:xfrm>
          <a:off x="3168000" y="1536690"/>
          <a:ext cx="5508625" cy="4635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16" name="图示 15"/>
          <p:cNvGraphicFramePr/>
          <p:nvPr/>
        </p:nvGraphicFramePr>
        <p:xfrm>
          <a:off x="3168000" y="2285992"/>
          <a:ext cx="5508625" cy="46196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7" name="图示 16"/>
          <p:cNvGraphicFramePr/>
          <p:nvPr/>
        </p:nvGraphicFramePr>
        <p:xfrm>
          <a:off x="3168000" y="3071810"/>
          <a:ext cx="5508625" cy="463551"/>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20" name="图示 19"/>
          <p:cNvGraphicFramePr/>
          <p:nvPr/>
        </p:nvGraphicFramePr>
        <p:xfrm>
          <a:off x="3168000" y="4786322"/>
          <a:ext cx="5508625" cy="461962"/>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aphicFrame>
        <p:nvGraphicFramePr>
          <p:cNvPr id="19" name="图示 18"/>
          <p:cNvGraphicFramePr/>
          <p:nvPr/>
        </p:nvGraphicFramePr>
        <p:xfrm>
          <a:off x="3168000" y="3929066"/>
          <a:ext cx="5508625" cy="461962"/>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pic>
        <p:nvPicPr>
          <p:cNvPr id="14" name="Picture 3" descr="C:\Documents and Settings\Pennie\My Documents\Brian Marble Sep 09\MSH08_Jesus_02.png"/>
          <p:cNvPicPr>
            <a:picLocks noChangeAspect="1" noChangeArrowheads="1"/>
          </p:cNvPicPr>
          <p:nvPr/>
        </p:nvPicPr>
        <p:blipFill>
          <a:blip r:embed="rId26" cstate="print"/>
          <a:srcRect l="25878"/>
          <a:stretch>
            <a:fillRect/>
          </a:stretch>
        </p:blipFill>
        <p:spPr bwMode="auto">
          <a:xfrm>
            <a:off x="640463" y="3096421"/>
            <a:ext cx="1948227" cy="1621273"/>
          </a:xfrm>
          <a:prstGeom prst="rect">
            <a:avLst/>
          </a:prstGeom>
          <a:noFill/>
          <a:ln w="76200">
            <a:noFill/>
          </a:ln>
          <a:effectLst>
            <a:glow rad="228600">
              <a:schemeClr val="bg1">
                <a:alpha val="40000"/>
              </a:schemeClr>
            </a:glow>
          </a:effectLst>
        </p:spPr>
      </p:pic>
      <p:graphicFrame>
        <p:nvGraphicFramePr>
          <p:cNvPr id="12" name="图示 11"/>
          <p:cNvGraphicFramePr/>
          <p:nvPr/>
        </p:nvGraphicFramePr>
        <p:xfrm>
          <a:off x="3160702" y="5531369"/>
          <a:ext cx="5508625" cy="461962"/>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2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2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2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20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Graphic spid="16" grpId="0">
        <p:bldAsOne/>
      </p:bldGraphic>
      <p:bldGraphic spid="17" grpId="0">
        <p:bldAsOne/>
      </p:bldGraphic>
      <p:bldGraphic spid="20" grpId="0">
        <p:bldAsOne/>
      </p:bldGraphic>
      <p:bldGraphic spid="19" grpId="0">
        <p:bldAsOne/>
      </p:bldGraphic>
      <p:bldGraphic spid="12"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ctrTitle"/>
          </p:nvPr>
        </p:nvSpPr>
        <p:spPr>
          <a:xfrm>
            <a:off x="0" y="357188"/>
            <a:ext cx="8201025" cy="928687"/>
          </a:xfrm>
          <a:noFill/>
        </p:spPr>
        <p:txBody>
          <a:bodyPr/>
          <a:lstStyle/>
          <a:p>
            <a:pPr eaLnBrk="1" hangingPunct="1"/>
            <a:r>
              <a:rPr lang="zh-CN" altLang="en-US" dirty="0" smtClean="0"/>
              <a:t>类模板特化</a:t>
            </a:r>
            <a:endParaRPr lang="zh-CN" altLang="en-US" dirty="0" smtClean="0"/>
          </a:p>
        </p:txBody>
      </p:sp>
      <p:sp>
        <p:nvSpPr>
          <p:cNvPr id="46082" name="内容占位符 2"/>
          <p:cNvSpPr>
            <a:spLocks noGrp="1"/>
          </p:cNvSpPr>
          <p:nvPr>
            <p:ph idx="1"/>
          </p:nvPr>
        </p:nvSpPr>
        <p:spPr>
          <a:xfrm>
            <a:off x="457200" y="1600200"/>
            <a:ext cx="8229600" cy="4525963"/>
          </a:xfrm>
        </p:spPr>
        <p:txBody>
          <a:bodyPr>
            <a:normAutofit lnSpcReduction="10000"/>
          </a:bodyPr>
          <a:lstStyle/>
          <a:p>
            <a:pPr eaLnBrk="1" hangingPunct="1">
              <a:buNone/>
            </a:pPr>
            <a:r>
              <a:rPr lang="en-US" altLang="zh-CN" sz="2800" dirty="0" smtClean="0"/>
              <a:t>5</a:t>
            </a:r>
            <a:r>
              <a:rPr lang="zh-CN" altLang="en-US" sz="2800" dirty="0" smtClean="0"/>
              <a:t>）类模板的特化（全局特化）</a:t>
            </a:r>
            <a:endParaRPr lang="zh-CN" altLang="en-US" sz="2800" dirty="0" smtClean="0"/>
          </a:p>
          <a:p>
            <a:pPr eaLnBrk="1" hangingPunct="1">
              <a:buNone/>
            </a:pPr>
            <a:r>
              <a:rPr lang="zh-CN" altLang="en-US" dirty="0" smtClean="0"/>
              <a:t>   </a:t>
            </a:r>
            <a:r>
              <a:rPr lang="zh-CN" altLang="en-US" sz="2400" dirty="0" smtClean="0"/>
              <a:t>全类特化 ：特化一个类模板可以特化该类模板所有的成</a:t>
            </a:r>
            <a:endParaRPr lang="en-US" altLang="zh-CN" sz="2400" dirty="0" smtClean="0"/>
          </a:p>
          <a:p>
            <a:pPr eaLnBrk="1" hangingPunct="1">
              <a:buNone/>
            </a:pPr>
            <a:r>
              <a:rPr lang="en-US" altLang="zh-CN" sz="2400" dirty="0" smtClean="0"/>
              <a:t>                      </a:t>
            </a:r>
            <a:r>
              <a:rPr lang="zh-CN" altLang="en-US" sz="2400" dirty="0" smtClean="0"/>
              <a:t>员函数，相当于</a:t>
            </a:r>
            <a:r>
              <a:rPr lang="zh-CN" altLang="en-US" sz="2400" b="1" dirty="0" smtClean="0">
                <a:solidFill>
                  <a:srgbClr val="FF0000"/>
                </a:solidFill>
              </a:rPr>
              <a:t>重新</a:t>
            </a:r>
            <a:r>
              <a:rPr lang="zh-CN" altLang="en-US" sz="2400" dirty="0" smtClean="0"/>
              <a:t>写了一个</a:t>
            </a:r>
            <a:r>
              <a:rPr lang="zh-CN" altLang="en-US" sz="2400" b="1" dirty="0" smtClean="0">
                <a:solidFill>
                  <a:srgbClr val="FF0000"/>
                </a:solidFill>
              </a:rPr>
              <a:t>针对某种特定</a:t>
            </a:r>
            <a:endParaRPr lang="en-US" altLang="zh-CN" sz="2400" b="1" dirty="0" smtClean="0">
              <a:solidFill>
                <a:srgbClr val="FF0000"/>
              </a:solidFill>
            </a:endParaRPr>
          </a:p>
          <a:p>
            <a:pPr eaLnBrk="1" hangingPunct="1">
              <a:buNone/>
            </a:pPr>
            <a:r>
              <a:rPr lang="en-US" altLang="zh-CN" sz="2400" b="1" dirty="0" smtClean="0">
                <a:solidFill>
                  <a:srgbClr val="FF0000"/>
                </a:solidFill>
              </a:rPr>
              <a:t>                      </a:t>
            </a:r>
            <a:r>
              <a:rPr lang="zh-CN" altLang="en-US" sz="2400" b="1" dirty="0" smtClean="0">
                <a:solidFill>
                  <a:srgbClr val="FF0000"/>
                </a:solidFill>
              </a:rPr>
              <a:t>数据类型的具体类</a:t>
            </a:r>
            <a:r>
              <a:rPr lang="zh-CN" altLang="en-US" sz="2400" dirty="0" smtClean="0"/>
              <a:t>。</a:t>
            </a:r>
            <a:endParaRPr lang="en-US" altLang="zh-CN" sz="2400" dirty="0" smtClean="0"/>
          </a:p>
          <a:p>
            <a:pPr eaLnBrk="1" hangingPunct="1">
              <a:buNone/>
            </a:pPr>
            <a:r>
              <a:rPr lang="zh-CN" altLang="en-US" sz="2400" dirty="0" smtClean="0"/>
              <a:t>声明形式</a:t>
            </a:r>
            <a:r>
              <a:rPr lang="en-US" altLang="zh-CN" sz="2400" dirty="0" smtClean="0"/>
              <a:t>:</a:t>
            </a:r>
            <a:endParaRPr lang="en-US" altLang="zh-CN" sz="2400" dirty="0" smtClean="0"/>
          </a:p>
          <a:p>
            <a:pPr eaLnBrk="1" hangingPunct="1">
              <a:buNone/>
            </a:pPr>
            <a:r>
              <a:rPr lang="en-US" altLang="zh-CN" sz="2400" dirty="0" smtClean="0"/>
              <a:t>template&lt;&gt;class </a:t>
            </a:r>
            <a:r>
              <a:rPr lang="zh-CN" altLang="en-US" sz="2400" dirty="0" smtClean="0"/>
              <a:t>类模板名</a:t>
            </a:r>
            <a:r>
              <a:rPr lang="en-US" altLang="zh-CN" sz="2400" dirty="0" smtClean="0"/>
              <a:t>&lt;</a:t>
            </a:r>
            <a:r>
              <a:rPr lang="zh-CN" altLang="en-US" sz="2400" dirty="0" smtClean="0"/>
              <a:t>类型参数</a:t>
            </a:r>
            <a:r>
              <a:rPr lang="en-US" altLang="zh-CN" sz="2400" dirty="0" smtClean="0"/>
              <a:t>1,...&gt;{.....};</a:t>
            </a:r>
            <a:endParaRPr lang="en-US" altLang="zh-CN" sz="2400" dirty="0" smtClean="0"/>
          </a:p>
          <a:p>
            <a:pPr eaLnBrk="1" hangingPunct="1">
              <a:buNone/>
            </a:pPr>
            <a:r>
              <a:rPr lang="zh-CN" altLang="en-US" sz="2400" dirty="0" smtClean="0"/>
              <a:t>例如：          </a:t>
            </a:r>
            <a:endParaRPr lang="en-US" altLang="zh-CN" sz="2400" dirty="0" smtClean="0"/>
          </a:p>
          <a:p>
            <a:pPr eaLnBrk="1" hangingPunct="1">
              <a:buNone/>
            </a:pPr>
            <a:r>
              <a:rPr lang="en-US" altLang="zh-CN" sz="2400" dirty="0" smtClean="0"/>
              <a:t>template&lt;&gt;class </a:t>
            </a:r>
            <a:r>
              <a:rPr lang="en-US" altLang="zh-CN" sz="2400" dirty="0" err="1" smtClean="0"/>
              <a:t>CMath</a:t>
            </a:r>
            <a:r>
              <a:rPr lang="en-US" altLang="zh-CN" sz="2400" dirty="0" smtClean="0"/>
              <a:t>&lt;char*&gt;{.....};</a:t>
            </a:r>
            <a:endParaRPr lang="en-US" altLang="zh-CN" sz="2400" dirty="0" smtClean="0"/>
          </a:p>
          <a:p>
            <a:pPr eaLnBrk="1" hangingPunct="1">
              <a:buNone/>
            </a:pPr>
            <a:endParaRPr lang="zh-CN" altLang="en-US" sz="2400" dirty="0" smtClean="0"/>
          </a:p>
          <a:p>
            <a:pPr eaLnBrk="1" hangingPunct="1">
              <a:buNone/>
            </a:pPr>
            <a:r>
              <a:rPr lang="zh-CN" altLang="en-US" sz="2400" dirty="0" smtClean="0"/>
              <a:t>    </a:t>
            </a:r>
            <a:endParaRPr lang="zh-CN" altLang="en-US" sz="2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ctrTitle"/>
          </p:nvPr>
        </p:nvSpPr>
        <p:spPr>
          <a:xfrm>
            <a:off x="0" y="357188"/>
            <a:ext cx="8201025" cy="928687"/>
          </a:xfrm>
          <a:noFill/>
        </p:spPr>
        <p:txBody>
          <a:bodyPr/>
          <a:lstStyle/>
          <a:p>
            <a:pPr eaLnBrk="1" hangingPunct="1"/>
            <a:r>
              <a:rPr lang="zh-CN" altLang="en-US" dirty="0" smtClean="0"/>
              <a:t>类模板特化</a:t>
            </a:r>
            <a:endParaRPr lang="zh-CN" altLang="en-US" dirty="0" smtClean="0"/>
          </a:p>
        </p:txBody>
      </p:sp>
      <p:sp>
        <p:nvSpPr>
          <p:cNvPr id="3" name="内容占位符 2"/>
          <p:cNvSpPr>
            <a:spLocks noGrp="1"/>
          </p:cNvSpPr>
          <p:nvPr>
            <p:ph idx="1"/>
          </p:nvPr>
        </p:nvSpPr>
        <p:spPr>
          <a:xfrm>
            <a:off x="457200" y="1600200"/>
            <a:ext cx="8229600" cy="4525963"/>
          </a:xfrm>
        </p:spPr>
        <p:txBody>
          <a:bodyPr>
            <a:normAutofit fontScale="85000" lnSpcReduction="10000"/>
          </a:bodyPr>
          <a:lstStyle/>
          <a:p>
            <a:pPr eaLnBrk="1" hangingPunct="1">
              <a:buNone/>
            </a:pPr>
            <a:r>
              <a:rPr lang="zh-CN" altLang="en-US" sz="2800" dirty="0" smtClean="0"/>
              <a:t>成员特化：类模板特化除了可以对整个类进行特化以外，</a:t>
            </a:r>
            <a:r>
              <a:rPr lang="en-US" altLang="zh-CN" sz="2800" dirty="0" smtClean="0"/>
              <a:t> </a:t>
            </a:r>
            <a:r>
              <a:rPr lang="zh-CN" altLang="en-US" sz="2800" dirty="0" smtClean="0"/>
              <a:t>还       </a:t>
            </a:r>
            <a:endParaRPr lang="en-US" altLang="zh-CN" sz="2800" dirty="0" smtClean="0"/>
          </a:p>
          <a:p>
            <a:pPr eaLnBrk="1" hangingPunct="1">
              <a:buNone/>
            </a:pPr>
            <a:r>
              <a:rPr lang="en-US" altLang="zh-CN" sz="2800" dirty="0" smtClean="0"/>
              <a:t>                 </a:t>
            </a:r>
            <a:r>
              <a:rPr lang="zh-CN" altLang="en-US" sz="2800" dirty="0" smtClean="0"/>
              <a:t>可以只针对某部分成员函数进行特化。</a:t>
            </a:r>
            <a:endParaRPr lang="en-US" altLang="zh-CN" sz="2800" dirty="0" smtClean="0"/>
          </a:p>
          <a:p>
            <a:pPr eaLnBrk="1" hangingPunct="1">
              <a:buNone/>
            </a:pPr>
            <a:endParaRPr lang="en-US" altLang="zh-CN" sz="2400" dirty="0" smtClean="0"/>
          </a:p>
          <a:p>
            <a:pPr eaLnBrk="1" hangingPunct="1">
              <a:buNone/>
            </a:pPr>
            <a:r>
              <a:rPr lang="zh-CN" altLang="en-US" sz="2400" dirty="0" smtClean="0"/>
              <a:t>声明形式：  </a:t>
            </a:r>
            <a:endParaRPr lang="en-US" altLang="zh-CN" sz="2400" dirty="0" smtClean="0"/>
          </a:p>
          <a:p>
            <a:pPr eaLnBrk="1" hangingPunct="1">
              <a:buNone/>
            </a:pPr>
            <a:r>
              <a:rPr lang="en-US" altLang="zh-CN" sz="2400" dirty="0" smtClean="0"/>
              <a:t>template&lt;&gt;</a:t>
            </a:r>
            <a:endParaRPr lang="en-US" altLang="zh-CN" sz="2400" dirty="0" smtClean="0"/>
          </a:p>
          <a:p>
            <a:pPr eaLnBrk="1" hangingPunct="1">
              <a:buNone/>
            </a:pPr>
            <a:r>
              <a:rPr lang="zh-CN" altLang="en-US" sz="2400" dirty="0" smtClean="0"/>
              <a:t>返回值类型  类模板名</a:t>
            </a:r>
            <a:r>
              <a:rPr lang="en-US" altLang="zh-CN" sz="2400" dirty="0" smtClean="0"/>
              <a:t>&lt;</a:t>
            </a:r>
            <a:r>
              <a:rPr lang="zh-CN" altLang="en-US" sz="2400" dirty="0" smtClean="0"/>
              <a:t>类型参数</a:t>
            </a:r>
            <a:r>
              <a:rPr lang="en-US" altLang="zh-CN" sz="2400" dirty="0" smtClean="0"/>
              <a:t>1,…&gt;::</a:t>
            </a:r>
            <a:r>
              <a:rPr lang="zh-CN" altLang="en-US" sz="2400" dirty="0" smtClean="0"/>
              <a:t>成员函数名</a:t>
            </a:r>
            <a:r>
              <a:rPr lang="en-US" altLang="zh-CN" sz="2400" dirty="0" smtClean="0"/>
              <a:t>(</a:t>
            </a:r>
            <a:r>
              <a:rPr lang="zh-CN" altLang="en-US" sz="2400" dirty="0" smtClean="0"/>
              <a:t>调用参数</a:t>
            </a:r>
            <a:r>
              <a:rPr lang="en-US" altLang="zh-CN" sz="2400" dirty="0" smtClean="0"/>
              <a:t>1</a:t>
            </a:r>
            <a:r>
              <a:rPr lang="zh-CN" altLang="en-US" sz="2400" dirty="0" smtClean="0"/>
              <a:t>，</a:t>
            </a:r>
            <a:r>
              <a:rPr lang="en-US" altLang="zh-CN" sz="2400" dirty="0" smtClean="0"/>
              <a:t>...){....}</a:t>
            </a:r>
            <a:endParaRPr lang="en-US" altLang="zh-CN" sz="2400" dirty="0" smtClean="0"/>
          </a:p>
          <a:p>
            <a:pPr eaLnBrk="1" hangingPunct="1">
              <a:buNone/>
            </a:pPr>
            <a:r>
              <a:rPr lang="zh-CN" altLang="en-US" sz="2400" dirty="0" smtClean="0"/>
              <a:t>例如</a:t>
            </a:r>
            <a:r>
              <a:rPr lang="en-US" altLang="zh-CN" sz="2400" dirty="0" smtClean="0"/>
              <a:t>:       </a:t>
            </a:r>
            <a:endParaRPr lang="en-US" altLang="zh-CN" sz="2400" dirty="0" smtClean="0"/>
          </a:p>
          <a:p>
            <a:pPr eaLnBrk="1" hangingPunct="1">
              <a:buNone/>
            </a:pPr>
            <a:r>
              <a:rPr lang="en-US" altLang="zh-CN" sz="2400" dirty="0" smtClean="0"/>
              <a:t>template&lt;&gt; char *const </a:t>
            </a:r>
            <a:r>
              <a:rPr lang="en-US" altLang="zh-CN" sz="2400" dirty="0" err="1" smtClean="0"/>
              <a:t>CMath</a:t>
            </a:r>
            <a:r>
              <a:rPr lang="en-US" altLang="zh-CN" sz="2400" dirty="0" smtClean="0"/>
              <a:t>&lt;char *const&gt;::sum(...){....}</a:t>
            </a:r>
            <a:endParaRPr lang="en-US" altLang="zh-CN" sz="2400" dirty="0" smtClean="0"/>
          </a:p>
          <a:p>
            <a:pPr eaLnBrk="1" hangingPunct="1">
              <a:buNone/>
            </a:pPr>
            <a:endParaRPr lang="en-US" altLang="zh-CN" sz="2400" dirty="0" smtClean="0"/>
          </a:p>
          <a:p>
            <a:pPr eaLnBrk="1" hangingPunct="1">
              <a:lnSpc>
                <a:spcPct val="80000"/>
              </a:lnSpc>
              <a:buNone/>
            </a:pPr>
            <a:r>
              <a:rPr lang="en-US" altLang="zh-CN" sz="2800" dirty="0" smtClean="0"/>
              <a:t>6 ) </a:t>
            </a:r>
            <a:r>
              <a:rPr lang="zh-CN" altLang="en-US" sz="2800" dirty="0" smtClean="0"/>
              <a:t>类模板的局部特化</a:t>
            </a:r>
            <a:endParaRPr lang="zh-CN" altLang="en-US" sz="2800" dirty="0" smtClean="0"/>
          </a:p>
          <a:p>
            <a:pPr eaLnBrk="1" hangingPunct="1">
              <a:lnSpc>
                <a:spcPct val="80000"/>
              </a:lnSpc>
              <a:buNone/>
            </a:pPr>
            <a:r>
              <a:rPr lang="zh-CN" altLang="en-US" sz="2400" dirty="0" smtClean="0"/>
              <a:t>     </a:t>
            </a:r>
            <a:endParaRPr lang="en-US" altLang="zh-CN" sz="2400" dirty="0" smtClean="0"/>
          </a:p>
          <a:p>
            <a:pPr eaLnBrk="1" hangingPunct="1">
              <a:lnSpc>
                <a:spcPct val="80000"/>
              </a:lnSpc>
              <a:buNone/>
            </a:pPr>
            <a:r>
              <a:rPr lang="en-US" altLang="zh-CN" sz="2400" dirty="0" smtClean="0"/>
              <a:t>     </a:t>
            </a:r>
            <a:r>
              <a:rPr lang="zh-CN" altLang="en-US" sz="2800" dirty="0" smtClean="0"/>
              <a:t>类模板的局部特化，除非必要，否则尽量不要特化，因</a:t>
            </a:r>
            <a:endParaRPr lang="en-US" altLang="zh-CN" sz="2800" dirty="0" smtClean="0"/>
          </a:p>
          <a:p>
            <a:pPr eaLnBrk="1" hangingPunct="1">
              <a:lnSpc>
                <a:spcPct val="80000"/>
              </a:lnSpc>
              <a:buNone/>
            </a:pPr>
            <a:r>
              <a:rPr lang="en-US" altLang="zh-CN" sz="2800" dirty="0" smtClean="0"/>
              <a:t>    </a:t>
            </a:r>
            <a:r>
              <a:rPr lang="zh-CN" altLang="en-US" sz="2800" dirty="0" smtClean="0"/>
              <a:t>为特化版本过多容易引发编译器匹配歧义。</a:t>
            </a:r>
            <a:endParaRPr lang="zh-CN" altLang="en-US" sz="28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ctrTitle"/>
          </p:nvPr>
        </p:nvSpPr>
        <p:spPr>
          <a:xfrm>
            <a:off x="0" y="357188"/>
            <a:ext cx="8201025" cy="928687"/>
          </a:xfrm>
          <a:noFill/>
        </p:spPr>
        <p:txBody>
          <a:bodyPr/>
          <a:lstStyle/>
          <a:p>
            <a:pPr eaLnBrk="1" hangingPunct="1"/>
            <a:r>
              <a:rPr lang="zh-CN" altLang="en-US" dirty="0" smtClean="0"/>
              <a:t>类模板类型参数缺省值</a:t>
            </a:r>
            <a:endParaRPr lang="zh-CN" altLang="en-US" dirty="0" smtClean="0"/>
          </a:p>
        </p:txBody>
      </p:sp>
      <p:sp>
        <p:nvSpPr>
          <p:cNvPr id="3" name="内容占位符 2"/>
          <p:cNvSpPr>
            <a:spLocks noGrp="1"/>
          </p:cNvSpPr>
          <p:nvPr>
            <p:ph idx="1"/>
          </p:nvPr>
        </p:nvSpPr>
        <p:spPr>
          <a:xfrm>
            <a:off x="457200" y="1600200"/>
            <a:ext cx="8229600" cy="4525963"/>
          </a:xfrm>
        </p:spPr>
        <p:txBody>
          <a:bodyPr>
            <a:normAutofit/>
          </a:bodyPr>
          <a:lstStyle/>
          <a:p>
            <a:pPr eaLnBrk="1" hangingPunct="1">
              <a:buNone/>
              <a:defRPr/>
            </a:pPr>
            <a:r>
              <a:rPr lang="en-US" altLang="zh-CN" sz="2800" dirty="0" smtClean="0"/>
              <a:t>7 ) </a:t>
            </a:r>
            <a:r>
              <a:rPr lang="zh-CN" altLang="en-US" sz="2800" dirty="0" smtClean="0"/>
              <a:t>类模板类型形参的缺省值</a:t>
            </a:r>
            <a:endParaRPr lang="zh-CN" altLang="en-US" sz="2800" dirty="0" smtClean="0"/>
          </a:p>
          <a:p>
            <a:pPr eaLnBrk="1" hangingPunct="1">
              <a:buNone/>
              <a:defRPr/>
            </a:pPr>
            <a:r>
              <a:rPr lang="zh-CN" altLang="en-US" sz="2400" dirty="0" smtClean="0"/>
              <a:t>    （</a:t>
            </a:r>
            <a:r>
              <a:rPr lang="en-US" altLang="zh-CN" sz="2400" dirty="0" smtClean="0"/>
              <a:t>1</a:t>
            </a:r>
            <a:r>
              <a:rPr lang="zh-CN" altLang="en-US" sz="2400" dirty="0" smtClean="0"/>
              <a:t>）类模板的类型形参可以带缺省值</a:t>
            </a:r>
            <a:endParaRPr lang="zh-CN" altLang="en-US" sz="2400" dirty="0" smtClean="0"/>
          </a:p>
          <a:p>
            <a:pPr eaLnBrk="1" hangingPunct="1">
              <a:buNone/>
              <a:defRPr/>
            </a:pPr>
            <a:r>
              <a:rPr lang="zh-CN" altLang="en-US" sz="2400" dirty="0" smtClean="0"/>
              <a:t>         </a:t>
            </a:r>
            <a:endParaRPr lang="en-US" altLang="zh-CN" sz="2400" dirty="0" smtClean="0"/>
          </a:p>
          <a:p>
            <a:pPr eaLnBrk="1" hangingPunct="1">
              <a:buNone/>
              <a:defRPr/>
            </a:pPr>
            <a:r>
              <a:rPr lang="en-US" altLang="zh-CN" sz="2400" dirty="0" smtClean="0"/>
              <a:t>         </a:t>
            </a:r>
            <a:r>
              <a:rPr lang="zh-CN" altLang="en-US" sz="2400" dirty="0" smtClean="0"/>
              <a:t>实例化类模板时，如果提供了模板的类型实参则用所</a:t>
            </a:r>
            <a:endParaRPr lang="en-US" altLang="zh-CN" sz="2400" dirty="0" smtClean="0"/>
          </a:p>
          <a:p>
            <a:pPr eaLnBrk="1" hangingPunct="1">
              <a:buNone/>
              <a:defRPr/>
            </a:pPr>
            <a:r>
              <a:rPr lang="en-US" altLang="zh-CN" sz="2400" dirty="0" smtClean="0"/>
              <a:t>         </a:t>
            </a:r>
            <a:r>
              <a:rPr lang="zh-CN" altLang="en-US" sz="2400" dirty="0" smtClean="0"/>
              <a:t>提供的模板的类型实参来实例化类模板，如果没有提</a:t>
            </a:r>
            <a:endParaRPr lang="en-US" altLang="zh-CN" sz="2400" dirty="0" smtClean="0"/>
          </a:p>
          <a:p>
            <a:pPr eaLnBrk="1" hangingPunct="1">
              <a:buNone/>
              <a:defRPr/>
            </a:pPr>
            <a:r>
              <a:rPr lang="en-US" altLang="zh-CN" sz="2400" dirty="0" smtClean="0"/>
              <a:t>         </a:t>
            </a:r>
            <a:r>
              <a:rPr lang="zh-CN" altLang="en-US" sz="2400" dirty="0" smtClean="0"/>
              <a:t>供模板类型实参则用相应的</a:t>
            </a:r>
            <a:r>
              <a:rPr lang="zh-CN" altLang="en-US" sz="2400" b="1" dirty="0" smtClean="0">
                <a:solidFill>
                  <a:srgbClr val="FF0000"/>
                </a:solidFill>
              </a:rPr>
              <a:t>模板形参的缺省类型</a:t>
            </a:r>
            <a:r>
              <a:rPr lang="zh-CN" altLang="en-US" sz="2400" dirty="0" smtClean="0"/>
              <a:t>来实</a:t>
            </a:r>
            <a:endParaRPr lang="en-US" altLang="zh-CN" sz="2400" dirty="0" smtClean="0"/>
          </a:p>
          <a:p>
            <a:pPr eaLnBrk="1" hangingPunct="1">
              <a:buNone/>
              <a:defRPr/>
            </a:pPr>
            <a:r>
              <a:rPr lang="en-US" altLang="zh-CN" sz="2400" dirty="0" smtClean="0"/>
              <a:t>         </a:t>
            </a:r>
            <a:r>
              <a:rPr lang="zh-CN" altLang="en-US" sz="2400" dirty="0" smtClean="0"/>
              <a:t>例化类模板。</a:t>
            </a:r>
            <a:endParaRPr lang="zh-CN" altLang="en-US" sz="2400" dirty="0" smtClean="0"/>
          </a:p>
          <a:p>
            <a:pPr eaLnBrk="1" hangingPunct="1">
              <a:buNone/>
              <a:defRPr/>
            </a:pPr>
            <a:endParaRPr lang="en-US" altLang="zh-CN" sz="2400" dirty="0" smtClean="0"/>
          </a:p>
          <a:p>
            <a:pPr eaLnBrk="1" hangingPunct="1">
              <a:buNone/>
              <a:defRPr/>
            </a:pPr>
            <a:r>
              <a:rPr lang="zh-CN" altLang="en-US" sz="2400" dirty="0" smtClean="0"/>
              <a:t>    （</a:t>
            </a:r>
            <a:r>
              <a:rPr lang="en-US" altLang="zh-CN" sz="2400" dirty="0" smtClean="0"/>
              <a:t>2</a:t>
            </a:r>
            <a:r>
              <a:rPr lang="zh-CN" altLang="en-US" sz="2400" dirty="0" smtClean="0"/>
              <a:t>）如果类模板的某个类型形参带有缺省值，那么它后</a:t>
            </a:r>
            <a:endParaRPr lang="en-US" altLang="zh-CN" sz="2400" dirty="0" smtClean="0"/>
          </a:p>
          <a:p>
            <a:pPr eaLnBrk="1" hangingPunct="1">
              <a:buNone/>
              <a:defRPr/>
            </a:pPr>
            <a:r>
              <a:rPr lang="en-US" altLang="zh-CN" sz="2400" dirty="0" smtClean="0"/>
              <a:t>            </a:t>
            </a:r>
            <a:r>
              <a:rPr lang="zh-CN" altLang="en-US" sz="2400" dirty="0" smtClean="0"/>
              <a:t>面的模板形参都必须带有缺省值。</a:t>
            </a:r>
            <a:endParaRPr lang="zh-CN" alt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ctrTitle"/>
          </p:nvPr>
        </p:nvSpPr>
        <p:spPr>
          <a:xfrm>
            <a:off x="0" y="357188"/>
            <a:ext cx="8201025" cy="928687"/>
          </a:xfrm>
          <a:noFill/>
        </p:spPr>
        <p:txBody>
          <a:bodyPr/>
          <a:lstStyle/>
          <a:p>
            <a:pPr eaLnBrk="1" hangingPunct="1"/>
            <a:r>
              <a:rPr lang="zh-CN" altLang="en-US" dirty="0" smtClean="0"/>
              <a:t>类模板的数值型模板参数</a:t>
            </a:r>
            <a:endParaRPr lang="zh-CN" altLang="en-US" dirty="0" smtClean="0"/>
          </a:p>
        </p:txBody>
      </p:sp>
      <p:sp>
        <p:nvSpPr>
          <p:cNvPr id="49154" name="内容占位符 2"/>
          <p:cNvSpPr>
            <a:spLocks noGrp="1"/>
          </p:cNvSpPr>
          <p:nvPr>
            <p:ph idx="1"/>
          </p:nvPr>
        </p:nvSpPr>
        <p:spPr>
          <a:xfrm>
            <a:off x="457200" y="1600200"/>
            <a:ext cx="8229600" cy="4525963"/>
          </a:xfrm>
        </p:spPr>
        <p:txBody>
          <a:bodyPr/>
          <a:lstStyle/>
          <a:p>
            <a:pPr eaLnBrk="1" hangingPunct="1">
              <a:buNone/>
            </a:pPr>
            <a:r>
              <a:rPr lang="en-US" altLang="zh-CN" sz="2800" dirty="0" smtClean="0"/>
              <a:t>8</a:t>
            </a:r>
            <a:r>
              <a:rPr lang="zh-CN" altLang="en-US" sz="2800" dirty="0" smtClean="0"/>
              <a:t>）数值形式的模板参数</a:t>
            </a:r>
            <a:endParaRPr lang="zh-CN" altLang="en-US" sz="2800" dirty="0" smtClean="0"/>
          </a:p>
          <a:p>
            <a:pPr eaLnBrk="1" hangingPunct="1">
              <a:buNone/>
            </a:pPr>
            <a:r>
              <a:rPr lang="zh-CN" altLang="en-US" sz="2400" dirty="0" smtClean="0"/>
              <a:t>     </a:t>
            </a:r>
            <a:endParaRPr lang="en-US" altLang="zh-CN" sz="2400" dirty="0" smtClean="0"/>
          </a:p>
          <a:p>
            <a:pPr eaLnBrk="1" hangingPunct="1">
              <a:buNone/>
            </a:pPr>
            <a:r>
              <a:rPr lang="en-US" altLang="zh-CN" sz="2400" dirty="0" smtClean="0"/>
              <a:t>     </a:t>
            </a:r>
            <a:r>
              <a:rPr lang="zh-CN" altLang="en-US" sz="2400" dirty="0" smtClean="0"/>
              <a:t>类模板的模板参数并不限于类型参数，</a:t>
            </a:r>
            <a:r>
              <a:rPr lang="zh-CN" altLang="en-US" sz="2400" b="1" dirty="0" smtClean="0">
                <a:solidFill>
                  <a:srgbClr val="FF0000"/>
                </a:solidFill>
              </a:rPr>
              <a:t>普通数值</a:t>
            </a:r>
            <a:r>
              <a:rPr lang="zh-CN" altLang="en-US" sz="2400" dirty="0" smtClean="0"/>
              <a:t>也可以</a:t>
            </a:r>
            <a:endParaRPr lang="en-US" altLang="zh-CN" sz="2400" dirty="0" smtClean="0"/>
          </a:p>
          <a:p>
            <a:pPr eaLnBrk="1" hangingPunct="1">
              <a:buNone/>
            </a:pPr>
            <a:r>
              <a:rPr lang="en-US" altLang="zh-CN" sz="2400" dirty="0" smtClean="0"/>
              <a:t>     </a:t>
            </a:r>
            <a:r>
              <a:rPr lang="zh-CN" altLang="en-US" sz="2400" dirty="0" smtClean="0"/>
              <a:t>作为模板的参数。</a:t>
            </a:r>
            <a:endParaRPr lang="zh-CN" altLang="en-US" sz="24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ctrTitle"/>
          </p:nvPr>
        </p:nvSpPr>
        <p:spPr>
          <a:xfrm>
            <a:off x="0" y="357188"/>
            <a:ext cx="8201025" cy="928687"/>
          </a:xfrm>
          <a:noFill/>
        </p:spPr>
        <p:txBody>
          <a:bodyPr/>
          <a:lstStyle/>
          <a:p>
            <a:pPr eaLnBrk="1" hangingPunct="1"/>
            <a:r>
              <a:rPr lang="zh-CN" altLang="en-US" dirty="0" smtClean="0"/>
              <a:t>模板技巧</a:t>
            </a:r>
            <a:endParaRPr lang="zh-CN" altLang="en-US" dirty="0" smtClean="0"/>
          </a:p>
        </p:txBody>
      </p:sp>
      <p:sp>
        <p:nvSpPr>
          <p:cNvPr id="3" name="内容占位符 2"/>
          <p:cNvSpPr>
            <a:spLocks noGrp="1"/>
          </p:cNvSpPr>
          <p:nvPr>
            <p:ph idx="1"/>
          </p:nvPr>
        </p:nvSpPr>
        <p:spPr>
          <a:xfrm>
            <a:off x="457200" y="1341438"/>
            <a:ext cx="8229600" cy="4967287"/>
          </a:xfrm>
        </p:spPr>
        <p:txBody>
          <a:bodyPr>
            <a:normAutofit/>
          </a:bodyPr>
          <a:lstStyle/>
          <a:p>
            <a:pPr eaLnBrk="1" hangingPunct="1">
              <a:buNone/>
              <a:defRPr/>
            </a:pPr>
            <a:r>
              <a:rPr lang="zh-CN" altLang="en-US" dirty="0" smtClean="0"/>
              <a:t>四 模板技巧</a:t>
            </a:r>
            <a:endParaRPr lang="en-US" altLang="zh-CN" dirty="0" smtClean="0"/>
          </a:p>
          <a:p>
            <a:pPr eaLnBrk="1" hangingPunct="1">
              <a:buNone/>
              <a:defRPr/>
            </a:pPr>
            <a:r>
              <a:rPr lang="en-US" altLang="zh-CN" sz="2800" dirty="0" smtClean="0"/>
              <a:t>1</a:t>
            </a:r>
            <a:r>
              <a:rPr lang="zh-CN" altLang="en-US" sz="2800" dirty="0" smtClean="0"/>
              <a:t>）模板型类模板成员</a:t>
            </a:r>
            <a:endParaRPr lang="zh-CN" altLang="en-US" sz="2800" dirty="0" smtClean="0"/>
          </a:p>
          <a:p>
            <a:pPr eaLnBrk="1" hangingPunct="1">
              <a:buNone/>
              <a:defRPr/>
            </a:pPr>
            <a:r>
              <a:rPr lang="zh-CN" altLang="en-US" dirty="0" smtClean="0"/>
              <a:t>   </a:t>
            </a:r>
            <a:r>
              <a:rPr lang="zh-CN" altLang="en-US" sz="2400" dirty="0" smtClean="0"/>
              <a:t>（</a:t>
            </a:r>
            <a:r>
              <a:rPr lang="en-US" altLang="zh-CN" sz="2400" dirty="0" smtClean="0"/>
              <a:t>1</a:t>
            </a:r>
            <a:r>
              <a:rPr lang="zh-CN" altLang="en-US" sz="2400" dirty="0" smtClean="0"/>
              <a:t>）模板型成员变量</a:t>
            </a:r>
            <a:endParaRPr lang="zh-CN" altLang="en-US" sz="2400" dirty="0" smtClean="0"/>
          </a:p>
          <a:p>
            <a:pPr eaLnBrk="1" hangingPunct="1">
              <a:buNone/>
              <a:defRPr/>
            </a:pPr>
            <a:r>
              <a:rPr lang="zh-CN" altLang="en-US" sz="2400" dirty="0" smtClean="0"/>
              <a:t>            </a:t>
            </a:r>
            <a:r>
              <a:rPr lang="zh-CN" altLang="en-US" sz="2400" b="1" dirty="0" smtClean="0">
                <a:solidFill>
                  <a:srgbClr val="FF0000"/>
                </a:solidFill>
              </a:rPr>
              <a:t>类模板的成员变量</a:t>
            </a:r>
            <a:r>
              <a:rPr lang="zh-CN" altLang="en-US" sz="2400" dirty="0" smtClean="0"/>
              <a:t>，但类型是由</a:t>
            </a:r>
            <a:r>
              <a:rPr lang="zh-CN" altLang="en-US" sz="2400" b="1" dirty="0" smtClean="0">
                <a:solidFill>
                  <a:srgbClr val="FF0000"/>
                </a:solidFill>
              </a:rPr>
              <a:t>一个类模板实例化</a:t>
            </a:r>
            <a:endParaRPr lang="en-US" altLang="zh-CN" sz="2400" b="1" dirty="0" smtClean="0">
              <a:solidFill>
                <a:srgbClr val="FF0000"/>
              </a:solidFill>
            </a:endParaRPr>
          </a:p>
          <a:p>
            <a:pPr eaLnBrk="1" hangingPunct="1">
              <a:buNone/>
              <a:defRPr/>
            </a:pPr>
            <a:r>
              <a:rPr lang="en-US" altLang="zh-CN" sz="2400" b="1" dirty="0" smtClean="0">
                <a:solidFill>
                  <a:srgbClr val="FF0000"/>
                </a:solidFill>
              </a:rPr>
              <a:t>            </a:t>
            </a:r>
            <a:r>
              <a:rPr lang="zh-CN" altLang="en-US" sz="2400" b="1" dirty="0" smtClean="0">
                <a:solidFill>
                  <a:srgbClr val="FF0000"/>
                </a:solidFill>
              </a:rPr>
              <a:t>的未知类</a:t>
            </a:r>
            <a:r>
              <a:rPr lang="zh-CN" altLang="en-US" sz="2400" dirty="0" smtClean="0"/>
              <a:t>，那么它就是模板型成员变量。</a:t>
            </a:r>
            <a:endParaRPr lang="en-US" altLang="zh-CN" dirty="0" smtClean="0"/>
          </a:p>
          <a:p>
            <a:pPr eaLnBrk="1" hangingPunct="1">
              <a:buNone/>
              <a:defRPr/>
            </a:pPr>
            <a:r>
              <a:rPr lang="en-US" altLang="zh-CN" dirty="0" smtClean="0"/>
              <a:t>         </a:t>
            </a:r>
            <a:r>
              <a:rPr lang="zh-CN" altLang="en-US" sz="2400" dirty="0" smtClean="0"/>
              <a:t>例如：</a:t>
            </a:r>
            <a:r>
              <a:rPr lang="en-US" altLang="zh-CN" sz="2400" dirty="0" smtClean="0"/>
              <a:t>template&lt;class T&gt;class </a:t>
            </a:r>
            <a:r>
              <a:rPr lang="en-US" altLang="zh-CN" sz="2400" dirty="0" err="1" smtClean="0"/>
              <a:t>Arrary</a:t>
            </a:r>
            <a:r>
              <a:rPr lang="en-US" altLang="zh-CN" sz="2400" dirty="0" smtClean="0"/>
              <a:t>{…};</a:t>
            </a:r>
            <a:endParaRPr lang="en-US" altLang="zh-CN" sz="2400" dirty="0" smtClean="0"/>
          </a:p>
          <a:p>
            <a:pPr eaLnBrk="1" hangingPunct="1">
              <a:buNone/>
              <a:defRPr/>
            </a:pPr>
            <a:r>
              <a:rPr lang="en-US" altLang="zh-CN" sz="2400" dirty="0" smtClean="0"/>
              <a:t>                      template&lt;class D&gt;class Sum{</a:t>
            </a:r>
            <a:endParaRPr lang="en-US" altLang="zh-CN" sz="2400" dirty="0" smtClean="0"/>
          </a:p>
          <a:p>
            <a:pPr eaLnBrk="1" hangingPunct="1">
              <a:buNone/>
              <a:defRPr/>
            </a:pPr>
            <a:r>
              <a:rPr lang="en-US" altLang="zh-CN" sz="2400" dirty="0" smtClean="0"/>
              <a:t>                      public:</a:t>
            </a:r>
            <a:endParaRPr lang="en-US" altLang="zh-CN" sz="2400" dirty="0" smtClean="0"/>
          </a:p>
          <a:p>
            <a:pPr eaLnBrk="1" hangingPunct="1">
              <a:buNone/>
              <a:defRPr/>
            </a:pPr>
            <a:r>
              <a:rPr lang="en-US" altLang="zh-CN" sz="2400" dirty="0" smtClean="0"/>
              <a:t>                          </a:t>
            </a:r>
            <a:r>
              <a:rPr lang="en-US" altLang="zh-CN" sz="2400" dirty="0" err="1" smtClean="0"/>
              <a:t>Arrary</a:t>
            </a:r>
            <a:r>
              <a:rPr lang="en-US" altLang="zh-CN" sz="2400" dirty="0" smtClean="0"/>
              <a:t>&lt;D&gt; </a:t>
            </a:r>
            <a:r>
              <a:rPr lang="en-US" altLang="zh-CN" sz="2400" dirty="0" err="1" smtClean="0"/>
              <a:t>m_arr</a:t>
            </a:r>
            <a:r>
              <a:rPr lang="en-US" altLang="zh-CN" sz="2400" dirty="0" smtClean="0"/>
              <a:t>[10]; //</a:t>
            </a:r>
            <a:r>
              <a:rPr lang="zh-CN" altLang="en-US" sz="2400" dirty="0" smtClean="0"/>
              <a:t>模板型成员变量</a:t>
            </a:r>
            <a:endParaRPr lang="en-US" altLang="zh-CN" sz="2400" dirty="0" smtClean="0"/>
          </a:p>
          <a:p>
            <a:pPr eaLnBrk="1" hangingPunct="1">
              <a:buNone/>
              <a:defRPr/>
            </a:pPr>
            <a:r>
              <a:rPr lang="en-US" altLang="zh-CN" sz="2400" dirty="0" smtClean="0"/>
              <a:t>                      }</a:t>
            </a:r>
            <a:r>
              <a:rPr lang="zh-CN" altLang="en-US" sz="2400" dirty="0" smtClean="0"/>
              <a:t>    </a:t>
            </a:r>
            <a:endParaRPr lang="zh-CN" alt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ctrTitle"/>
          </p:nvPr>
        </p:nvSpPr>
        <p:spPr>
          <a:xfrm>
            <a:off x="0" y="357188"/>
            <a:ext cx="8201025" cy="928687"/>
          </a:xfrm>
          <a:noFill/>
        </p:spPr>
        <p:txBody>
          <a:bodyPr/>
          <a:lstStyle/>
          <a:p>
            <a:pPr eaLnBrk="1" hangingPunct="1"/>
            <a:r>
              <a:rPr lang="zh-CN" altLang="en-US" dirty="0" smtClean="0"/>
              <a:t>模板技巧</a:t>
            </a:r>
            <a:endParaRPr lang="zh-CN" altLang="en-US" dirty="0" smtClean="0"/>
          </a:p>
        </p:txBody>
      </p:sp>
      <p:sp>
        <p:nvSpPr>
          <p:cNvPr id="51202" name="内容占位符 2"/>
          <p:cNvSpPr>
            <a:spLocks noGrp="1"/>
          </p:cNvSpPr>
          <p:nvPr>
            <p:ph idx="1"/>
          </p:nvPr>
        </p:nvSpPr>
        <p:spPr>
          <a:xfrm>
            <a:off x="457200" y="1600200"/>
            <a:ext cx="8229600" cy="4525963"/>
          </a:xfrm>
        </p:spPr>
        <p:txBody>
          <a:bodyPr>
            <a:normAutofit fontScale="40000" lnSpcReduction="20000"/>
          </a:bodyPr>
          <a:lstStyle/>
          <a:p>
            <a:pPr eaLnBrk="1" hangingPunct="1">
              <a:buNone/>
            </a:pPr>
            <a:r>
              <a:rPr lang="zh-CN" altLang="en-US" sz="7000" dirty="0" smtClean="0"/>
              <a:t>（</a:t>
            </a:r>
            <a:r>
              <a:rPr lang="en-US" altLang="zh-CN" sz="7000" dirty="0" smtClean="0"/>
              <a:t>2</a:t>
            </a:r>
            <a:r>
              <a:rPr lang="zh-CN" altLang="en-US" sz="7000" dirty="0" smtClean="0"/>
              <a:t>）模板型成员函数</a:t>
            </a:r>
            <a:r>
              <a:rPr lang="en-US" altLang="zh-CN" sz="7000" dirty="0" smtClean="0"/>
              <a:t>(</a:t>
            </a:r>
            <a:r>
              <a:rPr lang="zh-CN" altLang="en-US" sz="7000" b="1" dirty="0" smtClean="0">
                <a:solidFill>
                  <a:srgbClr val="FF0000"/>
                </a:solidFill>
              </a:rPr>
              <a:t>成员函数模板</a:t>
            </a:r>
            <a:r>
              <a:rPr lang="en-US" altLang="zh-CN" sz="7000" dirty="0" smtClean="0"/>
              <a:t>)</a:t>
            </a:r>
            <a:endParaRPr lang="zh-CN" altLang="en-US" sz="7000" dirty="0" smtClean="0"/>
          </a:p>
          <a:p>
            <a:pPr eaLnBrk="1" hangingPunct="1">
              <a:buNone/>
            </a:pPr>
            <a:r>
              <a:rPr lang="zh-CN" altLang="en-US" sz="6000" dirty="0" smtClean="0"/>
              <a:t>         类模板的</a:t>
            </a:r>
            <a:r>
              <a:rPr lang="zh-CN" altLang="en-US" sz="6000" b="1" dirty="0" smtClean="0">
                <a:solidFill>
                  <a:srgbClr val="FF0000"/>
                </a:solidFill>
              </a:rPr>
              <a:t>成员函数模板</a:t>
            </a:r>
            <a:r>
              <a:rPr lang="zh-CN" altLang="en-US" sz="6000" dirty="0" smtClean="0"/>
              <a:t>。</a:t>
            </a:r>
            <a:endParaRPr lang="zh-CN" altLang="en-US" sz="6000" dirty="0" smtClean="0"/>
          </a:p>
          <a:p>
            <a:pPr eaLnBrk="1" hangingPunct="1">
              <a:buNone/>
            </a:pPr>
            <a:r>
              <a:rPr lang="zh-CN" altLang="en-US" sz="6000" dirty="0" smtClean="0"/>
              <a:t>         例如</a:t>
            </a:r>
            <a:r>
              <a:rPr lang="en-US" altLang="zh-CN" sz="6000" dirty="0" smtClean="0"/>
              <a:t>:</a:t>
            </a:r>
            <a:endParaRPr lang="en-US" altLang="zh-CN" sz="6000" dirty="0" smtClean="0"/>
          </a:p>
          <a:p>
            <a:pPr eaLnBrk="1" hangingPunct="1">
              <a:buNone/>
            </a:pPr>
            <a:r>
              <a:rPr lang="en-US" altLang="zh-CN" sz="6000" dirty="0" smtClean="0"/>
              <a:t>            template&lt;class T&gt;class </a:t>
            </a:r>
            <a:r>
              <a:rPr lang="en-US" altLang="zh-CN" sz="6000" dirty="0" err="1" smtClean="0"/>
              <a:t>CMath</a:t>
            </a:r>
            <a:r>
              <a:rPr lang="en-US" altLang="zh-CN" sz="6000" dirty="0" smtClean="0"/>
              <a:t>{</a:t>
            </a:r>
            <a:endParaRPr lang="en-US" altLang="zh-CN" sz="6000" dirty="0" smtClean="0"/>
          </a:p>
          <a:p>
            <a:pPr eaLnBrk="1" hangingPunct="1">
              <a:buNone/>
            </a:pPr>
            <a:r>
              <a:rPr lang="en-US" altLang="zh-CN" sz="6000" dirty="0" smtClean="0"/>
              <a:t>            public:</a:t>
            </a:r>
            <a:endParaRPr lang="en-US" altLang="zh-CN" sz="6000" dirty="0" smtClean="0"/>
          </a:p>
          <a:p>
            <a:pPr eaLnBrk="1" hangingPunct="1">
              <a:buNone/>
            </a:pPr>
            <a:r>
              <a:rPr lang="en-US" altLang="zh-CN" sz="6000" dirty="0" smtClean="0"/>
              <a:t>                 template&lt;class D&gt;void </a:t>
            </a:r>
            <a:r>
              <a:rPr lang="en-US" altLang="zh-CN" sz="6000" dirty="0" err="1" smtClean="0"/>
              <a:t>foo</a:t>
            </a:r>
            <a:r>
              <a:rPr lang="en-US" altLang="zh-CN" sz="6000" dirty="0" smtClean="0"/>
              <a:t>(){......}</a:t>
            </a:r>
            <a:endParaRPr lang="en-US" altLang="zh-CN" sz="6000" dirty="0" smtClean="0"/>
          </a:p>
          <a:p>
            <a:pPr eaLnBrk="1" hangingPunct="1">
              <a:buNone/>
            </a:pPr>
            <a:r>
              <a:rPr lang="en-US" altLang="zh-CN" sz="6000" dirty="0" smtClean="0"/>
              <a:t>            };</a:t>
            </a:r>
            <a:endParaRPr lang="en-US" altLang="zh-CN" sz="6000" dirty="0" smtClean="0"/>
          </a:p>
          <a:p>
            <a:pPr eaLnBrk="1" hangingPunct="1">
              <a:buNone/>
            </a:pPr>
            <a:endParaRPr lang="en-US" altLang="zh-CN" sz="6000" dirty="0" smtClean="0"/>
          </a:p>
          <a:p>
            <a:pPr eaLnBrk="1" hangingPunct="1">
              <a:buNone/>
            </a:pPr>
            <a:r>
              <a:rPr lang="zh-CN" altLang="en-US" sz="6000" dirty="0" smtClean="0"/>
              <a:t>如果在类外实现：</a:t>
            </a:r>
            <a:endParaRPr lang="zh-CN" altLang="en-US" sz="6000" dirty="0" smtClean="0"/>
          </a:p>
          <a:p>
            <a:pPr eaLnBrk="1" hangingPunct="1">
              <a:buNone/>
            </a:pPr>
            <a:r>
              <a:rPr lang="zh-CN" altLang="en-US" sz="6000" dirty="0" smtClean="0"/>
              <a:t>            </a:t>
            </a:r>
            <a:r>
              <a:rPr lang="en-US" altLang="zh-CN" sz="6000" dirty="0" smtClean="0"/>
              <a:t>template&lt;class T&gt;</a:t>
            </a:r>
            <a:endParaRPr lang="en-US" altLang="zh-CN" sz="6000" dirty="0" smtClean="0"/>
          </a:p>
          <a:p>
            <a:pPr eaLnBrk="1" hangingPunct="1">
              <a:buNone/>
            </a:pPr>
            <a:r>
              <a:rPr lang="en-US" altLang="zh-CN" sz="6000" dirty="0" smtClean="0"/>
              <a:t>            template&lt;class D&gt;void </a:t>
            </a:r>
            <a:r>
              <a:rPr lang="en-US" altLang="zh-CN" sz="6000" dirty="0" err="1" smtClean="0"/>
              <a:t>CMath</a:t>
            </a:r>
            <a:r>
              <a:rPr lang="en-US" altLang="zh-CN" sz="6000" dirty="0" smtClean="0"/>
              <a:t>&lt;T&gt;::</a:t>
            </a:r>
            <a:r>
              <a:rPr lang="en-US" altLang="zh-CN" sz="6000" dirty="0" err="1" smtClean="0"/>
              <a:t>foo</a:t>
            </a:r>
            <a:r>
              <a:rPr lang="en-US" altLang="zh-CN" sz="6000" dirty="0" smtClean="0"/>
              <a:t>(){.....}</a:t>
            </a:r>
            <a:endParaRPr lang="zh-CN" altLang="en-US" sz="6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ctrTitle"/>
          </p:nvPr>
        </p:nvSpPr>
        <p:spPr>
          <a:xfrm>
            <a:off x="0" y="357188"/>
            <a:ext cx="8201025" cy="928687"/>
          </a:xfrm>
          <a:noFill/>
        </p:spPr>
        <p:txBody>
          <a:bodyPr/>
          <a:lstStyle/>
          <a:p>
            <a:pPr eaLnBrk="1" hangingPunct="1"/>
            <a:r>
              <a:rPr lang="zh-CN" altLang="en-US" dirty="0" smtClean="0"/>
              <a:t>模板技巧</a:t>
            </a:r>
            <a:endParaRPr lang="zh-CN" altLang="en-US" dirty="0" smtClean="0"/>
          </a:p>
        </p:txBody>
      </p:sp>
      <p:sp>
        <p:nvSpPr>
          <p:cNvPr id="52226" name="内容占位符 2"/>
          <p:cNvSpPr>
            <a:spLocks noGrp="1"/>
          </p:cNvSpPr>
          <p:nvPr>
            <p:ph idx="1"/>
          </p:nvPr>
        </p:nvSpPr>
        <p:spPr>
          <a:xfrm>
            <a:off x="457200" y="1600200"/>
            <a:ext cx="8229600" cy="4525963"/>
          </a:xfrm>
        </p:spPr>
        <p:txBody>
          <a:bodyPr>
            <a:normAutofit/>
          </a:bodyPr>
          <a:lstStyle/>
          <a:p>
            <a:pPr eaLnBrk="1" hangingPunct="1">
              <a:buNone/>
            </a:pPr>
            <a:r>
              <a:rPr lang="zh-CN" altLang="en-US" sz="2800" dirty="0" smtClean="0"/>
              <a:t>（</a:t>
            </a:r>
            <a:r>
              <a:rPr lang="en-US" altLang="zh-CN" sz="2800" dirty="0" smtClean="0"/>
              <a:t>3</a:t>
            </a:r>
            <a:r>
              <a:rPr lang="zh-CN" altLang="en-US" sz="2800" dirty="0" smtClean="0"/>
              <a:t>）模板型成员类型</a:t>
            </a:r>
            <a:endParaRPr lang="zh-CN" altLang="en-US" sz="2800" dirty="0" smtClean="0"/>
          </a:p>
          <a:p>
            <a:pPr eaLnBrk="1" hangingPunct="1">
              <a:buNone/>
            </a:pPr>
            <a:r>
              <a:rPr lang="zh-CN" altLang="en-US" sz="2600" dirty="0" smtClean="0"/>
              <a:t>            </a:t>
            </a:r>
            <a:r>
              <a:rPr lang="zh-CN" altLang="en-US" sz="2600" b="1" dirty="0" smtClean="0">
                <a:solidFill>
                  <a:srgbClr val="FF0000"/>
                </a:solidFill>
              </a:rPr>
              <a:t>类模板中嵌套的类模板</a:t>
            </a:r>
            <a:endParaRPr lang="zh-CN" altLang="en-US" sz="2600" dirty="0" smtClean="0"/>
          </a:p>
          <a:p>
            <a:pPr eaLnBrk="1" hangingPunct="1">
              <a:buNone/>
            </a:pPr>
            <a:r>
              <a:rPr lang="zh-CN" altLang="en-US" sz="2600" dirty="0" smtClean="0"/>
              <a:t>            例如：</a:t>
            </a:r>
            <a:endParaRPr lang="zh-CN" altLang="en-US" sz="2600" dirty="0" smtClean="0"/>
          </a:p>
          <a:p>
            <a:pPr eaLnBrk="1" hangingPunct="1">
              <a:buNone/>
            </a:pPr>
            <a:r>
              <a:rPr lang="zh-CN" altLang="en-US" sz="2600" dirty="0" smtClean="0"/>
              <a:t>            </a:t>
            </a:r>
            <a:r>
              <a:rPr lang="en-US" altLang="zh-CN" sz="2600" dirty="0" smtClean="0"/>
              <a:t>template&lt;class X&gt;class A{</a:t>
            </a:r>
            <a:endParaRPr lang="en-US" altLang="zh-CN" sz="2600" dirty="0" smtClean="0"/>
          </a:p>
          <a:p>
            <a:pPr eaLnBrk="1" hangingPunct="1">
              <a:buNone/>
            </a:pPr>
            <a:r>
              <a:rPr lang="en-US" altLang="zh-CN" sz="2600" dirty="0" smtClean="0"/>
              <a:t>            public:</a:t>
            </a:r>
            <a:endParaRPr lang="en-US" altLang="zh-CN" sz="2600" dirty="0" smtClean="0"/>
          </a:p>
          <a:p>
            <a:pPr eaLnBrk="1" hangingPunct="1">
              <a:buNone/>
            </a:pPr>
            <a:r>
              <a:rPr lang="en-US" altLang="zh-CN" sz="2600" dirty="0" smtClean="0"/>
              <a:t>               template&lt;class Y&gt;class B{.....};</a:t>
            </a:r>
            <a:endParaRPr lang="en-US" altLang="zh-CN" sz="2600" dirty="0" smtClean="0"/>
          </a:p>
          <a:p>
            <a:pPr eaLnBrk="1" hangingPunct="1">
              <a:buNone/>
            </a:pPr>
            <a:r>
              <a:rPr lang="en-US" altLang="zh-CN" sz="2600" dirty="0" smtClean="0"/>
              <a:t>           };</a:t>
            </a:r>
            <a:endParaRPr lang="zh-CN" altLang="en-US" sz="2600"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ctrTitle"/>
          </p:nvPr>
        </p:nvSpPr>
        <p:spPr>
          <a:xfrm>
            <a:off x="0" y="357188"/>
            <a:ext cx="8201025" cy="928687"/>
          </a:xfrm>
          <a:noFill/>
        </p:spPr>
        <p:txBody>
          <a:bodyPr/>
          <a:lstStyle/>
          <a:p>
            <a:pPr eaLnBrk="1" hangingPunct="1"/>
            <a:r>
              <a:rPr lang="zh-CN" altLang="en-US" dirty="0" smtClean="0"/>
              <a:t>模板技巧</a:t>
            </a:r>
            <a:endParaRPr lang="zh-CN" altLang="en-US" dirty="0" smtClean="0"/>
          </a:p>
        </p:txBody>
      </p:sp>
      <p:sp>
        <p:nvSpPr>
          <p:cNvPr id="3" name="内容占位符 2"/>
          <p:cNvSpPr>
            <a:spLocks noGrp="1"/>
          </p:cNvSpPr>
          <p:nvPr>
            <p:ph idx="1"/>
          </p:nvPr>
        </p:nvSpPr>
        <p:spPr>
          <a:xfrm>
            <a:off x="457200" y="1600200"/>
            <a:ext cx="8229600" cy="4525963"/>
          </a:xfrm>
        </p:spPr>
        <p:txBody>
          <a:bodyPr>
            <a:normAutofit/>
          </a:bodyPr>
          <a:lstStyle/>
          <a:p>
            <a:pPr eaLnBrk="1" hangingPunct="1">
              <a:buNone/>
              <a:defRPr/>
            </a:pPr>
            <a:r>
              <a:rPr lang="en-US" altLang="zh-CN" sz="2800" dirty="0" smtClean="0"/>
              <a:t>2</a:t>
            </a:r>
            <a:r>
              <a:rPr lang="zh-CN" altLang="en-US" sz="2800" dirty="0" smtClean="0"/>
              <a:t>）模板型模板参数</a:t>
            </a:r>
            <a:endParaRPr lang="zh-CN" altLang="en-US" sz="2800" dirty="0" smtClean="0"/>
          </a:p>
          <a:p>
            <a:pPr eaLnBrk="1" hangingPunct="1">
              <a:buNone/>
              <a:defRPr/>
            </a:pPr>
            <a:r>
              <a:rPr lang="zh-CN" altLang="en-US" sz="2400" dirty="0" smtClean="0"/>
              <a:t>     类模板的模板形参也可以是</a:t>
            </a:r>
            <a:r>
              <a:rPr lang="zh-CN" altLang="en-US" sz="2400" b="1" dirty="0" smtClean="0">
                <a:solidFill>
                  <a:srgbClr val="FF0000"/>
                </a:solidFill>
              </a:rPr>
              <a:t>类模板</a:t>
            </a:r>
            <a:r>
              <a:rPr lang="zh-CN" altLang="en-US" sz="2400" dirty="0" smtClean="0"/>
              <a:t>，可以有缺省值。</a:t>
            </a:r>
            <a:endParaRPr lang="en-US" altLang="zh-CN" sz="2400" dirty="0" smtClean="0"/>
          </a:p>
          <a:p>
            <a:pPr eaLnBrk="1" hangingPunct="1">
              <a:buNone/>
              <a:defRPr/>
            </a:pPr>
            <a:endParaRPr lang="en-US" altLang="zh-CN" sz="2400" dirty="0" smtClean="0"/>
          </a:p>
          <a:p>
            <a:pPr eaLnBrk="1" hangingPunct="1">
              <a:buNone/>
              <a:defRPr/>
            </a:pPr>
            <a:r>
              <a:rPr lang="zh-CN" altLang="en-US" sz="2400" dirty="0" smtClean="0"/>
              <a:t>例如：</a:t>
            </a:r>
            <a:endParaRPr lang="en-US" altLang="zh-CN" sz="2400" dirty="0" smtClean="0"/>
          </a:p>
          <a:p>
            <a:pPr eaLnBrk="1" hangingPunct="1">
              <a:buNone/>
              <a:defRPr/>
            </a:pPr>
            <a:r>
              <a:rPr lang="en-US" altLang="zh-CN" sz="2400" dirty="0" smtClean="0"/>
              <a:t>template&lt;class T&gt; class </a:t>
            </a:r>
            <a:r>
              <a:rPr lang="en-US" altLang="zh-CN" sz="2400" dirty="0" err="1" smtClean="0"/>
              <a:t>Arrary</a:t>
            </a:r>
            <a:r>
              <a:rPr lang="en-US" altLang="zh-CN" sz="2400" dirty="0" smtClean="0"/>
              <a:t>{….};</a:t>
            </a:r>
            <a:endParaRPr lang="en-US" altLang="zh-CN" sz="2400" dirty="0" smtClean="0"/>
          </a:p>
          <a:p>
            <a:pPr eaLnBrk="1" hangingPunct="1">
              <a:buNone/>
              <a:defRPr/>
            </a:pPr>
            <a:endParaRPr lang="en-US" altLang="zh-CN" sz="2400" dirty="0" smtClean="0"/>
          </a:p>
          <a:p>
            <a:pPr eaLnBrk="1" hangingPunct="1">
              <a:buNone/>
              <a:defRPr/>
            </a:pPr>
            <a:r>
              <a:rPr lang="en-US" altLang="zh-CN" sz="2400" dirty="0" smtClean="0"/>
              <a:t>template&lt; template&lt;class D&gt;class C=</a:t>
            </a:r>
            <a:r>
              <a:rPr lang="en-US" altLang="zh-CN" sz="2400" dirty="0" err="1" smtClean="0"/>
              <a:t>Arrary</a:t>
            </a:r>
            <a:r>
              <a:rPr lang="en-US" altLang="zh-CN" sz="2400" dirty="0" smtClean="0"/>
              <a:t>&gt;</a:t>
            </a:r>
            <a:endParaRPr lang="en-US" altLang="zh-CN" sz="2400" dirty="0" smtClean="0"/>
          </a:p>
          <a:p>
            <a:pPr eaLnBrk="1" hangingPunct="1">
              <a:buNone/>
              <a:defRPr/>
            </a:pPr>
            <a:r>
              <a:rPr lang="en-US" altLang="zh-CN" sz="2400" dirty="0" smtClean="0"/>
              <a:t>class Sum{</a:t>
            </a:r>
            <a:endParaRPr lang="en-US" altLang="zh-CN" sz="2400" dirty="0" smtClean="0"/>
          </a:p>
          <a:p>
            <a:pPr eaLnBrk="1" hangingPunct="1">
              <a:buNone/>
              <a:defRPr/>
            </a:pPr>
            <a:r>
              <a:rPr lang="en-US" altLang="zh-CN" sz="2400" dirty="0" smtClean="0"/>
              <a:t>   ……</a:t>
            </a:r>
            <a:endParaRPr lang="en-US" altLang="zh-CN" sz="2400" dirty="0" smtClean="0"/>
          </a:p>
          <a:p>
            <a:pPr eaLnBrk="1" hangingPunct="1">
              <a:buNone/>
              <a:defRPr/>
            </a:pPr>
            <a:r>
              <a:rPr lang="en-US" altLang="zh-CN" sz="2400" dirty="0" smtClean="0"/>
              <a:t>};</a:t>
            </a:r>
            <a:endParaRPr lang="en-US" altLang="zh-CN" sz="2400" dirty="0" smtClean="0"/>
          </a:p>
          <a:p>
            <a:pPr eaLnBrk="1" hangingPunct="1">
              <a:buNone/>
              <a:defRPr/>
            </a:pPr>
            <a:endParaRPr lang="zh-CN" alt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ctrTitle"/>
          </p:nvPr>
        </p:nvSpPr>
        <p:spPr>
          <a:xfrm>
            <a:off x="0" y="357188"/>
            <a:ext cx="8201025" cy="928687"/>
          </a:xfrm>
          <a:noFill/>
        </p:spPr>
        <p:txBody>
          <a:bodyPr/>
          <a:lstStyle/>
          <a:p>
            <a:pPr eaLnBrk="1" hangingPunct="1"/>
            <a:r>
              <a:rPr lang="zh-CN" altLang="en-US" dirty="0" smtClean="0"/>
              <a:t>模板技巧</a:t>
            </a:r>
            <a:endParaRPr lang="zh-CN" altLang="en-US" dirty="0" smtClean="0"/>
          </a:p>
        </p:txBody>
      </p:sp>
      <p:sp>
        <p:nvSpPr>
          <p:cNvPr id="3" name="内容占位符 2"/>
          <p:cNvSpPr>
            <a:spLocks noGrp="1"/>
          </p:cNvSpPr>
          <p:nvPr>
            <p:ph idx="1"/>
          </p:nvPr>
        </p:nvSpPr>
        <p:spPr>
          <a:xfrm>
            <a:off x="457200" y="1600200"/>
            <a:ext cx="8229600" cy="4525963"/>
          </a:xfrm>
        </p:spPr>
        <p:txBody>
          <a:bodyPr>
            <a:normAutofit fontScale="77500" lnSpcReduction="20000"/>
          </a:bodyPr>
          <a:lstStyle/>
          <a:p>
            <a:pPr eaLnBrk="1" hangingPunct="1">
              <a:buNone/>
              <a:defRPr/>
            </a:pPr>
            <a:r>
              <a:rPr lang="en-US" altLang="zh-CN" sz="3400" dirty="0" smtClean="0"/>
              <a:t>3</a:t>
            </a:r>
            <a:r>
              <a:rPr lang="zh-CN" altLang="en-US" sz="3400" dirty="0" smtClean="0"/>
              <a:t>）嵌套依赖（这里的模板即是类模板也可是函数模板）</a:t>
            </a:r>
            <a:endParaRPr lang="zh-CN" altLang="en-US" sz="3400" dirty="0" smtClean="0"/>
          </a:p>
          <a:p>
            <a:pPr eaLnBrk="1" hangingPunct="1">
              <a:buNone/>
              <a:defRPr/>
            </a:pPr>
            <a:r>
              <a:rPr lang="zh-CN" altLang="en-US" sz="3100" dirty="0" smtClean="0"/>
              <a:t>    （</a:t>
            </a:r>
            <a:r>
              <a:rPr lang="en-US" altLang="zh-CN" sz="3100" dirty="0" smtClean="0"/>
              <a:t>1</a:t>
            </a:r>
            <a:r>
              <a:rPr lang="zh-CN" altLang="en-US" sz="3100" dirty="0" smtClean="0"/>
              <a:t>）问题 </a:t>
            </a:r>
            <a:r>
              <a:rPr lang="en-US" altLang="zh-CN" sz="3100" dirty="0" smtClean="0"/>
              <a:t>: </a:t>
            </a:r>
            <a:endParaRPr lang="zh-CN" altLang="en-US" sz="3100" dirty="0" smtClean="0"/>
          </a:p>
          <a:p>
            <a:pPr eaLnBrk="1" hangingPunct="1">
              <a:buNone/>
              <a:defRPr/>
            </a:pPr>
            <a:r>
              <a:rPr lang="zh-CN" altLang="en-US" sz="3100" dirty="0" smtClean="0"/>
              <a:t>             由于模板要经过两次编译，在第一次编译模板的</a:t>
            </a:r>
            <a:endParaRPr lang="en-US" altLang="zh-CN" sz="3100" dirty="0" smtClean="0"/>
          </a:p>
          <a:p>
            <a:pPr eaLnBrk="1" hangingPunct="1">
              <a:buNone/>
              <a:defRPr/>
            </a:pPr>
            <a:r>
              <a:rPr lang="en-US" altLang="zh-CN" sz="3100" dirty="0" smtClean="0"/>
              <a:t>             </a:t>
            </a:r>
            <a:r>
              <a:rPr lang="zh-CN" altLang="en-US" sz="3100" dirty="0" smtClean="0"/>
              <a:t>代码时，</a:t>
            </a:r>
            <a:r>
              <a:rPr lang="zh-CN" altLang="en-US" sz="3100" b="1" dirty="0" smtClean="0">
                <a:solidFill>
                  <a:srgbClr val="FF0000"/>
                </a:solidFill>
              </a:rPr>
              <a:t>模板的类型形参的具体类型尚不明确</a:t>
            </a:r>
            <a:r>
              <a:rPr lang="zh-CN" altLang="en-US" sz="3100" dirty="0" smtClean="0"/>
              <a:t>，</a:t>
            </a:r>
            <a:endParaRPr lang="en-US" altLang="zh-CN" sz="3100" dirty="0" smtClean="0"/>
          </a:p>
          <a:p>
            <a:pPr eaLnBrk="1" hangingPunct="1">
              <a:buNone/>
              <a:defRPr/>
            </a:pPr>
            <a:r>
              <a:rPr lang="en-US" altLang="zh-CN" sz="3100" dirty="0" smtClean="0"/>
              <a:t>             </a:t>
            </a:r>
            <a:r>
              <a:rPr lang="zh-CN" altLang="en-US" sz="3100" dirty="0" smtClean="0"/>
              <a:t>编译器将把模板类型形参的嵌套类型理解为某个未   </a:t>
            </a:r>
            <a:endParaRPr lang="en-US" altLang="zh-CN" sz="3100" dirty="0" smtClean="0"/>
          </a:p>
          <a:p>
            <a:pPr eaLnBrk="1" hangingPunct="1">
              <a:buNone/>
              <a:defRPr/>
            </a:pPr>
            <a:r>
              <a:rPr lang="en-US" altLang="zh-CN" sz="3100" dirty="0" smtClean="0"/>
              <a:t>             </a:t>
            </a:r>
            <a:r>
              <a:rPr lang="zh-CN" altLang="en-US" sz="3100" dirty="0" smtClean="0"/>
              <a:t>知类型的</a:t>
            </a:r>
            <a:r>
              <a:rPr lang="zh-CN" altLang="en-US" sz="3100" b="1" dirty="0" smtClean="0">
                <a:solidFill>
                  <a:srgbClr val="FF0000"/>
                </a:solidFill>
              </a:rPr>
              <a:t>静态成员变量</a:t>
            </a:r>
            <a:r>
              <a:rPr lang="zh-CN" altLang="en-US" sz="3100" dirty="0" smtClean="0"/>
              <a:t>，因此编译器看到使用这样</a:t>
            </a:r>
            <a:endParaRPr lang="en-US" altLang="zh-CN" sz="3100" dirty="0" smtClean="0"/>
          </a:p>
          <a:p>
            <a:pPr eaLnBrk="1" hangingPunct="1">
              <a:buNone/>
              <a:defRPr/>
            </a:pPr>
            <a:r>
              <a:rPr lang="en-US" altLang="zh-CN" sz="3100" dirty="0" smtClean="0"/>
              <a:t>             </a:t>
            </a:r>
            <a:r>
              <a:rPr lang="zh-CN" altLang="en-US" sz="3100" dirty="0" smtClean="0"/>
              <a:t>的</a:t>
            </a:r>
            <a:r>
              <a:rPr lang="zh-CN" altLang="en-US" sz="3100" b="1" dirty="0" smtClean="0">
                <a:solidFill>
                  <a:srgbClr val="FF0000"/>
                </a:solidFill>
              </a:rPr>
              <a:t>标识符</a:t>
            </a:r>
            <a:r>
              <a:rPr lang="zh-CN" altLang="en-US" sz="3100" dirty="0" smtClean="0"/>
              <a:t>声明变量时会报告错误，这就叫嵌套依赖。</a:t>
            </a:r>
            <a:endParaRPr lang="en-US" altLang="zh-CN" sz="3100" dirty="0" smtClean="0"/>
          </a:p>
          <a:p>
            <a:pPr eaLnBrk="1" hangingPunct="1">
              <a:buNone/>
              <a:defRPr/>
            </a:pPr>
            <a:endParaRPr lang="zh-CN" altLang="en-US" sz="3100" dirty="0" smtClean="0"/>
          </a:p>
          <a:p>
            <a:pPr eaLnBrk="1" hangingPunct="1">
              <a:buNone/>
              <a:defRPr/>
            </a:pPr>
            <a:r>
              <a:rPr lang="zh-CN" altLang="en-US" sz="3100" dirty="0" smtClean="0"/>
              <a:t>    （</a:t>
            </a:r>
            <a:r>
              <a:rPr lang="en-US" altLang="zh-CN" sz="3100" dirty="0" smtClean="0"/>
              <a:t>2</a:t>
            </a:r>
            <a:r>
              <a:rPr lang="zh-CN" altLang="en-US" sz="3100" dirty="0" smtClean="0"/>
              <a:t>）解决方法</a:t>
            </a:r>
            <a:endParaRPr lang="zh-CN" altLang="en-US" sz="3100" dirty="0" smtClean="0"/>
          </a:p>
          <a:p>
            <a:pPr eaLnBrk="1" hangingPunct="1">
              <a:buNone/>
              <a:defRPr/>
            </a:pPr>
            <a:r>
              <a:rPr lang="zh-CN" altLang="en-US" sz="3100" dirty="0" smtClean="0"/>
              <a:t>            在类型形参的前面增加一个 </a:t>
            </a:r>
            <a:r>
              <a:rPr lang="en-US" altLang="zh-CN" sz="3100" dirty="0" err="1" smtClean="0"/>
              <a:t>typename</a:t>
            </a:r>
            <a:r>
              <a:rPr lang="en-US" altLang="zh-CN" sz="3100" dirty="0" smtClean="0"/>
              <a:t> </a:t>
            </a:r>
            <a:r>
              <a:rPr lang="zh-CN" altLang="en-US" sz="3100" dirty="0" smtClean="0"/>
              <a:t>标识符，意</a:t>
            </a:r>
            <a:endParaRPr lang="en-US" altLang="zh-CN" sz="3100" dirty="0" smtClean="0"/>
          </a:p>
          <a:p>
            <a:pPr eaLnBrk="1" hangingPunct="1">
              <a:buNone/>
              <a:defRPr/>
            </a:pPr>
            <a:r>
              <a:rPr lang="en-US" altLang="zh-CN" sz="3100" dirty="0" smtClean="0"/>
              <a:t>            </a:t>
            </a:r>
            <a:r>
              <a:rPr lang="zh-CN" altLang="en-US" sz="3100" dirty="0" smtClean="0"/>
              <a:t>在告诉编译器其后是一个</a:t>
            </a:r>
            <a:r>
              <a:rPr lang="zh-CN" altLang="en-US" sz="3100" b="1" dirty="0" smtClean="0">
                <a:solidFill>
                  <a:srgbClr val="FF0000"/>
                </a:solidFill>
              </a:rPr>
              <a:t>类模板的嵌套使用</a:t>
            </a:r>
            <a:r>
              <a:rPr lang="zh-CN" altLang="en-US" sz="3100" dirty="0" smtClean="0"/>
              <a:t>。</a:t>
            </a:r>
            <a:endParaRPr lang="zh-CN" altLang="en-US" sz="3100" dirty="0" smtClean="0"/>
          </a:p>
          <a:p>
            <a:pPr eaLnBrk="1" hangingPunct="1">
              <a:buNone/>
              <a:defRPr/>
            </a:pP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ctrTitle"/>
          </p:nvPr>
        </p:nvSpPr>
        <p:spPr>
          <a:xfrm>
            <a:off x="0" y="357188"/>
            <a:ext cx="8201025" cy="928687"/>
          </a:xfrm>
          <a:noFill/>
        </p:spPr>
        <p:txBody>
          <a:bodyPr/>
          <a:lstStyle/>
          <a:p>
            <a:pPr eaLnBrk="1" hangingPunct="1"/>
            <a:r>
              <a:rPr lang="zh-CN" altLang="en-US" dirty="0" smtClean="0"/>
              <a:t>模板技巧</a:t>
            </a:r>
            <a:endParaRPr lang="zh-CN" altLang="en-US" dirty="0" smtClean="0"/>
          </a:p>
        </p:txBody>
      </p:sp>
      <p:sp>
        <p:nvSpPr>
          <p:cNvPr id="55298" name="内容占位符 2"/>
          <p:cNvSpPr>
            <a:spLocks noGrp="1"/>
          </p:cNvSpPr>
          <p:nvPr>
            <p:ph idx="1"/>
          </p:nvPr>
        </p:nvSpPr>
        <p:spPr>
          <a:xfrm>
            <a:off x="457200" y="1600200"/>
            <a:ext cx="8229600" cy="4757758"/>
          </a:xfrm>
        </p:spPr>
        <p:txBody>
          <a:bodyPr>
            <a:normAutofit fontScale="92500"/>
          </a:bodyPr>
          <a:lstStyle/>
          <a:p>
            <a:pPr eaLnBrk="1" hangingPunct="1">
              <a:buNone/>
            </a:pPr>
            <a:r>
              <a:rPr lang="en-US" altLang="zh-CN" sz="3000" dirty="0" smtClean="0"/>
              <a:t>4</a:t>
            </a:r>
            <a:r>
              <a:rPr lang="zh-CN" altLang="en-US" sz="3000" dirty="0" smtClean="0"/>
              <a:t>）依赖模板参数访问成员函数模板</a:t>
            </a:r>
            <a:endParaRPr lang="zh-CN" altLang="en-US" sz="3000" dirty="0" smtClean="0"/>
          </a:p>
          <a:p>
            <a:pPr eaLnBrk="1" hangingPunct="1">
              <a:buNone/>
            </a:pPr>
            <a:r>
              <a:rPr lang="zh-CN" altLang="en-US" sz="2600" dirty="0" smtClean="0"/>
              <a:t>     （</a:t>
            </a:r>
            <a:r>
              <a:rPr lang="en-US" altLang="zh-CN" sz="2600" dirty="0" smtClean="0"/>
              <a:t>1</a:t>
            </a:r>
            <a:r>
              <a:rPr lang="zh-CN" altLang="en-US" sz="2600" dirty="0" smtClean="0"/>
              <a:t>）问题 </a:t>
            </a:r>
            <a:r>
              <a:rPr lang="en-US" altLang="zh-CN" sz="2600" dirty="0" smtClean="0"/>
              <a:t>: </a:t>
            </a:r>
            <a:endParaRPr lang="zh-CN" altLang="en-US" sz="2600" dirty="0" smtClean="0"/>
          </a:p>
          <a:p>
            <a:pPr eaLnBrk="1" hangingPunct="1">
              <a:buNone/>
            </a:pPr>
            <a:r>
              <a:rPr lang="zh-CN" altLang="en-US" sz="2600" dirty="0" smtClean="0"/>
              <a:t>              利用</a:t>
            </a:r>
            <a:r>
              <a:rPr lang="zh-CN" altLang="en-US" sz="2600" b="1" dirty="0" smtClean="0">
                <a:solidFill>
                  <a:srgbClr val="FF0000"/>
                </a:solidFill>
              </a:rPr>
              <a:t>未知类</a:t>
            </a:r>
            <a:r>
              <a:rPr lang="zh-CN" altLang="en-US" sz="2600" dirty="0" smtClean="0"/>
              <a:t>定义的对象来访问</a:t>
            </a:r>
            <a:r>
              <a:rPr lang="zh-CN" altLang="en-US" sz="2600" b="1" dirty="0" smtClean="0">
                <a:solidFill>
                  <a:srgbClr val="FF0000"/>
                </a:solidFill>
              </a:rPr>
              <a:t>成员函数模板</a:t>
            </a:r>
            <a:r>
              <a:rPr lang="zh-CN" altLang="en-US" sz="2600" dirty="0" smtClean="0"/>
              <a:t>时，编</a:t>
            </a:r>
            <a:endParaRPr lang="en-US" altLang="zh-CN" sz="2600" dirty="0" smtClean="0"/>
          </a:p>
          <a:p>
            <a:pPr eaLnBrk="1" hangingPunct="1">
              <a:buNone/>
            </a:pPr>
            <a:r>
              <a:rPr lang="en-US" altLang="zh-CN" sz="2600" dirty="0" smtClean="0"/>
              <a:t>              </a:t>
            </a:r>
            <a:r>
              <a:rPr lang="zh-CN" altLang="en-US" sz="2600" dirty="0" smtClean="0"/>
              <a:t>译器在第一次编译时无法解析成员函数模板的</a:t>
            </a:r>
            <a:r>
              <a:rPr lang="zh-CN" altLang="en-US" sz="2600" b="1" dirty="0" smtClean="0">
                <a:solidFill>
                  <a:srgbClr val="FF0000"/>
                </a:solidFill>
              </a:rPr>
              <a:t>类型</a:t>
            </a:r>
            <a:endParaRPr lang="en-US" altLang="zh-CN" sz="2600" b="1" dirty="0" smtClean="0">
              <a:solidFill>
                <a:srgbClr val="FF0000"/>
              </a:solidFill>
            </a:endParaRPr>
          </a:p>
          <a:p>
            <a:pPr eaLnBrk="1" hangingPunct="1">
              <a:buNone/>
            </a:pPr>
            <a:r>
              <a:rPr lang="en-US" altLang="zh-CN" sz="2600" b="1" dirty="0" smtClean="0">
                <a:solidFill>
                  <a:srgbClr val="FF0000"/>
                </a:solidFill>
              </a:rPr>
              <a:t>              </a:t>
            </a:r>
            <a:r>
              <a:rPr lang="zh-CN" altLang="en-US" sz="2600" b="1" dirty="0" smtClean="0">
                <a:solidFill>
                  <a:srgbClr val="FF0000"/>
                </a:solidFill>
              </a:rPr>
              <a:t>参数列表的</a:t>
            </a:r>
            <a:r>
              <a:rPr lang="en-US" altLang="zh-CN" sz="2600" b="1" dirty="0" smtClean="0">
                <a:solidFill>
                  <a:srgbClr val="FF0000"/>
                </a:solidFill>
              </a:rPr>
              <a:t>&lt;&gt;</a:t>
            </a:r>
            <a:r>
              <a:rPr lang="zh-CN" altLang="en-US" sz="2600" dirty="0" smtClean="0"/>
              <a:t>而报告编译错误。</a:t>
            </a:r>
            <a:endParaRPr lang="en-US" altLang="zh-CN" sz="2600" dirty="0" smtClean="0"/>
          </a:p>
          <a:p>
            <a:pPr eaLnBrk="1" hangingPunct="1">
              <a:buNone/>
            </a:pPr>
            <a:endParaRPr lang="zh-CN" altLang="en-US" sz="2600" dirty="0" smtClean="0"/>
          </a:p>
          <a:p>
            <a:pPr eaLnBrk="1" hangingPunct="1">
              <a:buNone/>
            </a:pPr>
            <a:r>
              <a:rPr lang="zh-CN" altLang="en-US" sz="2600" dirty="0" smtClean="0"/>
              <a:t>     （</a:t>
            </a:r>
            <a:r>
              <a:rPr lang="en-US" altLang="zh-CN" sz="2600" dirty="0" smtClean="0"/>
              <a:t>2</a:t>
            </a:r>
            <a:r>
              <a:rPr lang="zh-CN" altLang="en-US" sz="2600" dirty="0" smtClean="0"/>
              <a:t>）解决方法</a:t>
            </a:r>
            <a:endParaRPr lang="zh-CN" altLang="en-US" sz="2600" dirty="0" smtClean="0"/>
          </a:p>
          <a:p>
            <a:pPr eaLnBrk="1" hangingPunct="1">
              <a:buNone/>
            </a:pPr>
            <a:r>
              <a:rPr lang="zh-CN" altLang="en-US" sz="2600" dirty="0" smtClean="0"/>
              <a:t>              在成员函数模板之前增加</a:t>
            </a:r>
            <a:r>
              <a:rPr lang="en-US" altLang="zh-CN" sz="2600" dirty="0" smtClean="0"/>
              <a:t>template</a:t>
            </a:r>
            <a:r>
              <a:rPr lang="zh-CN" altLang="en-US" sz="2600" dirty="0" smtClean="0"/>
              <a:t>关键字，意在</a:t>
            </a:r>
            <a:endParaRPr lang="en-US" altLang="zh-CN" sz="2600" dirty="0" smtClean="0"/>
          </a:p>
          <a:p>
            <a:pPr eaLnBrk="1" hangingPunct="1">
              <a:buNone/>
            </a:pPr>
            <a:r>
              <a:rPr lang="en-US" altLang="zh-CN" sz="2600" dirty="0" smtClean="0"/>
              <a:t>              </a:t>
            </a:r>
            <a:r>
              <a:rPr lang="zh-CN" altLang="en-US" sz="2600" dirty="0" smtClean="0"/>
              <a:t>告诉编译器其后是一个函数模板实例，编译器就可</a:t>
            </a:r>
            <a:endParaRPr lang="en-US" altLang="zh-CN" sz="2600" dirty="0" smtClean="0"/>
          </a:p>
          <a:p>
            <a:pPr eaLnBrk="1" hangingPunct="1">
              <a:buNone/>
            </a:pPr>
            <a:r>
              <a:rPr lang="en-US" altLang="zh-CN" sz="2600" dirty="0" smtClean="0"/>
              <a:t>              </a:t>
            </a:r>
            <a:r>
              <a:rPr lang="zh-CN" altLang="en-US" sz="2600" dirty="0" smtClean="0"/>
              <a:t>以正确理解</a:t>
            </a:r>
            <a:r>
              <a:rPr lang="en-US" altLang="zh-CN" sz="2600" dirty="0" smtClean="0"/>
              <a:t>&lt;&gt;</a:t>
            </a:r>
            <a:r>
              <a:rPr lang="zh-CN" altLang="en-US" sz="2600" dirty="0" smtClean="0"/>
              <a:t>了。</a:t>
            </a:r>
            <a:endParaRPr lang="zh-CN" altLang="en-US" sz="26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ctrTitle"/>
          </p:nvPr>
        </p:nvSpPr>
        <p:spPr>
          <a:xfrm>
            <a:off x="0" y="357188"/>
            <a:ext cx="8201025" cy="928687"/>
          </a:xfrm>
          <a:noFill/>
        </p:spPr>
        <p:txBody>
          <a:bodyPr/>
          <a:lstStyle/>
          <a:p>
            <a:pPr eaLnBrk="1" hangingPunct="1"/>
            <a:r>
              <a:rPr lang="zh-CN" altLang="en-US" dirty="0" smtClean="0"/>
              <a:t>模板起源</a:t>
            </a:r>
            <a:endParaRPr lang="zh-CN" altLang="en-US" dirty="0" smtClean="0"/>
          </a:p>
        </p:txBody>
      </p:sp>
      <p:sp>
        <p:nvSpPr>
          <p:cNvPr id="4" name="内容占位符 3"/>
          <p:cNvSpPr>
            <a:spLocks noGrp="1"/>
          </p:cNvSpPr>
          <p:nvPr>
            <p:ph idx="1"/>
          </p:nvPr>
        </p:nvSpPr>
        <p:spPr/>
        <p:txBody>
          <a:bodyPr>
            <a:normAutofit fontScale="92500" lnSpcReduction="10000"/>
          </a:bodyPr>
          <a:lstStyle/>
          <a:p>
            <a:pPr>
              <a:buNone/>
            </a:pPr>
            <a:r>
              <a:rPr lang="zh-CN" altLang="en-US" dirty="0" smtClean="0"/>
              <a:t>一 模板的起源</a:t>
            </a:r>
            <a:endParaRPr lang="zh-CN" altLang="en-US" dirty="0" smtClean="0"/>
          </a:p>
          <a:p>
            <a:pPr>
              <a:buNone/>
            </a:pPr>
            <a:r>
              <a:rPr lang="en-US" altLang="zh-CN" sz="2400" dirty="0" smtClean="0"/>
              <a:t>1</a:t>
            </a:r>
            <a:r>
              <a:rPr lang="zh-CN" altLang="en-US" sz="2400" dirty="0" smtClean="0"/>
              <a:t>）</a:t>
            </a:r>
            <a:r>
              <a:rPr lang="en-US" altLang="zh-CN" sz="2400" dirty="0" smtClean="0"/>
              <a:t>  C/C++</a:t>
            </a:r>
            <a:r>
              <a:rPr lang="zh-CN" altLang="en-US" sz="2400" dirty="0" smtClean="0"/>
              <a:t>语言是静态类型的语言（编译型语言）</a:t>
            </a:r>
            <a:endParaRPr lang="zh-CN" altLang="en-US" sz="2400" dirty="0" smtClean="0"/>
          </a:p>
          <a:p>
            <a:pPr>
              <a:buNone/>
            </a:pPr>
            <a:endParaRPr lang="en-US" altLang="zh-CN" sz="2400" dirty="0" smtClean="0"/>
          </a:p>
          <a:p>
            <a:pPr>
              <a:buNone/>
            </a:pPr>
            <a:r>
              <a:rPr lang="zh-CN" altLang="en-US" sz="2400" dirty="0" smtClean="0"/>
              <a:t>    （</a:t>
            </a:r>
            <a:r>
              <a:rPr lang="en-US" altLang="zh-CN" sz="2400" dirty="0" smtClean="0"/>
              <a:t>1</a:t>
            </a:r>
            <a:r>
              <a:rPr lang="zh-CN" altLang="en-US" sz="2400" dirty="0" smtClean="0"/>
              <a:t>）这类语言有很多的数据类型（</a:t>
            </a:r>
            <a:r>
              <a:rPr lang="en-US" altLang="zh-CN" sz="2400" dirty="0" err="1" smtClean="0"/>
              <a:t>int</a:t>
            </a:r>
            <a:r>
              <a:rPr lang="en-US" altLang="zh-CN" sz="2400" dirty="0" smtClean="0"/>
              <a:t>/double/float</a:t>
            </a:r>
            <a:r>
              <a:rPr lang="zh-CN" altLang="en-US" sz="2400" dirty="0" smtClean="0"/>
              <a:t>等等</a:t>
            </a:r>
            <a:r>
              <a:rPr lang="en-US" altLang="zh-CN" sz="2400" dirty="0" smtClean="0"/>
              <a:t>...</a:t>
            </a:r>
            <a:r>
              <a:rPr lang="zh-CN" altLang="en-US" sz="2400" dirty="0" smtClean="0"/>
              <a:t>）</a:t>
            </a:r>
            <a:endParaRPr lang="en-US" altLang="zh-CN" sz="2400" dirty="0" smtClean="0"/>
          </a:p>
          <a:p>
            <a:pPr>
              <a:buNone/>
            </a:pPr>
            <a:endParaRPr lang="en-US" altLang="zh-CN" sz="2400" dirty="0" smtClean="0"/>
          </a:p>
          <a:p>
            <a:pPr>
              <a:buNone/>
            </a:pPr>
            <a:r>
              <a:rPr lang="en-US" altLang="zh-CN" sz="2400" dirty="0" smtClean="0"/>
              <a:t>             </a:t>
            </a:r>
            <a:r>
              <a:rPr lang="zh-CN" altLang="en-US" sz="2400" dirty="0" smtClean="0"/>
              <a:t>在效率和类型安全性的方面是无可比拟的。</a:t>
            </a:r>
            <a:endParaRPr lang="en-US" altLang="zh-CN" sz="2400" dirty="0" smtClean="0"/>
          </a:p>
          <a:p>
            <a:pPr>
              <a:buNone/>
            </a:pPr>
            <a:endParaRPr lang="zh-CN" altLang="en-US" sz="2400" dirty="0" smtClean="0"/>
          </a:p>
          <a:p>
            <a:pPr>
              <a:buNone/>
            </a:pPr>
            <a:r>
              <a:rPr lang="zh-CN" altLang="en-US" sz="2400" dirty="0" smtClean="0"/>
              <a:t>    （</a:t>
            </a:r>
            <a:r>
              <a:rPr lang="en-US" altLang="zh-CN" sz="2400" dirty="0" smtClean="0"/>
              <a:t>2</a:t>
            </a:r>
            <a:r>
              <a:rPr lang="zh-CN" altLang="en-US" sz="2400" dirty="0" smtClean="0"/>
              <a:t>）这类语言在很大程度上也给程序员编写</a:t>
            </a:r>
            <a:r>
              <a:rPr lang="zh-CN" altLang="en-US" sz="2400" b="1" dirty="0" smtClean="0">
                <a:solidFill>
                  <a:srgbClr val="FF0000"/>
                </a:solidFill>
              </a:rPr>
              <a:t>通用代码</a:t>
            </a:r>
            <a:r>
              <a:rPr lang="zh-CN" altLang="en-US" sz="2400" dirty="0" smtClean="0"/>
              <a:t>带来瓶颈</a:t>
            </a:r>
            <a:r>
              <a:rPr lang="en-US" altLang="zh-CN" sz="2400" dirty="0" smtClean="0"/>
              <a:t> </a:t>
            </a:r>
            <a:endParaRPr lang="en-US" altLang="zh-CN" sz="2400" dirty="0" smtClean="0"/>
          </a:p>
          <a:p>
            <a:pPr>
              <a:buNone/>
            </a:pPr>
            <a:r>
              <a:rPr lang="en-US" altLang="zh-CN" sz="2400" dirty="0" smtClean="0"/>
              <a:t>             </a:t>
            </a:r>
            <a:endParaRPr lang="en-US" altLang="zh-CN" sz="2400" dirty="0" smtClean="0"/>
          </a:p>
          <a:p>
            <a:pPr>
              <a:buNone/>
            </a:pPr>
            <a:r>
              <a:rPr lang="zh-CN" altLang="en-US" sz="2400" dirty="0" smtClean="0"/>
              <a:t>             使程序员不得不为每一种</a:t>
            </a:r>
            <a:r>
              <a:rPr lang="zh-CN" altLang="en-US" sz="2400" b="1" dirty="0" smtClean="0">
                <a:solidFill>
                  <a:srgbClr val="FF0000"/>
                </a:solidFill>
              </a:rPr>
              <a:t>数据类型</a:t>
            </a:r>
            <a:r>
              <a:rPr lang="zh-CN" altLang="en-US" sz="2400" dirty="0" smtClean="0"/>
              <a:t>编写</a:t>
            </a:r>
            <a:r>
              <a:rPr lang="zh-CN" altLang="en-US" sz="2400" b="1" dirty="0" smtClean="0">
                <a:solidFill>
                  <a:srgbClr val="FF0000"/>
                </a:solidFill>
              </a:rPr>
              <a:t>完全相同或几乎</a:t>
            </a:r>
            <a:endParaRPr lang="en-US" altLang="zh-CN" sz="2400" b="1" dirty="0" smtClean="0">
              <a:solidFill>
                <a:srgbClr val="FF0000"/>
              </a:solidFill>
            </a:endParaRPr>
          </a:p>
          <a:p>
            <a:pPr>
              <a:buNone/>
            </a:pPr>
            <a:r>
              <a:rPr lang="en-US" altLang="zh-CN" sz="2400" b="1" dirty="0" smtClean="0">
                <a:solidFill>
                  <a:srgbClr val="FF0000"/>
                </a:solidFill>
              </a:rPr>
              <a:t>             </a:t>
            </a:r>
            <a:r>
              <a:rPr lang="zh-CN" altLang="en-US" sz="2400" b="1" dirty="0" smtClean="0">
                <a:solidFill>
                  <a:srgbClr val="FF0000"/>
                </a:solidFill>
              </a:rPr>
              <a:t>完全相同的代码实现</a:t>
            </a:r>
            <a:r>
              <a:rPr lang="zh-CN" altLang="en-US" sz="2400" dirty="0" smtClean="0"/>
              <a:t>，虽然他们在抽象层面是一致的。</a:t>
            </a:r>
            <a:endParaRPr lang="zh-CN" altLang="en-US" sz="24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ctrTitle"/>
          </p:nvPr>
        </p:nvSpPr>
        <p:spPr>
          <a:xfrm>
            <a:off x="0" y="357188"/>
            <a:ext cx="8201025" cy="928687"/>
          </a:xfrm>
          <a:noFill/>
        </p:spPr>
        <p:txBody>
          <a:bodyPr/>
          <a:lstStyle/>
          <a:p>
            <a:pPr eaLnBrk="1" hangingPunct="1"/>
            <a:r>
              <a:rPr lang="zh-CN" altLang="en-US" dirty="0" smtClean="0"/>
              <a:t>模板技巧</a:t>
            </a:r>
            <a:endParaRPr lang="zh-CN" altLang="en-US" dirty="0" smtClean="0"/>
          </a:p>
        </p:txBody>
      </p:sp>
      <p:sp>
        <p:nvSpPr>
          <p:cNvPr id="56322" name="内容占位符 2"/>
          <p:cNvSpPr>
            <a:spLocks noGrp="1"/>
          </p:cNvSpPr>
          <p:nvPr>
            <p:ph idx="1"/>
          </p:nvPr>
        </p:nvSpPr>
        <p:spPr>
          <a:xfrm>
            <a:off x="457200" y="1600200"/>
            <a:ext cx="8229600" cy="4525963"/>
          </a:xfrm>
        </p:spPr>
        <p:txBody>
          <a:bodyPr>
            <a:normAutofit/>
          </a:bodyPr>
          <a:lstStyle/>
          <a:p>
            <a:pPr eaLnBrk="1" hangingPunct="1">
              <a:buNone/>
            </a:pPr>
            <a:r>
              <a:rPr lang="en-US" altLang="zh-CN" sz="2800" dirty="0" smtClean="0"/>
              <a:t>5</a:t>
            </a:r>
            <a:r>
              <a:rPr lang="zh-CN" altLang="en-US" sz="2800" dirty="0" smtClean="0"/>
              <a:t>）子模板访问基模板</a:t>
            </a:r>
            <a:endParaRPr lang="zh-CN" altLang="en-US" sz="2800" dirty="0" smtClean="0"/>
          </a:p>
          <a:p>
            <a:pPr eaLnBrk="1" hangingPunct="1">
              <a:buNone/>
            </a:pPr>
            <a:r>
              <a:rPr lang="zh-CN" altLang="en-US" sz="2400" dirty="0" smtClean="0"/>
              <a:t>     （</a:t>
            </a:r>
            <a:r>
              <a:rPr lang="en-US" altLang="zh-CN" sz="2400" dirty="0" smtClean="0"/>
              <a:t>1</a:t>
            </a:r>
            <a:r>
              <a:rPr lang="zh-CN" altLang="en-US" sz="2400" dirty="0" smtClean="0"/>
              <a:t>）问题</a:t>
            </a:r>
            <a:endParaRPr lang="zh-CN" altLang="en-US" sz="2400" dirty="0" smtClean="0"/>
          </a:p>
          <a:p>
            <a:pPr eaLnBrk="1" hangingPunct="1">
              <a:buNone/>
            </a:pPr>
            <a:r>
              <a:rPr lang="zh-CN" altLang="en-US" sz="2400" dirty="0" smtClean="0"/>
              <a:t>      在子类模板中访问基类模板的成员，编译器在</a:t>
            </a:r>
            <a:r>
              <a:rPr lang="zh-CN" altLang="en-US" sz="2400" b="1" dirty="0" smtClean="0">
                <a:solidFill>
                  <a:srgbClr val="FF0000"/>
                </a:solidFill>
              </a:rPr>
              <a:t>第一次</a:t>
            </a:r>
            <a:r>
              <a:rPr lang="zh-CN" altLang="en-US" sz="2400" dirty="0" smtClean="0"/>
              <a:t>编</a:t>
            </a:r>
            <a:endParaRPr lang="en-US" altLang="zh-CN" sz="2400" dirty="0" smtClean="0"/>
          </a:p>
          <a:p>
            <a:pPr eaLnBrk="1" hangingPunct="1">
              <a:buNone/>
            </a:pPr>
            <a:r>
              <a:rPr lang="en-US" altLang="zh-CN" sz="2400" dirty="0" smtClean="0"/>
              <a:t>      </a:t>
            </a:r>
            <a:r>
              <a:rPr lang="zh-CN" altLang="en-US" sz="2400" dirty="0" smtClean="0"/>
              <a:t>译子类模板时，通常会认为</a:t>
            </a:r>
            <a:r>
              <a:rPr lang="zh-CN" altLang="en-US" sz="2400" b="1" dirty="0" smtClean="0">
                <a:solidFill>
                  <a:srgbClr val="FF0000"/>
                </a:solidFill>
              </a:rPr>
              <a:t>基类类型不确定（未知类）</a:t>
            </a:r>
            <a:endParaRPr lang="en-US" altLang="zh-CN" sz="2400" b="1" dirty="0" smtClean="0">
              <a:solidFill>
                <a:srgbClr val="FF0000"/>
              </a:solidFill>
            </a:endParaRPr>
          </a:p>
          <a:p>
            <a:pPr eaLnBrk="1" hangingPunct="1">
              <a:buNone/>
            </a:pPr>
            <a:r>
              <a:rPr lang="en-US" altLang="zh-CN" sz="2400" b="1" dirty="0" smtClean="0">
                <a:solidFill>
                  <a:srgbClr val="FF0000"/>
                </a:solidFill>
              </a:rPr>
              <a:t>      </a:t>
            </a:r>
            <a:r>
              <a:rPr lang="zh-CN" altLang="en-US" sz="2400" dirty="0" smtClean="0"/>
              <a:t>所以只在子类模板和全局域中搜索使用的标识符号。</a:t>
            </a:r>
            <a:endParaRPr lang="en-US" altLang="zh-CN" sz="2400" dirty="0" smtClean="0"/>
          </a:p>
          <a:p>
            <a:pPr eaLnBrk="1" hangingPunct="1">
              <a:buNone/>
            </a:pPr>
            <a:endParaRPr lang="zh-CN" altLang="en-US" sz="2400" dirty="0" smtClean="0"/>
          </a:p>
          <a:p>
            <a:pPr eaLnBrk="1" hangingPunct="1">
              <a:buNone/>
            </a:pPr>
            <a:r>
              <a:rPr lang="zh-CN" altLang="en-US" sz="2400" dirty="0" smtClean="0"/>
              <a:t>     （</a:t>
            </a:r>
            <a:r>
              <a:rPr lang="en-US" altLang="zh-CN" sz="2400" dirty="0" smtClean="0"/>
              <a:t>2</a:t>
            </a:r>
            <a:r>
              <a:rPr lang="zh-CN" altLang="en-US" sz="2400" dirty="0" smtClean="0"/>
              <a:t>）解决方法</a:t>
            </a:r>
            <a:endParaRPr lang="zh-CN" altLang="en-US" sz="2400" dirty="0" smtClean="0"/>
          </a:p>
          <a:p>
            <a:pPr eaLnBrk="1" hangingPunct="1">
              <a:buNone/>
            </a:pPr>
            <a:r>
              <a:rPr lang="zh-CN" altLang="en-US" sz="2400" dirty="0" smtClean="0"/>
              <a:t>      在子类模板中可以通过使用作用于限定符或显示使用</a:t>
            </a:r>
            <a:endParaRPr lang="en-US" altLang="zh-CN" sz="2400" dirty="0" smtClean="0"/>
          </a:p>
          <a:p>
            <a:pPr eaLnBrk="1" hangingPunct="1">
              <a:buNone/>
            </a:pPr>
            <a:r>
              <a:rPr lang="en-US" altLang="zh-CN" sz="2400" dirty="0" smtClean="0"/>
              <a:t>      this</a:t>
            </a:r>
            <a:r>
              <a:rPr lang="zh-CN" altLang="en-US" sz="2400" dirty="0" smtClean="0"/>
              <a:t>指针。</a:t>
            </a:r>
            <a:endParaRPr lang="zh-CN" altLang="en-US"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ctrTitle"/>
          </p:nvPr>
        </p:nvSpPr>
        <p:spPr>
          <a:xfrm>
            <a:off x="0" y="357188"/>
            <a:ext cx="8201025" cy="928687"/>
          </a:xfrm>
          <a:noFill/>
        </p:spPr>
        <p:txBody>
          <a:bodyPr/>
          <a:lstStyle/>
          <a:p>
            <a:pPr eaLnBrk="1" hangingPunct="1"/>
            <a:r>
              <a:rPr lang="zh-CN" altLang="en-US" dirty="0" smtClean="0"/>
              <a:t>模板技巧</a:t>
            </a:r>
            <a:endParaRPr lang="zh-CN" altLang="en-US" dirty="0" smtClean="0"/>
          </a:p>
        </p:txBody>
      </p:sp>
      <p:sp>
        <p:nvSpPr>
          <p:cNvPr id="57346" name="内容占位符 2"/>
          <p:cNvSpPr>
            <a:spLocks noGrp="1"/>
          </p:cNvSpPr>
          <p:nvPr>
            <p:ph idx="1"/>
          </p:nvPr>
        </p:nvSpPr>
        <p:spPr>
          <a:xfrm>
            <a:off x="457200" y="1600200"/>
            <a:ext cx="8229600" cy="4525963"/>
          </a:xfrm>
        </p:spPr>
        <p:txBody>
          <a:bodyPr>
            <a:normAutofit fontScale="70000" lnSpcReduction="20000"/>
          </a:bodyPr>
          <a:lstStyle/>
          <a:p>
            <a:pPr eaLnBrk="1" hangingPunct="1">
              <a:buNone/>
            </a:pPr>
            <a:r>
              <a:rPr lang="en-US" altLang="zh-CN" sz="3700" dirty="0" smtClean="0"/>
              <a:t>6</a:t>
            </a:r>
            <a:r>
              <a:rPr lang="zh-CN" altLang="en-US" sz="3700" dirty="0" smtClean="0"/>
              <a:t>）零初始化</a:t>
            </a:r>
            <a:endParaRPr lang="zh-CN" altLang="en-US" sz="3700" dirty="0" smtClean="0"/>
          </a:p>
          <a:p>
            <a:pPr eaLnBrk="1" hangingPunct="1">
              <a:buNone/>
            </a:pPr>
            <a:r>
              <a:rPr lang="zh-CN" altLang="en-US" dirty="0" smtClean="0"/>
              <a:t>   （</a:t>
            </a:r>
            <a:r>
              <a:rPr lang="en-US" altLang="zh-CN" dirty="0" smtClean="0"/>
              <a:t>1</a:t>
            </a:r>
            <a:r>
              <a:rPr lang="zh-CN" altLang="en-US" dirty="0" smtClean="0"/>
              <a:t>）</a:t>
            </a:r>
            <a:r>
              <a:rPr lang="zh-CN" altLang="en-US" b="1" dirty="0" smtClean="0">
                <a:solidFill>
                  <a:srgbClr val="FF0000"/>
                </a:solidFill>
              </a:rPr>
              <a:t>基本类型不存在缺省构造函数</a:t>
            </a:r>
            <a:r>
              <a:rPr lang="zh-CN" altLang="en-US" dirty="0" smtClean="0"/>
              <a:t>，未被初始化的局部变量都</a:t>
            </a:r>
            <a:endParaRPr lang="en-US" altLang="zh-CN" dirty="0" smtClean="0"/>
          </a:p>
          <a:p>
            <a:pPr eaLnBrk="1" hangingPunct="1">
              <a:buNone/>
            </a:pPr>
            <a:r>
              <a:rPr lang="en-US" altLang="zh-CN" dirty="0" smtClean="0"/>
              <a:t>            </a:t>
            </a:r>
            <a:r>
              <a:rPr lang="zh-CN" altLang="en-US" dirty="0" smtClean="0"/>
              <a:t>具有一个</a:t>
            </a:r>
            <a:r>
              <a:rPr lang="zh-CN" altLang="en-US" b="1" dirty="0" smtClean="0">
                <a:solidFill>
                  <a:srgbClr val="FF0000"/>
                </a:solidFill>
              </a:rPr>
              <a:t>不确定的值</a:t>
            </a:r>
            <a:r>
              <a:rPr lang="zh-CN" altLang="en-US" dirty="0" smtClean="0"/>
              <a:t>   </a:t>
            </a:r>
            <a:r>
              <a:rPr lang="en-US" altLang="zh-CN" dirty="0" err="1" smtClean="0"/>
              <a:t>int</a:t>
            </a:r>
            <a:r>
              <a:rPr lang="en-US" altLang="zh-CN" dirty="0" smtClean="0"/>
              <a:t> a;//</a:t>
            </a:r>
            <a:r>
              <a:rPr lang="zh-CN" altLang="en-US" dirty="0" smtClean="0"/>
              <a:t>值不确定</a:t>
            </a:r>
            <a:endParaRPr lang="zh-CN" altLang="en-US" dirty="0" smtClean="0"/>
          </a:p>
          <a:p>
            <a:pPr eaLnBrk="1" hangingPunct="1">
              <a:buNone/>
            </a:pPr>
            <a:r>
              <a:rPr lang="zh-CN" altLang="en-US" dirty="0" smtClean="0"/>
              <a:t>   （</a:t>
            </a:r>
            <a:r>
              <a:rPr lang="en-US" altLang="zh-CN" dirty="0" smtClean="0"/>
              <a:t>2</a:t>
            </a:r>
            <a:r>
              <a:rPr lang="zh-CN" altLang="en-US" dirty="0" smtClean="0"/>
              <a:t>）</a:t>
            </a:r>
            <a:r>
              <a:rPr lang="zh-CN" altLang="en-US" b="1" dirty="0" smtClean="0">
                <a:solidFill>
                  <a:srgbClr val="FF0000"/>
                </a:solidFill>
              </a:rPr>
              <a:t>类类型由于存在缺省构造函数</a:t>
            </a:r>
            <a:r>
              <a:rPr lang="zh-CN" altLang="en-US" dirty="0" smtClean="0"/>
              <a:t>，在未被初始化的情况下可</a:t>
            </a:r>
            <a:endParaRPr lang="en-US" altLang="zh-CN" dirty="0" smtClean="0"/>
          </a:p>
          <a:p>
            <a:pPr eaLnBrk="1" hangingPunct="1">
              <a:buNone/>
            </a:pPr>
            <a:r>
              <a:rPr lang="en-US" altLang="zh-CN" dirty="0" smtClean="0"/>
              <a:t>           </a:t>
            </a:r>
            <a:r>
              <a:rPr lang="zh-CN" altLang="en-US" dirty="0" smtClean="0"/>
              <a:t>以有一个</a:t>
            </a:r>
            <a:r>
              <a:rPr lang="zh-CN" altLang="en-US" b="1" dirty="0" smtClean="0">
                <a:solidFill>
                  <a:srgbClr val="FF0000"/>
                </a:solidFill>
              </a:rPr>
              <a:t>确定的缺省初始化状态</a:t>
            </a:r>
            <a:r>
              <a:rPr lang="zh-CN" altLang="en-US" dirty="0" smtClean="0"/>
              <a:t>。</a:t>
            </a:r>
            <a:r>
              <a:rPr lang="en-US" altLang="zh-CN" dirty="0" smtClean="0"/>
              <a:t>Integer  a;//</a:t>
            </a:r>
            <a:r>
              <a:rPr lang="zh-CN" altLang="en-US" dirty="0" smtClean="0"/>
              <a:t>值确定</a:t>
            </a:r>
            <a:endParaRPr lang="zh-CN" altLang="en-US" dirty="0" smtClean="0"/>
          </a:p>
          <a:p>
            <a:pPr eaLnBrk="1" hangingPunct="1">
              <a:buNone/>
            </a:pPr>
            <a:r>
              <a:rPr lang="zh-CN" altLang="en-US" dirty="0" smtClean="0"/>
              <a:t>           基于以上两点，就会在模板实现中产生不一致的语法语义。</a:t>
            </a:r>
            <a:endParaRPr lang="zh-CN" altLang="en-US" dirty="0" smtClean="0"/>
          </a:p>
          <a:p>
            <a:pPr eaLnBrk="1" hangingPunct="1">
              <a:buNone/>
            </a:pPr>
            <a:r>
              <a:rPr lang="zh-CN" altLang="en-US" dirty="0" smtClean="0"/>
              <a:t>   （</a:t>
            </a:r>
            <a:r>
              <a:rPr lang="en-US" altLang="zh-CN" dirty="0" smtClean="0"/>
              <a:t>3</a:t>
            </a:r>
            <a:r>
              <a:rPr lang="zh-CN" altLang="en-US" dirty="0" smtClean="0"/>
              <a:t>）显示缺省构造</a:t>
            </a:r>
            <a:endParaRPr lang="zh-CN" altLang="en-US" dirty="0" smtClean="0"/>
          </a:p>
          <a:p>
            <a:pPr eaLnBrk="1" hangingPunct="1">
              <a:buNone/>
            </a:pPr>
            <a:r>
              <a:rPr lang="zh-CN" altLang="en-US" dirty="0" smtClean="0"/>
              <a:t>            如果希望模板中，所有类型参数的变量，无论是类类型还</a:t>
            </a:r>
            <a:endParaRPr lang="en-US" altLang="zh-CN" dirty="0" smtClean="0"/>
          </a:p>
          <a:p>
            <a:pPr eaLnBrk="1" hangingPunct="1">
              <a:buNone/>
            </a:pPr>
            <a:r>
              <a:rPr lang="en-US" altLang="zh-CN" dirty="0" smtClean="0"/>
              <a:t>            </a:t>
            </a:r>
            <a:r>
              <a:rPr lang="zh-CN" altLang="en-US" dirty="0" smtClean="0"/>
              <a:t>是基本类型都以缺省方式获得初始化，就必须对其进行显</a:t>
            </a:r>
            <a:endParaRPr lang="en-US" altLang="zh-CN" dirty="0" smtClean="0"/>
          </a:p>
          <a:p>
            <a:pPr eaLnBrk="1" hangingPunct="1">
              <a:buNone/>
            </a:pPr>
            <a:r>
              <a:rPr lang="en-US" altLang="zh-CN" dirty="0" smtClean="0"/>
              <a:t>            </a:t>
            </a:r>
            <a:r>
              <a:rPr lang="zh-CN" altLang="en-US" dirty="0" smtClean="0"/>
              <a:t>示的缺省构造</a:t>
            </a:r>
            <a:r>
              <a:rPr lang="en-US" altLang="zh-CN" dirty="0" smtClean="0"/>
              <a:t>T()</a:t>
            </a:r>
            <a:endParaRPr lang="en-US" altLang="zh-CN" dirty="0" smtClean="0"/>
          </a:p>
          <a:p>
            <a:pPr eaLnBrk="1" hangingPunct="1">
              <a:buNone/>
            </a:pPr>
            <a:endParaRPr lang="en-US" altLang="zh-CN" dirty="0" smtClean="0"/>
          </a:p>
          <a:p>
            <a:pPr eaLnBrk="1" hangingPunct="1">
              <a:buNone/>
            </a:pPr>
            <a:r>
              <a:rPr lang="en-US" altLang="zh-CN" dirty="0" smtClean="0"/>
              <a:t> </a:t>
            </a:r>
            <a:r>
              <a:rPr lang="zh-CN" altLang="en-US" dirty="0" smtClean="0"/>
              <a:t>对于类模板可以在其缺省构造函数的</a:t>
            </a:r>
            <a:r>
              <a:rPr lang="zh-CN" altLang="en-US" b="1" dirty="0" smtClean="0">
                <a:solidFill>
                  <a:srgbClr val="FF0000"/>
                </a:solidFill>
              </a:rPr>
              <a:t>初始化表</a:t>
            </a:r>
            <a:r>
              <a:rPr lang="zh-CN" altLang="en-US" dirty="0" smtClean="0"/>
              <a:t>中对每个成员变量</a:t>
            </a:r>
            <a:endParaRPr lang="en-US" altLang="zh-CN" dirty="0" smtClean="0"/>
          </a:p>
          <a:p>
            <a:pPr eaLnBrk="1" hangingPunct="1">
              <a:buNone/>
            </a:pPr>
            <a:r>
              <a:rPr lang="zh-CN" altLang="en-US" dirty="0" smtClean="0"/>
              <a:t>显示的初始化，无论是类类型还是基本类型。</a:t>
            </a:r>
            <a:endParaRPr lang="zh-CN" altLang="en-US"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ctrTitle"/>
          </p:nvPr>
        </p:nvSpPr>
        <p:spPr>
          <a:xfrm>
            <a:off x="0" y="357188"/>
            <a:ext cx="8201025" cy="928687"/>
          </a:xfrm>
          <a:noFill/>
        </p:spPr>
        <p:txBody>
          <a:bodyPr/>
          <a:lstStyle/>
          <a:p>
            <a:pPr eaLnBrk="1" hangingPunct="1"/>
            <a:r>
              <a:rPr lang="zh-CN" altLang="en-US" dirty="0" smtClean="0"/>
              <a:t>模板技巧</a:t>
            </a:r>
            <a:endParaRPr lang="zh-CN" altLang="en-US" dirty="0" smtClean="0"/>
          </a:p>
        </p:txBody>
      </p:sp>
      <p:sp>
        <p:nvSpPr>
          <p:cNvPr id="3" name="内容占位符 2"/>
          <p:cNvSpPr>
            <a:spLocks noGrp="1"/>
          </p:cNvSpPr>
          <p:nvPr>
            <p:ph idx="1"/>
          </p:nvPr>
        </p:nvSpPr>
        <p:spPr>
          <a:xfrm>
            <a:off x="457200" y="1600200"/>
            <a:ext cx="8229600" cy="4525963"/>
          </a:xfrm>
        </p:spPr>
        <p:txBody>
          <a:bodyPr>
            <a:normAutofit fontScale="70000" lnSpcReduction="20000"/>
          </a:bodyPr>
          <a:lstStyle/>
          <a:p>
            <a:pPr eaLnBrk="1" hangingPunct="1">
              <a:buNone/>
              <a:defRPr/>
            </a:pPr>
            <a:r>
              <a:rPr lang="en-US" altLang="zh-CN" sz="3700" dirty="0" smtClean="0"/>
              <a:t>7</a:t>
            </a:r>
            <a:r>
              <a:rPr lang="zh-CN" altLang="en-US" sz="3700" dirty="0" smtClean="0"/>
              <a:t>）类模板中的成员虚函数</a:t>
            </a:r>
            <a:endParaRPr lang="zh-CN" altLang="en-US" sz="3700" dirty="0" smtClean="0"/>
          </a:p>
          <a:p>
            <a:pPr eaLnBrk="1" hangingPunct="1">
              <a:buNone/>
              <a:defRPr/>
            </a:pPr>
            <a:r>
              <a:rPr lang="zh-CN" altLang="en-US" dirty="0" smtClean="0"/>
              <a:t>    （</a:t>
            </a:r>
            <a:r>
              <a:rPr lang="en-US" altLang="zh-CN" dirty="0" smtClean="0"/>
              <a:t>1</a:t>
            </a:r>
            <a:r>
              <a:rPr lang="zh-CN" altLang="en-US" dirty="0" smtClean="0"/>
              <a:t>）</a:t>
            </a:r>
            <a:r>
              <a:rPr lang="zh-CN" altLang="en-US" b="1" dirty="0" smtClean="0">
                <a:solidFill>
                  <a:srgbClr val="FF0000"/>
                </a:solidFill>
              </a:rPr>
              <a:t>类模板</a:t>
            </a:r>
            <a:r>
              <a:rPr lang="zh-CN" altLang="en-US" dirty="0" smtClean="0"/>
              <a:t>中的</a:t>
            </a:r>
            <a:r>
              <a:rPr lang="zh-CN" altLang="en-US" b="1" dirty="0" smtClean="0">
                <a:solidFill>
                  <a:srgbClr val="FF0000"/>
                </a:solidFill>
              </a:rPr>
              <a:t>普通成员函数可以是</a:t>
            </a:r>
            <a:r>
              <a:rPr lang="zh-CN" altLang="en-US" dirty="0" smtClean="0"/>
              <a:t>虚函数（即可以为类模板       </a:t>
            </a:r>
            <a:endParaRPr lang="en-US" altLang="zh-CN" dirty="0" smtClean="0"/>
          </a:p>
          <a:p>
            <a:pPr eaLnBrk="1" hangingPunct="1">
              <a:buNone/>
              <a:defRPr/>
            </a:pPr>
            <a:r>
              <a:rPr lang="en-US" altLang="zh-CN" dirty="0" smtClean="0"/>
              <a:t>             </a:t>
            </a:r>
            <a:r>
              <a:rPr lang="zh-CN" altLang="en-US" dirty="0" smtClean="0"/>
              <a:t>定义成员虚函数），和普通类的成员虚函数一样，类模</a:t>
            </a:r>
            <a:endParaRPr lang="en-US" altLang="zh-CN" dirty="0" smtClean="0"/>
          </a:p>
          <a:p>
            <a:pPr eaLnBrk="1" hangingPunct="1">
              <a:buNone/>
              <a:defRPr/>
            </a:pPr>
            <a:r>
              <a:rPr lang="en-US" altLang="zh-CN" dirty="0" smtClean="0"/>
              <a:t>             </a:t>
            </a:r>
            <a:r>
              <a:rPr lang="zh-CN" altLang="en-US" dirty="0" smtClean="0"/>
              <a:t>板的成员虚函数也可以表现出</a:t>
            </a:r>
            <a:r>
              <a:rPr lang="zh-CN" altLang="en-US" b="1" dirty="0" smtClean="0">
                <a:solidFill>
                  <a:srgbClr val="FF0000"/>
                </a:solidFill>
              </a:rPr>
              <a:t>多态性</a:t>
            </a:r>
            <a:r>
              <a:rPr lang="zh-CN" altLang="en-US" dirty="0" smtClean="0"/>
              <a:t>。</a:t>
            </a:r>
            <a:endParaRPr lang="en-US" altLang="zh-CN" dirty="0" smtClean="0"/>
          </a:p>
          <a:p>
            <a:pPr eaLnBrk="1" hangingPunct="1">
              <a:buNone/>
              <a:defRPr/>
            </a:pPr>
            <a:endParaRPr lang="zh-CN" altLang="en-US" dirty="0" smtClean="0"/>
          </a:p>
          <a:p>
            <a:pPr eaLnBrk="1" hangingPunct="1">
              <a:buNone/>
              <a:defRPr/>
            </a:pPr>
            <a:r>
              <a:rPr lang="zh-CN" altLang="en-US" dirty="0" smtClean="0"/>
              <a:t>    （</a:t>
            </a:r>
            <a:r>
              <a:rPr lang="en-US" altLang="zh-CN" dirty="0" smtClean="0"/>
              <a:t>2</a:t>
            </a:r>
            <a:r>
              <a:rPr lang="zh-CN" altLang="en-US" dirty="0" smtClean="0"/>
              <a:t>）</a:t>
            </a:r>
            <a:r>
              <a:rPr lang="zh-CN" altLang="en-US" b="1" dirty="0" smtClean="0">
                <a:solidFill>
                  <a:srgbClr val="FF0000"/>
                </a:solidFill>
              </a:rPr>
              <a:t>类模板</a:t>
            </a:r>
            <a:r>
              <a:rPr lang="zh-CN" altLang="en-US" dirty="0" smtClean="0"/>
              <a:t>中的</a:t>
            </a:r>
            <a:r>
              <a:rPr lang="zh-CN" altLang="en-US" b="1" dirty="0" smtClean="0">
                <a:solidFill>
                  <a:srgbClr val="FF0000"/>
                </a:solidFill>
              </a:rPr>
              <a:t>成员函数模板不可以是</a:t>
            </a:r>
            <a:r>
              <a:rPr lang="zh-CN" altLang="en-US" dirty="0" smtClean="0"/>
              <a:t>虚函数</a:t>
            </a:r>
            <a:endParaRPr lang="en-US" altLang="zh-CN" b="1" dirty="0" smtClean="0">
              <a:solidFill>
                <a:srgbClr val="FF0000"/>
              </a:solidFill>
            </a:endParaRPr>
          </a:p>
          <a:p>
            <a:pPr eaLnBrk="1" hangingPunct="1">
              <a:buNone/>
              <a:defRPr/>
            </a:pPr>
            <a:r>
              <a:rPr lang="en-US" altLang="zh-CN" dirty="0" smtClean="0"/>
              <a:t>             </a:t>
            </a:r>
            <a:r>
              <a:rPr lang="zh-CN" altLang="en-US" dirty="0" smtClean="0"/>
              <a:t>根据成员虚函数的多态机制，需要一个虚函数表（表中</a:t>
            </a:r>
            <a:endParaRPr lang="en-US" altLang="zh-CN" dirty="0" smtClean="0"/>
          </a:p>
          <a:p>
            <a:pPr eaLnBrk="1" hangingPunct="1">
              <a:buNone/>
              <a:defRPr/>
            </a:pPr>
            <a:r>
              <a:rPr lang="en-US" altLang="zh-CN" dirty="0" smtClean="0"/>
              <a:t>             </a:t>
            </a:r>
            <a:r>
              <a:rPr lang="zh-CN" altLang="en-US" dirty="0" smtClean="0"/>
              <a:t>保存成员虚函数的入口地址），而</a:t>
            </a:r>
            <a:r>
              <a:rPr lang="zh-CN" altLang="en-US" b="1" dirty="0" smtClean="0">
                <a:solidFill>
                  <a:srgbClr val="FF0000"/>
                </a:solidFill>
              </a:rPr>
              <a:t>这个表是编译器在实</a:t>
            </a:r>
            <a:endParaRPr lang="en-US" altLang="zh-CN" b="1" dirty="0" smtClean="0">
              <a:solidFill>
                <a:srgbClr val="FF0000"/>
              </a:solidFill>
            </a:endParaRPr>
          </a:p>
          <a:p>
            <a:pPr eaLnBrk="1" hangingPunct="1">
              <a:buNone/>
              <a:defRPr/>
            </a:pPr>
            <a:r>
              <a:rPr lang="en-US" altLang="zh-CN" b="1" dirty="0" smtClean="0">
                <a:solidFill>
                  <a:srgbClr val="FF0000"/>
                </a:solidFill>
              </a:rPr>
              <a:t>             </a:t>
            </a:r>
            <a:r>
              <a:rPr lang="zh-CN" altLang="en-US" b="1" dirty="0" smtClean="0">
                <a:solidFill>
                  <a:srgbClr val="FF0000"/>
                </a:solidFill>
              </a:rPr>
              <a:t>例化类模板时就产生</a:t>
            </a:r>
            <a:r>
              <a:rPr lang="zh-CN" altLang="en-US" dirty="0" smtClean="0"/>
              <a:t>，类的成员函数模板的实例化（即</a:t>
            </a:r>
            <a:endParaRPr lang="en-US" altLang="zh-CN" dirty="0" smtClean="0"/>
          </a:p>
          <a:p>
            <a:pPr eaLnBrk="1" hangingPunct="1">
              <a:buNone/>
              <a:defRPr/>
            </a:pPr>
            <a:r>
              <a:rPr lang="en-US" altLang="zh-CN" dirty="0" smtClean="0"/>
              <a:t>             </a:t>
            </a:r>
            <a:r>
              <a:rPr lang="zh-CN" altLang="en-US" dirty="0" smtClean="0"/>
              <a:t>产生真正的函数实体）需要编译器处理完调用后才会完</a:t>
            </a:r>
            <a:endParaRPr lang="en-US" altLang="zh-CN" dirty="0" smtClean="0"/>
          </a:p>
          <a:p>
            <a:pPr eaLnBrk="1" hangingPunct="1">
              <a:buNone/>
              <a:defRPr/>
            </a:pPr>
            <a:r>
              <a:rPr lang="en-US" altLang="zh-CN" dirty="0" smtClean="0"/>
              <a:t>             </a:t>
            </a:r>
            <a:r>
              <a:rPr lang="zh-CN" altLang="en-US" dirty="0" smtClean="0"/>
              <a:t>成，这时才出现成员虚函数的地址。</a:t>
            </a:r>
            <a:endParaRPr lang="en-US" altLang="zh-CN" dirty="0" smtClean="0"/>
          </a:p>
          <a:p>
            <a:pPr eaLnBrk="1" hangingPunct="1">
              <a:buNone/>
              <a:defRPr/>
            </a:pPr>
            <a:r>
              <a:rPr lang="en-US" altLang="zh-CN" dirty="0" smtClean="0"/>
              <a:t>      </a:t>
            </a:r>
            <a:r>
              <a:rPr lang="zh-CN" altLang="en-US" dirty="0" smtClean="0"/>
              <a:t>总结：</a:t>
            </a:r>
            <a:endParaRPr lang="zh-CN" altLang="en-US" dirty="0" smtClean="0"/>
          </a:p>
          <a:p>
            <a:pPr eaLnBrk="1" hangingPunct="1">
              <a:buNone/>
              <a:defRPr/>
            </a:pPr>
            <a:r>
              <a:rPr lang="zh-CN" altLang="en-US" dirty="0" smtClean="0"/>
              <a:t>         成员函数模板的延迟编译 阻碍了虚函数表的静态构建。</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ctrTitle"/>
          </p:nvPr>
        </p:nvSpPr>
        <p:spPr>
          <a:xfrm>
            <a:off x="0" y="357188"/>
            <a:ext cx="8201025" cy="928687"/>
          </a:xfrm>
          <a:noFill/>
        </p:spPr>
        <p:txBody>
          <a:bodyPr/>
          <a:lstStyle/>
          <a:p>
            <a:pPr eaLnBrk="1" hangingPunct="1"/>
            <a:r>
              <a:rPr lang="zh-CN" altLang="en-US" dirty="0" smtClean="0"/>
              <a:t>自制链表容器</a:t>
            </a:r>
            <a:endParaRPr lang="zh-CN" altLang="en-US" dirty="0" smtClean="0"/>
          </a:p>
        </p:txBody>
      </p:sp>
      <p:sp>
        <p:nvSpPr>
          <p:cNvPr id="59394" name="内容占位符 2"/>
          <p:cNvSpPr>
            <a:spLocks noGrp="1"/>
          </p:cNvSpPr>
          <p:nvPr>
            <p:ph idx="1"/>
          </p:nvPr>
        </p:nvSpPr>
        <p:spPr>
          <a:xfrm>
            <a:off x="457200" y="1600200"/>
            <a:ext cx="8229600" cy="4525963"/>
          </a:xfrm>
        </p:spPr>
        <p:txBody>
          <a:bodyPr>
            <a:normAutofit/>
          </a:bodyPr>
          <a:lstStyle/>
          <a:p>
            <a:pPr eaLnBrk="1" hangingPunct="1">
              <a:buNone/>
            </a:pPr>
            <a:r>
              <a:rPr lang="zh-CN" altLang="en-US" sz="2800" dirty="0" smtClean="0"/>
              <a:t>五 自制基本链表容器</a:t>
            </a:r>
            <a:endParaRPr lang="en-US" altLang="zh-CN" sz="2800" dirty="0" smtClean="0"/>
          </a:p>
          <a:p>
            <a:pPr eaLnBrk="1" hangingPunct="1">
              <a:buNone/>
            </a:pPr>
            <a:r>
              <a:rPr lang="en-US" altLang="zh-CN" sz="2800" dirty="0" smtClean="0"/>
              <a:t>  </a:t>
            </a:r>
            <a:r>
              <a:rPr lang="en-US" altLang="zh-CN" sz="2400" dirty="0" smtClean="0"/>
              <a:t> 1</a:t>
            </a:r>
            <a:r>
              <a:rPr lang="zh-CN" altLang="en-US" sz="2400" dirty="0" smtClean="0"/>
              <a:t>）实现功能：</a:t>
            </a:r>
            <a:endParaRPr lang="en-US" altLang="zh-CN" sz="2400" dirty="0" smtClean="0"/>
          </a:p>
          <a:p>
            <a:pPr eaLnBrk="1" hangingPunct="1">
              <a:buNone/>
            </a:pPr>
            <a:r>
              <a:rPr lang="en-US" altLang="zh-CN" sz="2400" dirty="0" smtClean="0"/>
              <a:t>        </a:t>
            </a:r>
            <a:r>
              <a:rPr lang="zh-CN" altLang="en-US" sz="2400" dirty="0" smtClean="0"/>
              <a:t>缺省构造</a:t>
            </a:r>
            <a:r>
              <a:rPr lang="en-US" altLang="zh-CN" sz="2400" dirty="0" smtClean="0"/>
              <a:t>/</a:t>
            </a:r>
            <a:r>
              <a:rPr lang="zh-CN" altLang="en-US" sz="2400" dirty="0" smtClean="0"/>
              <a:t>拷贝构造</a:t>
            </a:r>
            <a:r>
              <a:rPr lang="en-US" altLang="zh-CN" sz="2400" dirty="0" smtClean="0"/>
              <a:t>/</a:t>
            </a:r>
            <a:r>
              <a:rPr lang="zh-CN" altLang="en-US" sz="2400" dirty="0" smtClean="0"/>
              <a:t>析构函数</a:t>
            </a:r>
            <a:r>
              <a:rPr lang="en-US" altLang="zh-CN" sz="2400" dirty="0" smtClean="0"/>
              <a:t>/</a:t>
            </a:r>
            <a:r>
              <a:rPr lang="zh-CN" altLang="en-US" sz="2400" dirty="0" smtClean="0"/>
              <a:t>输入流缓冲重载</a:t>
            </a:r>
            <a:endParaRPr lang="en-US" altLang="zh-CN" sz="2400" dirty="0" smtClean="0"/>
          </a:p>
          <a:p>
            <a:pPr eaLnBrk="1" hangingPunct="1">
              <a:buNone/>
            </a:pPr>
            <a:r>
              <a:rPr lang="en-US" altLang="zh-CN" sz="2400" dirty="0" smtClean="0"/>
              <a:t>        </a:t>
            </a:r>
            <a:r>
              <a:rPr lang="en-US" altLang="zh-CN" sz="2400" dirty="0" err="1" smtClean="0"/>
              <a:t>push_back</a:t>
            </a:r>
            <a:r>
              <a:rPr lang="en-US" altLang="zh-CN" sz="2400" dirty="0" smtClean="0"/>
              <a:t> / </a:t>
            </a:r>
            <a:r>
              <a:rPr lang="en-US" altLang="zh-CN" sz="2400" dirty="0" err="1" smtClean="0"/>
              <a:t>pop_back</a:t>
            </a:r>
            <a:r>
              <a:rPr lang="en-US" altLang="zh-CN" sz="2400" dirty="0" smtClean="0"/>
              <a:t> – </a:t>
            </a:r>
            <a:r>
              <a:rPr lang="zh-CN" altLang="en-US" sz="2400" dirty="0" smtClean="0"/>
              <a:t>尾部添加删除节点</a:t>
            </a:r>
            <a:endParaRPr lang="en-US" altLang="zh-CN" sz="2400" dirty="0" smtClean="0"/>
          </a:p>
          <a:p>
            <a:pPr eaLnBrk="1" hangingPunct="1">
              <a:buNone/>
            </a:pPr>
            <a:r>
              <a:rPr lang="en-US" altLang="zh-CN" sz="2400" dirty="0" smtClean="0"/>
              <a:t>        </a:t>
            </a:r>
            <a:r>
              <a:rPr lang="en-US" altLang="zh-CN" sz="2400" dirty="0" err="1" smtClean="0"/>
              <a:t>push_front</a:t>
            </a:r>
            <a:r>
              <a:rPr lang="en-US" altLang="zh-CN" sz="2400" dirty="0" smtClean="0"/>
              <a:t> / </a:t>
            </a:r>
            <a:r>
              <a:rPr lang="en-US" altLang="zh-CN" sz="2400" dirty="0" err="1" smtClean="0"/>
              <a:t>pop_front</a:t>
            </a:r>
            <a:r>
              <a:rPr lang="en-US" altLang="zh-CN" sz="2400" dirty="0" smtClean="0"/>
              <a:t> – </a:t>
            </a:r>
            <a:r>
              <a:rPr lang="zh-CN" altLang="en-US" sz="2400" dirty="0" smtClean="0"/>
              <a:t>首部添加删除节点</a:t>
            </a:r>
            <a:endParaRPr lang="en-US" altLang="zh-CN" sz="2400" dirty="0" smtClean="0"/>
          </a:p>
          <a:p>
            <a:pPr eaLnBrk="1" hangingPunct="1">
              <a:buNone/>
            </a:pPr>
            <a:r>
              <a:rPr lang="en-US" altLang="zh-CN" sz="2400" dirty="0" smtClean="0"/>
              <a:t>        front / back – </a:t>
            </a:r>
            <a:r>
              <a:rPr lang="zh-CN" altLang="en-US" sz="2400" dirty="0" smtClean="0"/>
              <a:t>获取 首</a:t>
            </a:r>
            <a:r>
              <a:rPr lang="en-US" altLang="zh-CN" sz="2400" dirty="0" smtClean="0"/>
              <a:t>/</a:t>
            </a:r>
            <a:r>
              <a:rPr lang="zh-CN" altLang="en-US" sz="2400" dirty="0" smtClean="0"/>
              <a:t>尾部的元素</a:t>
            </a:r>
            <a:endParaRPr lang="en-US" altLang="zh-CN" sz="2400" dirty="0" smtClean="0"/>
          </a:p>
          <a:p>
            <a:pPr eaLnBrk="1" hangingPunct="1">
              <a:buNone/>
            </a:pPr>
            <a:r>
              <a:rPr lang="en-US" altLang="zh-CN" sz="2400" dirty="0" smtClean="0"/>
              <a:t>        clear / empty – </a:t>
            </a:r>
            <a:r>
              <a:rPr lang="zh-CN" altLang="en-US" sz="2400" dirty="0" smtClean="0"/>
              <a:t>清空链表 </a:t>
            </a:r>
            <a:r>
              <a:rPr lang="en-US" altLang="zh-CN" sz="2400" dirty="0" smtClean="0"/>
              <a:t>/ </a:t>
            </a:r>
            <a:r>
              <a:rPr lang="zh-CN" altLang="en-US" sz="2400" dirty="0" smtClean="0"/>
              <a:t>判空链表</a:t>
            </a:r>
            <a:endParaRPr lang="en-US" altLang="zh-CN" sz="2400" dirty="0" smtClean="0"/>
          </a:p>
          <a:p>
            <a:pPr eaLnBrk="1" hangingPunct="1">
              <a:buNone/>
            </a:pPr>
            <a:r>
              <a:rPr lang="en-US" altLang="zh-CN" sz="2400" dirty="0" smtClean="0"/>
              <a:t>        size – </a:t>
            </a:r>
            <a:r>
              <a:rPr lang="zh-CN" altLang="en-US" sz="2400" dirty="0" smtClean="0"/>
              <a:t>获取链表大小（节点个数）</a:t>
            </a:r>
            <a:endParaRPr lang="en-US" altLang="zh-CN" sz="2400"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ctrTitle"/>
          </p:nvPr>
        </p:nvSpPr>
        <p:spPr>
          <a:xfrm>
            <a:off x="0" y="357188"/>
            <a:ext cx="8201025" cy="928687"/>
          </a:xfrm>
          <a:noFill/>
        </p:spPr>
        <p:txBody>
          <a:bodyPr/>
          <a:lstStyle/>
          <a:p>
            <a:pPr eaLnBrk="1" hangingPunct="1"/>
            <a:r>
              <a:rPr lang="zh-CN" altLang="en-US" dirty="0" smtClean="0"/>
              <a:t>自制链表容器</a:t>
            </a:r>
            <a:endParaRPr lang="zh-CN" altLang="en-US" dirty="0" smtClean="0"/>
          </a:p>
        </p:txBody>
      </p:sp>
      <p:sp>
        <p:nvSpPr>
          <p:cNvPr id="3" name="内容占位符 2"/>
          <p:cNvSpPr>
            <a:spLocks noGrp="1"/>
          </p:cNvSpPr>
          <p:nvPr>
            <p:ph idx="1"/>
          </p:nvPr>
        </p:nvSpPr>
        <p:spPr>
          <a:xfrm>
            <a:off x="457200" y="1600200"/>
            <a:ext cx="8229600" cy="4757758"/>
          </a:xfrm>
        </p:spPr>
        <p:txBody>
          <a:bodyPr>
            <a:normAutofit/>
          </a:bodyPr>
          <a:lstStyle/>
          <a:p>
            <a:pPr eaLnBrk="1" hangingPunct="1">
              <a:buNone/>
            </a:pPr>
            <a:r>
              <a:rPr lang="en-US" altLang="zh-CN" dirty="0" smtClean="0"/>
              <a:t> </a:t>
            </a:r>
            <a:r>
              <a:rPr lang="en-US" altLang="zh-CN" sz="2400" dirty="0" smtClean="0"/>
              <a:t>2</a:t>
            </a:r>
            <a:r>
              <a:rPr lang="zh-CN" altLang="en-US" sz="2400" dirty="0" smtClean="0"/>
              <a:t>）自制迭代器：</a:t>
            </a:r>
            <a:endParaRPr lang="en-US" altLang="zh-CN" sz="2400" dirty="0" smtClean="0"/>
          </a:p>
          <a:p>
            <a:pPr eaLnBrk="1" hangingPunct="1">
              <a:buNone/>
            </a:pPr>
            <a:r>
              <a:rPr lang="en-US" altLang="zh-CN" sz="2400" dirty="0" smtClean="0"/>
              <a:t>        </a:t>
            </a:r>
            <a:r>
              <a:rPr lang="zh-CN" altLang="en-US" sz="2400" dirty="0" smtClean="0"/>
              <a:t>定义：</a:t>
            </a:r>
            <a:endParaRPr lang="en-US" altLang="zh-CN" sz="2400" dirty="0" smtClean="0"/>
          </a:p>
          <a:p>
            <a:pPr eaLnBrk="1" hangingPunct="1">
              <a:buNone/>
            </a:pPr>
            <a:r>
              <a:rPr lang="en-US" altLang="zh-CN" sz="2400" dirty="0" smtClean="0"/>
              <a:t>              </a:t>
            </a:r>
            <a:r>
              <a:rPr lang="zh-CN" altLang="en-US" sz="2400" dirty="0" smtClean="0"/>
              <a:t>（</a:t>
            </a:r>
            <a:r>
              <a:rPr lang="en-US" altLang="zh-CN" sz="2400" dirty="0" smtClean="0"/>
              <a:t>1</a:t>
            </a:r>
            <a:r>
              <a:rPr lang="zh-CN" altLang="en-US" sz="2400" dirty="0" smtClean="0"/>
              <a:t>）迭代器就是一个类（迭代类）对象。</a:t>
            </a:r>
            <a:endParaRPr lang="en-US" altLang="zh-CN" sz="2400" dirty="0" smtClean="0"/>
          </a:p>
          <a:p>
            <a:pPr eaLnBrk="1" hangingPunct="1">
              <a:buNone/>
            </a:pPr>
            <a:r>
              <a:rPr lang="en-US" altLang="zh-CN" sz="2400" dirty="0" smtClean="0"/>
              <a:t>              </a:t>
            </a:r>
            <a:r>
              <a:rPr lang="zh-CN" altLang="en-US" sz="2400" dirty="0" smtClean="0"/>
              <a:t>（</a:t>
            </a:r>
            <a:r>
              <a:rPr lang="en-US" altLang="zh-CN" sz="2400" dirty="0" smtClean="0"/>
              <a:t>2</a:t>
            </a:r>
            <a:r>
              <a:rPr lang="zh-CN" altLang="en-US" sz="2400" dirty="0" smtClean="0"/>
              <a:t>）通过对这个对象进行操作（例如 </a:t>
            </a:r>
            <a:r>
              <a:rPr lang="en-US" altLang="zh-CN" sz="2400" dirty="0" smtClean="0"/>
              <a:t>++/--</a:t>
            </a:r>
            <a:r>
              <a:rPr lang="zh-CN" altLang="en-US" sz="2400" dirty="0" smtClean="0"/>
              <a:t>）可</a:t>
            </a:r>
            <a:endParaRPr lang="en-US" altLang="zh-CN" sz="2400" dirty="0" smtClean="0"/>
          </a:p>
          <a:p>
            <a:pPr eaLnBrk="1" hangingPunct="1">
              <a:buNone/>
            </a:pPr>
            <a:r>
              <a:rPr lang="en-US" altLang="zh-CN" sz="2400" dirty="0" smtClean="0"/>
              <a:t>                       </a:t>
            </a:r>
            <a:r>
              <a:rPr lang="zh-CN" altLang="en-US" sz="2400" dirty="0" smtClean="0"/>
              <a:t>以对链表容器进行某种程度（全局或局部）</a:t>
            </a:r>
            <a:endParaRPr lang="en-US" altLang="zh-CN" sz="2400" dirty="0" smtClean="0"/>
          </a:p>
          <a:p>
            <a:pPr eaLnBrk="1" hangingPunct="1">
              <a:buNone/>
            </a:pPr>
            <a:r>
              <a:rPr lang="en-US" altLang="zh-CN" sz="2400" dirty="0" smtClean="0"/>
              <a:t>                       </a:t>
            </a:r>
            <a:r>
              <a:rPr lang="zh-CN" altLang="en-US" sz="2400" dirty="0" smtClean="0"/>
              <a:t>的遍历。</a:t>
            </a:r>
            <a:endParaRPr lang="en-US" altLang="zh-CN" sz="2400" dirty="0" smtClean="0"/>
          </a:p>
          <a:p>
            <a:pPr eaLnBrk="1" hangingPunct="1">
              <a:buNone/>
            </a:pPr>
            <a:r>
              <a:rPr lang="en-US" altLang="zh-CN" sz="2400" dirty="0" smtClean="0"/>
              <a:t>              </a:t>
            </a:r>
            <a:r>
              <a:rPr lang="zh-CN" altLang="en-US" sz="2400" dirty="0" smtClean="0"/>
              <a:t>（</a:t>
            </a:r>
            <a:r>
              <a:rPr lang="en-US" altLang="zh-CN" sz="2400" dirty="0" smtClean="0"/>
              <a:t>3</a:t>
            </a:r>
            <a:r>
              <a:rPr lang="zh-CN" altLang="en-US" sz="2400" dirty="0" smtClean="0"/>
              <a:t>）这样可以使用户不必关心链表容器的内部结</a:t>
            </a:r>
            <a:endParaRPr lang="en-US" altLang="zh-CN" sz="2400" dirty="0" smtClean="0"/>
          </a:p>
          <a:p>
            <a:pPr eaLnBrk="1" hangingPunct="1">
              <a:buNone/>
            </a:pPr>
            <a:r>
              <a:rPr lang="en-US" altLang="zh-CN" sz="2400" dirty="0" smtClean="0"/>
              <a:t>                        </a:t>
            </a:r>
            <a:r>
              <a:rPr lang="zh-CN" altLang="en-US" sz="2400" dirty="0" smtClean="0"/>
              <a:t>构。</a:t>
            </a:r>
            <a:endParaRPr lang="en-US" altLang="zh-CN" sz="2400" dirty="0" smtClean="0"/>
          </a:p>
          <a:p>
            <a:pPr eaLnBrk="1" hangingPunct="1">
              <a:buNone/>
            </a:pPr>
            <a:r>
              <a:rPr lang="en-US" altLang="zh-CN" sz="2400" dirty="0" smtClean="0"/>
              <a:t>3</a:t>
            </a:r>
            <a:r>
              <a:rPr lang="zh-CN" altLang="en-US" sz="2400" dirty="0" smtClean="0"/>
              <a:t>）迭代器类型</a:t>
            </a:r>
            <a:endParaRPr lang="en-US" altLang="zh-CN" sz="2400" dirty="0" smtClean="0"/>
          </a:p>
          <a:p>
            <a:pPr eaLnBrk="1" hangingPunct="1">
              <a:buNone/>
            </a:pPr>
            <a:r>
              <a:rPr lang="en-US" altLang="zh-CN" sz="2400" dirty="0" smtClean="0"/>
              <a:t>      </a:t>
            </a:r>
            <a:r>
              <a:rPr lang="en-US" altLang="zh-CN" sz="2400" dirty="0" err="1" smtClean="0"/>
              <a:t>iterator</a:t>
            </a:r>
            <a:r>
              <a:rPr lang="en-US" altLang="zh-CN" sz="2400" dirty="0" smtClean="0"/>
              <a:t> / </a:t>
            </a:r>
            <a:r>
              <a:rPr lang="en-US" altLang="zh-CN" sz="2400" dirty="0" err="1" smtClean="0"/>
              <a:t>const_iterator</a:t>
            </a:r>
            <a:r>
              <a:rPr lang="en-US" altLang="zh-CN" sz="2400" dirty="0" smtClean="0"/>
              <a:t> </a:t>
            </a:r>
            <a:endParaRPr lang="zh-CN" alt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ctrTitle"/>
          </p:nvPr>
        </p:nvSpPr>
        <p:spPr>
          <a:xfrm>
            <a:off x="0" y="357188"/>
            <a:ext cx="8201025" cy="928687"/>
          </a:xfrm>
          <a:noFill/>
        </p:spPr>
        <p:txBody>
          <a:bodyPr/>
          <a:lstStyle/>
          <a:p>
            <a:pPr eaLnBrk="1" hangingPunct="1"/>
            <a:r>
              <a:rPr lang="zh-CN" altLang="en-US" dirty="0" smtClean="0"/>
              <a:t>自制链表容器</a:t>
            </a:r>
            <a:endParaRPr lang="zh-CN" altLang="en-US" dirty="0" smtClean="0"/>
          </a:p>
        </p:txBody>
      </p:sp>
      <p:sp>
        <p:nvSpPr>
          <p:cNvPr id="3" name="内容占位符 2"/>
          <p:cNvSpPr>
            <a:spLocks noGrp="1"/>
          </p:cNvSpPr>
          <p:nvPr>
            <p:ph idx="1"/>
          </p:nvPr>
        </p:nvSpPr>
        <p:spPr>
          <a:xfrm>
            <a:off x="457200" y="1600200"/>
            <a:ext cx="8229600" cy="4757758"/>
          </a:xfrm>
        </p:spPr>
        <p:txBody>
          <a:bodyPr>
            <a:normAutofit/>
          </a:bodyPr>
          <a:lstStyle/>
          <a:p>
            <a:pPr eaLnBrk="1" hangingPunct="1">
              <a:buNone/>
            </a:pPr>
            <a:r>
              <a:rPr lang="en-US" altLang="zh-CN" dirty="0" smtClean="0"/>
              <a:t> </a:t>
            </a:r>
            <a:r>
              <a:rPr lang="en-US" altLang="zh-CN" sz="2400" dirty="0" smtClean="0"/>
              <a:t>4</a:t>
            </a:r>
            <a:r>
              <a:rPr lang="zh-CN" altLang="en-US" sz="2400" dirty="0" smtClean="0"/>
              <a:t>）查找</a:t>
            </a:r>
            <a:endParaRPr lang="en-US" altLang="zh-CN" sz="2400" dirty="0" smtClean="0"/>
          </a:p>
          <a:p>
            <a:pPr eaLnBrk="1" hangingPunct="1">
              <a:buNone/>
            </a:pPr>
            <a:r>
              <a:rPr lang="en-US" altLang="zh-CN" sz="2400" dirty="0" smtClean="0"/>
              <a:t>      </a:t>
            </a:r>
            <a:r>
              <a:rPr lang="zh-CN" altLang="en-US" sz="2400" dirty="0" smtClean="0"/>
              <a:t>利用</a:t>
            </a:r>
            <a:r>
              <a:rPr lang="en-US" altLang="zh-CN" sz="2400" dirty="0" smtClean="0"/>
              <a:t>==</a:t>
            </a:r>
            <a:r>
              <a:rPr lang="zh-CN" altLang="en-US" sz="2400" dirty="0" smtClean="0"/>
              <a:t>实现比较查找</a:t>
            </a:r>
            <a:endParaRPr lang="en-US" altLang="zh-CN" sz="2400" dirty="0" smtClean="0"/>
          </a:p>
          <a:p>
            <a:pPr eaLnBrk="1" hangingPunct="1">
              <a:buNone/>
            </a:pPr>
            <a:endParaRPr lang="en-US" altLang="zh-CN" sz="2400" dirty="0" smtClean="0"/>
          </a:p>
          <a:p>
            <a:pPr eaLnBrk="1" hangingPunct="1">
              <a:buNone/>
            </a:pPr>
            <a:r>
              <a:rPr lang="en-US" altLang="zh-CN" sz="2400" dirty="0" smtClean="0"/>
              <a:t> 5</a:t>
            </a:r>
            <a:r>
              <a:rPr lang="zh-CN" altLang="en-US" sz="2400" dirty="0" smtClean="0"/>
              <a:t>）排序</a:t>
            </a:r>
            <a:endParaRPr lang="en-US" altLang="zh-CN" sz="2400" dirty="0" smtClean="0"/>
          </a:p>
          <a:p>
            <a:pPr eaLnBrk="1" hangingPunct="1">
              <a:buNone/>
            </a:pPr>
            <a:r>
              <a:rPr lang="en-US" altLang="zh-CN" sz="2400" dirty="0" smtClean="0"/>
              <a:t>      </a:t>
            </a:r>
            <a:r>
              <a:rPr lang="zh-CN" altLang="en-US" sz="2400" dirty="0" smtClean="0"/>
              <a:t>利用 </a:t>
            </a:r>
            <a:r>
              <a:rPr lang="en-US" altLang="zh-CN" sz="2400" dirty="0" smtClean="0"/>
              <a:t>&lt; </a:t>
            </a:r>
            <a:r>
              <a:rPr lang="zh-CN" altLang="en-US" sz="2400" dirty="0" smtClean="0"/>
              <a:t>实现排序</a:t>
            </a:r>
            <a:endParaRPr lang="en-US" altLang="zh-CN" sz="2400" dirty="0" smtClean="0"/>
          </a:p>
          <a:p>
            <a:pPr eaLnBrk="1" hangingPunct="1">
              <a:buNone/>
            </a:pPr>
            <a:endParaRPr lang="en-US" altLang="zh-CN" sz="2400" dirty="0" smtClean="0"/>
          </a:p>
          <a:p>
            <a:pPr eaLnBrk="1" hangingPunct="1">
              <a:buNone/>
            </a:pPr>
            <a:r>
              <a:rPr lang="en-US" altLang="zh-CN" sz="2400" dirty="0" smtClean="0"/>
              <a:t>      </a:t>
            </a:r>
            <a:r>
              <a:rPr lang="zh-CN" altLang="en-US" sz="2400" dirty="0" smtClean="0"/>
              <a:t>利用比较器实现排序</a:t>
            </a:r>
            <a:r>
              <a:rPr lang="en-US" altLang="zh-CN" sz="2400" dirty="0" smtClean="0"/>
              <a:t> </a:t>
            </a:r>
            <a:endParaRPr lang="zh-CN" alt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ctrTitle"/>
          </p:nvPr>
        </p:nvSpPr>
        <p:spPr>
          <a:xfrm>
            <a:off x="0" y="357188"/>
            <a:ext cx="8201025" cy="928687"/>
          </a:xfrm>
          <a:noFill/>
        </p:spPr>
        <p:txBody>
          <a:bodyPr/>
          <a:lstStyle/>
          <a:p>
            <a:pPr eaLnBrk="1" hangingPunct="1"/>
            <a:r>
              <a:rPr lang="en-US" altLang="zh-CN" dirty="0" smtClean="0"/>
              <a:t>STL</a:t>
            </a:r>
            <a:r>
              <a:rPr lang="zh-CN" altLang="en-US" dirty="0" smtClean="0"/>
              <a:t>容器介绍</a:t>
            </a:r>
            <a:endParaRPr lang="zh-CN" altLang="en-US" dirty="0" smtClean="0"/>
          </a:p>
        </p:txBody>
      </p:sp>
      <p:sp>
        <p:nvSpPr>
          <p:cNvPr id="3" name="内容占位符 2"/>
          <p:cNvSpPr>
            <a:spLocks noGrp="1"/>
          </p:cNvSpPr>
          <p:nvPr>
            <p:ph idx="1"/>
          </p:nvPr>
        </p:nvSpPr>
        <p:spPr>
          <a:xfrm>
            <a:off x="457200" y="1600200"/>
            <a:ext cx="8229600" cy="4525963"/>
          </a:xfrm>
        </p:spPr>
        <p:txBody>
          <a:bodyPr>
            <a:normAutofit lnSpcReduction="10000"/>
          </a:bodyPr>
          <a:lstStyle/>
          <a:p>
            <a:pPr eaLnBrk="1" hangingPunct="1">
              <a:buNone/>
              <a:defRPr/>
            </a:pPr>
            <a:r>
              <a:rPr lang="zh-CN" altLang="en-US" dirty="0" smtClean="0"/>
              <a:t>六 </a:t>
            </a:r>
            <a:r>
              <a:rPr lang="en-US" altLang="zh-CN" dirty="0" smtClean="0"/>
              <a:t>STL</a:t>
            </a:r>
            <a:r>
              <a:rPr lang="zh-CN" altLang="en-US" dirty="0" smtClean="0"/>
              <a:t>（标准模板库）</a:t>
            </a:r>
            <a:endParaRPr lang="en-US" altLang="zh-CN" dirty="0" smtClean="0"/>
          </a:p>
          <a:p>
            <a:pPr eaLnBrk="1" hangingPunct="1">
              <a:buNone/>
              <a:defRPr/>
            </a:pPr>
            <a:r>
              <a:rPr lang="en-US" altLang="zh-CN" sz="2400" dirty="0" smtClean="0"/>
              <a:t>1</a:t>
            </a:r>
            <a:r>
              <a:rPr lang="zh-CN" altLang="en-US" sz="2400" dirty="0" smtClean="0"/>
              <a:t>）</a:t>
            </a:r>
            <a:r>
              <a:rPr lang="en-US" altLang="zh-CN" sz="2400" dirty="0" smtClean="0"/>
              <a:t>STL</a:t>
            </a:r>
            <a:r>
              <a:rPr lang="zh-CN" altLang="en-US" sz="2400" dirty="0" smtClean="0"/>
              <a:t>的概念</a:t>
            </a:r>
            <a:endParaRPr lang="en-US" altLang="zh-CN" sz="2400" dirty="0" smtClean="0"/>
          </a:p>
          <a:p>
            <a:pPr eaLnBrk="1" hangingPunct="1">
              <a:buNone/>
              <a:defRPr/>
            </a:pPr>
            <a:r>
              <a:rPr lang="zh-CN" altLang="en-US" sz="2400" dirty="0" smtClean="0"/>
              <a:t>     全称为 </a:t>
            </a:r>
            <a:r>
              <a:rPr lang="en-US" altLang="zh-CN" sz="2400" dirty="0" smtClean="0"/>
              <a:t>Standard Template Library</a:t>
            </a:r>
            <a:endParaRPr lang="en-US" altLang="zh-CN" sz="2400" dirty="0" smtClean="0"/>
          </a:p>
          <a:p>
            <a:pPr eaLnBrk="1" hangingPunct="1">
              <a:buNone/>
              <a:defRPr/>
            </a:pPr>
            <a:r>
              <a:rPr lang="en-US" altLang="zh-CN" sz="2400" dirty="0" smtClean="0"/>
              <a:t>2</a:t>
            </a:r>
            <a:r>
              <a:rPr lang="zh-CN" altLang="en-US" sz="2400" dirty="0" smtClean="0"/>
              <a:t>）</a:t>
            </a:r>
            <a:r>
              <a:rPr lang="en-US" altLang="zh-CN" sz="2400" dirty="0" smtClean="0"/>
              <a:t>STL</a:t>
            </a:r>
            <a:r>
              <a:rPr lang="zh-CN" altLang="en-US" sz="2400" dirty="0" smtClean="0"/>
              <a:t>的作用</a:t>
            </a:r>
            <a:endParaRPr lang="en-US" altLang="zh-CN" sz="2400" dirty="0" smtClean="0"/>
          </a:p>
          <a:p>
            <a:pPr eaLnBrk="1" hangingPunct="1">
              <a:buNone/>
              <a:defRPr/>
            </a:pPr>
            <a:r>
              <a:rPr lang="zh-CN" altLang="en-US" sz="2400" dirty="0" smtClean="0"/>
              <a:t>    首先</a:t>
            </a:r>
            <a:r>
              <a:rPr lang="en-US" altLang="zh-CN" sz="2400" dirty="0" smtClean="0"/>
              <a:t>STL</a:t>
            </a:r>
            <a:r>
              <a:rPr lang="zh-CN" altLang="en-US" sz="2400" dirty="0" smtClean="0"/>
              <a:t>并不是语言的一部分（一开始并没有）它就是一</a:t>
            </a:r>
            <a:endParaRPr lang="en-US" altLang="zh-CN" sz="2400" dirty="0" smtClean="0"/>
          </a:p>
          <a:p>
            <a:pPr eaLnBrk="1" hangingPunct="1">
              <a:buNone/>
              <a:defRPr/>
            </a:pPr>
            <a:r>
              <a:rPr lang="en-US" altLang="zh-CN" sz="2400" dirty="0" smtClean="0"/>
              <a:t>    </a:t>
            </a:r>
            <a:r>
              <a:rPr lang="zh-CN" altLang="en-US" sz="2400" dirty="0" smtClean="0"/>
              <a:t>个工具库</a:t>
            </a:r>
            <a:r>
              <a:rPr lang="en-US" altLang="zh-CN" sz="2400" dirty="0" smtClean="0"/>
              <a:t>, </a:t>
            </a:r>
            <a:r>
              <a:rPr lang="zh-CN" altLang="en-US" sz="2400" dirty="0" smtClean="0"/>
              <a:t>没有这个工具时程序员写程序都要自己做</a:t>
            </a:r>
            <a:endParaRPr lang="en-US" altLang="zh-CN" sz="2400" dirty="0" smtClean="0"/>
          </a:p>
          <a:p>
            <a:pPr eaLnBrk="1" hangingPunct="1">
              <a:buNone/>
              <a:defRPr/>
            </a:pPr>
            <a:r>
              <a:rPr lang="en-US" altLang="zh-CN" sz="2400" dirty="0" smtClean="0"/>
              <a:t>   </a:t>
            </a:r>
            <a:r>
              <a:rPr lang="zh-CN" altLang="en-US" sz="2400" dirty="0" smtClean="0"/>
              <a:t>（例如：数据结构中的 链表，堆栈</a:t>
            </a:r>
            <a:r>
              <a:rPr lang="en-US" altLang="zh-CN" sz="2400" dirty="0" smtClean="0"/>
              <a:t>...</a:t>
            </a:r>
            <a:r>
              <a:rPr lang="zh-CN" altLang="en-US" sz="2400" dirty="0" smtClean="0"/>
              <a:t>）</a:t>
            </a:r>
            <a:endParaRPr lang="zh-CN" altLang="en-US" sz="2400" dirty="0" smtClean="0"/>
          </a:p>
          <a:p>
            <a:pPr eaLnBrk="1" hangingPunct="1">
              <a:buNone/>
              <a:defRPr/>
            </a:pPr>
            <a:r>
              <a:rPr lang="zh-CN" altLang="en-US" sz="2400" dirty="0" smtClean="0"/>
              <a:t>   </a:t>
            </a:r>
            <a:endParaRPr lang="en-US" altLang="zh-CN" sz="2400" dirty="0" smtClean="0"/>
          </a:p>
          <a:p>
            <a:pPr eaLnBrk="1" hangingPunct="1">
              <a:buNone/>
              <a:defRPr/>
            </a:pPr>
            <a:r>
              <a:rPr lang="en-US" altLang="zh-CN" sz="2400" dirty="0" smtClean="0"/>
              <a:t>    STL</a:t>
            </a:r>
            <a:r>
              <a:rPr lang="zh-CN" altLang="en-US" sz="2400" dirty="0" smtClean="0"/>
              <a:t>模板库内部使用模板使操作更加泛化</a:t>
            </a:r>
            <a:r>
              <a:rPr lang="en-US" altLang="zh-CN" sz="2400" dirty="0" smtClean="0"/>
              <a:t>, STL</a:t>
            </a:r>
            <a:r>
              <a:rPr lang="zh-CN" altLang="en-US" sz="2400" dirty="0" smtClean="0"/>
              <a:t>内部两大部</a:t>
            </a:r>
            <a:endParaRPr lang="en-US" altLang="zh-CN" sz="2400" dirty="0" smtClean="0"/>
          </a:p>
          <a:p>
            <a:pPr eaLnBrk="1" hangingPunct="1">
              <a:buNone/>
              <a:defRPr/>
            </a:pPr>
            <a:r>
              <a:rPr lang="en-US" altLang="zh-CN" sz="2400" dirty="0" smtClean="0"/>
              <a:t>    </a:t>
            </a:r>
            <a:r>
              <a:rPr lang="zh-CN" altLang="en-US" sz="2400" dirty="0" smtClean="0"/>
              <a:t>分构成（容器和泛型算法）</a:t>
            </a:r>
            <a:endParaRPr lang="en-US" altLang="zh-CN" sz="2400" dirty="0" smtClean="0"/>
          </a:p>
          <a:p>
            <a:pPr eaLnBrk="1" hangingPunct="1">
              <a:buFont typeface="Arial" panose="020B0604020202020204" pitchFamily="34" charset="0"/>
              <a:buNone/>
              <a:defRPr/>
            </a:pP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ctrTitle"/>
          </p:nvPr>
        </p:nvSpPr>
        <p:spPr>
          <a:xfrm>
            <a:off x="0" y="357188"/>
            <a:ext cx="8201025" cy="928687"/>
          </a:xfrm>
          <a:noFill/>
        </p:spPr>
        <p:txBody>
          <a:bodyPr/>
          <a:lstStyle/>
          <a:p>
            <a:pPr eaLnBrk="1" hangingPunct="1"/>
            <a:r>
              <a:rPr lang="en-US" altLang="zh-CN" dirty="0" smtClean="0"/>
              <a:t>STL</a:t>
            </a:r>
            <a:r>
              <a:rPr lang="zh-CN" altLang="en-US" dirty="0" smtClean="0"/>
              <a:t>容器介绍</a:t>
            </a:r>
            <a:endParaRPr lang="zh-CN" altLang="en-US" dirty="0" smtClean="0"/>
          </a:p>
        </p:txBody>
      </p:sp>
      <p:sp>
        <p:nvSpPr>
          <p:cNvPr id="3" name="内容占位符 2"/>
          <p:cNvSpPr>
            <a:spLocks noGrp="1"/>
          </p:cNvSpPr>
          <p:nvPr>
            <p:ph idx="1"/>
          </p:nvPr>
        </p:nvSpPr>
        <p:spPr>
          <a:xfrm>
            <a:off x="457200" y="1412875"/>
            <a:ext cx="8229600" cy="4968875"/>
          </a:xfrm>
        </p:spPr>
        <p:txBody>
          <a:bodyPr>
            <a:normAutofit fontScale="92500"/>
          </a:bodyPr>
          <a:lstStyle/>
          <a:p>
            <a:pPr eaLnBrk="1" hangingPunct="1">
              <a:buNone/>
              <a:defRPr/>
            </a:pPr>
            <a:r>
              <a:rPr lang="en-US" altLang="zh-CN" sz="3000" dirty="0" smtClean="0"/>
              <a:t>3</a:t>
            </a:r>
            <a:r>
              <a:rPr lang="zh-CN" altLang="en-US" sz="3000" dirty="0" smtClean="0"/>
              <a:t>） 数组和链表优缺点</a:t>
            </a:r>
            <a:endParaRPr lang="zh-CN" altLang="en-US" sz="3000" dirty="0" smtClean="0"/>
          </a:p>
          <a:p>
            <a:pPr eaLnBrk="1" hangingPunct="1">
              <a:buNone/>
              <a:defRPr/>
            </a:pPr>
            <a:r>
              <a:rPr lang="zh-CN" altLang="en-US" sz="2600" dirty="0" smtClean="0"/>
              <a:t>    （</a:t>
            </a:r>
            <a:r>
              <a:rPr lang="en-US" altLang="zh-CN" sz="2600" dirty="0" smtClean="0"/>
              <a:t>1</a:t>
            </a:r>
            <a:r>
              <a:rPr lang="zh-CN" altLang="en-US" sz="2600" dirty="0" smtClean="0"/>
              <a:t>）数组</a:t>
            </a:r>
            <a:endParaRPr lang="zh-CN" altLang="en-US" sz="2600" dirty="0" smtClean="0"/>
          </a:p>
          <a:p>
            <a:pPr eaLnBrk="1" hangingPunct="1">
              <a:buNone/>
              <a:defRPr/>
            </a:pPr>
            <a:r>
              <a:rPr lang="zh-CN" altLang="en-US" sz="2600" dirty="0" smtClean="0"/>
              <a:t>         优点：随即访问方便，速度快效率高。</a:t>
            </a:r>
            <a:endParaRPr lang="zh-CN" altLang="en-US" sz="2600" dirty="0" smtClean="0"/>
          </a:p>
          <a:p>
            <a:pPr eaLnBrk="1" hangingPunct="1">
              <a:buNone/>
              <a:defRPr/>
            </a:pPr>
            <a:r>
              <a:rPr lang="zh-CN" altLang="en-US" sz="2600" dirty="0" smtClean="0"/>
              <a:t>         缺点：插入删除不方便</a:t>
            </a:r>
            <a:r>
              <a:rPr lang="en-US" altLang="zh-CN" sz="2600" dirty="0" smtClean="0"/>
              <a:t>,</a:t>
            </a:r>
            <a:r>
              <a:rPr lang="zh-CN" altLang="en-US" sz="2600" dirty="0" smtClean="0"/>
              <a:t>效率低（内存空间分布的限制）</a:t>
            </a:r>
            <a:endParaRPr lang="zh-CN" altLang="en-US" sz="2600" dirty="0" smtClean="0"/>
          </a:p>
          <a:p>
            <a:pPr eaLnBrk="1" hangingPunct="1">
              <a:buNone/>
              <a:defRPr/>
            </a:pPr>
            <a:r>
              <a:rPr lang="zh-CN" altLang="en-US" sz="2600" dirty="0" smtClean="0"/>
              <a:t>    （</a:t>
            </a:r>
            <a:r>
              <a:rPr lang="en-US" altLang="zh-CN" sz="2600" dirty="0" smtClean="0"/>
              <a:t>2</a:t>
            </a:r>
            <a:r>
              <a:rPr lang="zh-CN" altLang="en-US" sz="2600" dirty="0" smtClean="0"/>
              <a:t>）链表</a:t>
            </a:r>
            <a:endParaRPr lang="zh-CN" altLang="en-US" sz="2600" dirty="0" smtClean="0"/>
          </a:p>
          <a:p>
            <a:pPr eaLnBrk="1" hangingPunct="1">
              <a:buNone/>
              <a:defRPr/>
            </a:pPr>
            <a:r>
              <a:rPr lang="zh-CN" altLang="en-US" sz="2600" dirty="0" smtClean="0"/>
              <a:t>         优点：插入删除操作方便，效率高。</a:t>
            </a:r>
            <a:endParaRPr lang="zh-CN" altLang="en-US" sz="2600" dirty="0" smtClean="0"/>
          </a:p>
          <a:p>
            <a:pPr eaLnBrk="1" hangingPunct="1">
              <a:buNone/>
              <a:defRPr/>
            </a:pPr>
            <a:r>
              <a:rPr lang="zh-CN" altLang="en-US" sz="2600" dirty="0" smtClean="0"/>
              <a:t>         缺点：随即访问不方便效率低，往往就是通过在遍历</a:t>
            </a:r>
            <a:endParaRPr lang="en-US" altLang="zh-CN" sz="2600" dirty="0" smtClean="0"/>
          </a:p>
          <a:p>
            <a:pPr eaLnBrk="1" hangingPunct="1">
              <a:buNone/>
              <a:defRPr/>
            </a:pPr>
            <a:r>
              <a:rPr lang="en-US" altLang="zh-CN" sz="2600" dirty="0" smtClean="0"/>
              <a:t>                   </a:t>
            </a:r>
            <a:r>
              <a:rPr lang="zh-CN" altLang="en-US" sz="2600" dirty="0" smtClean="0"/>
              <a:t>过程中对给定的条件进行检测。</a:t>
            </a:r>
            <a:endParaRPr lang="zh-CN" altLang="en-US" sz="2600" dirty="0" smtClean="0"/>
          </a:p>
          <a:p>
            <a:pPr eaLnBrk="1" hangingPunct="1">
              <a:buNone/>
              <a:defRPr/>
            </a:pPr>
            <a:r>
              <a:rPr lang="zh-CN" altLang="en-US" sz="2600" dirty="0" smtClean="0"/>
              <a:t>总结：   </a:t>
            </a:r>
            <a:r>
              <a:rPr lang="en-US" altLang="zh-CN" sz="2600" dirty="0" smtClean="0"/>
              <a:t>STL</a:t>
            </a:r>
            <a:r>
              <a:rPr lang="zh-CN" altLang="en-US" sz="2600" dirty="0" smtClean="0"/>
              <a:t>模板库中所提供的容器类</a:t>
            </a:r>
            <a:r>
              <a:rPr lang="en-US" altLang="zh-CN" sz="2600" dirty="0" smtClean="0"/>
              <a:t>,</a:t>
            </a:r>
            <a:r>
              <a:rPr lang="zh-CN" altLang="en-US" sz="2600" dirty="0" smtClean="0"/>
              <a:t>结合了数组和链表的</a:t>
            </a:r>
            <a:endParaRPr lang="en-US" altLang="zh-CN" sz="2600" dirty="0" smtClean="0"/>
          </a:p>
          <a:p>
            <a:pPr eaLnBrk="1" hangingPunct="1">
              <a:buNone/>
              <a:defRPr/>
            </a:pPr>
            <a:r>
              <a:rPr lang="zh-CN" altLang="en-US" sz="2600" dirty="0" smtClean="0"/>
              <a:t>             优缺点，使用户从</a:t>
            </a:r>
            <a:r>
              <a:rPr lang="zh-CN" altLang="en-US" sz="2600" smtClean="0"/>
              <a:t>诸如内存管理的</a:t>
            </a:r>
            <a:r>
              <a:rPr lang="zh-CN" altLang="en-US" sz="2600" dirty="0" smtClean="0"/>
              <a:t>细节中得以解脱</a:t>
            </a:r>
            <a:endParaRPr lang="en-US" altLang="zh-CN" sz="2600" dirty="0" smtClean="0"/>
          </a:p>
          <a:p>
            <a:pPr eaLnBrk="1" hangingPunct="1">
              <a:buNone/>
              <a:defRPr/>
            </a:pPr>
            <a:r>
              <a:rPr lang="en-US" altLang="zh-CN" sz="2600" dirty="0" smtClean="0"/>
              <a:t>            </a:t>
            </a:r>
            <a:r>
              <a:rPr lang="zh-CN" altLang="en-US" sz="2600" dirty="0" smtClean="0"/>
              <a:t>（对数组和链表的操作进行了封装）</a:t>
            </a:r>
            <a:endParaRPr lang="zh-CN" altLang="en-US" sz="2600" dirty="0" smtClean="0"/>
          </a:p>
          <a:p>
            <a:pPr eaLnBrk="1" hangingPunct="1">
              <a:buFont typeface="Arial" panose="020B0604020202020204" pitchFamily="34" charset="0"/>
              <a:buNone/>
              <a:defRPr/>
            </a:pP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p:cNvSpPr>
          <p:nvPr>
            <p:ph type="ctrTitle"/>
          </p:nvPr>
        </p:nvSpPr>
        <p:spPr>
          <a:xfrm>
            <a:off x="0" y="357188"/>
            <a:ext cx="8201025" cy="928687"/>
          </a:xfrm>
          <a:noFill/>
        </p:spPr>
        <p:txBody>
          <a:bodyPr/>
          <a:lstStyle/>
          <a:p>
            <a:pPr eaLnBrk="1" hangingPunct="1"/>
            <a:r>
              <a:rPr lang="en-US" altLang="zh-CN" dirty="0" smtClean="0"/>
              <a:t>STL</a:t>
            </a:r>
            <a:r>
              <a:rPr lang="zh-CN" altLang="en-US" dirty="0" smtClean="0"/>
              <a:t>容器介绍</a:t>
            </a:r>
            <a:endParaRPr lang="zh-CN" altLang="en-US" dirty="0" smtClean="0"/>
          </a:p>
        </p:txBody>
      </p:sp>
      <p:sp>
        <p:nvSpPr>
          <p:cNvPr id="3" name="内容占位符 2"/>
          <p:cNvSpPr>
            <a:spLocks noGrp="1"/>
          </p:cNvSpPr>
          <p:nvPr>
            <p:ph idx="1"/>
          </p:nvPr>
        </p:nvSpPr>
        <p:spPr>
          <a:xfrm>
            <a:off x="457200" y="1600200"/>
            <a:ext cx="8229600" cy="4525963"/>
          </a:xfrm>
        </p:spPr>
        <p:txBody>
          <a:bodyPr>
            <a:normAutofit fontScale="92500"/>
          </a:bodyPr>
          <a:lstStyle/>
          <a:p>
            <a:pPr eaLnBrk="1" hangingPunct="1">
              <a:buNone/>
              <a:defRPr/>
            </a:pPr>
            <a:r>
              <a:rPr lang="en-US" altLang="zh-CN" sz="3000" dirty="0" smtClean="0"/>
              <a:t>4</a:t>
            </a:r>
            <a:r>
              <a:rPr lang="zh-CN" altLang="en-US" sz="3000" dirty="0" smtClean="0"/>
              <a:t>） 十大容器</a:t>
            </a:r>
            <a:endParaRPr lang="zh-CN" altLang="en-US" sz="3000" dirty="0" smtClean="0"/>
          </a:p>
          <a:p>
            <a:pPr eaLnBrk="1" hangingPunct="1">
              <a:buNone/>
              <a:defRPr/>
            </a:pPr>
            <a:r>
              <a:rPr lang="zh-CN" altLang="en-US" sz="2600" dirty="0" smtClean="0"/>
              <a:t>  （</a:t>
            </a:r>
            <a:r>
              <a:rPr lang="en-US" altLang="zh-CN" sz="2600" dirty="0" smtClean="0"/>
              <a:t>1</a:t>
            </a:r>
            <a:r>
              <a:rPr lang="zh-CN" altLang="en-US" sz="2600" dirty="0" smtClean="0"/>
              <a:t>）向量（</a:t>
            </a:r>
            <a:r>
              <a:rPr lang="en-US" altLang="zh-CN" sz="2600" dirty="0" smtClean="0"/>
              <a:t>vector</a:t>
            </a:r>
            <a:r>
              <a:rPr lang="zh-CN" altLang="en-US" sz="2600" dirty="0" smtClean="0"/>
              <a:t>）：类似数组（内部是线性存储）支持</a:t>
            </a:r>
            <a:r>
              <a:rPr lang="en-US" altLang="zh-CN" sz="2600" dirty="0" smtClean="0"/>
              <a:t>       </a:t>
            </a:r>
            <a:endParaRPr lang="en-US" altLang="zh-CN" sz="2600" dirty="0" smtClean="0"/>
          </a:p>
          <a:p>
            <a:pPr eaLnBrk="1" hangingPunct="1">
              <a:buNone/>
              <a:defRPr/>
            </a:pPr>
            <a:r>
              <a:rPr lang="en-US" altLang="zh-CN" sz="2600" dirty="0" smtClean="0"/>
              <a:t>           </a:t>
            </a:r>
            <a:r>
              <a:rPr lang="zh-CN" altLang="en-US" sz="2600" dirty="0" smtClean="0"/>
              <a:t>下标访问，在尾部添加和删除元素效率高，中间执行</a:t>
            </a:r>
            <a:endParaRPr lang="en-US" altLang="zh-CN" sz="2600" dirty="0" smtClean="0"/>
          </a:p>
          <a:p>
            <a:pPr eaLnBrk="1" hangingPunct="1">
              <a:buNone/>
              <a:defRPr/>
            </a:pPr>
            <a:r>
              <a:rPr lang="en-US" altLang="zh-CN" sz="2600" dirty="0" smtClean="0"/>
              <a:t>           </a:t>
            </a:r>
            <a:r>
              <a:rPr lang="zh-CN" altLang="en-US" sz="2600" dirty="0" smtClean="0"/>
              <a:t>添加删除操作可以，但效率很低。</a:t>
            </a:r>
            <a:endParaRPr lang="zh-CN" altLang="en-US" sz="2600" dirty="0" smtClean="0"/>
          </a:p>
          <a:p>
            <a:pPr eaLnBrk="1" hangingPunct="1">
              <a:buNone/>
              <a:defRPr/>
            </a:pPr>
            <a:r>
              <a:rPr lang="zh-CN" altLang="en-US" sz="2600" dirty="0" smtClean="0"/>
              <a:t>  （</a:t>
            </a:r>
            <a:r>
              <a:rPr lang="en-US" altLang="zh-CN" sz="2600" dirty="0" smtClean="0"/>
              <a:t>2</a:t>
            </a:r>
            <a:r>
              <a:rPr lang="zh-CN" altLang="en-US" sz="2600" dirty="0" smtClean="0"/>
              <a:t>）双端队列</a:t>
            </a:r>
            <a:r>
              <a:rPr lang="en-US" altLang="zh-CN" sz="2600" dirty="0" smtClean="0"/>
              <a:t>( </a:t>
            </a:r>
            <a:r>
              <a:rPr lang="en-US" altLang="zh-CN" sz="2600" dirty="0" err="1" smtClean="0"/>
              <a:t>deque</a:t>
            </a:r>
            <a:r>
              <a:rPr lang="en-US" altLang="zh-CN" sz="2600" dirty="0" smtClean="0"/>
              <a:t> ) : </a:t>
            </a:r>
            <a:r>
              <a:rPr lang="zh-CN" altLang="en-US" sz="2600" dirty="0" smtClean="0"/>
              <a:t>支持下标访问（头尾两端都支持   </a:t>
            </a:r>
            <a:endParaRPr lang="en-US" altLang="zh-CN" sz="2600" dirty="0" smtClean="0"/>
          </a:p>
          <a:p>
            <a:pPr eaLnBrk="1" hangingPunct="1">
              <a:buNone/>
              <a:defRPr/>
            </a:pPr>
            <a:r>
              <a:rPr lang="en-US" altLang="zh-CN" sz="2600" dirty="0" smtClean="0"/>
              <a:t>           </a:t>
            </a:r>
            <a:r>
              <a:rPr lang="zh-CN" altLang="en-US" sz="2600" dirty="0" smtClean="0"/>
              <a:t>添加</a:t>
            </a:r>
            <a:r>
              <a:rPr lang="en-US" altLang="zh-CN" sz="2600" dirty="0" smtClean="0"/>
              <a:t>/</a:t>
            </a:r>
            <a:r>
              <a:rPr lang="zh-CN" altLang="en-US" sz="2600" dirty="0" smtClean="0"/>
              <a:t>删除操作）</a:t>
            </a:r>
            <a:endParaRPr lang="en-US" altLang="zh-CN" sz="2600" dirty="0" smtClean="0"/>
          </a:p>
          <a:p>
            <a:pPr eaLnBrk="1" hangingPunct="1">
              <a:buNone/>
              <a:defRPr/>
            </a:pPr>
            <a:r>
              <a:rPr lang="zh-CN" altLang="en-US" sz="2600" dirty="0" smtClean="0"/>
              <a:t>  （</a:t>
            </a:r>
            <a:r>
              <a:rPr lang="en-US" altLang="zh-CN" sz="2600" dirty="0" smtClean="0"/>
              <a:t>3</a:t>
            </a:r>
            <a:r>
              <a:rPr lang="zh-CN" altLang="en-US" sz="2600" dirty="0" smtClean="0"/>
              <a:t>）列表（</a:t>
            </a:r>
            <a:r>
              <a:rPr lang="en-US" altLang="zh-CN" sz="2600" dirty="0" smtClean="0"/>
              <a:t>list</a:t>
            </a:r>
            <a:r>
              <a:rPr lang="zh-CN" altLang="en-US" sz="2600" dirty="0" smtClean="0"/>
              <a:t>）：在任何位置添加和删除操作都很方便，</a:t>
            </a:r>
            <a:endParaRPr lang="en-US" altLang="zh-CN" sz="2600" dirty="0" smtClean="0"/>
          </a:p>
          <a:p>
            <a:pPr eaLnBrk="1" hangingPunct="1">
              <a:buNone/>
              <a:defRPr/>
            </a:pPr>
            <a:r>
              <a:rPr lang="en-US" altLang="zh-CN" sz="2600" dirty="0" smtClean="0"/>
              <a:t>           </a:t>
            </a:r>
            <a:r>
              <a:rPr lang="zh-CN" altLang="en-US" sz="2600" dirty="0" smtClean="0"/>
              <a:t>不支持下标访问。</a:t>
            </a:r>
            <a:endParaRPr lang="zh-CN" altLang="en-US" sz="2600" dirty="0" smtClean="0"/>
          </a:p>
          <a:p>
            <a:pPr eaLnBrk="1" hangingPunct="1">
              <a:buNone/>
              <a:defRPr/>
            </a:pPr>
            <a:r>
              <a:rPr lang="zh-CN" altLang="en-US" sz="2600" dirty="0" smtClean="0"/>
              <a:t>  （</a:t>
            </a:r>
            <a:r>
              <a:rPr lang="en-US" altLang="zh-CN" sz="2600" dirty="0" smtClean="0"/>
              <a:t>4</a:t>
            </a:r>
            <a:r>
              <a:rPr lang="zh-CN" altLang="en-US" sz="2600" dirty="0" smtClean="0"/>
              <a:t>）堆栈（</a:t>
            </a:r>
            <a:r>
              <a:rPr lang="en-US" altLang="zh-CN" sz="2600" dirty="0" smtClean="0"/>
              <a:t>stack</a:t>
            </a:r>
            <a:r>
              <a:rPr lang="zh-CN" altLang="en-US" sz="2600" dirty="0" smtClean="0"/>
              <a:t>）：支持在一端存储和提取元素。</a:t>
            </a:r>
            <a:endParaRPr lang="zh-CN" altLang="en-US" sz="2600" dirty="0" smtClean="0"/>
          </a:p>
          <a:p>
            <a:pPr eaLnBrk="1" hangingPunct="1">
              <a:buNone/>
              <a:defRPr/>
            </a:pPr>
            <a:r>
              <a:rPr lang="zh-CN" altLang="en-US" sz="2600" dirty="0" smtClean="0"/>
              <a:t>  （</a:t>
            </a:r>
            <a:r>
              <a:rPr lang="en-US" altLang="zh-CN" sz="2600" dirty="0" smtClean="0"/>
              <a:t>5</a:t>
            </a:r>
            <a:r>
              <a:rPr lang="zh-CN" altLang="en-US" sz="2600" dirty="0" smtClean="0"/>
              <a:t>）队列（</a:t>
            </a:r>
            <a:r>
              <a:rPr lang="en-US" altLang="zh-CN" sz="2600" dirty="0" smtClean="0"/>
              <a:t>queue</a:t>
            </a:r>
            <a:r>
              <a:rPr lang="zh-CN" altLang="en-US" sz="2600" dirty="0" smtClean="0"/>
              <a:t>）：支持从前端提取，后端压入元素。</a:t>
            </a:r>
            <a:endParaRPr lang="zh-CN" altLang="en-US" sz="2600"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p:cNvSpPr>
          <p:nvPr>
            <p:ph type="ctrTitle"/>
          </p:nvPr>
        </p:nvSpPr>
        <p:spPr>
          <a:xfrm>
            <a:off x="0" y="357188"/>
            <a:ext cx="8201025" cy="928687"/>
          </a:xfrm>
          <a:noFill/>
        </p:spPr>
        <p:txBody>
          <a:bodyPr/>
          <a:lstStyle/>
          <a:p>
            <a:pPr eaLnBrk="1" hangingPunct="1"/>
            <a:r>
              <a:rPr lang="en-US" altLang="zh-CN" dirty="0" smtClean="0"/>
              <a:t>STL</a:t>
            </a:r>
            <a:r>
              <a:rPr lang="zh-CN" altLang="en-US" dirty="0" smtClean="0"/>
              <a:t>容器介绍</a:t>
            </a:r>
            <a:endParaRPr lang="zh-CN" altLang="en-US" dirty="0" smtClean="0"/>
          </a:p>
        </p:txBody>
      </p:sp>
      <p:sp>
        <p:nvSpPr>
          <p:cNvPr id="3" name="内容占位符 2"/>
          <p:cNvSpPr>
            <a:spLocks noGrp="1"/>
          </p:cNvSpPr>
          <p:nvPr>
            <p:ph idx="1"/>
          </p:nvPr>
        </p:nvSpPr>
        <p:spPr>
          <a:xfrm>
            <a:off x="457200" y="1600200"/>
            <a:ext cx="8229600" cy="4525963"/>
          </a:xfrm>
        </p:spPr>
        <p:txBody>
          <a:bodyPr>
            <a:normAutofit/>
          </a:bodyPr>
          <a:lstStyle/>
          <a:p>
            <a:pPr eaLnBrk="1" hangingPunct="1">
              <a:buNone/>
              <a:defRPr/>
            </a:pPr>
            <a:r>
              <a:rPr lang="zh-CN" altLang="en-US" sz="2400" dirty="0" smtClean="0"/>
              <a:t>  （</a:t>
            </a:r>
            <a:r>
              <a:rPr lang="en-US" altLang="zh-CN" sz="2400" dirty="0" smtClean="0"/>
              <a:t>6</a:t>
            </a:r>
            <a:r>
              <a:rPr lang="zh-CN" altLang="en-US" sz="2400" dirty="0" smtClean="0"/>
              <a:t>）优先队列（</a:t>
            </a:r>
            <a:r>
              <a:rPr lang="en-US" altLang="zh-CN" sz="2400" dirty="0" err="1" smtClean="0"/>
              <a:t>priority_queue</a:t>
            </a:r>
            <a:r>
              <a:rPr lang="zh-CN" altLang="en-US" sz="2400" dirty="0" smtClean="0"/>
              <a:t>）：类似队列，但所提取</a:t>
            </a:r>
            <a:endParaRPr lang="en-US" altLang="zh-CN" sz="2400" dirty="0" smtClean="0"/>
          </a:p>
          <a:p>
            <a:pPr eaLnBrk="1" hangingPunct="1">
              <a:buNone/>
              <a:defRPr/>
            </a:pPr>
            <a:r>
              <a:rPr lang="en-US" altLang="zh-CN" sz="2400" dirty="0" smtClean="0"/>
              <a:t>           </a:t>
            </a:r>
            <a:r>
              <a:rPr lang="zh-CN" altLang="en-US" sz="2400" dirty="0" smtClean="0"/>
              <a:t>的是具有最高优先级的元素（默认大者优先）。</a:t>
            </a:r>
            <a:endParaRPr lang="en-US" altLang="zh-CN" sz="2400" dirty="0" smtClean="0"/>
          </a:p>
          <a:p>
            <a:pPr eaLnBrk="1" hangingPunct="1">
              <a:buNone/>
              <a:defRPr/>
            </a:pPr>
            <a:endParaRPr lang="zh-CN" altLang="en-US" sz="2400" dirty="0" smtClean="0"/>
          </a:p>
          <a:p>
            <a:pPr eaLnBrk="1" hangingPunct="1">
              <a:buNone/>
              <a:defRPr/>
            </a:pPr>
            <a:r>
              <a:rPr lang="zh-CN" altLang="en-US" sz="2400" dirty="0" smtClean="0"/>
              <a:t>  （</a:t>
            </a:r>
            <a:r>
              <a:rPr lang="en-US" altLang="zh-CN" sz="2400" dirty="0" smtClean="0"/>
              <a:t>7</a:t>
            </a:r>
            <a:r>
              <a:rPr lang="zh-CN" altLang="en-US" sz="2400" dirty="0" smtClean="0"/>
              <a:t>）映射（</a:t>
            </a:r>
            <a:r>
              <a:rPr lang="en-US" altLang="zh-CN" sz="2400" dirty="0" smtClean="0"/>
              <a:t>map</a:t>
            </a:r>
            <a:r>
              <a:rPr lang="zh-CN" altLang="en-US" sz="2400" dirty="0" smtClean="0"/>
              <a:t>）：以 </a:t>
            </a:r>
            <a:r>
              <a:rPr lang="en-US" altLang="zh-CN" sz="2400" dirty="0" smtClean="0"/>
              <a:t>key-value</a:t>
            </a:r>
            <a:r>
              <a:rPr lang="zh-CN" altLang="en-US" sz="2400" dirty="0" smtClean="0"/>
              <a:t>对 的形式存储数据</a:t>
            </a:r>
            <a:r>
              <a:rPr lang="en-US" altLang="zh-CN" sz="2400" dirty="0" smtClean="0"/>
              <a:t>,</a:t>
            </a:r>
            <a:r>
              <a:rPr lang="zh-CN" altLang="en-US" sz="2400" dirty="0" smtClean="0"/>
              <a:t>以</a:t>
            </a:r>
            <a:endParaRPr lang="en-US" altLang="zh-CN" sz="2400" dirty="0" smtClean="0"/>
          </a:p>
          <a:p>
            <a:pPr eaLnBrk="1" hangingPunct="1">
              <a:buNone/>
              <a:defRPr/>
            </a:pPr>
            <a:r>
              <a:rPr lang="en-US" altLang="zh-CN" sz="2400" dirty="0" smtClean="0"/>
              <a:t>           key</a:t>
            </a:r>
            <a:r>
              <a:rPr lang="zh-CN" altLang="en-US" sz="2400" dirty="0" smtClean="0"/>
              <a:t>的升序排列</a:t>
            </a:r>
            <a:r>
              <a:rPr lang="en-US" altLang="zh-CN" sz="2400" dirty="0" smtClean="0"/>
              <a:t>,key</a:t>
            </a:r>
            <a:r>
              <a:rPr lang="zh-CN" altLang="en-US" sz="2400" dirty="0" smtClean="0"/>
              <a:t>唯一（内部结构是红黑树）。</a:t>
            </a:r>
            <a:endParaRPr lang="zh-CN" altLang="en-US" sz="2400" dirty="0" smtClean="0"/>
          </a:p>
          <a:p>
            <a:pPr eaLnBrk="1" hangingPunct="1">
              <a:buNone/>
              <a:defRPr/>
            </a:pPr>
            <a:r>
              <a:rPr lang="zh-CN" altLang="en-US" sz="2400" dirty="0" smtClean="0"/>
              <a:t>  （</a:t>
            </a:r>
            <a:r>
              <a:rPr lang="en-US" altLang="zh-CN" sz="2400" dirty="0" smtClean="0"/>
              <a:t>8</a:t>
            </a:r>
            <a:r>
              <a:rPr lang="zh-CN" altLang="en-US" sz="2400" dirty="0" smtClean="0"/>
              <a:t>）多重映射（</a:t>
            </a:r>
            <a:r>
              <a:rPr lang="en-US" altLang="zh-CN" sz="2400" dirty="0" err="1" smtClean="0"/>
              <a:t>multimap</a:t>
            </a:r>
            <a:r>
              <a:rPr lang="zh-CN" altLang="en-US" sz="2400" dirty="0" smtClean="0"/>
              <a:t>）：允许</a:t>
            </a:r>
            <a:r>
              <a:rPr lang="en-US" altLang="zh-CN" sz="2400" dirty="0" smtClean="0"/>
              <a:t>key</a:t>
            </a:r>
            <a:r>
              <a:rPr lang="zh-CN" altLang="en-US" sz="2400" dirty="0" smtClean="0"/>
              <a:t>重复出现的映射。</a:t>
            </a:r>
            <a:endParaRPr lang="en-US" altLang="zh-CN" sz="2400" dirty="0" smtClean="0"/>
          </a:p>
          <a:p>
            <a:pPr eaLnBrk="1" hangingPunct="1">
              <a:buNone/>
              <a:defRPr/>
            </a:pPr>
            <a:endParaRPr lang="zh-CN" altLang="en-US" sz="2400" dirty="0" smtClean="0"/>
          </a:p>
          <a:p>
            <a:pPr eaLnBrk="1" hangingPunct="1">
              <a:buNone/>
              <a:defRPr/>
            </a:pPr>
            <a:r>
              <a:rPr lang="zh-CN" altLang="en-US" sz="2400" dirty="0" smtClean="0"/>
              <a:t>  （</a:t>
            </a:r>
            <a:r>
              <a:rPr lang="en-US" altLang="zh-CN" sz="2400" dirty="0" smtClean="0"/>
              <a:t>9</a:t>
            </a:r>
            <a:r>
              <a:rPr lang="zh-CN" altLang="en-US" sz="2400" dirty="0" smtClean="0"/>
              <a:t>）集合（</a:t>
            </a:r>
            <a:r>
              <a:rPr lang="en-US" altLang="zh-CN" sz="2400" dirty="0" smtClean="0"/>
              <a:t>set</a:t>
            </a:r>
            <a:r>
              <a:rPr lang="zh-CN" altLang="en-US" sz="2400" dirty="0" smtClean="0"/>
              <a:t>）：没有</a:t>
            </a:r>
            <a:r>
              <a:rPr lang="en-US" altLang="zh-CN" sz="2400" dirty="0" smtClean="0"/>
              <a:t>value</a:t>
            </a:r>
            <a:r>
              <a:rPr lang="zh-CN" altLang="en-US" sz="2400" dirty="0" smtClean="0"/>
              <a:t>的映射 。</a:t>
            </a:r>
            <a:endParaRPr lang="en-US" altLang="zh-CN" sz="2400" dirty="0" smtClean="0"/>
          </a:p>
          <a:p>
            <a:pPr eaLnBrk="1" hangingPunct="1">
              <a:buNone/>
              <a:defRPr/>
            </a:pPr>
            <a:endParaRPr lang="zh-CN" altLang="en-US" sz="2400" dirty="0" smtClean="0"/>
          </a:p>
          <a:p>
            <a:pPr eaLnBrk="1" hangingPunct="1">
              <a:buNone/>
              <a:defRPr/>
            </a:pPr>
            <a:r>
              <a:rPr lang="zh-CN" altLang="en-US" sz="2400" dirty="0" smtClean="0"/>
              <a:t>  （</a:t>
            </a:r>
            <a:r>
              <a:rPr lang="en-US" altLang="zh-CN" sz="2400" dirty="0" smtClean="0"/>
              <a:t>10</a:t>
            </a:r>
            <a:r>
              <a:rPr lang="zh-CN" altLang="en-US" sz="2400" dirty="0" smtClean="0"/>
              <a:t>）多重集合（</a:t>
            </a:r>
            <a:r>
              <a:rPr lang="en-US" altLang="zh-CN" sz="2400" dirty="0" err="1" smtClean="0"/>
              <a:t>multiset</a:t>
            </a:r>
            <a:r>
              <a:rPr lang="zh-CN" altLang="en-US" sz="2400" dirty="0" smtClean="0"/>
              <a:t>）：没有</a:t>
            </a:r>
            <a:r>
              <a:rPr lang="en-US" altLang="zh-CN" sz="2400" dirty="0" smtClean="0"/>
              <a:t>value</a:t>
            </a:r>
            <a:r>
              <a:rPr lang="zh-CN" altLang="en-US" sz="2400" dirty="0" smtClean="0"/>
              <a:t>的多重映射。</a:t>
            </a:r>
            <a:endParaRPr lang="zh-CN"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ctrTitle"/>
          </p:nvPr>
        </p:nvSpPr>
        <p:spPr>
          <a:xfrm>
            <a:off x="0" y="357188"/>
            <a:ext cx="8201025" cy="928687"/>
          </a:xfrm>
          <a:noFill/>
        </p:spPr>
        <p:txBody>
          <a:bodyPr/>
          <a:lstStyle/>
          <a:p>
            <a:pPr eaLnBrk="1" hangingPunct="1"/>
            <a:r>
              <a:rPr lang="zh-CN" altLang="en-US" dirty="0" smtClean="0"/>
              <a:t>模板起源</a:t>
            </a:r>
            <a:endParaRPr lang="zh-CN" altLang="en-US" dirty="0" smtClean="0"/>
          </a:p>
        </p:txBody>
      </p:sp>
      <p:sp>
        <p:nvSpPr>
          <p:cNvPr id="29698" name="内容占位符 2"/>
          <p:cNvSpPr>
            <a:spLocks noGrp="1"/>
          </p:cNvSpPr>
          <p:nvPr>
            <p:ph idx="1"/>
          </p:nvPr>
        </p:nvSpPr>
        <p:spPr>
          <a:xfrm>
            <a:off x="142844" y="1600200"/>
            <a:ext cx="8820150" cy="4525963"/>
          </a:xfrm>
        </p:spPr>
        <p:txBody>
          <a:bodyPr/>
          <a:lstStyle/>
          <a:p>
            <a:pPr eaLnBrk="1" hangingPunct="1">
              <a:buNone/>
            </a:pPr>
            <a:r>
              <a:rPr lang="en-US" altLang="zh-CN" sz="2600" dirty="0" smtClean="0"/>
              <a:t>2</a:t>
            </a:r>
            <a:r>
              <a:rPr lang="zh-CN" altLang="en-US" sz="2600" dirty="0" smtClean="0"/>
              <a:t>）借助参数宏可以摆脱数据类型的限制</a:t>
            </a:r>
            <a:endParaRPr lang="zh-CN" altLang="en-US" sz="2600" dirty="0" smtClean="0"/>
          </a:p>
          <a:p>
            <a:pPr eaLnBrk="1" hangingPunct="1">
              <a:buNone/>
            </a:pPr>
            <a:r>
              <a:rPr lang="zh-CN" altLang="en-US" sz="2600" dirty="0" smtClean="0"/>
              <a:t>   </a:t>
            </a:r>
            <a:r>
              <a:rPr lang="zh-CN" altLang="en-US" sz="2400" dirty="0" smtClean="0"/>
              <a:t>（</a:t>
            </a:r>
            <a:r>
              <a:rPr lang="en-US" altLang="zh-CN" sz="2400" dirty="0" smtClean="0"/>
              <a:t>1</a:t>
            </a:r>
            <a:r>
              <a:rPr lang="zh-CN" altLang="en-US" sz="2400" dirty="0" smtClean="0"/>
              <a:t>）宏只是在预处理阶段针对代码的</a:t>
            </a:r>
            <a:r>
              <a:rPr lang="zh-CN" altLang="en-US" sz="2400" b="1" dirty="0" smtClean="0">
                <a:solidFill>
                  <a:srgbClr val="FF0000"/>
                </a:solidFill>
              </a:rPr>
              <a:t>纯文本替换</a:t>
            </a:r>
            <a:r>
              <a:rPr lang="zh-CN" altLang="en-US" sz="2400" dirty="0" smtClean="0"/>
              <a:t>。</a:t>
            </a:r>
            <a:endParaRPr lang="en-US" altLang="zh-CN" sz="2400" dirty="0" smtClean="0"/>
          </a:p>
          <a:p>
            <a:pPr eaLnBrk="1" hangingPunct="1">
              <a:buNone/>
            </a:pPr>
            <a:endParaRPr lang="zh-CN" altLang="en-US" sz="2400" dirty="0" smtClean="0"/>
          </a:p>
          <a:p>
            <a:pPr eaLnBrk="1" hangingPunct="1">
              <a:buNone/>
            </a:pPr>
            <a:r>
              <a:rPr lang="zh-CN" altLang="en-US" sz="2400" dirty="0" smtClean="0"/>
              <a:t>    （</a:t>
            </a:r>
            <a:r>
              <a:rPr lang="en-US" altLang="zh-CN" sz="2400" dirty="0" smtClean="0"/>
              <a:t>2</a:t>
            </a:r>
            <a:r>
              <a:rPr lang="zh-CN" altLang="en-US" sz="2400" dirty="0" smtClean="0"/>
              <a:t>）宏本身没有函数的语义（</a:t>
            </a:r>
            <a:r>
              <a:rPr lang="zh-CN" altLang="en-US" sz="2400" b="1" dirty="0" smtClean="0">
                <a:solidFill>
                  <a:srgbClr val="FF0000"/>
                </a:solidFill>
              </a:rPr>
              <a:t>不会对数据类型进行检查</a:t>
            </a:r>
            <a:r>
              <a:rPr lang="zh-CN" altLang="en-US" sz="2400" dirty="0" smtClean="0"/>
              <a:t>）。</a:t>
            </a:r>
            <a:endParaRPr lang="en-US" altLang="zh-CN" sz="2400" dirty="0" smtClean="0"/>
          </a:p>
          <a:p>
            <a:pPr eaLnBrk="1" hangingPunct="1">
              <a:buNone/>
            </a:pPr>
            <a:endParaRPr lang="zh-CN" altLang="en-US" sz="2400" dirty="0" smtClean="0"/>
          </a:p>
          <a:p>
            <a:pPr eaLnBrk="1" hangingPunct="1">
              <a:buNone/>
            </a:pPr>
            <a:r>
              <a:rPr lang="zh-CN" altLang="en-US" sz="2400" dirty="0" smtClean="0"/>
              <a:t>    （</a:t>
            </a:r>
            <a:r>
              <a:rPr lang="en-US" altLang="zh-CN" sz="2400" dirty="0" smtClean="0"/>
              <a:t>3</a:t>
            </a:r>
            <a:r>
              <a:rPr lang="zh-CN" altLang="en-US" sz="2400" dirty="0" smtClean="0"/>
              <a:t>）因此借助参数宏虽然可以摆脱类型的约束和限制，但同</a:t>
            </a:r>
            <a:endParaRPr lang="en-US" altLang="zh-CN" sz="2400" dirty="0" smtClean="0"/>
          </a:p>
          <a:p>
            <a:pPr eaLnBrk="1" hangingPunct="1">
              <a:buNone/>
            </a:pPr>
            <a:r>
              <a:rPr lang="en-US" altLang="zh-CN" sz="2400" dirty="0" smtClean="0"/>
              <a:t>             </a:t>
            </a:r>
            <a:r>
              <a:rPr lang="zh-CN" altLang="en-US" sz="2400" dirty="0" smtClean="0"/>
              <a:t>时也丧失了对</a:t>
            </a:r>
            <a:r>
              <a:rPr lang="zh-CN" altLang="en-US" sz="2400" b="1" dirty="0" smtClean="0">
                <a:solidFill>
                  <a:srgbClr val="FF0000"/>
                </a:solidFill>
              </a:rPr>
              <a:t>数据类型的检查</a:t>
            </a:r>
            <a:r>
              <a:rPr lang="zh-CN" altLang="en-US" sz="2400" dirty="0" smtClean="0"/>
              <a:t>。</a:t>
            </a:r>
            <a:endParaRPr lang="en-US" altLang="zh-CN" sz="24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ctrTitle"/>
          </p:nvPr>
        </p:nvSpPr>
        <p:spPr>
          <a:xfrm>
            <a:off x="0" y="357188"/>
            <a:ext cx="8201025" cy="928687"/>
          </a:xfrm>
          <a:noFill/>
        </p:spPr>
        <p:txBody>
          <a:bodyPr/>
          <a:lstStyle/>
          <a:p>
            <a:pPr eaLnBrk="1" hangingPunct="1"/>
            <a:r>
              <a:rPr lang="en-US" altLang="zh-CN" dirty="0" smtClean="0"/>
              <a:t>STL</a:t>
            </a:r>
            <a:r>
              <a:rPr lang="zh-CN" altLang="en-US" dirty="0" smtClean="0"/>
              <a:t>容器介绍</a:t>
            </a:r>
            <a:endParaRPr lang="zh-CN" altLang="en-US" dirty="0" smtClean="0"/>
          </a:p>
        </p:txBody>
      </p:sp>
      <p:sp>
        <p:nvSpPr>
          <p:cNvPr id="3" name="内容占位符 2"/>
          <p:cNvSpPr>
            <a:spLocks noGrp="1"/>
          </p:cNvSpPr>
          <p:nvPr>
            <p:ph idx="1"/>
          </p:nvPr>
        </p:nvSpPr>
        <p:spPr>
          <a:xfrm>
            <a:off x="457200" y="1600200"/>
            <a:ext cx="8229600" cy="4525963"/>
          </a:xfrm>
        </p:spPr>
        <p:txBody>
          <a:bodyPr>
            <a:normAutofit/>
          </a:bodyPr>
          <a:lstStyle/>
          <a:p>
            <a:pPr eaLnBrk="1" hangingPunct="1">
              <a:buNone/>
              <a:defRPr/>
            </a:pPr>
            <a:r>
              <a:rPr lang="en-US" altLang="zh-CN" sz="3000" dirty="0" smtClean="0"/>
              <a:t>5</a:t>
            </a:r>
            <a:r>
              <a:rPr lang="zh-CN" altLang="en-US" sz="3000" dirty="0" smtClean="0"/>
              <a:t>）容器分类</a:t>
            </a:r>
            <a:endParaRPr lang="zh-CN" altLang="en-US" sz="3000" dirty="0" smtClean="0"/>
          </a:p>
          <a:p>
            <a:pPr eaLnBrk="1" hangingPunct="1">
              <a:buNone/>
              <a:defRPr/>
            </a:pPr>
            <a:r>
              <a:rPr lang="zh-CN" altLang="en-US" sz="2600" dirty="0" smtClean="0"/>
              <a:t>  </a:t>
            </a:r>
            <a:r>
              <a:rPr lang="zh-CN" altLang="en-US" sz="2200" dirty="0" smtClean="0"/>
              <a:t>（</a:t>
            </a:r>
            <a:r>
              <a:rPr lang="en-US" altLang="zh-CN" sz="2200" dirty="0" smtClean="0"/>
              <a:t>1</a:t>
            </a:r>
            <a:r>
              <a:rPr lang="zh-CN" altLang="en-US" sz="2200" dirty="0" smtClean="0"/>
              <a:t>）线性容器：（向量，双端队列，列表）这类容器元素按照       </a:t>
            </a:r>
            <a:endParaRPr lang="en-US" altLang="zh-CN" sz="2200" dirty="0" smtClean="0"/>
          </a:p>
          <a:p>
            <a:pPr eaLnBrk="1" hangingPunct="1">
              <a:buNone/>
              <a:defRPr/>
            </a:pPr>
            <a:r>
              <a:rPr lang="en-US" altLang="zh-CN" sz="2200" dirty="0" smtClean="0"/>
              <a:t>                            </a:t>
            </a:r>
            <a:r>
              <a:rPr lang="zh-CN" altLang="en-US" sz="2200" dirty="0" smtClean="0"/>
              <a:t>线性顺序排列，必须支持某种形式的</a:t>
            </a:r>
            <a:r>
              <a:rPr lang="en-US" altLang="zh-CN" sz="2200" dirty="0" smtClean="0"/>
              <a:t>next</a:t>
            </a:r>
            <a:r>
              <a:rPr lang="zh-CN" altLang="en-US" sz="2200" dirty="0" smtClean="0"/>
              <a:t>操作，</a:t>
            </a:r>
            <a:endParaRPr lang="en-US" altLang="zh-CN" sz="2200" dirty="0" smtClean="0"/>
          </a:p>
          <a:p>
            <a:pPr eaLnBrk="1" hangingPunct="1">
              <a:buNone/>
              <a:defRPr/>
            </a:pPr>
            <a:r>
              <a:rPr lang="en-US" altLang="zh-CN" sz="2200" dirty="0" smtClean="0"/>
              <a:t>                            </a:t>
            </a:r>
            <a:r>
              <a:rPr lang="zh-CN" altLang="en-US" sz="2200" dirty="0" smtClean="0"/>
              <a:t>以便从一个元素移动到下一个元素（迭代）</a:t>
            </a:r>
            <a:endParaRPr lang="zh-CN" altLang="en-US" sz="2200" dirty="0" smtClean="0"/>
          </a:p>
          <a:p>
            <a:pPr eaLnBrk="1" hangingPunct="1">
              <a:buNone/>
              <a:defRPr/>
            </a:pPr>
            <a:r>
              <a:rPr lang="zh-CN" altLang="en-US" sz="2200" dirty="0" smtClean="0"/>
              <a:t>  （</a:t>
            </a:r>
            <a:r>
              <a:rPr lang="en-US" altLang="zh-CN" sz="2200" dirty="0" smtClean="0"/>
              <a:t>2</a:t>
            </a:r>
            <a:r>
              <a:rPr lang="zh-CN" altLang="en-US" sz="2200" dirty="0" smtClean="0"/>
              <a:t>）适配器容器 </a:t>
            </a:r>
            <a:r>
              <a:rPr lang="en-US" altLang="zh-CN" sz="2200" dirty="0" smtClean="0"/>
              <a:t>:</a:t>
            </a:r>
            <a:r>
              <a:rPr lang="zh-CN" altLang="en-US" sz="2200" dirty="0" smtClean="0"/>
              <a:t>（堆栈，队列，优先队列）这类容器是对线性</a:t>
            </a:r>
            <a:endParaRPr lang="en-US" altLang="zh-CN" sz="2200" dirty="0" smtClean="0"/>
          </a:p>
          <a:p>
            <a:pPr eaLnBrk="1" hangingPunct="1">
              <a:buNone/>
              <a:defRPr/>
            </a:pPr>
            <a:r>
              <a:rPr lang="en-US" altLang="zh-CN" sz="2200" dirty="0" smtClean="0"/>
              <a:t>                            </a:t>
            </a:r>
            <a:r>
              <a:rPr lang="zh-CN" altLang="en-US" sz="2200" dirty="0" smtClean="0"/>
              <a:t>容器的一些接口加以屏蔽的产物。</a:t>
            </a:r>
            <a:endParaRPr lang="zh-CN" altLang="en-US" sz="2200" dirty="0" smtClean="0"/>
          </a:p>
          <a:p>
            <a:pPr eaLnBrk="1" hangingPunct="1">
              <a:buNone/>
              <a:defRPr/>
            </a:pPr>
            <a:r>
              <a:rPr lang="zh-CN" altLang="en-US" sz="2200" dirty="0" smtClean="0"/>
              <a:t>  （</a:t>
            </a:r>
            <a:r>
              <a:rPr lang="en-US" altLang="zh-CN" sz="2200" dirty="0" smtClean="0"/>
              <a:t>3</a:t>
            </a:r>
            <a:r>
              <a:rPr lang="zh-CN" altLang="en-US" sz="2200" dirty="0" smtClean="0"/>
              <a:t>）关联容器 ：（映射，多重映射，集合，多重集合）</a:t>
            </a:r>
            <a:r>
              <a:rPr lang="en-US" altLang="zh-CN" sz="2200" dirty="0" smtClean="0"/>
              <a:t>                         </a:t>
            </a:r>
            <a:endParaRPr lang="en-US" altLang="zh-CN" sz="2200" dirty="0" smtClean="0"/>
          </a:p>
          <a:p>
            <a:pPr eaLnBrk="1" hangingPunct="1">
              <a:buNone/>
              <a:defRPr/>
            </a:pPr>
            <a:r>
              <a:rPr lang="en-US" altLang="zh-CN" sz="2200" dirty="0" smtClean="0"/>
              <a:t>                            </a:t>
            </a:r>
            <a:r>
              <a:rPr lang="zh-CN" altLang="en-US" sz="2200" dirty="0" smtClean="0"/>
              <a:t>这类容器根据一个元素相关联的</a:t>
            </a:r>
            <a:r>
              <a:rPr lang="en-US" altLang="zh-CN" sz="2200" dirty="0" smtClean="0"/>
              <a:t>key</a:t>
            </a:r>
            <a:r>
              <a:rPr lang="zh-CN" altLang="en-US" sz="2200" dirty="0" smtClean="0"/>
              <a:t>来存储或</a:t>
            </a:r>
            <a:endParaRPr lang="en-US" altLang="zh-CN" sz="2200" dirty="0" smtClean="0"/>
          </a:p>
          <a:p>
            <a:pPr eaLnBrk="1" hangingPunct="1">
              <a:buNone/>
              <a:defRPr/>
            </a:pPr>
            <a:r>
              <a:rPr lang="en-US" altLang="zh-CN" sz="2200" dirty="0" smtClean="0"/>
              <a:t>                            </a:t>
            </a:r>
            <a:r>
              <a:rPr lang="zh-CN" altLang="en-US" sz="2200" dirty="0" smtClean="0"/>
              <a:t>提取数据元素，存储是以</a:t>
            </a:r>
            <a:r>
              <a:rPr lang="en-US" altLang="zh-CN" sz="2200" dirty="0" smtClean="0"/>
              <a:t>key-value</a:t>
            </a:r>
            <a:r>
              <a:rPr lang="zh-CN" altLang="en-US" sz="2200" dirty="0" smtClean="0"/>
              <a:t>对的形式，</a:t>
            </a:r>
            <a:endParaRPr lang="en-US" altLang="zh-CN" sz="2200" dirty="0" smtClean="0"/>
          </a:p>
          <a:p>
            <a:pPr eaLnBrk="1" hangingPunct="1">
              <a:buNone/>
              <a:defRPr/>
            </a:pPr>
            <a:r>
              <a:rPr lang="en-US" altLang="zh-CN" sz="2200" dirty="0" smtClean="0"/>
              <a:t>                            </a:t>
            </a:r>
            <a:r>
              <a:rPr lang="zh-CN" altLang="en-US" sz="2200" dirty="0" smtClean="0"/>
              <a:t>按照</a:t>
            </a:r>
            <a:r>
              <a:rPr lang="en-US" altLang="zh-CN" sz="2200" dirty="0" smtClean="0"/>
              <a:t>key</a:t>
            </a:r>
            <a:r>
              <a:rPr lang="zh-CN" altLang="en-US" sz="2200" dirty="0" smtClean="0"/>
              <a:t>的升序（二叉树存储）</a:t>
            </a:r>
            <a:endParaRPr lang="zh-CN" altLang="en-US" sz="2200" dirty="0" smtClean="0"/>
          </a:p>
          <a:p>
            <a:pPr eaLnBrk="1" hangingPunct="1">
              <a:buNone/>
              <a:defRPr/>
            </a:pPr>
            <a:endParaRPr lang="zh-CN" altLang="en-US" sz="3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ctrTitle"/>
          </p:nvPr>
        </p:nvSpPr>
        <p:spPr>
          <a:xfrm>
            <a:off x="0" y="357188"/>
            <a:ext cx="8201025" cy="928687"/>
          </a:xfrm>
          <a:noFill/>
        </p:spPr>
        <p:txBody>
          <a:bodyPr/>
          <a:lstStyle/>
          <a:p>
            <a:pPr eaLnBrk="1" hangingPunct="1"/>
            <a:r>
              <a:rPr lang="en-US" altLang="zh-CN" dirty="0" smtClean="0"/>
              <a:t>STL</a:t>
            </a:r>
            <a:r>
              <a:rPr lang="zh-CN" altLang="en-US" dirty="0" smtClean="0"/>
              <a:t>容器介绍</a:t>
            </a:r>
            <a:endParaRPr lang="zh-CN" altLang="en-US" dirty="0" smtClean="0"/>
          </a:p>
        </p:txBody>
      </p:sp>
      <p:sp>
        <p:nvSpPr>
          <p:cNvPr id="3" name="内容占位符 2"/>
          <p:cNvSpPr>
            <a:spLocks noGrp="1"/>
          </p:cNvSpPr>
          <p:nvPr>
            <p:ph idx="1"/>
          </p:nvPr>
        </p:nvSpPr>
        <p:spPr>
          <a:xfrm>
            <a:off x="457200" y="1600200"/>
            <a:ext cx="8229600" cy="4525963"/>
          </a:xfrm>
        </p:spPr>
        <p:txBody>
          <a:bodyPr>
            <a:normAutofit/>
          </a:bodyPr>
          <a:lstStyle/>
          <a:p>
            <a:pPr eaLnBrk="1" hangingPunct="1">
              <a:buNone/>
              <a:defRPr/>
            </a:pPr>
            <a:r>
              <a:rPr lang="en-US" altLang="zh-CN" sz="2800" dirty="0" smtClean="0"/>
              <a:t>6</a:t>
            </a:r>
            <a:r>
              <a:rPr lang="zh-CN" altLang="en-US" sz="2800" dirty="0" smtClean="0"/>
              <a:t>） 容器的共同特点</a:t>
            </a:r>
            <a:endParaRPr lang="zh-CN" altLang="en-US" sz="2800" dirty="0" smtClean="0"/>
          </a:p>
          <a:p>
            <a:pPr eaLnBrk="1" hangingPunct="1">
              <a:buNone/>
              <a:defRPr/>
            </a:pPr>
            <a:r>
              <a:rPr lang="zh-CN" altLang="en-US" sz="2400" dirty="0" smtClean="0"/>
              <a:t>  （</a:t>
            </a:r>
            <a:r>
              <a:rPr lang="en-US" altLang="zh-CN" sz="2400" dirty="0" smtClean="0"/>
              <a:t>1</a:t>
            </a:r>
            <a:r>
              <a:rPr lang="zh-CN" altLang="en-US" sz="2400" dirty="0" smtClean="0"/>
              <a:t>）所有容器都支持拷贝构造 和 拷贝赋值。</a:t>
            </a:r>
            <a:endParaRPr lang="en-US" altLang="zh-CN" sz="2400" dirty="0" smtClean="0"/>
          </a:p>
          <a:p>
            <a:pPr eaLnBrk="1" hangingPunct="1">
              <a:buNone/>
              <a:defRPr/>
            </a:pPr>
            <a:endParaRPr lang="zh-CN" altLang="en-US" sz="2400" dirty="0" smtClean="0"/>
          </a:p>
          <a:p>
            <a:pPr eaLnBrk="1" hangingPunct="1">
              <a:buNone/>
              <a:defRPr/>
            </a:pPr>
            <a:r>
              <a:rPr lang="zh-CN" altLang="en-US" sz="2400" dirty="0" smtClean="0"/>
              <a:t>  （</a:t>
            </a:r>
            <a:r>
              <a:rPr lang="en-US" altLang="zh-CN" sz="2400" dirty="0" smtClean="0"/>
              <a:t>2</a:t>
            </a:r>
            <a:r>
              <a:rPr lang="zh-CN" altLang="en-US" sz="2400" dirty="0" smtClean="0"/>
              <a:t>）相同类型的两个容器之间可以通过</a:t>
            </a:r>
            <a:r>
              <a:rPr lang="en-US" altLang="zh-CN" sz="2400" dirty="0" smtClean="0"/>
              <a:t>==</a:t>
            </a:r>
            <a:r>
              <a:rPr lang="zh-CN" altLang="en-US" sz="2400" dirty="0" smtClean="0"/>
              <a:t>进行相等性判</a:t>
            </a:r>
            <a:endParaRPr lang="en-US" altLang="zh-CN" sz="2400" dirty="0" smtClean="0"/>
          </a:p>
          <a:p>
            <a:pPr eaLnBrk="1" hangingPunct="1">
              <a:buNone/>
              <a:defRPr/>
            </a:pPr>
            <a:r>
              <a:rPr lang="en-US" altLang="zh-CN" sz="2400" dirty="0" smtClean="0"/>
              <a:t>          </a:t>
            </a:r>
            <a:r>
              <a:rPr lang="zh-CN" altLang="en-US" sz="2400" smtClean="0"/>
              <a:t>断。</a:t>
            </a:r>
            <a:r>
              <a:rPr lang="en-US" altLang="zh-CN" sz="2400" smtClean="0"/>
              <a:t>       </a:t>
            </a:r>
            <a:endParaRPr lang="en-US" altLang="zh-CN" sz="2400" dirty="0" smtClean="0"/>
          </a:p>
          <a:p>
            <a:pPr eaLnBrk="1" hangingPunct="1">
              <a:buNone/>
              <a:defRPr/>
            </a:pPr>
            <a:endParaRPr lang="zh-CN" altLang="en-US" sz="2400" dirty="0" smtClean="0"/>
          </a:p>
          <a:p>
            <a:pPr eaLnBrk="1" hangingPunct="1">
              <a:buNone/>
              <a:defRPr/>
            </a:pPr>
            <a:r>
              <a:rPr lang="zh-CN" altLang="en-US" sz="2400" dirty="0" smtClean="0"/>
              <a:t>  （</a:t>
            </a:r>
            <a:r>
              <a:rPr lang="en-US" altLang="zh-CN" sz="2400" dirty="0" smtClean="0"/>
              <a:t>3</a:t>
            </a:r>
            <a:r>
              <a:rPr lang="zh-CN" altLang="en-US" sz="2400" dirty="0" smtClean="0"/>
              <a:t>）容器存储的为数据的副本这也就意味着存入容器中的</a:t>
            </a:r>
            <a:endParaRPr lang="en-US" altLang="zh-CN" sz="2400" dirty="0" smtClean="0"/>
          </a:p>
          <a:p>
            <a:pPr eaLnBrk="1" hangingPunct="1">
              <a:buNone/>
              <a:defRPr/>
            </a:pPr>
            <a:r>
              <a:rPr lang="en-US" altLang="zh-CN" sz="2400" dirty="0" smtClean="0"/>
              <a:t>           </a:t>
            </a:r>
            <a:r>
              <a:rPr lang="zh-CN" altLang="en-US" sz="2400" dirty="0" smtClean="0"/>
              <a:t>对象应支持拷贝构造和拷贝赋值。</a:t>
            </a:r>
            <a:endParaRPr lang="en-US" altLang="zh-CN" sz="2400" dirty="0" smtClean="0"/>
          </a:p>
          <a:p>
            <a:pPr eaLnBrk="1" hangingPunct="1">
              <a:buNone/>
              <a:defRPr/>
            </a:pPr>
            <a:endParaRPr lang="zh-CN" altLang="en-US" sz="2400" dirty="0" smtClean="0"/>
          </a:p>
          <a:p>
            <a:pPr eaLnBrk="1" hangingPunct="1">
              <a:buNone/>
              <a:defRPr/>
            </a:pPr>
            <a:r>
              <a:rPr lang="zh-CN" altLang="en-US" sz="2400" dirty="0" smtClean="0"/>
              <a:t>  （</a:t>
            </a:r>
            <a:r>
              <a:rPr lang="en-US" altLang="zh-CN" sz="2400" dirty="0" smtClean="0"/>
              <a:t>4</a:t>
            </a:r>
            <a:r>
              <a:rPr lang="zh-CN" altLang="en-US" sz="2400" dirty="0" smtClean="0"/>
              <a:t>）通常情况下被存放到容器中的对象应支持无参构造。</a:t>
            </a:r>
            <a:endParaRPr lang="zh-CN" alt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ctrTitle"/>
          </p:nvPr>
        </p:nvSpPr>
        <p:spPr>
          <a:xfrm>
            <a:off x="0" y="357188"/>
            <a:ext cx="8201025" cy="928687"/>
          </a:xfrm>
          <a:noFill/>
        </p:spPr>
        <p:txBody>
          <a:bodyPr/>
          <a:lstStyle/>
          <a:p>
            <a:pPr eaLnBrk="1" hangingPunct="1"/>
            <a:r>
              <a:rPr lang="zh-CN" altLang="en-US" dirty="0" smtClean="0"/>
              <a:t>向量</a:t>
            </a:r>
            <a:endParaRPr lang="zh-CN" altLang="en-US" dirty="0" smtClean="0"/>
          </a:p>
        </p:txBody>
      </p:sp>
      <p:sp>
        <p:nvSpPr>
          <p:cNvPr id="67586" name="内容占位符 2"/>
          <p:cNvSpPr>
            <a:spLocks noGrp="1"/>
          </p:cNvSpPr>
          <p:nvPr>
            <p:ph idx="1"/>
          </p:nvPr>
        </p:nvSpPr>
        <p:spPr>
          <a:xfrm>
            <a:off x="457200" y="1412875"/>
            <a:ext cx="8229600" cy="4713288"/>
          </a:xfrm>
        </p:spPr>
        <p:txBody>
          <a:bodyPr>
            <a:normAutofit fontScale="92500" lnSpcReduction="20000"/>
          </a:bodyPr>
          <a:lstStyle/>
          <a:p>
            <a:pPr eaLnBrk="1" hangingPunct="1">
              <a:lnSpc>
                <a:spcPct val="80000"/>
              </a:lnSpc>
              <a:buFont typeface="Arial" panose="020B0604020202020204" pitchFamily="34" charset="0"/>
              <a:buNone/>
            </a:pPr>
            <a:r>
              <a:rPr lang="zh-CN" altLang="en-US" sz="2800" dirty="0" smtClean="0"/>
              <a:t>七 十大容器</a:t>
            </a:r>
            <a:endParaRPr lang="en-US" altLang="zh-CN" sz="2800" dirty="0" smtClean="0"/>
          </a:p>
          <a:p>
            <a:pPr eaLnBrk="1" hangingPunct="1">
              <a:lnSpc>
                <a:spcPct val="80000"/>
              </a:lnSpc>
              <a:buNone/>
            </a:pPr>
            <a:endParaRPr lang="en-US" altLang="zh-CN" sz="2800" dirty="0" smtClean="0"/>
          </a:p>
          <a:p>
            <a:pPr eaLnBrk="1" hangingPunct="1">
              <a:lnSpc>
                <a:spcPct val="80000"/>
              </a:lnSpc>
              <a:buNone/>
            </a:pPr>
            <a:r>
              <a:rPr lang="en-US" altLang="zh-CN" sz="2800" dirty="0" smtClean="0"/>
              <a:t>1</a:t>
            </a:r>
            <a:r>
              <a:rPr lang="zh-CN" altLang="en-US" sz="2800" dirty="0" smtClean="0"/>
              <a:t>）</a:t>
            </a:r>
            <a:r>
              <a:rPr lang="zh-CN" altLang="en-US" sz="2600" dirty="0" smtClean="0"/>
              <a:t>向量</a:t>
            </a:r>
            <a:r>
              <a:rPr lang="en-US" altLang="zh-CN" sz="2600" dirty="0" smtClean="0"/>
              <a:t>(vector)</a:t>
            </a:r>
            <a:endParaRPr lang="en-US" altLang="zh-CN" sz="2600" dirty="0" smtClean="0"/>
          </a:p>
          <a:p>
            <a:pPr eaLnBrk="1" hangingPunct="1">
              <a:lnSpc>
                <a:spcPct val="80000"/>
              </a:lnSpc>
              <a:buNone/>
            </a:pPr>
            <a:r>
              <a:rPr lang="zh-CN" altLang="en-US" sz="2800" dirty="0" smtClean="0"/>
              <a:t>    </a:t>
            </a:r>
            <a:r>
              <a:rPr lang="zh-CN" altLang="en-US" sz="2400" dirty="0" smtClean="0"/>
              <a:t>（</a:t>
            </a:r>
            <a:r>
              <a:rPr lang="en-US" altLang="zh-CN" sz="2400" dirty="0" smtClean="0"/>
              <a:t>1 ) </a:t>
            </a:r>
            <a:r>
              <a:rPr lang="zh-CN" altLang="en-US" sz="2400" dirty="0" smtClean="0"/>
              <a:t>成员函数</a:t>
            </a:r>
            <a:endParaRPr lang="en-US" altLang="zh-CN" sz="2400" dirty="0" smtClean="0"/>
          </a:p>
          <a:p>
            <a:pPr eaLnBrk="1" hangingPunct="1">
              <a:lnSpc>
                <a:spcPct val="80000"/>
              </a:lnSpc>
              <a:buNone/>
            </a:pPr>
            <a:endParaRPr lang="zh-CN" altLang="en-US" sz="2400" dirty="0" smtClean="0"/>
          </a:p>
          <a:p>
            <a:pPr eaLnBrk="1" hangingPunct="1">
              <a:lnSpc>
                <a:spcPct val="80000"/>
              </a:lnSpc>
              <a:buNone/>
            </a:pPr>
            <a:r>
              <a:rPr lang="en-US" altLang="zh-CN" sz="2400" dirty="0" smtClean="0"/>
              <a:t>     	front() / back() / insert() / erase() </a:t>
            </a:r>
            <a:endParaRPr lang="en-US" altLang="zh-CN" sz="2400" dirty="0" smtClean="0"/>
          </a:p>
          <a:p>
            <a:pPr eaLnBrk="1" hangingPunct="1">
              <a:lnSpc>
                <a:spcPct val="80000"/>
              </a:lnSpc>
              <a:buNone/>
            </a:pPr>
            <a:endParaRPr lang="en-US" altLang="zh-CN" sz="2400" dirty="0" smtClean="0"/>
          </a:p>
          <a:p>
            <a:pPr eaLnBrk="1" hangingPunct="1">
              <a:lnSpc>
                <a:spcPct val="80000"/>
              </a:lnSpc>
              <a:buNone/>
            </a:pPr>
            <a:r>
              <a:rPr lang="en-US" altLang="zh-CN" sz="2400" dirty="0" smtClean="0"/>
              <a:t>     	</a:t>
            </a:r>
            <a:r>
              <a:rPr lang="en-US" altLang="zh-CN" sz="2400" dirty="0" err="1" smtClean="0"/>
              <a:t>push_back</a:t>
            </a:r>
            <a:r>
              <a:rPr lang="en-US" altLang="zh-CN" sz="2400" dirty="0" smtClean="0"/>
              <a:t>() / </a:t>
            </a:r>
            <a:r>
              <a:rPr lang="en-US" altLang="zh-CN" sz="2400" dirty="0" err="1" smtClean="0"/>
              <a:t>pop_back</a:t>
            </a:r>
            <a:r>
              <a:rPr lang="en-US" altLang="zh-CN" sz="2400" dirty="0" smtClean="0"/>
              <a:t>() / empty() / clear()</a:t>
            </a:r>
            <a:endParaRPr lang="en-US" altLang="zh-CN" sz="2400" dirty="0" smtClean="0"/>
          </a:p>
          <a:p>
            <a:pPr eaLnBrk="1" hangingPunct="1">
              <a:lnSpc>
                <a:spcPct val="80000"/>
              </a:lnSpc>
              <a:buNone/>
            </a:pPr>
            <a:endParaRPr lang="en-US" altLang="zh-CN" sz="2400" dirty="0" smtClean="0"/>
          </a:p>
          <a:p>
            <a:pPr eaLnBrk="1" hangingPunct="1">
              <a:lnSpc>
                <a:spcPct val="80000"/>
              </a:lnSpc>
              <a:buNone/>
            </a:pPr>
            <a:r>
              <a:rPr lang="en-US" altLang="zh-CN" sz="2400" dirty="0" smtClean="0"/>
              <a:t>     	size() –</a:t>
            </a:r>
            <a:r>
              <a:rPr lang="zh-CN" altLang="en-US" sz="2400" dirty="0" smtClean="0"/>
              <a:t>向量维护元素个数  </a:t>
            </a:r>
            <a:endParaRPr lang="en-US" altLang="zh-CN" sz="2400" dirty="0" smtClean="0"/>
          </a:p>
          <a:p>
            <a:pPr eaLnBrk="1" hangingPunct="1">
              <a:lnSpc>
                <a:spcPct val="80000"/>
              </a:lnSpc>
              <a:buNone/>
            </a:pPr>
            <a:endParaRPr lang="en-US" altLang="zh-CN" sz="2400" dirty="0" smtClean="0"/>
          </a:p>
          <a:p>
            <a:pPr eaLnBrk="1" hangingPunct="1">
              <a:lnSpc>
                <a:spcPct val="80000"/>
              </a:lnSpc>
              <a:buNone/>
            </a:pPr>
            <a:r>
              <a:rPr lang="en-US" altLang="zh-CN" sz="2400" dirty="0" smtClean="0"/>
              <a:t>     	resize() - </a:t>
            </a:r>
            <a:r>
              <a:rPr lang="zh-CN" altLang="en-US" sz="2400" dirty="0" smtClean="0"/>
              <a:t>设置向量元素个数 </a:t>
            </a:r>
            <a:endParaRPr lang="zh-CN" altLang="en-US" sz="2400" dirty="0" smtClean="0"/>
          </a:p>
          <a:p>
            <a:pPr eaLnBrk="1" hangingPunct="1">
              <a:lnSpc>
                <a:spcPct val="80000"/>
              </a:lnSpc>
              <a:buNone/>
            </a:pPr>
            <a:endParaRPr lang="en-US" altLang="zh-CN" sz="2400" dirty="0" smtClean="0"/>
          </a:p>
          <a:p>
            <a:pPr eaLnBrk="1" hangingPunct="1">
              <a:lnSpc>
                <a:spcPct val="80000"/>
              </a:lnSpc>
              <a:buNone/>
            </a:pPr>
            <a:r>
              <a:rPr lang="en-US" altLang="zh-CN" sz="2400" dirty="0" smtClean="0"/>
              <a:t>     	capacity() - </a:t>
            </a:r>
            <a:r>
              <a:rPr lang="zh-CN" altLang="en-US" sz="2400" dirty="0" smtClean="0"/>
              <a:t>获取向量容量  </a:t>
            </a:r>
            <a:endParaRPr lang="en-US" altLang="zh-CN" sz="2400" dirty="0" smtClean="0"/>
          </a:p>
          <a:p>
            <a:pPr eaLnBrk="1" hangingPunct="1">
              <a:lnSpc>
                <a:spcPct val="80000"/>
              </a:lnSpc>
              <a:buNone/>
            </a:pPr>
            <a:endParaRPr lang="en-US" altLang="zh-CN" sz="2400" dirty="0" smtClean="0"/>
          </a:p>
          <a:p>
            <a:pPr eaLnBrk="1" hangingPunct="1">
              <a:lnSpc>
                <a:spcPct val="80000"/>
              </a:lnSpc>
              <a:buNone/>
            </a:pPr>
            <a:r>
              <a:rPr lang="en-US" altLang="zh-CN" sz="2400" dirty="0" smtClean="0"/>
              <a:t>     	reserve() -</a:t>
            </a:r>
            <a:r>
              <a:rPr lang="zh-CN" altLang="en-US" sz="2400" dirty="0" smtClean="0"/>
              <a:t>设置向量的容量</a:t>
            </a:r>
            <a:endParaRPr lang="zh-CN" altLang="en-US" sz="2400"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p:cNvSpPr>
          <p:nvPr>
            <p:ph type="ctrTitle"/>
          </p:nvPr>
        </p:nvSpPr>
        <p:spPr>
          <a:xfrm>
            <a:off x="0" y="357188"/>
            <a:ext cx="8201025" cy="928687"/>
          </a:xfrm>
          <a:noFill/>
        </p:spPr>
        <p:txBody>
          <a:bodyPr/>
          <a:lstStyle/>
          <a:p>
            <a:pPr eaLnBrk="1" hangingPunct="1"/>
            <a:r>
              <a:rPr lang="zh-CN" altLang="en-US" dirty="0" smtClean="0"/>
              <a:t>向量</a:t>
            </a:r>
            <a:endParaRPr lang="zh-CN" altLang="en-US" dirty="0" smtClean="0"/>
          </a:p>
        </p:txBody>
      </p:sp>
      <p:sp>
        <p:nvSpPr>
          <p:cNvPr id="3" name="内容占位符 2"/>
          <p:cNvSpPr>
            <a:spLocks noGrp="1"/>
          </p:cNvSpPr>
          <p:nvPr>
            <p:ph idx="1"/>
          </p:nvPr>
        </p:nvSpPr>
        <p:spPr>
          <a:xfrm>
            <a:off x="142844" y="1357298"/>
            <a:ext cx="8643998" cy="4929222"/>
          </a:xfrm>
        </p:spPr>
        <p:txBody>
          <a:bodyPr>
            <a:noAutofit/>
          </a:bodyPr>
          <a:lstStyle/>
          <a:p>
            <a:pPr eaLnBrk="1" hangingPunct="1">
              <a:buNone/>
              <a:defRPr/>
            </a:pPr>
            <a:r>
              <a:rPr lang="zh-CN" altLang="en-US" sz="2400" dirty="0" smtClean="0"/>
              <a:t>  （</a:t>
            </a:r>
            <a:r>
              <a:rPr lang="en-US" altLang="zh-CN" sz="2400" dirty="0" smtClean="0"/>
              <a:t>2</a:t>
            </a:r>
            <a:r>
              <a:rPr lang="zh-CN" altLang="en-US" sz="2400" dirty="0" smtClean="0"/>
              <a:t>） 向量的初始化</a:t>
            </a:r>
            <a:endParaRPr lang="zh-CN" altLang="en-US" sz="2400" dirty="0" smtClean="0"/>
          </a:p>
          <a:p>
            <a:pPr eaLnBrk="1" hangingPunct="1">
              <a:buNone/>
              <a:defRPr/>
            </a:pPr>
            <a:r>
              <a:rPr lang="zh-CN" altLang="en-US" sz="2400" dirty="0" smtClean="0"/>
              <a:t>       </a:t>
            </a:r>
            <a:r>
              <a:rPr lang="en-US" altLang="zh-CN" sz="2200" dirty="0" smtClean="0"/>
              <a:t>1&gt;.</a:t>
            </a:r>
            <a:r>
              <a:rPr lang="zh-CN" altLang="en-US" sz="2200" dirty="0" smtClean="0"/>
              <a:t>向量中的元素被存储在一段连续的内存空间中通过下标访问</a:t>
            </a:r>
            <a:endParaRPr lang="en-US" altLang="zh-CN" sz="2200" dirty="0" smtClean="0"/>
          </a:p>
          <a:p>
            <a:pPr eaLnBrk="1" hangingPunct="1">
              <a:buNone/>
              <a:defRPr/>
            </a:pPr>
            <a:r>
              <a:rPr lang="en-US" altLang="zh-CN" sz="2200" dirty="0" smtClean="0"/>
              <a:t>              </a:t>
            </a:r>
            <a:r>
              <a:rPr lang="zh-CN" altLang="en-US" sz="2200" dirty="0" smtClean="0"/>
              <a:t>向量元素的效率与数组相当。</a:t>
            </a:r>
            <a:endParaRPr lang="en-US" altLang="zh-CN" sz="2200" dirty="0" smtClean="0"/>
          </a:p>
          <a:p>
            <a:pPr eaLnBrk="1" hangingPunct="1">
              <a:buNone/>
              <a:defRPr/>
            </a:pPr>
            <a:r>
              <a:rPr lang="en-US" altLang="zh-CN" sz="2200" dirty="0" smtClean="0"/>
              <a:t>        2&gt;.</a:t>
            </a:r>
            <a:r>
              <a:rPr lang="zh-CN" altLang="en-US" sz="2200" dirty="0" smtClean="0"/>
              <a:t>向量维护的内存空间会随着新元素的增加而自动增长。</a:t>
            </a:r>
            <a:endParaRPr lang="en-US" altLang="zh-CN" sz="2200" dirty="0" smtClean="0"/>
          </a:p>
          <a:p>
            <a:pPr eaLnBrk="1" hangingPunct="1">
              <a:buNone/>
              <a:defRPr/>
            </a:pPr>
            <a:r>
              <a:rPr lang="en-US" altLang="zh-CN" sz="2200" dirty="0" smtClean="0"/>
              <a:t>        3&gt;.</a:t>
            </a:r>
            <a:r>
              <a:rPr lang="zh-CN" altLang="en-US" sz="2200" dirty="0" smtClean="0"/>
              <a:t>内存空间的连续性不会妨碍向量元素的增加，如果内存空间</a:t>
            </a:r>
            <a:endParaRPr lang="en-US" altLang="zh-CN" sz="2200" dirty="0" smtClean="0"/>
          </a:p>
          <a:p>
            <a:pPr eaLnBrk="1" hangingPunct="1">
              <a:buNone/>
              <a:defRPr/>
            </a:pPr>
            <a:r>
              <a:rPr lang="en-US" altLang="zh-CN" sz="2200" dirty="0" smtClean="0"/>
              <a:t>             </a:t>
            </a:r>
            <a:r>
              <a:rPr lang="zh-CN" altLang="en-US" sz="2200" dirty="0" smtClean="0"/>
              <a:t>无法满足新元素的增加，向量会开辟新的足够的连续内存空</a:t>
            </a:r>
            <a:endParaRPr lang="en-US" altLang="zh-CN" sz="2200" dirty="0" smtClean="0"/>
          </a:p>
          <a:p>
            <a:pPr eaLnBrk="1" hangingPunct="1">
              <a:buNone/>
              <a:defRPr/>
            </a:pPr>
            <a:r>
              <a:rPr lang="en-US" altLang="zh-CN" sz="2200" dirty="0" smtClean="0"/>
              <a:t>             </a:t>
            </a:r>
            <a:r>
              <a:rPr lang="zh-CN" altLang="en-US" sz="2200" dirty="0" smtClean="0"/>
              <a:t>间，并把原内存空间的数据复制到新的内存空间，释放原内</a:t>
            </a:r>
            <a:endParaRPr lang="en-US" altLang="zh-CN" sz="2200" dirty="0" smtClean="0"/>
          </a:p>
          <a:p>
            <a:pPr eaLnBrk="1" hangingPunct="1">
              <a:buNone/>
              <a:defRPr/>
            </a:pPr>
            <a:r>
              <a:rPr lang="en-US" altLang="zh-CN" sz="2200" dirty="0" smtClean="0"/>
              <a:t>             </a:t>
            </a:r>
            <a:r>
              <a:rPr lang="zh-CN" altLang="en-US" sz="2200" dirty="0" smtClean="0"/>
              <a:t>存空间。</a:t>
            </a:r>
            <a:endParaRPr lang="zh-CN" altLang="en-US" sz="2200" dirty="0" smtClean="0"/>
          </a:p>
          <a:p>
            <a:pPr eaLnBrk="1" hangingPunct="1">
              <a:buNone/>
              <a:defRPr/>
            </a:pPr>
            <a:r>
              <a:rPr lang="zh-CN" altLang="en-US" sz="2200" dirty="0" smtClean="0"/>
              <a:t>        </a:t>
            </a:r>
            <a:r>
              <a:rPr lang="en-US" altLang="zh-CN" sz="2200" dirty="0" smtClean="0"/>
              <a:t>4&gt;.</a:t>
            </a:r>
            <a:r>
              <a:rPr lang="zh-CN" altLang="en-US" sz="2200" dirty="0" smtClean="0"/>
              <a:t>向量的增加会伴随着内存空间的分配和释放，元素复制和销</a:t>
            </a:r>
            <a:endParaRPr lang="en-US" altLang="zh-CN" sz="2200" dirty="0" smtClean="0"/>
          </a:p>
          <a:p>
            <a:pPr eaLnBrk="1" hangingPunct="1">
              <a:buNone/>
              <a:defRPr/>
            </a:pPr>
            <a:r>
              <a:rPr lang="en-US" altLang="zh-CN" sz="2200" dirty="0" smtClean="0"/>
              <a:t>             </a:t>
            </a:r>
            <a:r>
              <a:rPr lang="zh-CN" altLang="en-US" sz="2200" dirty="0" smtClean="0"/>
              <a:t>毁等额外开销。</a:t>
            </a:r>
            <a:endParaRPr lang="zh-CN" altLang="en-US" sz="2200" dirty="0" smtClean="0"/>
          </a:p>
          <a:p>
            <a:pPr eaLnBrk="1" hangingPunct="1">
              <a:buNone/>
              <a:defRPr/>
            </a:pPr>
            <a:r>
              <a:rPr lang="zh-CN" altLang="en-US" sz="2200" dirty="0" smtClean="0"/>
              <a:t>        </a:t>
            </a:r>
            <a:r>
              <a:rPr lang="en-US" altLang="zh-CN" sz="2200" dirty="0" smtClean="0"/>
              <a:t>5&gt;.</a:t>
            </a:r>
            <a:r>
              <a:rPr lang="zh-CN" altLang="en-US" sz="2200" dirty="0" smtClean="0"/>
              <a:t>如果能够在创建向量时，合理预分配一些空间将很大程度上</a:t>
            </a:r>
            <a:endParaRPr lang="en-US" altLang="zh-CN" sz="2200" dirty="0" smtClean="0"/>
          </a:p>
          <a:p>
            <a:pPr eaLnBrk="1" hangingPunct="1">
              <a:buNone/>
              <a:defRPr/>
            </a:pPr>
            <a:r>
              <a:rPr lang="en-US" altLang="zh-CN" sz="2200" dirty="0" smtClean="0"/>
              <a:t>             </a:t>
            </a:r>
            <a:r>
              <a:rPr lang="zh-CN" altLang="en-US" sz="2200" dirty="0" smtClean="0"/>
              <a:t>缓解这些额外开销。</a:t>
            </a:r>
            <a:endParaRPr lang="zh-CN" altLang="en-US" sz="22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p:cNvSpPr>
          <p:nvPr>
            <p:ph type="ctrTitle"/>
          </p:nvPr>
        </p:nvSpPr>
        <p:spPr>
          <a:xfrm>
            <a:off x="0" y="357188"/>
            <a:ext cx="8201025" cy="928687"/>
          </a:xfrm>
          <a:noFill/>
        </p:spPr>
        <p:txBody>
          <a:bodyPr/>
          <a:lstStyle/>
          <a:p>
            <a:pPr eaLnBrk="1" hangingPunct="1"/>
            <a:r>
              <a:rPr lang="zh-CN" altLang="en-US" dirty="0" smtClean="0"/>
              <a:t>向量</a:t>
            </a:r>
            <a:endParaRPr lang="zh-CN" altLang="en-US" dirty="0" smtClean="0"/>
          </a:p>
        </p:txBody>
      </p:sp>
      <p:sp>
        <p:nvSpPr>
          <p:cNvPr id="3" name="内容占位符 2"/>
          <p:cNvSpPr>
            <a:spLocks noGrp="1"/>
          </p:cNvSpPr>
          <p:nvPr>
            <p:ph idx="1"/>
          </p:nvPr>
        </p:nvSpPr>
        <p:spPr>
          <a:xfrm>
            <a:off x="142844" y="1600200"/>
            <a:ext cx="8858312" cy="4525963"/>
          </a:xfrm>
        </p:spPr>
        <p:txBody>
          <a:bodyPr>
            <a:normAutofit fontScale="77500" lnSpcReduction="20000"/>
          </a:bodyPr>
          <a:lstStyle/>
          <a:p>
            <a:pPr eaLnBrk="1" hangingPunct="1">
              <a:buNone/>
              <a:defRPr/>
            </a:pPr>
            <a:r>
              <a:rPr lang="en-US" altLang="zh-CN" sz="3600" dirty="0" smtClean="0"/>
              <a:t>  </a:t>
            </a:r>
            <a:r>
              <a:rPr lang="zh-CN" altLang="en-US" sz="3600" dirty="0" smtClean="0"/>
              <a:t>（</a:t>
            </a:r>
            <a:r>
              <a:rPr lang="en-US" altLang="zh-CN" sz="3600" dirty="0" smtClean="0"/>
              <a:t>3</a:t>
            </a:r>
            <a:r>
              <a:rPr lang="zh-CN" altLang="en-US" sz="3600" dirty="0" smtClean="0"/>
              <a:t>） 迭代器</a:t>
            </a:r>
            <a:endParaRPr lang="zh-CN" altLang="en-US" sz="3600" dirty="0" smtClean="0"/>
          </a:p>
          <a:p>
            <a:pPr eaLnBrk="1" hangingPunct="1">
              <a:buNone/>
              <a:defRPr/>
            </a:pPr>
            <a:r>
              <a:rPr lang="zh-CN" altLang="en-US" sz="3400" dirty="0" smtClean="0"/>
              <a:t>  </a:t>
            </a:r>
            <a:r>
              <a:rPr lang="zh-CN" altLang="en-US" sz="3100" dirty="0" smtClean="0"/>
              <a:t> </a:t>
            </a:r>
            <a:endParaRPr lang="en-US" altLang="zh-CN" sz="3100" dirty="0" smtClean="0"/>
          </a:p>
          <a:p>
            <a:pPr eaLnBrk="1" hangingPunct="1">
              <a:buNone/>
              <a:defRPr/>
            </a:pPr>
            <a:r>
              <a:rPr lang="en-US" altLang="zh-CN" sz="3100" dirty="0" smtClean="0"/>
              <a:t>   </a:t>
            </a:r>
            <a:r>
              <a:rPr lang="zh-CN" altLang="en-US" sz="3100" dirty="0" smtClean="0"/>
              <a:t>     </a:t>
            </a:r>
            <a:r>
              <a:rPr lang="en-US" altLang="zh-CN" sz="3100" dirty="0" smtClean="0"/>
              <a:t>1&gt;.</a:t>
            </a:r>
            <a:r>
              <a:rPr lang="zh-CN" altLang="en-US" sz="3100" dirty="0" smtClean="0"/>
              <a:t>顺序迭代器</a:t>
            </a:r>
            <a:endParaRPr lang="zh-CN" altLang="en-US" sz="3100" dirty="0" smtClean="0"/>
          </a:p>
          <a:p>
            <a:pPr eaLnBrk="1" hangingPunct="1">
              <a:buNone/>
              <a:defRPr/>
            </a:pPr>
            <a:r>
              <a:rPr lang="zh-CN" altLang="en-US" sz="3100" dirty="0" smtClean="0"/>
              <a:t>          一次只能向后或者向前迭代一步，只支持</a:t>
            </a:r>
            <a:r>
              <a:rPr lang="en-US" altLang="zh-CN" sz="3100" dirty="0" smtClean="0"/>
              <a:t>++</a:t>
            </a:r>
            <a:r>
              <a:rPr lang="zh-CN" altLang="en-US" sz="3100" dirty="0" smtClean="0"/>
              <a:t>和</a:t>
            </a:r>
            <a:r>
              <a:rPr lang="en-US" altLang="zh-CN" sz="3100" dirty="0" smtClean="0"/>
              <a:t>--</a:t>
            </a:r>
            <a:r>
              <a:rPr lang="zh-CN" altLang="en-US" sz="3100" dirty="0" smtClean="0"/>
              <a:t>运算。</a:t>
            </a:r>
            <a:endParaRPr lang="zh-CN" altLang="en-US" sz="3100" dirty="0" smtClean="0"/>
          </a:p>
          <a:p>
            <a:pPr eaLnBrk="1" hangingPunct="1">
              <a:buNone/>
              <a:defRPr/>
            </a:pPr>
            <a:r>
              <a:rPr lang="zh-CN" altLang="en-US" sz="3100" dirty="0" smtClean="0"/>
              <a:t> </a:t>
            </a:r>
            <a:endParaRPr lang="en-US" altLang="zh-CN" sz="3100" dirty="0" smtClean="0"/>
          </a:p>
          <a:p>
            <a:pPr eaLnBrk="1" hangingPunct="1">
              <a:buNone/>
              <a:defRPr/>
            </a:pPr>
            <a:r>
              <a:rPr lang="zh-CN" altLang="en-US" sz="3100" dirty="0" smtClean="0"/>
              <a:t>        </a:t>
            </a:r>
            <a:r>
              <a:rPr lang="en-US" altLang="zh-CN" sz="3100" dirty="0" smtClean="0"/>
              <a:t>2&gt;.</a:t>
            </a:r>
            <a:r>
              <a:rPr lang="zh-CN" altLang="en-US" sz="3100" dirty="0" smtClean="0"/>
              <a:t>随即迭代器</a:t>
            </a:r>
            <a:endParaRPr lang="zh-CN" altLang="en-US" sz="3100" dirty="0" smtClean="0"/>
          </a:p>
          <a:p>
            <a:pPr eaLnBrk="1" hangingPunct="1">
              <a:buNone/>
              <a:defRPr/>
            </a:pPr>
            <a:r>
              <a:rPr lang="zh-CN" altLang="en-US" sz="3100" dirty="0" smtClean="0"/>
              <a:t>   </a:t>
            </a:r>
            <a:r>
              <a:rPr lang="en-US" altLang="zh-CN" sz="3100" dirty="0" smtClean="0"/>
              <a:t>      </a:t>
            </a:r>
            <a:r>
              <a:rPr lang="zh-CN" altLang="en-US" sz="3100" dirty="0" smtClean="0"/>
              <a:t>即能一次向后或者向前迭代一步，也可以迭代多步，除了</a:t>
            </a:r>
            <a:endParaRPr lang="en-US" altLang="zh-CN" sz="3100" dirty="0" smtClean="0"/>
          </a:p>
          <a:p>
            <a:pPr eaLnBrk="1" hangingPunct="1">
              <a:buNone/>
              <a:defRPr/>
            </a:pPr>
            <a:r>
              <a:rPr lang="en-US" altLang="zh-CN" sz="3100" dirty="0" smtClean="0"/>
              <a:t>         </a:t>
            </a:r>
            <a:r>
              <a:rPr lang="zh-CN" altLang="en-US" sz="3100" dirty="0" smtClean="0"/>
              <a:t>支持</a:t>
            </a:r>
            <a:r>
              <a:rPr lang="en-US" altLang="zh-CN" sz="3100" dirty="0" smtClean="0"/>
              <a:t>++</a:t>
            </a:r>
            <a:r>
              <a:rPr lang="zh-CN" altLang="en-US" sz="3100" dirty="0" smtClean="0"/>
              <a:t>和</a:t>
            </a:r>
            <a:r>
              <a:rPr lang="en-US" altLang="zh-CN" sz="3100" dirty="0" smtClean="0"/>
              <a:t>--</a:t>
            </a:r>
            <a:r>
              <a:rPr lang="zh-CN" altLang="en-US" sz="3100" dirty="0" smtClean="0"/>
              <a:t>，也支持对整数的加减运算，除了向量和双端</a:t>
            </a:r>
            <a:endParaRPr lang="en-US" altLang="zh-CN" sz="3100" dirty="0" smtClean="0"/>
          </a:p>
          <a:p>
            <a:pPr eaLnBrk="1" hangingPunct="1">
              <a:buNone/>
              <a:defRPr/>
            </a:pPr>
            <a:r>
              <a:rPr lang="en-US" altLang="zh-CN" sz="3100" dirty="0" smtClean="0"/>
              <a:t>         </a:t>
            </a:r>
            <a:r>
              <a:rPr lang="zh-CN" altLang="en-US" sz="3100" dirty="0" smtClean="0"/>
              <a:t>队列以及优先队列支持随即迭代器以外，其余容器只支持</a:t>
            </a:r>
            <a:endParaRPr lang="en-US" altLang="zh-CN" sz="3100" dirty="0" smtClean="0"/>
          </a:p>
          <a:p>
            <a:pPr eaLnBrk="1" hangingPunct="1">
              <a:buNone/>
              <a:defRPr/>
            </a:pPr>
            <a:r>
              <a:rPr lang="en-US" altLang="zh-CN" sz="3100" dirty="0" smtClean="0"/>
              <a:t>         </a:t>
            </a:r>
            <a:r>
              <a:rPr lang="zh-CN" altLang="en-US" sz="3100" dirty="0" smtClean="0"/>
              <a:t>顺序迭代器。</a:t>
            </a:r>
            <a:endParaRPr lang="zh-CN" altLang="en-US" sz="3100"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p:cNvSpPr>
          <p:nvPr>
            <p:ph type="ctrTitle"/>
          </p:nvPr>
        </p:nvSpPr>
        <p:spPr>
          <a:xfrm>
            <a:off x="0" y="357188"/>
            <a:ext cx="8201025" cy="928687"/>
          </a:xfrm>
          <a:noFill/>
        </p:spPr>
        <p:txBody>
          <a:bodyPr/>
          <a:lstStyle/>
          <a:p>
            <a:pPr eaLnBrk="1" hangingPunct="1"/>
            <a:r>
              <a:rPr lang="zh-CN" altLang="en-US" dirty="0" smtClean="0"/>
              <a:t>向量</a:t>
            </a:r>
            <a:endParaRPr lang="zh-CN" altLang="en-US" dirty="0" smtClean="0"/>
          </a:p>
        </p:txBody>
      </p:sp>
      <p:sp>
        <p:nvSpPr>
          <p:cNvPr id="70658" name="内容占位符 2"/>
          <p:cNvSpPr>
            <a:spLocks noGrp="1"/>
          </p:cNvSpPr>
          <p:nvPr>
            <p:ph idx="1"/>
          </p:nvPr>
        </p:nvSpPr>
        <p:spPr>
          <a:xfrm>
            <a:off x="457200" y="1285860"/>
            <a:ext cx="8229600" cy="5043510"/>
          </a:xfrm>
        </p:spPr>
        <p:txBody>
          <a:bodyPr>
            <a:noAutofit/>
          </a:bodyPr>
          <a:lstStyle/>
          <a:p>
            <a:pPr eaLnBrk="1" hangingPunct="1">
              <a:lnSpc>
                <a:spcPct val="80000"/>
              </a:lnSpc>
              <a:buNone/>
            </a:pPr>
            <a:r>
              <a:rPr lang="zh-CN" altLang="en-US" sz="2200" dirty="0" smtClean="0"/>
              <a:t>正向迭代器：</a:t>
            </a:r>
            <a:endParaRPr lang="zh-CN" altLang="en-US" sz="2200" dirty="0" smtClean="0"/>
          </a:p>
          <a:p>
            <a:pPr eaLnBrk="1" hangingPunct="1">
              <a:lnSpc>
                <a:spcPct val="80000"/>
              </a:lnSpc>
              <a:buNone/>
            </a:pPr>
            <a:r>
              <a:rPr lang="zh-CN" altLang="en-US" sz="2200" dirty="0" smtClean="0"/>
              <a:t>    起始迭代器指向  容器第一个元素位置，终止迭代器指向容器最</a:t>
            </a:r>
            <a:endParaRPr lang="en-US" altLang="zh-CN" sz="2200" dirty="0" smtClean="0"/>
          </a:p>
          <a:p>
            <a:pPr eaLnBrk="1" hangingPunct="1">
              <a:lnSpc>
                <a:spcPct val="80000"/>
              </a:lnSpc>
              <a:buNone/>
            </a:pPr>
            <a:r>
              <a:rPr lang="en-US" altLang="zh-CN" sz="2200" dirty="0" smtClean="0"/>
              <a:t>    </a:t>
            </a:r>
            <a:r>
              <a:rPr lang="zh-CN" altLang="en-US" sz="2200" dirty="0" smtClean="0"/>
              <a:t>后一个元素的下一个位置，增操作向容器的尾部移动，减操作</a:t>
            </a:r>
            <a:endParaRPr lang="en-US" altLang="zh-CN" sz="2200" dirty="0" smtClean="0"/>
          </a:p>
          <a:p>
            <a:pPr eaLnBrk="1" hangingPunct="1">
              <a:lnSpc>
                <a:spcPct val="80000"/>
              </a:lnSpc>
              <a:buNone/>
            </a:pPr>
            <a:r>
              <a:rPr lang="en-US" altLang="zh-CN" sz="2200" dirty="0" smtClean="0"/>
              <a:t>    </a:t>
            </a:r>
            <a:r>
              <a:rPr lang="zh-CN" altLang="en-US" sz="2200" dirty="0" smtClean="0"/>
              <a:t>向容器的首部移动。</a:t>
            </a:r>
            <a:endParaRPr lang="zh-CN" altLang="en-US" sz="2200" dirty="0" smtClean="0"/>
          </a:p>
          <a:p>
            <a:pPr eaLnBrk="1" hangingPunct="1">
              <a:lnSpc>
                <a:spcPct val="80000"/>
              </a:lnSpc>
              <a:buNone/>
            </a:pPr>
            <a:r>
              <a:rPr lang="zh-CN" altLang="en-US" sz="2200" dirty="0" smtClean="0"/>
              <a:t>反向迭代器：</a:t>
            </a:r>
            <a:endParaRPr lang="zh-CN" altLang="en-US" sz="2200" dirty="0" smtClean="0"/>
          </a:p>
          <a:p>
            <a:pPr eaLnBrk="1" hangingPunct="1">
              <a:lnSpc>
                <a:spcPct val="80000"/>
              </a:lnSpc>
              <a:buNone/>
            </a:pPr>
            <a:r>
              <a:rPr lang="zh-CN" altLang="en-US" sz="2200" dirty="0" smtClean="0"/>
              <a:t>    起始迭代器指向容器的最后一个元素的位置，终止迭代器指向</a:t>
            </a:r>
            <a:endParaRPr lang="en-US" altLang="zh-CN" sz="2200" dirty="0" smtClean="0"/>
          </a:p>
          <a:p>
            <a:pPr eaLnBrk="1" hangingPunct="1">
              <a:lnSpc>
                <a:spcPct val="80000"/>
              </a:lnSpc>
              <a:buNone/>
            </a:pPr>
            <a:r>
              <a:rPr lang="en-US" altLang="zh-CN" sz="2200" dirty="0" smtClean="0"/>
              <a:t>    </a:t>
            </a:r>
            <a:r>
              <a:rPr lang="zh-CN" altLang="en-US" sz="2200" dirty="0" smtClean="0"/>
              <a:t>容器第一个元素的前一个位置，增操作向容器的首部移动，减</a:t>
            </a:r>
            <a:endParaRPr lang="en-US" altLang="zh-CN" sz="2200" dirty="0" smtClean="0"/>
          </a:p>
          <a:p>
            <a:pPr eaLnBrk="1" hangingPunct="1">
              <a:lnSpc>
                <a:spcPct val="80000"/>
              </a:lnSpc>
              <a:buNone/>
            </a:pPr>
            <a:r>
              <a:rPr lang="en-US" altLang="zh-CN" sz="2200" dirty="0" smtClean="0"/>
              <a:t>    </a:t>
            </a:r>
            <a:r>
              <a:rPr lang="zh-CN" altLang="en-US" sz="2200" dirty="0" smtClean="0"/>
              <a:t>操作向容器的尾部移动。    </a:t>
            </a:r>
            <a:endParaRPr lang="en-US" altLang="zh-CN" sz="2200" dirty="0" smtClean="0"/>
          </a:p>
          <a:p>
            <a:pPr eaLnBrk="1" hangingPunct="1">
              <a:lnSpc>
                <a:spcPct val="80000"/>
              </a:lnSpc>
              <a:buNone/>
            </a:pPr>
            <a:r>
              <a:rPr lang="zh-CN" altLang="en-US" sz="2200" dirty="0" smtClean="0"/>
              <a:t>四个迭代器类：</a:t>
            </a:r>
            <a:endParaRPr lang="en-US" altLang="zh-CN" sz="2200" dirty="0" smtClean="0"/>
          </a:p>
          <a:p>
            <a:pPr eaLnBrk="1" hangingPunct="1">
              <a:lnSpc>
                <a:spcPct val="80000"/>
              </a:lnSpc>
              <a:buNone/>
            </a:pPr>
            <a:r>
              <a:rPr lang="en-US" altLang="zh-CN" sz="2200" dirty="0" smtClean="0"/>
              <a:t>  </a:t>
            </a:r>
            <a:r>
              <a:rPr lang="zh-CN" altLang="en-US" sz="2200" dirty="0" smtClean="0"/>
              <a:t>   </a:t>
            </a:r>
            <a:r>
              <a:rPr lang="en-US" altLang="zh-CN" sz="2200" dirty="0" err="1" smtClean="0"/>
              <a:t>iterator</a:t>
            </a:r>
            <a:r>
              <a:rPr lang="en-US" altLang="zh-CN" sz="2200" dirty="0" smtClean="0"/>
              <a:t>  / </a:t>
            </a:r>
            <a:r>
              <a:rPr lang="en-US" altLang="zh-CN" sz="2200" dirty="0" err="1" smtClean="0"/>
              <a:t>const_iterator</a:t>
            </a:r>
            <a:endParaRPr lang="en-US" altLang="zh-CN" sz="2200" dirty="0" smtClean="0"/>
          </a:p>
          <a:p>
            <a:pPr eaLnBrk="1" hangingPunct="1">
              <a:lnSpc>
                <a:spcPct val="80000"/>
              </a:lnSpc>
              <a:buNone/>
            </a:pPr>
            <a:r>
              <a:rPr lang="en-US" altLang="zh-CN" sz="2200" dirty="0" smtClean="0"/>
              <a:t>     </a:t>
            </a:r>
            <a:r>
              <a:rPr lang="en-US" altLang="zh-CN" sz="2200" dirty="0" err="1" smtClean="0"/>
              <a:t>reverse_iterator</a:t>
            </a:r>
            <a:r>
              <a:rPr lang="en-US" altLang="zh-CN" sz="2200" dirty="0" smtClean="0"/>
              <a:t>  / </a:t>
            </a:r>
            <a:r>
              <a:rPr lang="en-US" altLang="zh-CN" sz="2200" dirty="0" err="1" smtClean="0"/>
              <a:t>const_reverse_iterator</a:t>
            </a:r>
            <a:endParaRPr lang="en-US" altLang="zh-CN" sz="2200" dirty="0" smtClean="0"/>
          </a:p>
          <a:p>
            <a:pPr eaLnBrk="1" hangingPunct="1">
              <a:lnSpc>
                <a:spcPct val="80000"/>
              </a:lnSpc>
              <a:buNone/>
            </a:pPr>
            <a:r>
              <a:rPr lang="zh-CN" altLang="en-US" sz="2200" dirty="0" smtClean="0"/>
              <a:t>八个迭代器对象：   </a:t>
            </a:r>
            <a:r>
              <a:rPr lang="en-US" altLang="zh-CN" sz="2200" dirty="0" smtClean="0"/>
              <a:t>begin() / end() </a:t>
            </a:r>
            <a:endParaRPr lang="en-US" altLang="zh-CN" sz="2200" dirty="0" smtClean="0"/>
          </a:p>
          <a:p>
            <a:pPr eaLnBrk="1" hangingPunct="1">
              <a:lnSpc>
                <a:spcPct val="80000"/>
              </a:lnSpc>
              <a:buNone/>
            </a:pPr>
            <a:r>
              <a:rPr lang="en-US" altLang="zh-CN" sz="2200" dirty="0" smtClean="0"/>
              <a:t>                              begin()const / end()const </a:t>
            </a:r>
            <a:endParaRPr lang="en-US" altLang="zh-CN" sz="2200" dirty="0" smtClean="0"/>
          </a:p>
          <a:p>
            <a:pPr eaLnBrk="1" hangingPunct="1">
              <a:lnSpc>
                <a:spcPct val="80000"/>
              </a:lnSpc>
              <a:buNone/>
            </a:pPr>
            <a:r>
              <a:rPr lang="en-US" altLang="zh-CN" sz="2200" dirty="0" smtClean="0"/>
              <a:t>                              </a:t>
            </a:r>
            <a:r>
              <a:rPr lang="en-US" altLang="zh-CN" sz="2200" dirty="0" err="1" smtClean="0"/>
              <a:t>rbegin</a:t>
            </a:r>
            <a:r>
              <a:rPr lang="en-US" altLang="zh-CN" sz="2200" dirty="0" smtClean="0"/>
              <a:t>()  / rend()  </a:t>
            </a:r>
            <a:endParaRPr lang="en-US" altLang="zh-CN" sz="2200" dirty="0" smtClean="0"/>
          </a:p>
          <a:p>
            <a:pPr eaLnBrk="1" hangingPunct="1">
              <a:lnSpc>
                <a:spcPct val="80000"/>
              </a:lnSpc>
              <a:buNone/>
            </a:pPr>
            <a:r>
              <a:rPr lang="en-US" altLang="zh-CN" sz="2200" dirty="0" smtClean="0"/>
              <a:t>                              </a:t>
            </a:r>
            <a:r>
              <a:rPr lang="en-US" altLang="zh-CN" sz="2200" dirty="0" err="1" smtClean="0"/>
              <a:t>rbegin</a:t>
            </a:r>
            <a:r>
              <a:rPr lang="en-US" altLang="zh-CN" sz="2200" dirty="0" smtClean="0"/>
              <a:t>()const / rend()const </a:t>
            </a:r>
            <a:endParaRPr lang="zh-CN" altLang="en-US" sz="2200"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ctrTitle"/>
          </p:nvPr>
        </p:nvSpPr>
        <p:spPr>
          <a:xfrm>
            <a:off x="0" y="357188"/>
            <a:ext cx="8201025" cy="928687"/>
          </a:xfrm>
          <a:noFill/>
        </p:spPr>
        <p:txBody>
          <a:bodyPr/>
          <a:lstStyle/>
          <a:p>
            <a:pPr eaLnBrk="1" hangingPunct="1"/>
            <a:r>
              <a:rPr lang="zh-CN" altLang="en-US" dirty="0" smtClean="0"/>
              <a:t>向量</a:t>
            </a:r>
            <a:endParaRPr lang="zh-CN" altLang="en-US" dirty="0" smtClean="0"/>
          </a:p>
        </p:txBody>
      </p:sp>
      <p:sp>
        <p:nvSpPr>
          <p:cNvPr id="71682" name="内容占位符 2"/>
          <p:cNvSpPr>
            <a:spLocks noGrp="1"/>
          </p:cNvSpPr>
          <p:nvPr>
            <p:ph idx="1"/>
          </p:nvPr>
        </p:nvSpPr>
        <p:spPr>
          <a:xfrm>
            <a:off x="457200" y="1600200"/>
            <a:ext cx="8229600" cy="4525963"/>
          </a:xfrm>
        </p:spPr>
        <p:txBody>
          <a:bodyPr>
            <a:normAutofit lnSpcReduction="10000"/>
          </a:bodyPr>
          <a:lstStyle/>
          <a:p>
            <a:pPr eaLnBrk="1" hangingPunct="1">
              <a:buNone/>
            </a:pPr>
            <a:r>
              <a:rPr lang="zh-CN" altLang="en-US" sz="2000" dirty="0" smtClean="0"/>
              <a:t>  （</a:t>
            </a:r>
            <a:r>
              <a:rPr lang="en-US" altLang="zh-CN" sz="2000" dirty="0" smtClean="0"/>
              <a:t>4</a:t>
            </a:r>
            <a:r>
              <a:rPr lang="zh-CN" altLang="en-US" sz="2000" dirty="0" smtClean="0"/>
              <a:t>） 迭代器的使用</a:t>
            </a:r>
            <a:endParaRPr lang="zh-CN" altLang="en-US" sz="2000" dirty="0" smtClean="0"/>
          </a:p>
          <a:p>
            <a:pPr eaLnBrk="1" hangingPunct="1">
              <a:buNone/>
            </a:pPr>
            <a:r>
              <a:rPr lang="zh-CN" altLang="en-US" sz="2000" dirty="0" smtClean="0"/>
              <a:t>            任何可能导致容器结构发生变化的函数被调用后，先前获取的迭</a:t>
            </a:r>
            <a:endParaRPr lang="en-US" altLang="zh-CN" sz="2000" dirty="0" smtClean="0"/>
          </a:p>
          <a:p>
            <a:pPr eaLnBrk="1" hangingPunct="1">
              <a:buNone/>
            </a:pPr>
            <a:r>
              <a:rPr lang="en-US" altLang="zh-CN" sz="2000" dirty="0" smtClean="0"/>
              <a:t>            </a:t>
            </a:r>
            <a:r>
              <a:rPr lang="zh-CN" altLang="en-US" sz="2000" dirty="0" smtClean="0"/>
              <a:t>代器可能失效，重新初始化迭代器在使用才是安全的。</a:t>
            </a:r>
            <a:endParaRPr lang="en-US" altLang="zh-CN" sz="2000" dirty="0" smtClean="0"/>
          </a:p>
          <a:p>
            <a:pPr eaLnBrk="1" hangingPunct="1">
              <a:buNone/>
            </a:pPr>
            <a:endParaRPr lang="en-US" altLang="zh-CN" sz="2000" dirty="0" smtClean="0"/>
          </a:p>
          <a:p>
            <a:pPr eaLnBrk="1" hangingPunct="1">
              <a:buNone/>
            </a:pPr>
            <a:r>
              <a:rPr lang="en-US" altLang="zh-CN" sz="2000" dirty="0" smtClean="0"/>
              <a:t>  </a:t>
            </a:r>
            <a:r>
              <a:rPr lang="zh-CN" altLang="en-US" sz="2000" dirty="0" smtClean="0"/>
              <a:t>（</a:t>
            </a:r>
            <a:r>
              <a:rPr lang="en-US" altLang="zh-CN" sz="2000" dirty="0" smtClean="0"/>
              <a:t>5 ) </a:t>
            </a:r>
            <a:r>
              <a:rPr lang="zh-CN" altLang="en-US" sz="2000" dirty="0" smtClean="0"/>
              <a:t>查找</a:t>
            </a:r>
            <a:endParaRPr lang="en-US" altLang="zh-CN" sz="2000" dirty="0" smtClean="0"/>
          </a:p>
          <a:p>
            <a:pPr eaLnBrk="1" hangingPunct="1">
              <a:buNone/>
            </a:pPr>
            <a:r>
              <a:rPr lang="en-US" altLang="zh-CN" sz="2000" dirty="0" smtClean="0"/>
              <a:t>	   template&lt;class IT, class </a:t>
            </a:r>
            <a:r>
              <a:rPr lang="en-US" altLang="zh-CN" sz="2000" dirty="0" err="1" smtClean="0"/>
              <a:t>value_type</a:t>
            </a:r>
            <a:r>
              <a:rPr lang="en-US" altLang="zh-CN" sz="2000" dirty="0" smtClean="0"/>
              <a:t>&gt;</a:t>
            </a:r>
            <a:endParaRPr lang="zh-CN" altLang="en-US" sz="2000" dirty="0" smtClean="0"/>
          </a:p>
          <a:p>
            <a:pPr eaLnBrk="1" hangingPunct="1">
              <a:buNone/>
            </a:pPr>
            <a:r>
              <a:rPr lang="zh-CN" altLang="en-US" sz="2000" dirty="0" smtClean="0"/>
              <a:t>        </a:t>
            </a:r>
            <a:r>
              <a:rPr lang="en-US" altLang="zh-CN" sz="2000" dirty="0" smtClean="0"/>
              <a:t>IT find( IT begin, IT end, </a:t>
            </a:r>
            <a:r>
              <a:rPr lang="en-US" altLang="zh-CN" sz="2000" dirty="0" err="1" smtClean="0"/>
              <a:t>value_type</a:t>
            </a:r>
            <a:r>
              <a:rPr lang="en-US" altLang="zh-CN" sz="2000" dirty="0" smtClean="0"/>
              <a:t> &amp; key</a:t>
            </a:r>
            <a:r>
              <a:rPr lang="zh-CN" altLang="en-US" sz="2000" dirty="0" smtClean="0"/>
              <a:t>）；</a:t>
            </a:r>
            <a:endParaRPr lang="zh-CN" altLang="en-US" sz="2000" dirty="0" smtClean="0"/>
          </a:p>
          <a:p>
            <a:pPr eaLnBrk="1" hangingPunct="1">
              <a:buNone/>
            </a:pPr>
            <a:r>
              <a:rPr lang="zh-CN" altLang="en-US" sz="2000" dirty="0" smtClean="0"/>
              <a:t>         成功返回第一个匹配元素的迭代器，失败返回第二个参数</a:t>
            </a:r>
            <a:endParaRPr lang="en-US" altLang="zh-CN" sz="2000" dirty="0" smtClean="0"/>
          </a:p>
          <a:p>
            <a:pPr eaLnBrk="1" hangingPunct="1">
              <a:buNone/>
            </a:pPr>
            <a:endParaRPr lang="zh-CN" altLang="en-US" sz="2000" dirty="0" smtClean="0"/>
          </a:p>
          <a:p>
            <a:pPr eaLnBrk="1" hangingPunct="1">
              <a:buNone/>
            </a:pPr>
            <a:r>
              <a:rPr lang="zh-CN" altLang="en-US" sz="2000" dirty="0" smtClean="0"/>
              <a:t>  （</a:t>
            </a:r>
            <a:r>
              <a:rPr lang="en-US" altLang="zh-CN" sz="2000" dirty="0" smtClean="0"/>
              <a:t>6</a:t>
            </a:r>
            <a:r>
              <a:rPr lang="zh-CN" altLang="en-US" sz="2000" dirty="0" smtClean="0"/>
              <a:t>）排序</a:t>
            </a:r>
            <a:endParaRPr lang="en-US" altLang="zh-CN" sz="2000" dirty="0" smtClean="0"/>
          </a:p>
          <a:p>
            <a:pPr eaLnBrk="1" hangingPunct="1">
              <a:buNone/>
            </a:pPr>
            <a:r>
              <a:rPr lang="en-US" altLang="zh-CN" sz="2000" dirty="0" smtClean="0"/>
              <a:t>   template&lt;class IT&gt;</a:t>
            </a:r>
            <a:r>
              <a:rPr lang="zh-CN" altLang="en-US" sz="2000" dirty="0" smtClean="0"/>
              <a:t> </a:t>
            </a:r>
            <a:r>
              <a:rPr lang="en-US" altLang="zh-CN" sz="2000" dirty="0" smtClean="0"/>
              <a:t>void sort</a:t>
            </a:r>
            <a:r>
              <a:rPr lang="zh-CN" altLang="en-US" sz="2000" dirty="0" smtClean="0"/>
              <a:t>（</a:t>
            </a:r>
            <a:r>
              <a:rPr lang="en-US" altLang="zh-CN" sz="2000" dirty="0" smtClean="0"/>
              <a:t>IT begin</a:t>
            </a:r>
            <a:r>
              <a:rPr lang="zh-CN" altLang="en-US" sz="2000" dirty="0" smtClean="0"/>
              <a:t>，</a:t>
            </a:r>
            <a:r>
              <a:rPr lang="en-US" altLang="zh-CN" sz="2000" dirty="0" smtClean="0"/>
              <a:t>IT end</a:t>
            </a:r>
            <a:r>
              <a:rPr lang="zh-CN" altLang="en-US" sz="2000" dirty="0" smtClean="0"/>
              <a:t>）</a:t>
            </a:r>
            <a:r>
              <a:rPr lang="en-US" altLang="zh-CN" sz="2000" dirty="0" smtClean="0"/>
              <a:t>;</a:t>
            </a:r>
            <a:endParaRPr lang="en-US" altLang="zh-CN" sz="2000" dirty="0" smtClean="0"/>
          </a:p>
          <a:p>
            <a:pPr eaLnBrk="1" hangingPunct="1">
              <a:buNone/>
            </a:pPr>
            <a:r>
              <a:rPr lang="en-US" altLang="zh-CN" sz="2000" dirty="0" smtClean="0"/>
              <a:t>   template&lt;class </a:t>
            </a:r>
            <a:r>
              <a:rPr lang="en-US" altLang="zh-CN" sz="2000" dirty="0" err="1" smtClean="0"/>
              <a:t>IT,class</a:t>
            </a:r>
            <a:r>
              <a:rPr lang="en-US" altLang="zh-CN" sz="2000" dirty="0" smtClean="0"/>
              <a:t> LESS&gt;</a:t>
            </a:r>
            <a:endParaRPr lang="en-US" altLang="zh-CN" sz="2000" dirty="0" smtClean="0"/>
          </a:p>
          <a:p>
            <a:pPr eaLnBrk="1" hangingPunct="1">
              <a:buNone/>
            </a:pPr>
            <a:r>
              <a:rPr lang="en-US" altLang="zh-CN" sz="2000" dirty="0" smtClean="0"/>
              <a:t>   void sort</a:t>
            </a:r>
            <a:r>
              <a:rPr lang="zh-CN" altLang="en-US" sz="2000" dirty="0" smtClean="0"/>
              <a:t>（</a:t>
            </a:r>
            <a:r>
              <a:rPr lang="en-US" altLang="zh-CN" sz="2000" dirty="0" smtClean="0"/>
              <a:t>IT begin</a:t>
            </a:r>
            <a:r>
              <a:rPr lang="zh-CN" altLang="en-US" sz="2000" dirty="0" smtClean="0"/>
              <a:t>，</a:t>
            </a:r>
            <a:r>
              <a:rPr lang="en-US" altLang="zh-CN" sz="2000" dirty="0" smtClean="0"/>
              <a:t>IT end</a:t>
            </a:r>
            <a:r>
              <a:rPr lang="zh-CN" altLang="en-US" sz="2000" dirty="0" smtClean="0"/>
              <a:t>，</a:t>
            </a:r>
            <a:r>
              <a:rPr lang="en-US" altLang="zh-CN" sz="2000" dirty="0" smtClean="0"/>
              <a:t>LESS </a:t>
            </a:r>
            <a:r>
              <a:rPr lang="en-US" altLang="zh-CN" sz="2000" dirty="0" err="1" smtClean="0"/>
              <a:t>cmp</a:t>
            </a:r>
            <a:r>
              <a:rPr lang="zh-CN" altLang="en-US" sz="2000" dirty="0" smtClean="0"/>
              <a:t>）</a:t>
            </a:r>
            <a:r>
              <a:rPr lang="en-US" altLang="zh-CN" sz="2000" dirty="0" smtClean="0"/>
              <a:t>;</a:t>
            </a:r>
            <a:endParaRPr lang="zh-CN" altLang="en-US" sz="2000"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ctrTitle"/>
          </p:nvPr>
        </p:nvSpPr>
        <p:spPr>
          <a:xfrm>
            <a:off x="0" y="357188"/>
            <a:ext cx="8201025" cy="928687"/>
          </a:xfrm>
          <a:noFill/>
        </p:spPr>
        <p:txBody>
          <a:bodyPr/>
          <a:lstStyle/>
          <a:p>
            <a:pPr eaLnBrk="1" hangingPunct="1"/>
            <a:r>
              <a:rPr lang="zh-CN" altLang="en-US" dirty="0" smtClean="0"/>
              <a:t>双端队列</a:t>
            </a:r>
            <a:endParaRPr lang="zh-CN" altLang="en-US" dirty="0" smtClean="0"/>
          </a:p>
        </p:txBody>
      </p:sp>
      <p:sp>
        <p:nvSpPr>
          <p:cNvPr id="3" name="内容占位符 2"/>
          <p:cNvSpPr>
            <a:spLocks noGrp="1"/>
          </p:cNvSpPr>
          <p:nvPr>
            <p:ph idx="1"/>
          </p:nvPr>
        </p:nvSpPr>
        <p:spPr>
          <a:xfrm>
            <a:off x="457200" y="1600200"/>
            <a:ext cx="8229600" cy="4525963"/>
          </a:xfrm>
        </p:spPr>
        <p:txBody>
          <a:bodyPr>
            <a:normAutofit/>
          </a:bodyPr>
          <a:lstStyle/>
          <a:p>
            <a:pPr eaLnBrk="1" hangingPunct="1">
              <a:buNone/>
              <a:defRPr/>
            </a:pPr>
            <a:r>
              <a:rPr lang="en-US" altLang="zh-CN" sz="2400" dirty="0" smtClean="0"/>
              <a:t>2</a:t>
            </a:r>
            <a:r>
              <a:rPr lang="zh-CN" altLang="en-US" sz="2400" dirty="0" smtClean="0"/>
              <a:t>） 双端队列（</a:t>
            </a:r>
            <a:r>
              <a:rPr lang="en-US" altLang="zh-CN" sz="2400" dirty="0" err="1" smtClean="0"/>
              <a:t>deque</a:t>
            </a:r>
            <a:r>
              <a:rPr lang="zh-CN" altLang="en-US" sz="2400" dirty="0" smtClean="0"/>
              <a:t>），</a:t>
            </a:r>
            <a:endParaRPr lang="zh-CN" altLang="en-US" sz="2400" dirty="0" smtClean="0"/>
          </a:p>
          <a:p>
            <a:pPr eaLnBrk="1" hangingPunct="1">
              <a:buNone/>
              <a:defRPr/>
            </a:pPr>
            <a:r>
              <a:rPr lang="zh-CN" altLang="en-US" sz="2400" dirty="0" smtClean="0"/>
              <a:t>  （</a:t>
            </a:r>
            <a:r>
              <a:rPr lang="en-US" altLang="zh-CN" sz="2400" dirty="0" smtClean="0"/>
              <a:t>1</a:t>
            </a:r>
            <a:r>
              <a:rPr lang="zh-CN" altLang="en-US" sz="2400" dirty="0" smtClean="0"/>
              <a:t>）和向量差别就是首尾两端同样都是开放的，因此他同</a:t>
            </a:r>
            <a:endParaRPr lang="en-US" altLang="zh-CN" sz="2400" dirty="0" smtClean="0"/>
          </a:p>
          <a:p>
            <a:pPr eaLnBrk="1" hangingPunct="1">
              <a:buNone/>
              <a:defRPr/>
            </a:pPr>
            <a:r>
              <a:rPr lang="en-US" altLang="zh-CN" sz="2400" dirty="0" smtClean="0"/>
              <a:t>           </a:t>
            </a:r>
            <a:r>
              <a:rPr lang="zh-CN" altLang="en-US" sz="2400" dirty="0" smtClean="0"/>
              <a:t>时提供了首尾两端增删元素的接口。</a:t>
            </a:r>
            <a:endParaRPr lang="en-US" altLang="zh-CN" sz="2400" dirty="0" smtClean="0"/>
          </a:p>
          <a:p>
            <a:pPr eaLnBrk="1" hangingPunct="1">
              <a:buNone/>
              <a:defRPr/>
            </a:pPr>
            <a:endParaRPr lang="zh-CN" altLang="en-US" sz="2400" dirty="0" smtClean="0"/>
          </a:p>
          <a:p>
            <a:pPr eaLnBrk="1" hangingPunct="1">
              <a:buNone/>
              <a:defRPr/>
            </a:pPr>
            <a:r>
              <a:rPr lang="zh-CN" altLang="en-US" sz="2400" dirty="0" smtClean="0"/>
              <a:t>  （</a:t>
            </a:r>
            <a:r>
              <a:rPr lang="en-US" altLang="zh-CN" sz="2400" dirty="0" smtClean="0"/>
              <a:t>2</a:t>
            </a:r>
            <a:r>
              <a:rPr lang="zh-CN" altLang="en-US" sz="2400" dirty="0" smtClean="0"/>
              <a:t>）没有提供设置</a:t>
            </a:r>
            <a:r>
              <a:rPr lang="en-US" altLang="zh-CN" sz="2400" dirty="0" smtClean="0"/>
              <a:t>/</a:t>
            </a:r>
            <a:r>
              <a:rPr lang="zh-CN" altLang="en-US" sz="2400" dirty="0" smtClean="0"/>
              <a:t>获取容量的函数，设置和获取容器大</a:t>
            </a:r>
            <a:endParaRPr lang="en-US" altLang="zh-CN" sz="2400" dirty="0" smtClean="0"/>
          </a:p>
          <a:p>
            <a:pPr eaLnBrk="1" hangingPunct="1">
              <a:buNone/>
              <a:defRPr/>
            </a:pPr>
            <a:r>
              <a:rPr lang="en-US" altLang="zh-CN" sz="2400" dirty="0" smtClean="0"/>
              <a:t>           </a:t>
            </a:r>
            <a:r>
              <a:rPr lang="zh-CN" altLang="en-US" sz="2400" dirty="0" smtClean="0"/>
              <a:t>小的函数存在</a:t>
            </a:r>
            <a:endParaRPr lang="zh-CN" alt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p:cNvSpPr>
          <p:nvPr>
            <p:ph type="ctrTitle"/>
          </p:nvPr>
        </p:nvSpPr>
        <p:spPr>
          <a:xfrm>
            <a:off x="0" y="357188"/>
            <a:ext cx="8201025" cy="928687"/>
          </a:xfrm>
          <a:noFill/>
        </p:spPr>
        <p:txBody>
          <a:bodyPr/>
          <a:lstStyle/>
          <a:p>
            <a:pPr eaLnBrk="1" hangingPunct="1"/>
            <a:r>
              <a:rPr lang="zh-CN" altLang="en-US" dirty="0" smtClean="0"/>
              <a:t>列表</a:t>
            </a:r>
            <a:endParaRPr lang="zh-CN" altLang="en-US" dirty="0" smtClean="0"/>
          </a:p>
        </p:txBody>
      </p:sp>
      <p:sp>
        <p:nvSpPr>
          <p:cNvPr id="3" name="内容占位符 2"/>
          <p:cNvSpPr>
            <a:spLocks noGrp="1"/>
          </p:cNvSpPr>
          <p:nvPr>
            <p:ph idx="1"/>
          </p:nvPr>
        </p:nvSpPr>
        <p:spPr>
          <a:xfrm>
            <a:off x="214282" y="1285860"/>
            <a:ext cx="8715436" cy="4929222"/>
          </a:xfrm>
        </p:spPr>
        <p:txBody>
          <a:bodyPr>
            <a:noAutofit/>
          </a:bodyPr>
          <a:lstStyle/>
          <a:p>
            <a:pPr eaLnBrk="1" hangingPunct="1">
              <a:buNone/>
              <a:defRPr/>
            </a:pPr>
            <a:r>
              <a:rPr lang="en-US" altLang="zh-CN" sz="2200" dirty="0" smtClean="0"/>
              <a:t>3</a:t>
            </a:r>
            <a:r>
              <a:rPr lang="zh-CN" altLang="en-US" sz="2200" dirty="0" smtClean="0"/>
              <a:t>） 列表（</a:t>
            </a:r>
            <a:r>
              <a:rPr lang="en-US" altLang="zh-CN" sz="2200" dirty="0" smtClean="0"/>
              <a:t>list</a:t>
            </a:r>
            <a:r>
              <a:rPr lang="zh-CN" altLang="en-US" sz="2200" dirty="0" smtClean="0"/>
              <a:t>），和之前自己实现的完全一至</a:t>
            </a:r>
            <a:endParaRPr lang="zh-CN" altLang="en-US" sz="2200" dirty="0" smtClean="0"/>
          </a:p>
          <a:p>
            <a:pPr eaLnBrk="1" hangingPunct="1">
              <a:buNone/>
              <a:defRPr/>
            </a:pPr>
            <a:r>
              <a:rPr lang="zh-CN" altLang="en-US" sz="2200" dirty="0" smtClean="0"/>
              <a:t>  （</a:t>
            </a:r>
            <a:r>
              <a:rPr lang="en-US" altLang="zh-CN" sz="2200" dirty="0" smtClean="0"/>
              <a:t>1</a:t>
            </a:r>
            <a:r>
              <a:rPr lang="zh-CN" altLang="en-US" sz="2200" dirty="0" smtClean="0"/>
              <a:t>）唯一化</a:t>
            </a:r>
            <a:endParaRPr lang="zh-CN" altLang="en-US" sz="2200" dirty="0" smtClean="0"/>
          </a:p>
          <a:p>
            <a:pPr eaLnBrk="1" hangingPunct="1">
              <a:buNone/>
              <a:defRPr/>
            </a:pPr>
            <a:r>
              <a:rPr lang="en-US" altLang="zh-CN" sz="2200" dirty="0" smtClean="0"/>
              <a:t>              void unique(void);  </a:t>
            </a:r>
            <a:r>
              <a:rPr lang="zh-CN" altLang="en-US" sz="2200" dirty="0" smtClean="0"/>
              <a:t>将连续重复出现的元素唯一化 </a:t>
            </a:r>
            <a:endParaRPr lang="zh-CN" altLang="en-US" sz="2200" dirty="0" smtClean="0"/>
          </a:p>
          <a:p>
            <a:pPr eaLnBrk="1" hangingPunct="1">
              <a:buNone/>
              <a:defRPr/>
            </a:pPr>
            <a:r>
              <a:rPr lang="zh-CN" altLang="en-US" sz="2200" dirty="0" smtClean="0"/>
              <a:t>  （</a:t>
            </a:r>
            <a:r>
              <a:rPr lang="en-US" altLang="zh-CN" sz="2200" dirty="0" smtClean="0"/>
              <a:t>2</a:t>
            </a:r>
            <a:r>
              <a:rPr lang="zh-CN" altLang="en-US" sz="2200" dirty="0" smtClean="0"/>
              <a:t>）排序（都是全局排序）注意</a:t>
            </a:r>
            <a:r>
              <a:rPr lang="en-US" altLang="zh-CN" sz="2200" dirty="0" smtClean="0"/>
              <a:t>sort</a:t>
            </a:r>
            <a:r>
              <a:rPr lang="zh-CN" altLang="en-US" sz="2200" dirty="0" smtClean="0"/>
              <a:t>是成员函数</a:t>
            </a:r>
            <a:endParaRPr lang="en-US" altLang="zh-CN" sz="2200" dirty="0" smtClean="0"/>
          </a:p>
          <a:p>
            <a:pPr eaLnBrk="1" hangingPunct="1">
              <a:buNone/>
              <a:defRPr/>
            </a:pPr>
            <a:r>
              <a:rPr lang="en-US" altLang="zh-CN" sz="2200" dirty="0" smtClean="0"/>
              <a:t>             void sort(void);  </a:t>
            </a:r>
            <a:r>
              <a:rPr lang="zh-CN" altLang="en-US" sz="2200" dirty="0" smtClean="0"/>
              <a:t>通过 </a:t>
            </a:r>
            <a:r>
              <a:rPr lang="en-US" altLang="zh-CN" sz="2200" dirty="0" smtClean="0"/>
              <a:t>&lt; </a:t>
            </a:r>
            <a:r>
              <a:rPr lang="zh-CN" altLang="en-US" sz="2200" dirty="0" smtClean="0"/>
              <a:t>比大小 </a:t>
            </a:r>
            <a:endParaRPr lang="zh-CN" altLang="en-US" sz="2200" dirty="0" smtClean="0"/>
          </a:p>
          <a:p>
            <a:pPr eaLnBrk="1" hangingPunct="1">
              <a:buNone/>
              <a:defRPr/>
            </a:pPr>
            <a:r>
              <a:rPr lang="en-US" altLang="zh-CN" sz="2200" dirty="0" smtClean="0"/>
              <a:t>             template&lt;class LESS&gt;void sort(LESS </a:t>
            </a:r>
            <a:r>
              <a:rPr lang="en-US" altLang="zh-CN" sz="2200" dirty="0" err="1" smtClean="0"/>
              <a:t>less</a:t>
            </a:r>
            <a:r>
              <a:rPr lang="en-US" altLang="zh-CN" sz="2200" dirty="0" smtClean="0"/>
              <a:t>);  </a:t>
            </a:r>
            <a:endParaRPr lang="en-US" altLang="zh-CN" sz="2200" dirty="0" smtClean="0"/>
          </a:p>
          <a:p>
            <a:pPr eaLnBrk="1" hangingPunct="1">
              <a:buNone/>
              <a:defRPr/>
            </a:pPr>
            <a:r>
              <a:rPr lang="en-US" altLang="zh-CN" sz="2200" dirty="0" smtClean="0"/>
              <a:t>             </a:t>
            </a:r>
            <a:r>
              <a:rPr lang="zh-CN" altLang="en-US" sz="2200" dirty="0" smtClean="0"/>
              <a:t>通过比较器比大小</a:t>
            </a:r>
            <a:endParaRPr lang="zh-CN" altLang="en-US" sz="2200" dirty="0" smtClean="0"/>
          </a:p>
          <a:p>
            <a:pPr eaLnBrk="1" hangingPunct="1">
              <a:buNone/>
              <a:defRPr/>
            </a:pPr>
            <a:r>
              <a:rPr lang="zh-CN" altLang="en-US" sz="2200" dirty="0" smtClean="0"/>
              <a:t>  （</a:t>
            </a:r>
            <a:r>
              <a:rPr lang="en-US" altLang="zh-CN" sz="2200" dirty="0" smtClean="0"/>
              <a:t>3</a:t>
            </a:r>
            <a:r>
              <a:rPr lang="zh-CN" altLang="en-US" sz="2200" dirty="0" smtClean="0"/>
              <a:t>）拆分</a:t>
            </a:r>
            <a:endParaRPr lang="zh-CN" altLang="en-US" sz="2200" dirty="0" smtClean="0"/>
          </a:p>
          <a:p>
            <a:pPr eaLnBrk="1" hangingPunct="1">
              <a:buNone/>
              <a:defRPr/>
            </a:pPr>
            <a:r>
              <a:rPr lang="zh-CN" altLang="en-US" sz="2200" dirty="0" smtClean="0"/>
              <a:t>             将参数列表中的部分或全部元素剪切到调用列表中</a:t>
            </a:r>
            <a:endParaRPr lang="zh-CN" altLang="en-US" sz="2200" dirty="0" smtClean="0"/>
          </a:p>
          <a:p>
            <a:pPr eaLnBrk="1" hangingPunct="1">
              <a:buNone/>
              <a:defRPr/>
            </a:pPr>
            <a:r>
              <a:rPr lang="en-US" altLang="zh-CN" sz="2200" dirty="0" smtClean="0"/>
              <a:t>template&lt;class IT&gt;void splice( IT pos, list&amp; </a:t>
            </a:r>
            <a:r>
              <a:rPr lang="en-US" altLang="zh-CN" sz="2200" dirty="0" err="1" smtClean="0"/>
              <a:t>lst</a:t>
            </a:r>
            <a:r>
              <a:rPr lang="en-US" altLang="zh-CN" sz="2200" dirty="0" smtClean="0"/>
              <a:t> );</a:t>
            </a:r>
            <a:endParaRPr lang="en-US" altLang="zh-CN" sz="2200" dirty="0" smtClean="0"/>
          </a:p>
          <a:p>
            <a:pPr eaLnBrk="1" hangingPunct="1">
              <a:buNone/>
              <a:defRPr/>
            </a:pPr>
            <a:r>
              <a:rPr lang="en-US" altLang="zh-CN" sz="2200" dirty="0" smtClean="0"/>
              <a:t>template&lt;class IT&gt;void splice( IT pos, list&amp; </a:t>
            </a:r>
            <a:r>
              <a:rPr lang="en-US" altLang="zh-CN" sz="2200" dirty="0" err="1" smtClean="0"/>
              <a:t>lst</a:t>
            </a:r>
            <a:r>
              <a:rPr lang="en-US" altLang="zh-CN" sz="2200" dirty="0" smtClean="0"/>
              <a:t>, IT del</a:t>
            </a:r>
            <a:r>
              <a:rPr lang="zh-CN" altLang="en-US" sz="2200" dirty="0" smtClean="0"/>
              <a:t>）</a:t>
            </a:r>
            <a:r>
              <a:rPr lang="en-US" altLang="zh-CN" sz="2200" dirty="0" smtClean="0"/>
              <a:t>;</a:t>
            </a:r>
            <a:endParaRPr lang="en-US" altLang="zh-CN" sz="2200" dirty="0" smtClean="0"/>
          </a:p>
          <a:p>
            <a:pPr eaLnBrk="1" hangingPunct="1">
              <a:buNone/>
              <a:defRPr/>
            </a:pPr>
            <a:r>
              <a:rPr lang="en-US" altLang="zh-CN" sz="2200" dirty="0" smtClean="0"/>
              <a:t>template&lt;class IT&gt;void splice( IT pos, list&amp; </a:t>
            </a:r>
            <a:r>
              <a:rPr lang="en-US" altLang="zh-CN" sz="2200" dirty="0" err="1" smtClean="0"/>
              <a:t>lst</a:t>
            </a:r>
            <a:r>
              <a:rPr lang="en-US" altLang="zh-CN" sz="2200" dirty="0" smtClean="0"/>
              <a:t>, IT begin, IT end);</a:t>
            </a:r>
            <a:endParaRPr lang="en-US" altLang="zh-CN" sz="2200" dirty="0" smtClean="0"/>
          </a:p>
          <a:p>
            <a:pPr eaLnBrk="1" hangingPunct="1">
              <a:buNone/>
              <a:defRPr/>
            </a:pPr>
            <a:r>
              <a:rPr lang="zh-CN" altLang="en-US" sz="2200" dirty="0" smtClean="0"/>
              <a:t>  </a:t>
            </a:r>
            <a:endParaRPr lang="zh-CN" altLang="en-US" sz="22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p:cNvSpPr>
          <p:nvPr>
            <p:ph type="ctrTitle"/>
          </p:nvPr>
        </p:nvSpPr>
        <p:spPr>
          <a:xfrm>
            <a:off x="0" y="357188"/>
            <a:ext cx="8201025" cy="928687"/>
          </a:xfrm>
          <a:noFill/>
        </p:spPr>
        <p:txBody>
          <a:bodyPr/>
          <a:lstStyle/>
          <a:p>
            <a:pPr eaLnBrk="1" hangingPunct="1"/>
            <a:r>
              <a:rPr lang="zh-CN" altLang="en-US" dirty="0" smtClean="0"/>
              <a:t>堆栈</a:t>
            </a:r>
            <a:endParaRPr lang="zh-CN" altLang="en-US" dirty="0" smtClean="0"/>
          </a:p>
        </p:txBody>
      </p:sp>
      <p:sp>
        <p:nvSpPr>
          <p:cNvPr id="75778" name="内容占位符 2"/>
          <p:cNvSpPr>
            <a:spLocks noGrp="1"/>
          </p:cNvSpPr>
          <p:nvPr>
            <p:ph idx="1"/>
          </p:nvPr>
        </p:nvSpPr>
        <p:spPr>
          <a:xfrm>
            <a:off x="457200" y="1600200"/>
            <a:ext cx="8229600" cy="4525963"/>
          </a:xfrm>
        </p:spPr>
        <p:txBody>
          <a:bodyPr>
            <a:normAutofit fontScale="70000" lnSpcReduction="20000"/>
          </a:bodyPr>
          <a:lstStyle/>
          <a:p>
            <a:pPr eaLnBrk="1" hangingPunct="1">
              <a:buNone/>
            </a:pPr>
            <a:r>
              <a:rPr lang="en-US" altLang="zh-CN" dirty="0" smtClean="0"/>
              <a:t>4</a:t>
            </a:r>
            <a:r>
              <a:rPr lang="zh-CN" altLang="en-US" dirty="0" smtClean="0"/>
              <a:t>） 堆栈</a:t>
            </a:r>
            <a:r>
              <a:rPr lang="en-US" altLang="zh-CN" dirty="0" smtClean="0"/>
              <a:t>(stack)(</a:t>
            </a:r>
            <a:r>
              <a:rPr lang="zh-CN" altLang="en-US" dirty="0" smtClean="0"/>
              <a:t>适配器容器</a:t>
            </a:r>
            <a:r>
              <a:rPr lang="en-US" altLang="zh-CN" dirty="0" smtClean="0"/>
              <a:t>)</a:t>
            </a:r>
            <a:endParaRPr lang="en-US" altLang="zh-CN" dirty="0" smtClean="0"/>
          </a:p>
          <a:p>
            <a:pPr eaLnBrk="1" hangingPunct="1">
              <a:buNone/>
            </a:pPr>
            <a:endParaRPr lang="en-US" altLang="zh-CN" dirty="0" smtClean="0"/>
          </a:p>
          <a:p>
            <a:pPr eaLnBrk="1" hangingPunct="1">
              <a:buNone/>
            </a:pPr>
            <a:r>
              <a:rPr lang="en-US" altLang="zh-CN" dirty="0" smtClean="0"/>
              <a:t>  </a:t>
            </a:r>
            <a:r>
              <a:rPr lang="zh-CN" altLang="en-US" dirty="0" smtClean="0"/>
              <a:t>（</a:t>
            </a:r>
            <a:r>
              <a:rPr lang="en-US" altLang="zh-CN" dirty="0" smtClean="0"/>
              <a:t>1</a:t>
            </a:r>
            <a:r>
              <a:rPr lang="zh-CN" altLang="en-US" dirty="0" smtClean="0"/>
              <a:t>）定义形式</a:t>
            </a:r>
            <a:endParaRPr lang="en-US" altLang="zh-CN" dirty="0" smtClean="0"/>
          </a:p>
          <a:p>
            <a:pPr eaLnBrk="1" hangingPunct="1">
              <a:buNone/>
            </a:pPr>
            <a:r>
              <a:rPr lang="en-US" altLang="zh-CN" dirty="0" smtClean="0"/>
              <a:t>        stack&lt;</a:t>
            </a:r>
            <a:r>
              <a:rPr lang="zh-CN" altLang="en-US" dirty="0" smtClean="0"/>
              <a:t>元素类型，</a:t>
            </a:r>
            <a:r>
              <a:rPr lang="en-US" altLang="zh-CN" dirty="0" smtClean="0"/>
              <a:t>[</a:t>
            </a:r>
            <a:r>
              <a:rPr lang="zh-CN" altLang="en-US" dirty="0" smtClean="0"/>
              <a:t>底层容器类型</a:t>
            </a:r>
            <a:r>
              <a:rPr lang="en-US" altLang="zh-CN" dirty="0" smtClean="0"/>
              <a:t>]&gt; </a:t>
            </a:r>
            <a:r>
              <a:rPr lang="zh-CN" altLang="en-US" dirty="0" smtClean="0"/>
              <a:t>堆栈对象（构造实参表）</a:t>
            </a:r>
            <a:endParaRPr lang="en-US" altLang="zh-CN" dirty="0" smtClean="0"/>
          </a:p>
          <a:p>
            <a:pPr eaLnBrk="1" hangingPunct="1">
              <a:buNone/>
            </a:pPr>
            <a:r>
              <a:rPr lang="en-US" altLang="zh-CN" dirty="0" smtClean="0"/>
              <a:t>        </a:t>
            </a:r>
            <a:endParaRPr lang="zh-CN" altLang="en-US" dirty="0" smtClean="0"/>
          </a:p>
          <a:p>
            <a:pPr eaLnBrk="1" hangingPunct="1">
              <a:buNone/>
            </a:pPr>
            <a:r>
              <a:rPr lang="zh-CN" altLang="en-US" dirty="0" smtClean="0"/>
              <a:t>  （</a:t>
            </a:r>
            <a:r>
              <a:rPr lang="en-US" altLang="zh-CN" dirty="0" smtClean="0"/>
              <a:t>2</a:t>
            </a:r>
            <a:r>
              <a:rPr lang="zh-CN" altLang="en-US" dirty="0" smtClean="0"/>
              <a:t>）底层容器：</a:t>
            </a:r>
            <a:r>
              <a:rPr lang="en-US" altLang="zh-CN" dirty="0" smtClean="0"/>
              <a:t>vector  / </a:t>
            </a:r>
            <a:r>
              <a:rPr lang="en-US" altLang="zh-CN" dirty="0" err="1" smtClean="0"/>
              <a:t>deque</a:t>
            </a:r>
            <a:r>
              <a:rPr lang="en-US" altLang="zh-CN" dirty="0" smtClean="0"/>
              <a:t>(</a:t>
            </a:r>
            <a:r>
              <a:rPr lang="zh-CN" altLang="en-US" dirty="0" smtClean="0"/>
              <a:t>默认</a:t>
            </a:r>
            <a:r>
              <a:rPr lang="en-US" altLang="zh-CN" dirty="0" smtClean="0"/>
              <a:t>) / list</a:t>
            </a:r>
            <a:endParaRPr lang="en-US" altLang="zh-CN" dirty="0" smtClean="0"/>
          </a:p>
          <a:p>
            <a:pPr eaLnBrk="1" hangingPunct="1">
              <a:buNone/>
            </a:pPr>
            <a:r>
              <a:rPr lang="zh-CN" altLang="en-US" dirty="0" smtClean="0"/>
              <a:t>        可以用自己实现容器作为堆栈的底层容器</a:t>
            </a:r>
            <a:endParaRPr lang="en-US" altLang="zh-CN" dirty="0" smtClean="0"/>
          </a:p>
          <a:p>
            <a:pPr eaLnBrk="1" hangingPunct="1">
              <a:buNone/>
            </a:pPr>
            <a:endParaRPr lang="en-US" altLang="zh-CN" dirty="0" smtClean="0"/>
          </a:p>
          <a:p>
            <a:pPr eaLnBrk="1" hangingPunct="1">
              <a:buNone/>
            </a:pPr>
            <a:r>
              <a:rPr lang="en-US" altLang="zh-CN" dirty="0" smtClean="0"/>
              <a:t>  </a:t>
            </a:r>
            <a:r>
              <a:rPr lang="zh-CN" altLang="en-US" dirty="0" smtClean="0"/>
              <a:t>（</a:t>
            </a:r>
            <a:r>
              <a:rPr lang="en-US" altLang="zh-CN" dirty="0" smtClean="0"/>
              <a:t>3</a:t>
            </a:r>
            <a:r>
              <a:rPr lang="zh-CN" altLang="en-US" dirty="0" smtClean="0"/>
              <a:t>）成员函数</a:t>
            </a:r>
            <a:endParaRPr lang="en-US" altLang="zh-CN" dirty="0" smtClean="0"/>
          </a:p>
          <a:p>
            <a:pPr eaLnBrk="1" hangingPunct="1">
              <a:buNone/>
            </a:pPr>
            <a:r>
              <a:rPr lang="en-US" altLang="zh-CN" dirty="0" smtClean="0"/>
              <a:t>        push -&gt;</a:t>
            </a:r>
            <a:r>
              <a:rPr lang="en-US" altLang="zh-CN" dirty="0" err="1" smtClean="0"/>
              <a:t>push_back</a:t>
            </a:r>
            <a:endParaRPr lang="en-US" altLang="zh-CN" dirty="0" smtClean="0"/>
          </a:p>
          <a:p>
            <a:pPr eaLnBrk="1" hangingPunct="1">
              <a:buNone/>
            </a:pPr>
            <a:r>
              <a:rPr lang="en-US" altLang="zh-CN" dirty="0" smtClean="0"/>
              <a:t>        pop -&gt;</a:t>
            </a:r>
            <a:r>
              <a:rPr lang="en-US" altLang="zh-CN" dirty="0" err="1" smtClean="0"/>
              <a:t>pop_back</a:t>
            </a:r>
            <a:endParaRPr lang="en-US" altLang="zh-CN" dirty="0" smtClean="0"/>
          </a:p>
          <a:p>
            <a:pPr eaLnBrk="1" hangingPunct="1">
              <a:buNone/>
            </a:pPr>
            <a:r>
              <a:rPr lang="en-US" altLang="zh-CN" dirty="0" smtClean="0"/>
              <a:t>        top -&gt; back</a:t>
            </a:r>
            <a:endParaRPr lang="en-US" altLang="zh-CN" dirty="0" smtClean="0"/>
          </a:p>
          <a:p>
            <a:pPr eaLnBrk="1" hangingPunct="1">
              <a:buNone/>
            </a:pPr>
            <a:r>
              <a:rPr lang="en-US" altLang="zh-CN" dirty="0" smtClean="0"/>
              <a:t>        size -&gt; size  / empty -&gt; empty / clear -&gt; clear</a:t>
            </a:r>
            <a:endParaRPr lang="en-US" altLang="zh-C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ctrTitle"/>
          </p:nvPr>
        </p:nvSpPr>
        <p:spPr>
          <a:xfrm>
            <a:off x="0" y="357188"/>
            <a:ext cx="8201025" cy="928687"/>
          </a:xfrm>
          <a:noFill/>
        </p:spPr>
        <p:txBody>
          <a:bodyPr/>
          <a:lstStyle/>
          <a:p>
            <a:pPr eaLnBrk="1" hangingPunct="1"/>
            <a:r>
              <a:rPr lang="zh-CN" altLang="en-US" dirty="0" smtClean="0"/>
              <a:t>模板起源</a:t>
            </a:r>
            <a:endParaRPr lang="zh-CN" altLang="en-US" dirty="0" smtClean="0"/>
          </a:p>
        </p:txBody>
      </p:sp>
      <p:sp>
        <p:nvSpPr>
          <p:cNvPr id="3" name="内容占位符 2"/>
          <p:cNvSpPr>
            <a:spLocks noGrp="1"/>
          </p:cNvSpPr>
          <p:nvPr>
            <p:ph idx="1"/>
          </p:nvPr>
        </p:nvSpPr>
        <p:spPr>
          <a:xfrm>
            <a:off x="457200" y="1600200"/>
            <a:ext cx="8229600" cy="4525963"/>
          </a:xfrm>
        </p:spPr>
        <p:txBody>
          <a:bodyPr>
            <a:normAutofit/>
          </a:bodyPr>
          <a:lstStyle/>
          <a:p>
            <a:pPr eaLnBrk="1" hangingPunct="1">
              <a:buNone/>
              <a:defRPr/>
            </a:pPr>
            <a:r>
              <a:rPr lang="en-US" altLang="zh-CN" dirty="0" smtClean="0"/>
              <a:t>3</a:t>
            </a:r>
            <a:r>
              <a:rPr lang="zh-CN" altLang="en-US" dirty="0" smtClean="0"/>
              <a:t>）借助宏构建通用函数框架</a:t>
            </a:r>
            <a:endParaRPr lang="zh-CN" altLang="en-US" dirty="0" smtClean="0"/>
          </a:p>
          <a:p>
            <a:pPr eaLnBrk="1" hangingPunct="1">
              <a:buNone/>
              <a:defRPr/>
            </a:pPr>
            <a:endParaRPr lang="en-US" altLang="zh-CN" sz="2400" dirty="0" smtClean="0"/>
          </a:p>
          <a:p>
            <a:pPr eaLnBrk="1" hangingPunct="1">
              <a:buNone/>
              <a:defRPr/>
            </a:pPr>
            <a:r>
              <a:rPr lang="zh-CN" altLang="en-US" sz="2400" dirty="0" smtClean="0"/>
              <a:t>    通过</a:t>
            </a:r>
            <a:r>
              <a:rPr lang="zh-CN" altLang="en-US" sz="2400" b="1" dirty="0" smtClean="0">
                <a:solidFill>
                  <a:srgbClr val="FF0000"/>
                </a:solidFill>
              </a:rPr>
              <a:t>实例化宏</a:t>
            </a:r>
            <a:r>
              <a:rPr lang="zh-CN" altLang="en-US" sz="2400" dirty="0" smtClean="0"/>
              <a:t>，让预处理器将这个宏扩展为针对不同</a:t>
            </a:r>
            <a:r>
              <a:rPr lang="zh-CN" altLang="en-US" sz="2400" b="1" dirty="0" smtClean="0">
                <a:solidFill>
                  <a:srgbClr val="FF0000"/>
                </a:solidFill>
              </a:rPr>
              <a:t>数据</a:t>
            </a:r>
            <a:endParaRPr lang="en-US" altLang="zh-CN" sz="2400" b="1" dirty="0" smtClean="0">
              <a:solidFill>
                <a:srgbClr val="FF0000"/>
              </a:solidFill>
            </a:endParaRPr>
          </a:p>
          <a:p>
            <a:pPr eaLnBrk="1" hangingPunct="1">
              <a:buNone/>
              <a:defRPr/>
            </a:pPr>
            <a:r>
              <a:rPr lang="en-US" altLang="zh-CN" sz="2400" b="1" dirty="0" smtClean="0">
                <a:solidFill>
                  <a:srgbClr val="FF0000"/>
                </a:solidFill>
              </a:rPr>
              <a:t>    </a:t>
            </a:r>
            <a:r>
              <a:rPr lang="zh-CN" altLang="en-US" sz="2400" b="1" dirty="0" smtClean="0">
                <a:solidFill>
                  <a:srgbClr val="FF0000"/>
                </a:solidFill>
              </a:rPr>
              <a:t>类型</a:t>
            </a:r>
            <a:r>
              <a:rPr lang="zh-CN" altLang="en-US" sz="2400" dirty="0" smtClean="0"/>
              <a:t>的真正函数。</a:t>
            </a:r>
            <a:endParaRPr lang="en-US" altLang="zh-CN" sz="2400" dirty="0" smtClean="0"/>
          </a:p>
          <a:p>
            <a:pPr eaLnBrk="1" hangingPunct="1">
              <a:buNone/>
              <a:defRPr/>
            </a:pPr>
            <a:endParaRPr lang="en-US" altLang="zh-CN" sz="2400" dirty="0" smtClean="0"/>
          </a:p>
          <a:p>
            <a:pPr eaLnBrk="1" hangingPunct="1">
              <a:buNone/>
              <a:defRPr/>
            </a:pPr>
            <a:r>
              <a:rPr lang="en-US" altLang="zh-CN" sz="2400" dirty="0" smtClean="0"/>
              <a:t>    </a:t>
            </a:r>
            <a:r>
              <a:rPr lang="zh-CN" altLang="en-US" sz="2400" dirty="0" smtClean="0"/>
              <a:t>将</a:t>
            </a:r>
            <a:r>
              <a:rPr lang="zh-CN" altLang="en-US" sz="2400" b="1" dirty="0" smtClean="0">
                <a:solidFill>
                  <a:srgbClr val="FF0000"/>
                </a:solidFill>
              </a:rPr>
              <a:t>宏的通用性</a:t>
            </a:r>
            <a:r>
              <a:rPr lang="zh-CN" altLang="en-US" sz="2400" dirty="0" smtClean="0"/>
              <a:t>和</a:t>
            </a:r>
            <a:r>
              <a:rPr lang="zh-CN" altLang="en-US" sz="2400" b="1" dirty="0" smtClean="0">
                <a:solidFill>
                  <a:srgbClr val="FF0000"/>
                </a:solidFill>
              </a:rPr>
              <a:t>函数的类型安全性</a:t>
            </a:r>
            <a:r>
              <a:rPr lang="zh-CN" altLang="en-US" sz="2400" dirty="0" smtClean="0"/>
              <a:t>完美结合起来。</a:t>
            </a:r>
            <a:endParaRPr lang="zh-CN" altLang="en-US" sz="24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p:cNvSpPr>
          <p:nvPr>
            <p:ph type="ctrTitle"/>
          </p:nvPr>
        </p:nvSpPr>
        <p:spPr>
          <a:xfrm>
            <a:off x="0" y="357188"/>
            <a:ext cx="8201025" cy="928687"/>
          </a:xfrm>
          <a:noFill/>
        </p:spPr>
        <p:txBody>
          <a:bodyPr/>
          <a:lstStyle/>
          <a:p>
            <a:pPr eaLnBrk="1" hangingPunct="1"/>
            <a:r>
              <a:rPr lang="zh-CN" altLang="en-US" dirty="0" smtClean="0"/>
              <a:t>队列</a:t>
            </a:r>
            <a:endParaRPr lang="zh-CN" altLang="en-US" dirty="0" smtClean="0"/>
          </a:p>
        </p:txBody>
      </p:sp>
      <p:sp>
        <p:nvSpPr>
          <p:cNvPr id="3" name="内容占位符 2"/>
          <p:cNvSpPr>
            <a:spLocks noGrp="1"/>
          </p:cNvSpPr>
          <p:nvPr>
            <p:ph idx="1"/>
          </p:nvPr>
        </p:nvSpPr>
        <p:spPr>
          <a:xfrm>
            <a:off x="214282" y="1285860"/>
            <a:ext cx="8715436" cy="4857784"/>
          </a:xfrm>
        </p:spPr>
        <p:txBody>
          <a:bodyPr>
            <a:normAutofit lnSpcReduction="10000"/>
          </a:bodyPr>
          <a:lstStyle/>
          <a:p>
            <a:pPr eaLnBrk="1" hangingPunct="1">
              <a:buNone/>
              <a:defRPr/>
            </a:pPr>
            <a:r>
              <a:rPr lang="en-US" altLang="zh-CN" sz="2400" dirty="0" smtClean="0"/>
              <a:t>5</a:t>
            </a:r>
            <a:r>
              <a:rPr lang="zh-CN" altLang="en-US" sz="2400" dirty="0" smtClean="0"/>
              <a:t>） 队列（</a:t>
            </a:r>
            <a:r>
              <a:rPr lang="en-US" altLang="zh-CN" sz="2400" dirty="0" smtClean="0"/>
              <a:t>queue</a:t>
            </a:r>
            <a:r>
              <a:rPr lang="zh-CN" altLang="en-US" sz="2400" dirty="0" smtClean="0"/>
              <a:t>）</a:t>
            </a:r>
            <a:endParaRPr lang="zh-CN" altLang="en-US" sz="2400" dirty="0" smtClean="0"/>
          </a:p>
          <a:p>
            <a:pPr eaLnBrk="1" hangingPunct="1">
              <a:buNone/>
              <a:defRPr/>
            </a:pPr>
            <a:r>
              <a:rPr lang="en-US" altLang="zh-CN" sz="2200" dirty="0" smtClean="0"/>
              <a:t>  </a:t>
            </a:r>
            <a:r>
              <a:rPr lang="zh-CN" altLang="en-US" sz="2200" dirty="0" smtClean="0"/>
              <a:t>（</a:t>
            </a:r>
            <a:r>
              <a:rPr lang="en-US" altLang="zh-CN" sz="2200" dirty="0" smtClean="0"/>
              <a:t>1</a:t>
            </a:r>
            <a:r>
              <a:rPr lang="zh-CN" altLang="en-US" sz="2200" dirty="0" smtClean="0"/>
              <a:t>）定义形式</a:t>
            </a:r>
            <a:endParaRPr lang="en-US" altLang="zh-CN" sz="2200" dirty="0" smtClean="0"/>
          </a:p>
          <a:p>
            <a:pPr eaLnBrk="1" hangingPunct="1">
              <a:buNone/>
              <a:defRPr/>
            </a:pPr>
            <a:r>
              <a:rPr lang="en-US" altLang="zh-CN" sz="2200" dirty="0" smtClean="0"/>
              <a:t>        queue&lt;</a:t>
            </a:r>
            <a:r>
              <a:rPr lang="zh-CN" altLang="en-US" sz="2200" dirty="0" smtClean="0"/>
              <a:t>元素类型，</a:t>
            </a:r>
            <a:r>
              <a:rPr lang="en-US" altLang="zh-CN" sz="2200" dirty="0" smtClean="0"/>
              <a:t>[</a:t>
            </a:r>
            <a:r>
              <a:rPr lang="zh-CN" altLang="en-US" sz="2200" dirty="0" smtClean="0"/>
              <a:t>底层容器类型</a:t>
            </a:r>
            <a:r>
              <a:rPr lang="en-US" altLang="zh-CN" sz="2200" dirty="0" smtClean="0"/>
              <a:t>]&gt; </a:t>
            </a:r>
            <a:r>
              <a:rPr lang="zh-CN" altLang="en-US" sz="2200" dirty="0" smtClean="0"/>
              <a:t>队列对象（构造实参表）</a:t>
            </a:r>
            <a:endParaRPr lang="en-US" altLang="zh-CN" sz="2200" dirty="0" smtClean="0"/>
          </a:p>
          <a:p>
            <a:pPr eaLnBrk="1" hangingPunct="1">
              <a:buNone/>
              <a:defRPr/>
            </a:pPr>
            <a:endParaRPr lang="zh-CN" altLang="en-US" sz="2200" dirty="0" smtClean="0"/>
          </a:p>
          <a:p>
            <a:pPr eaLnBrk="1" hangingPunct="1">
              <a:buNone/>
              <a:defRPr/>
            </a:pPr>
            <a:r>
              <a:rPr lang="en-US" altLang="zh-CN" sz="2200" dirty="0" smtClean="0"/>
              <a:t>  </a:t>
            </a:r>
            <a:r>
              <a:rPr lang="zh-CN" altLang="en-US" sz="2200" dirty="0" smtClean="0"/>
              <a:t>（</a:t>
            </a:r>
            <a:r>
              <a:rPr lang="en-US" altLang="zh-CN" sz="2200" dirty="0" smtClean="0"/>
              <a:t>2</a:t>
            </a:r>
            <a:r>
              <a:rPr lang="zh-CN" altLang="en-US" sz="2200" dirty="0" smtClean="0"/>
              <a:t>）底层容器：</a:t>
            </a:r>
            <a:r>
              <a:rPr lang="en-US" altLang="zh-CN" sz="2200" dirty="0" err="1" smtClean="0"/>
              <a:t>deque</a:t>
            </a:r>
            <a:r>
              <a:rPr lang="en-US" altLang="zh-CN" sz="2200" dirty="0" smtClean="0"/>
              <a:t>(</a:t>
            </a:r>
            <a:r>
              <a:rPr lang="zh-CN" altLang="en-US" sz="2200" dirty="0" smtClean="0"/>
              <a:t>默认</a:t>
            </a:r>
            <a:r>
              <a:rPr lang="en-US" altLang="zh-CN" sz="2200" dirty="0" smtClean="0"/>
              <a:t>) /list    </a:t>
            </a:r>
            <a:endParaRPr lang="en-US" altLang="zh-CN" sz="2200" dirty="0" smtClean="0"/>
          </a:p>
          <a:p>
            <a:pPr eaLnBrk="1" hangingPunct="1">
              <a:buNone/>
              <a:defRPr/>
            </a:pPr>
            <a:r>
              <a:rPr lang="en-US" altLang="zh-CN" sz="2200" dirty="0" smtClean="0"/>
              <a:t>          (</a:t>
            </a:r>
            <a:r>
              <a:rPr lang="zh-CN" altLang="en-US" sz="2200" dirty="0" smtClean="0"/>
              <a:t>两端都可添加删除，所以向量不行</a:t>
            </a:r>
            <a:r>
              <a:rPr lang="en-US" altLang="zh-CN" sz="2200" dirty="0" smtClean="0"/>
              <a:t>)</a:t>
            </a:r>
            <a:endParaRPr lang="en-US" altLang="zh-CN" sz="2200" dirty="0" smtClean="0"/>
          </a:p>
          <a:p>
            <a:pPr eaLnBrk="1" hangingPunct="1">
              <a:buNone/>
              <a:defRPr/>
            </a:pPr>
            <a:endParaRPr lang="en-US" altLang="zh-CN" sz="2200" dirty="0" smtClean="0"/>
          </a:p>
          <a:p>
            <a:pPr eaLnBrk="1" hangingPunct="1">
              <a:buNone/>
              <a:defRPr/>
            </a:pPr>
            <a:r>
              <a:rPr lang="en-US" altLang="zh-CN" sz="2200" dirty="0" smtClean="0"/>
              <a:t>  </a:t>
            </a:r>
            <a:r>
              <a:rPr lang="zh-CN" altLang="en-US" sz="2200" dirty="0" smtClean="0"/>
              <a:t>（</a:t>
            </a:r>
            <a:r>
              <a:rPr lang="en-US" altLang="zh-CN" sz="2200" dirty="0" smtClean="0"/>
              <a:t>3</a:t>
            </a:r>
            <a:r>
              <a:rPr lang="zh-CN" altLang="en-US" sz="2200" dirty="0" smtClean="0"/>
              <a:t>）成员函数</a:t>
            </a:r>
            <a:endParaRPr lang="en-US" altLang="zh-CN" sz="2200" dirty="0" smtClean="0"/>
          </a:p>
          <a:p>
            <a:pPr eaLnBrk="1" hangingPunct="1">
              <a:buNone/>
              <a:defRPr/>
            </a:pPr>
            <a:r>
              <a:rPr lang="en-US" altLang="zh-CN" sz="2200" dirty="0" smtClean="0"/>
              <a:t>          push -&gt;</a:t>
            </a:r>
            <a:r>
              <a:rPr lang="en-US" altLang="zh-CN" sz="2200" dirty="0" err="1" smtClean="0"/>
              <a:t>push_back</a:t>
            </a:r>
            <a:endParaRPr lang="en-US" altLang="zh-CN" sz="2200" dirty="0" smtClean="0"/>
          </a:p>
          <a:p>
            <a:pPr eaLnBrk="1" hangingPunct="1">
              <a:buNone/>
              <a:defRPr/>
            </a:pPr>
            <a:r>
              <a:rPr lang="en-US" altLang="zh-CN" sz="2200" dirty="0" smtClean="0"/>
              <a:t>          pop -&gt;</a:t>
            </a:r>
            <a:r>
              <a:rPr lang="en-US" altLang="zh-CN" sz="2200" dirty="0" err="1" smtClean="0"/>
              <a:t>pop_front</a:t>
            </a:r>
            <a:endParaRPr lang="en-US" altLang="zh-CN" sz="2200" dirty="0" smtClean="0"/>
          </a:p>
          <a:p>
            <a:pPr eaLnBrk="1" hangingPunct="1">
              <a:buNone/>
              <a:defRPr/>
            </a:pPr>
            <a:r>
              <a:rPr lang="en-US" altLang="zh-CN" sz="2200" dirty="0" smtClean="0"/>
              <a:t>          back - &gt; back</a:t>
            </a:r>
            <a:endParaRPr lang="en-US" altLang="zh-CN" sz="2200" dirty="0" smtClean="0"/>
          </a:p>
          <a:p>
            <a:pPr eaLnBrk="1" hangingPunct="1">
              <a:buNone/>
              <a:defRPr/>
            </a:pPr>
            <a:r>
              <a:rPr lang="en-US" altLang="zh-CN" sz="2200" dirty="0" smtClean="0"/>
              <a:t>          front -&gt; front</a:t>
            </a:r>
            <a:endParaRPr lang="en-US" altLang="zh-CN" sz="2200" dirty="0" smtClean="0"/>
          </a:p>
          <a:p>
            <a:pPr eaLnBrk="1" hangingPunct="1">
              <a:buNone/>
              <a:defRPr/>
            </a:pPr>
            <a:r>
              <a:rPr lang="en-US" altLang="zh-CN" sz="2200" dirty="0" smtClean="0"/>
              <a:t>          size -&gt; size / empty -&gt; empty / clear -&gt; clear</a:t>
            </a:r>
            <a:endParaRPr lang="zh-CN" altLang="en-US" sz="2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
          <p:cNvSpPr>
            <a:spLocks noGrp="1"/>
          </p:cNvSpPr>
          <p:nvPr>
            <p:ph type="ctrTitle"/>
          </p:nvPr>
        </p:nvSpPr>
        <p:spPr>
          <a:xfrm>
            <a:off x="0" y="357188"/>
            <a:ext cx="8201025" cy="928687"/>
          </a:xfrm>
          <a:noFill/>
        </p:spPr>
        <p:txBody>
          <a:bodyPr/>
          <a:lstStyle/>
          <a:p>
            <a:pPr eaLnBrk="1" hangingPunct="1"/>
            <a:r>
              <a:rPr lang="zh-CN" altLang="en-US" dirty="0" smtClean="0"/>
              <a:t>优先队列</a:t>
            </a:r>
            <a:endParaRPr lang="zh-CN" altLang="en-US" dirty="0" smtClean="0"/>
          </a:p>
        </p:txBody>
      </p:sp>
      <p:sp>
        <p:nvSpPr>
          <p:cNvPr id="3" name="内容占位符 2"/>
          <p:cNvSpPr>
            <a:spLocks noGrp="1"/>
          </p:cNvSpPr>
          <p:nvPr>
            <p:ph idx="1"/>
          </p:nvPr>
        </p:nvSpPr>
        <p:spPr>
          <a:xfrm>
            <a:off x="142844" y="1357298"/>
            <a:ext cx="8858312" cy="4857784"/>
          </a:xfrm>
        </p:spPr>
        <p:txBody>
          <a:bodyPr>
            <a:noAutofit/>
          </a:bodyPr>
          <a:lstStyle/>
          <a:p>
            <a:pPr eaLnBrk="1" hangingPunct="1">
              <a:buNone/>
              <a:defRPr/>
            </a:pPr>
            <a:r>
              <a:rPr lang="en-US" altLang="zh-CN" sz="2400" dirty="0" smtClean="0"/>
              <a:t>6</a:t>
            </a:r>
            <a:r>
              <a:rPr lang="zh-CN" altLang="en-US" sz="2400" dirty="0" smtClean="0"/>
              <a:t>） 优先队列（</a:t>
            </a:r>
            <a:r>
              <a:rPr lang="en-US" altLang="zh-CN" sz="2400" dirty="0" smtClean="0"/>
              <a:t>queue</a:t>
            </a:r>
            <a:r>
              <a:rPr lang="zh-CN" altLang="en-US" sz="2400" dirty="0" smtClean="0"/>
              <a:t>）</a:t>
            </a:r>
            <a:endParaRPr lang="en-US" altLang="zh-CN" sz="2400" dirty="0" smtClean="0"/>
          </a:p>
          <a:p>
            <a:pPr eaLnBrk="1" hangingPunct="1">
              <a:buNone/>
              <a:defRPr/>
            </a:pPr>
            <a:r>
              <a:rPr lang="en-US" altLang="zh-CN" sz="2000" dirty="0" smtClean="0"/>
              <a:t>  </a:t>
            </a:r>
            <a:r>
              <a:rPr lang="zh-CN" altLang="en-US" sz="2000" dirty="0" smtClean="0"/>
              <a:t>（</a:t>
            </a:r>
            <a:r>
              <a:rPr lang="en-US" altLang="zh-CN" sz="2000" dirty="0" smtClean="0"/>
              <a:t>1</a:t>
            </a:r>
            <a:r>
              <a:rPr lang="zh-CN" altLang="en-US" sz="2000" dirty="0" smtClean="0"/>
              <a:t>）定义形式：</a:t>
            </a:r>
            <a:endParaRPr lang="zh-CN" altLang="en-US" sz="2000" dirty="0" smtClean="0"/>
          </a:p>
          <a:p>
            <a:pPr eaLnBrk="1" hangingPunct="1">
              <a:buNone/>
              <a:defRPr/>
            </a:pPr>
            <a:r>
              <a:rPr lang="en-US" altLang="zh-CN" sz="2000" dirty="0" smtClean="0"/>
              <a:t>           </a:t>
            </a:r>
            <a:r>
              <a:rPr lang="en-US" altLang="zh-CN" sz="2000" dirty="0" err="1" smtClean="0"/>
              <a:t>priority_queue</a:t>
            </a:r>
            <a:r>
              <a:rPr lang="en-US" altLang="zh-CN" sz="2000" dirty="0" smtClean="0"/>
              <a:t>&lt;</a:t>
            </a:r>
            <a:r>
              <a:rPr lang="zh-CN" altLang="en-US" sz="2000" dirty="0" smtClean="0"/>
              <a:t>元素类型</a:t>
            </a:r>
            <a:r>
              <a:rPr lang="en-US" altLang="zh-CN" sz="2000" dirty="0" smtClean="0"/>
              <a:t>,【</a:t>
            </a:r>
            <a:r>
              <a:rPr lang="zh-CN" altLang="en-US" sz="2000" dirty="0" smtClean="0"/>
              <a:t>底层容器类型</a:t>
            </a:r>
            <a:r>
              <a:rPr lang="en-US" altLang="zh-CN" sz="2000" dirty="0" smtClean="0"/>
              <a:t>】,【</a:t>
            </a:r>
            <a:r>
              <a:rPr lang="zh-CN" altLang="en-US" sz="2000" dirty="0" smtClean="0"/>
              <a:t>比较器类型</a:t>
            </a:r>
            <a:r>
              <a:rPr lang="en-US" altLang="zh-CN" sz="2000" dirty="0" smtClean="0"/>
              <a:t>】&gt;</a:t>
            </a:r>
            <a:endParaRPr lang="en-US" altLang="zh-CN" sz="2000" dirty="0" smtClean="0"/>
          </a:p>
          <a:p>
            <a:pPr eaLnBrk="1" hangingPunct="1">
              <a:buNone/>
              <a:defRPr/>
            </a:pPr>
            <a:r>
              <a:rPr lang="en-US" altLang="zh-CN" sz="2000" dirty="0" smtClean="0"/>
              <a:t>                          </a:t>
            </a:r>
            <a:r>
              <a:rPr lang="zh-CN" altLang="en-US" sz="2000" dirty="0" smtClean="0"/>
              <a:t>优先队列对象（构造实参表）</a:t>
            </a:r>
            <a:endParaRPr lang="en-US" altLang="zh-CN" sz="2000" dirty="0" smtClean="0"/>
          </a:p>
          <a:p>
            <a:pPr eaLnBrk="1" hangingPunct="1">
              <a:buNone/>
              <a:defRPr/>
            </a:pPr>
            <a:r>
              <a:rPr lang="en-US" altLang="zh-CN" sz="2000" dirty="0" smtClean="0"/>
              <a:t>  </a:t>
            </a:r>
            <a:r>
              <a:rPr lang="zh-CN" altLang="en-US" sz="2000" dirty="0" smtClean="0"/>
              <a:t>（</a:t>
            </a:r>
            <a:r>
              <a:rPr lang="en-US" altLang="zh-CN" sz="2000" dirty="0" smtClean="0"/>
              <a:t>2</a:t>
            </a:r>
            <a:r>
              <a:rPr lang="zh-CN" altLang="en-US" sz="2000" dirty="0" smtClean="0"/>
              <a:t>）底层容器：</a:t>
            </a:r>
            <a:r>
              <a:rPr lang="en-US" altLang="zh-CN" sz="2000" dirty="0" err="1" smtClean="0"/>
              <a:t>deque</a:t>
            </a:r>
            <a:r>
              <a:rPr lang="en-US" altLang="zh-CN" sz="2000" dirty="0" smtClean="0"/>
              <a:t>(</a:t>
            </a:r>
            <a:r>
              <a:rPr lang="zh-CN" altLang="en-US" sz="2000" dirty="0" smtClean="0"/>
              <a:t>默认</a:t>
            </a:r>
            <a:r>
              <a:rPr lang="en-US" altLang="zh-CN" sz="2000" dirty="0" smtClean="0"/>
              <a:t>) /vector     </a:t>
            </a:r>
            <a:endParaRPr lang="en-US" altLang="zh-CN" sz="2000" dirty="0" smtClean="0"/>
          </a:p>
          <a:p>
            <a:pPr eaLnBrk="1" hangingPunct="1">
              <a:buNone/>
              <a:defRPr/>
            </a:pPr>
            <a:r>
              <a:rPr lang="en-US" altLang="zh-CN" sz="2000" dirty="0" smtClean="0"/>
              <a:t>           (</a:t>
            </a:r>
            <a:r>
              <a:rPr lang="zh-CN" altLang="en-US" sz="2000" dirty="0" smtClean="0"/>
              <a:t>支持随机迭代，不能</a:t>
            </a:r>
            <a:r>
              <a:rPr lang="en-US" altLang="zh-CN" sz="2000" dirty="0" smtClean="0"/>
              <a:t>list)</a:t>
            </a:r>
            <a:endParaRPr lang="en-US" altLang="zh-CN" sz="2000" dirty="0" smtClean="0"/>
          </a:p>
          <a:p>
            <a:pPr eaLnBrk="1" hangingPunct="1">
              <a:buNone/>
              <a:defRPr/>
            </a:pPr>
            <a:r>
              <a:rPr lang="en-US" altLang="zh-CN" sz="2000" dirty="0" smtClean="0"/>
              <a:t>  </a:t>
            </a:r>
            <a:r>
              <a:rPr lang="zh-CN" altLang="en-US" sz="2000" dirty="0" smtClean="0"/>
              <a:t>（</a:t>
            </a:r>
            <a:r>
              <a:rPr lang="en-US" altLang="zh-CN" sz="2000" dirty="0" smtClean="0"/>
              <a:t>3</a:t>
            </a:r>
            <a:r>
              <a:rPr lang="zh-CN" altLang="en-US" sz="2000" dirty="0" smtClean="0"/>
              <a:t>）注意事项：</a:t>
            </a:r>
            <a:endParaRPr lang="en-US" altLang="zh-CN" sz="2000" dirty="0" smtClean="0"/>
          </a:p>
          <a:p>
            <a:pPr eaLnBrk="1" hangingPunct="1">
              <a:buNone/>
              <a:defRPr/>
            </a:pPr>
            <a:r>
              <a:rPr lang="zh-CN" altLang="en-US" sz="2000" dirty="0" smtClean="0"/>
              <a:t>      </a:t>
            </a:r>
            <a:r>
              <a:rPr lang="en-US" altLang="zh-CN" sz="2000" dirty="0" smtClean="0"/>
              <a:t>    </a:t>
            </a:r>
            <a:r>
              <a:rPr lang="zh-CN" altLang="en-US" sz="2000" dirty="0" smtClean="0"/>
              <a:t>优者先出，默认以大者为优也可以通过比较器定制（比较器必须是类），</a:t>
            </a:r>
            <a:endParaRPr lang="en-US" altLang="zh-CN" sz="2000" dirty="0" smtClean="0"/>
          </a:p>
          <a:p>
            <a:pPr eaLnBrk="1" hangingPunct="1">
              <a:buNone/>
              <a:defRPr/>
            </a:pPr>
            <a:r>
              <a:rPr lang="en-US" altLang="zh-CN" sz="2000" dirty="0" smtClean="0"/>
              <a:t>          </a:t>
            </a:r>
            <a:r>
              <a:rPr lang="zh-CN" altLang="en-US" sz="2000" dirty="0" smtClean="0"/>
              <a:t>如果没有“比较器</a:t>
            </a:r>
            <a:r>
              <a:rPr lang="en-US" altLang="zh-CN" sz="2000" dirty="0" smtClean="0"/>
              <a:t>”</a:t>
            </a:r>
            <a:r>
              <a:rPr lang="zh-CN" altLang="en-US" sz="2000" dirty="0" smtClean="0"/>
              <a:t>默认内部使用</a:t>
            </a:r>
            <a:r>
              <a:rPr lang="en-US" altLang="zh-CN" sz="2000" dirty="0" smtClean="0"/>
              <a:t>&lt;</a:t>
            </a:r>
            <a:r>
              <a:rPr lang="zh-CN" altLang="en-US" sz="2000" dirty="0" smtClean="0"/>
              <a:t>运算符。</a:t>
            </a:r>
            <a:endParaRPr lang="en-US" altLang="zh-CN" sz="2000" dirty="0" smtClean="0"/>
          </a:p>
          <a:p>
            <a:pPr eaLnBrk="1" hangingPunct="1">
              <a:buNone/>
              <a:defRPr/>
            </a:pPr>
            <a:r>
              <a:rPr lang="zh-CN" altLang="en-US" sz="2000" dirty="0" smtClean="0"/>
              <a:t>          并不是出队时挑，而且进队列时就保证有序</a:t>
            </a:r>
            <a:endParaRPr lang="en-US" altLang="zh-CN" sz="2000" dirty="0" smtClean="0"/>
          </a:p>
          <a:p>
            <a:pPr eaLnBrk="1" hangingPunct="1">
              <a:buNone/>
              <a:defRPr/>
            </a:pPr>
            <a:r>
              <a:rPr lang="en-US" altLang="zh-CN" sz="2000" dirty="0" smtClean="0"/>
              <a:t>  </a:t>
            </a:r>
            <a:r>
              <a:rPr lang="zh-CN" altLang="en-US" sz="2000" dirty="0" smtClean="0"/>
              <a:t>（</a:t>
            </a:r>
            <a:r>
              <a:rPr lang="en-US" altLang="zh-CN" sz="2000" dirty="0" smtClean="0"/>
              <a:t>4</a:t>
            </a:r>
            <a:r>
              <a:rPr lang="zh-CN" altLang="en-US" sz="2000" dirty="0" smtClean="0"/>
              <a:t>）成员函数</a:t>
            </a:r>
            <a:endParaRPr lang="zh-CN" altLang="en-US" sz="2000" dirty="0" smtClean="0"/>
          </a:p>
          <a:p>
            <a:pPr eaLnBrk="1" hangingPunct="1">
              <a:buNone/>
              <a:defRPr/>
            </a:pPr>
            <a:r>
              <a:rPr lang="en-US" altLang="zh-CN" sz="2000" dirty="0" smtClean="0"/>
              <a:t>         push /pop / top / empty / size / clear</a:t>
            </a:r>
            <a:endParaRPr lang="en-US" altLang="zh-CN" sz="2000"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p:cNvSpPr>
          <p:nvPr>
            <p:ph type="ctrTitle"/>
          </p:nvPr>
        </p:nvSpPr>
        <p:spPr>
          <a:xfrm>
            <a:off x="0" y="357188"/>
            <a:ext cx="8201025" cy="928687"/>
          </a:xfrm>
          <a:noFill/>
        </p:spPr>
        <p:txBody>
          <a:bodyPr/>
          <a:lstStyle/>
          <a:p>
            <a:pPr eaLnBrk="1" hangingPunct="1"/>
            <a:r>
              <a:rPr lang="zh-CN" altLang="en-US" dirty="0" smtClean="0"/>
              <a:t>映射</a:t>
            </a:r>
            <a:endParaRPr lang="zh-CN" altLang="en-US" dirty="0" smtClean="0"/>
          </a:p>
        </p:txBody>
      </p:sp>
      <p:sp>
        <p:nvSpPr>
          <p:cNvPr id="3" name="内容占位符 2"/>
          <p:cNvSpPr>
            <a:spLocks noGrp="1"/>
          </p:cNvSpPr>
          <p:nvPr>
            <p:ph idx="1"/>
          </p:nvPr>
        </p:nvSpPr>
        <p:spPr>
          <a:xfrm>
            <a:off x="457200" y="1600200"/>
            <a:ext cx="8229600" cy="4525963"/>
          </a:xfrm>
        </p:spPr>
        <p:txBody>
          <a:bodyPr>
            <a:noAutofit/>
          </a:bodyPr>
          <a:lstStyle/>
          <a:p>
            <a:pPr eaLnBrk="1" hangingPunct="1">
              <a:buNone/>
              <a:defRPr/>
            </a:pPr>
            <a:r>
              <a:rPr lang="en-US" altLang="zh-CN" sz="2400" dirty="0" smtClean="0"/>
              <a:t>7</a:t>
            </a:r>
            <a:r>
              <a:rPr lang="zh-CN" altLang="en-US" sz="2400" dirty="0" smtClean="0"/>
              <a:t>） 映射（</a:t>
            </a:r>
            <a:r>
              <a:rPr lang="en-US" altLang="zh-CN" sz="2400" dirty="0" smtClean="0"/>
              <a:t>map</a:t>
            </a:r>
            <a:r>
              <a:rPr lang="zh-CN" altLang="en-US" sz="2400" dirty="0" smtClean="0"/>
              <a:t>）   </a:t>
            </a:r>
            <a:endParaRPr lang="zh-CN" altLang="en-US" sz="2400" dirty="0" smtClean="0"/>
          </a:p>
          <a:p>
            <a:pPr eaLnBrk="1" hangingPunct="1">
              <a:buNone/>
              <a:defRPr/>
            </a:pPr>
            <a:r>
              <a:rPr lang="zh-CN" altLang="en-US" sz="2400" dirty="0" smtClean="0"/>
              <a:t>  （</a:t>
            </a:r>
            <a:r>
              <a:rPr lang="en-US" altLang="zh-CN" sz="2400" dirty="0" smtClean="0"/>
              <a:t>1</a:t>
            </a:r>
            <a:r>
              <a:rPr lang="zh-CN" altLang="en-US" sz="2400" dirty="0" smtClean="0"/>
              <a:t>）定义形式： </a:t>
            </a:r>
            <a:r>
              <a:rPr lang="en-US" altLang="zh-CN" sz="2400" dirty="0" smtClean="0"/>
              <a:t>map&lt;</a:t>
            </a:r>
            <a:r>
              <a:rPr lang="zh-CN" altLang="en-US" sz="2400" dirty="0" smtClean="0"/>
              <a:t>键类型，值类型</a:t>
            </a:r>
            <a:r>
              <a:rPr lang="en-US" altLang="zh-CN" sz="2400" dirty="0" smtClean="0"/>
              <a:t>&gt; </a:t>
            </a:r>
            <a:r>
              <a:rPr lang="zh-CN" altLang="en-US" sz="2400" dirty="0" smtClean="0"/>
              <a:t>映射对象；</a:t>
            </a:r>
            <a:endParaRPr lang="zh-CN" altLang="en-US" sz="2400" dirty="0" smtClean="0"/>
          </a:p>
          <a:p>
            <a:pPr eaLnBrk="1" hangingPunct="1">
              <a:buNone/>
              <a:defRPr/>
            </a:pPr>
            <a:r>
              <a:rPr lang="en-US" altLang="zh-CN" sz="2400" dirty="0" smtClean="0"/>
              <a:t>  </a:t>
            </a:r>
            <a:r>
              <a:rPr lang="zh-CN" altLang="en-US" sz="2400" dirty="0" smtClean="0"/>
              <a:t>（</a:t>
            </a:r>
            <a:r>
              <a:rPr lang="en-US" altLang="zh-CN" sz="2400" dirty="0" smtClean="0"/>
              <a:t>2</a:t>
            </a:r>
            <a:r>
              <a:rPr lang="zh-CN" altLang="en-US" sz="2400" dirty="0" smtClean="0"/>
              <a:t>）逻辑模型：</a:t>
            </a:r>
            <a:r>
              <a:rPr lang="en-US" altLang="zh-CN" sz="2400" dirty="0" smtClean="0"/>
              <a:t>--</a:t>
            </a:r>
            <a:r>
              <a:rPr lang="zh-CN" altLang="en-US" sz="2400" dirty="0" smtClean="0"/>
              <a:t>对应模型   键（信息索引）值（信息内</a:t>
            </a:r>
            <a:endParaRPr lang="en-US" altLang="zh-CN" sz="2400" dirty="0" smtClean="0"/>
          </a:p>
          <a:p>
            <a:pPr eaLnBrk="1" hangingPunct="1">
              <a:buNone/>
              <a:defRPr/>
            </a:pPr>
            <a:r>
              <a:rPr lang="en-US" altLang="zh-CN" sz="2400" dirty="0" smtClean="0"/>
              <a:t>                           </a:t>
            </a:r>
            <a:r>
              <a:rPr lang="zh-CN" altLang="en-US" sz="2400" dirty="0" smtClean="0"/>
              <a:t>容）对，主要用于信息检索，性能可以达</a:t>
            </a:r>
            <a:endParaRPr lang="en-US" altLang="zh-CN" sz="2400" dirty="0" smtClean="0"/>
          </a:p>
          <a:p>
            <a:pPr eaLnBrk="1" hangingPunct="1">
              <a:buNone/>
              <a:defRPr/>
            </a:pPr>
            <a:r>
              <a:rPr lang="en-US" altLang="zh-CN" sz="2400" dirty="0" smtClean="0"/>
              <a:t>                           </a:t>
            </a:r>
            <a:r>
              <a:rPr lang="zh-CN" altLang="en-US" sz="2400" dirty="0" smtClean="0"/>
              <a:t>到对数级（</a:t>
            </a:r>
            <a:r>
              <a:rPr lang="en-US" altLang="zh-CN" sz="2400" dirty="0" smtClean="0"/>
              <a:t>O(</a:t>
            </a:r>
            <a:r>
              <a:rPr lang="en-US" altLang="zh-CN" sz="2400" dirty="0" err="1" smtClean="0"/>
              <a:t>logN</a:t>
            </a:r>
            <a:r>
              <a:rPr lang="en-US" altLang="zh-CN" sz="2400" dirty="0" smtClean="0"/>
              <a:t>)</a:t>
            </a:r>
            <a:r>
              <a:rPr lang="zh-CN" altLang="en-US" sz="2400" dirty="0" smtClean="0"/>
              <a:t>）</a:t>
            </a:r>
            <a:r>
              <a:rPr lang="en-US" altLang="zh-CN" sz="2400" dirty="0" smtClean="0"/>
              <a:t>,</a:t>
            </a:r>
            <a:r>
              <a:rPr lang="zh-CN" altLang="en-US" sz="2400" dirty="0" smtClean="0"/>
              <a:t>类似二分法。</a:t>
            </a:r>
            <a:endParaRPr lang="zh-CN" altLang="en-US" sz="2400" dirty="0" smtClean="0"/>
          </a:p>
          <a:p>
            <a:pPr eaLnBrk="1" hangingPunct="1">
              <a:buNone/>
              <a:defRPr/>
            </a:pPr>
            <a:r>
              <a:rPr lang="zh-CN" altLang="en-US" sz="2400" dirty="0" smtClean="0"/>
              <a:t>  （</a:t>
            </a:r>
            <a:r>
              <a:rPr lang="en-US" altLang="zh-CN" sz="2400" dirty="0" smtClean="0"/>
              <a:t>3</a:t>
            </a:r>
            <a:r>
              <a:rPr lang="zh-CN" altLang="en-US" sz="2400" dirty="0" smtClean="0"/>
              <a:t>）物理模型：平衡有序二叉树又名红黑树（防止单联只：</a:t>
            </a:r>
            <a:endParaRPr lang="en-US" altLang="zh-CN" sz="2400" dirty="0" smtClean="0"/>
          </a:p>
          <a:p>
            <a:pPr eaLnBrk="1" hangingPunct="1">
              <a:buNone/>
              <a:defRPr/>
            </a:pPr>
            <a:r>
              <a:rPr lang="en-US" altLang="zh-CN" sz="2400" dirty="0" smtClean="0"/>
              <a:t>                            </a:t>
            </a:r>
            <a:r>
              <a:rPr lang="zh-CN" altLang="en-US" sz="2400" dirty="0" smtClean="0"/>
              <a:t>就变成链表了，检索就成了线性级）</a:t>
            </a:r>
            <a:endParaRPr lang="zh-CN" altLang="en-US" sz="2400" dirty="0" smtClean="0"/>
          </a:p>
          <a:p>
            <a:pPr eaLnBrk="1" hangingPunct="1">
              <a:buNone/>
              <a:defRPr/>
            </a:pPr>
            <a:r>
              <a:rPr lang="en-US" altLang="zh-CN" sz="2400" dirty="0" smtClean="0"/>
              <a:t>  </a:t>
            </a:r>
            <a:r>
              <a:rPr lang="zh-CN" altLang="en-US" sz="2400" dirty="0" smtClean="0"/>
              <a:t>（</a:t>
            </a:r>
            <a:r>
              <a:rPr lang="en-US" altLang="zh-CN" sz="2400" dirty="0" smtClean="0"/>
              <a:t>4</a:t>
            </a:r>
            <a:r>
              <a:rPr lang="zh-CN" altLang="en-US" sz="2400" dirty="0" smtClean="0"/>
              <a:t>）键必须唯一。</a:t>
            </a:r>
            <a:endParaRPr lang="zh-CN" altLang="en-US" sz="2400" dirty="0" smtClean="0"/>
          </a:p>
          <a:p>
            <a:pPr eaLnBrk="1" hangingPunct="1">
              <a:buNone/>
              <a:defRPr/>
            </a:pPr>
            <a:r>
              <a:rPr lang="en-US" altLang="zh-CN" sz="2400" dirty="0" smtClean="0"/>
              <a:t>  </a:t>
            </a:r>
            <a:r>
              <a:rPr lang="zh-CN" altLang="en-US" sz="2400" dirty="0" smtClean="0"/>
              <a:t>（</a:t>
            </a:r>
            <a:r>
              <a:rPr lang="en-US" altLang="zh-CN" sz="2400" dirty="0" smtClean="0"/>
              <a:t>5</a:t>
            </a:r>
            <a:r>
              <a:rPr lang="zh-CN" altLang="en-US" sz="2400" dirty="0" smtClean="0"/>
              <a:t>）迭代过程实际上是关于键的中序遍历（</a:t>
            </a:r>
            <a:r>
              <a:rPr lang="en-US" altLang="zh-CN" sz="2400" dirty="0" smtClean="0"/>
              <a:t>L D R</a:t>
            </a:r>
            <a:r>
              <a:rPr lang="zh-CN" altLang="en-US" sz="2400" dirty="0" smtClean="0"/>
              <a:t>）</a:t>
            </a:r>
            <a:r>
              <a:rPr lang="en-US" altLang="zh-CN" sz="2400" dirty="0" smtClean="0"/>
              <a:t>,</a:t>
            </a:r>
            <a:r>
              <a:rPr lang="zh-CN" altLang="en-US" sz="2400" dirty="0" smtClean="0"/>
              <a:t>键的</a:t>
            </a:r>
            <a:endParaRPr lang="en-US" altLang="zh-CN" sz="2400" dirty="0" smtClean="0"/>
          </a:p>
          <a:p>
            <a:pPr eaLnBrk="1" hangingPunct="1">
              <a:buNone/>
              <a:defRPr/>
            </a:pPr>
            <a:r>
              <a:rPr lang="en-US" altLang="zh-CN" sz="2400" dirty="0" smtClean="0"/>
              <a:t>           </a:t>
            </a:r>
            <a:r>
              <a:rPr lang="zh-CN" altLang="en-US" sz="2400" dirty="0" smtClean="0"/>
              <a:t>升序。</a:t>
            </a:r>
            <a:endParaRPr lang="zh-CN" altLang="en-US" sz="2400"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a:spLocks noGrp="1"/>
          </p:cNvSpPr>
          <p:nvPr>
            <p:ph type="ctrTitle"/>
          </p:nvPr>
        </p:nvSpPr>
        <p:spPr>
          <a:xfrm>
            <a:off x="0" y="357188"/>
            <a:ext cx="8201025" cy="928687"/>
          </a:xfrm>
          <a:noFill/>
        </p:spPr>
        <p:txBody>
          <a:bodyPr/>
          <a:lstStyle/>
          <a:p>
            <a:pPr eaLnBrk="1" hangingPunct="1"/>
            <a:r>
              <a:rPr lang="zh-CN" altLang="en-US" dirty="0" smtClean="0"/>
              <a:t>映射</a:t>
            </a:r>
            <a:endParaRPr lang="zh-CN" altLang="en-US" dirty="0" smtClean="0"/>
          </a:p>
        </p:txBody>
      </p:sp>
      <p:sp>
        <p:nvSpPr>
          <p:cNvPr id="3" name="内容占位符 2"/>
          <p:cNvSpPr>
            <a:spLocks noGrp="1"/>
          </p:cNvSpPr>
          <p:nvPr>
            <p:ph idx="1"/>
          </p:nvPr>
        </p:nvSpPr>
        <p:spPr>
          <a:xfrm>
            <a:off x="142844" y="1285860"/>
            <a:ext cx="8786874" cy="4895850"/>
          </a:xfrm>
        </p:spPr>
        <p:txBody>
          <a:bodyPr>
            <a:normAutofit fontScale="55000" lnSpcReduction="20000"/>
          </a:bodyPr>
          <a:lstStyle/>
          <a:p>
            <a:pPr eaLnBrk="1" hangingPunct="1">
              <a:buNone/>
              <a:defRPr/>
            </a:pPr>
            <a:r>
              <a:rPr lang="en-US" altLang="zh-CN" dirty="0" smtClean="0"/>
              <a:t>  </a:t>
            </a:r>
            <a:r>
              <a:rPr lang="zh-CN" altLang="en-US" sz="4000" dirty="0" smtClean="0"/>
              <a:t>（</a:t>
            </a:r>
            <a:r>
              <a:rPr lang="en-US" altLang="zh-CN" sz="4000" dirty="0" smtClean="0"/>
              <a:t>6</a:t>
            </a:r>
            <a:r>
              <a:rPr lang="zh-CN" altLang="en-US" sz="4000" dirty="0" smtClean="0"/>
              <a:t>）存储单位是由键和值组成的</a:t>
            </a:r>
            <a:r>
              <a:rPr lang="en-US" altLang="zh-CN" sz="4000" dirty="0" smtClean="0"/>
              <a:t>pair</a:t>
            </a:r>
            <a:r>
              <a:rPr lang="zh-CN" altLang="en-US" sz="4000" dirty="0" smtClean="0"/>
              <a:t>。</a:t>
            </a:r>
            <a:endParaRPr lang="zh-CN" altLang="en-US" sz="4000" dirty="0" smtClean="0"/>
          </a:p>
          <a:p>
            <a:pPr eaLnBrk="1" hangingPunct="1">
              <a:buNone/>
              <a:defRPr/>
            </a:pPr>
            <a:r>
              <a:rPr lang="en-US" altLang="zh-CN" sz="4000" dirty="0" smtClean="0"/>
              <a:t>      template&lt;class </a:t>
            </a:r>
            <a:r>
              <a:rPr lang="en-US" altLang="zh-CN" sz="4000" dirty="0" err="1" smtClean="0"/>
              <a:t>FIRST,class</a:t>
            </a:r>
            <a:r>
              <a:rPr lang="en-US" altLang="zh-CN" sz="4000" dirty="0" smtClean="0"/>
              <a:t> SECOND&gt;class pair{</a:t>
            </a:r>
            <a:endParaRPr lang="en-US" altLang="zh-CN" sz="4000" dirty="0" smtClean="0"/>
          </a:p>
          <a:p>
            <a:pPr eaLnBrk="1" hangingPunct="1">
              <a:buNone/>
              <a:defRPr/>
            </a:pPr>
            <a:r>
              <a:rPr lang="en-US" altLang="zh-CN" sz="4000" dirty="0" smtClean="0"/>
              <a:t>      public:</a:t>
            </a:r>
            <a:endParaRPr lang="en-US" altLang="zh-CN" sz="4000" dirty="0" smtClean="0"/>
          </a:p>
          <a:p>
            <a:pPr eaLnBrk="1" hangingPunct="1">
              <a:buNone/>
              <a:defRPr/>
            </a:pPr>
            <a:r>
              <a:rPr lang="en-US" altLang="zh-CN" sz="4000" dirty="0" smtClean="0"/>
              <a:t>         pair(FIRST const&amp; f, SECOND const&amp; s) : first(f),second(s){}</a:t>
            </a:r>
            <a:endParaRPr lang="en-US" altLang="zh-CN" sz="4000" dirty="0" smtClean="0"/>
          </a:p>
          <a:p>
            <a:pPr eaLnBrk="1" hangingPunct="1">
              <a:buNone/>
              <a:defRPr/>
            </a:pPr>
            <a:r>
              <a:rPr lang="en-US" altLang="zh-CN" sz="4000" dirty="0" smtClean="0"/>
              <a:t>            FIRST </a:t>
            </a:r>
            <a:r>
              <a:rPr lang="en-US" altLang="zh-CN" sz="4000" dirty="0" err="1" smtClean="0"/>
              <a:t>first</a:t>
            </a:r>
            <a:r>
              <a:rPr lang="en-US" altLang="zh-CN" sz="4000" dirty="0" smtClean="0"/>
              <a:t>; //</a:t>
            </a:r>
            <a:r>
              <a:rPr lang="zh-CN" altLang="en-US" sz="4000" dirty="0" smtClean="0"/>
              <a:t>键</a:t>
            </a:r>
            <a:endParaRPr lang="zh-CN" altLang="en-US" sz="4000" dirty="0" smtClean="0"/>
          </a:p>
          <a:p>
            <a:pPr eaLnBrk="1" hangingPunct="1">
              <a:buNone/>
              <a:defRPr/>
            </a:pPr>
            <a:r>
              <a:rPr lang="zh-CN" altLang="en-US" sz="4000" dirty="0" smtClean="0"/>
              <a:t>            </a:t>
            </a:r>
            <a:r>
              <a:rPr lang="en-US" altLang="zh-CN" sz="4000" dirty="0" smtClean="0"/>
              <a:t>SECOND second;//</a:t>
            </a:r>
            <a:r>
              <a:rPr lang="zh-CN" altLang="en-US" sz="4000" dirty="0" smtClean="0"/>
              <a:t>值</a:t>
            </a:r>
            <a:endParaRPr lang="zh-CN" altLang="en-US" sz="4000" dirty="0" smtClean="0"/>
          </a:p>
          <a:p>
            <a:pPr eaLnBrk="1" hangingPunct="1">
              <a:buNone/>
              <a:defRPr/>
            </a:pPr>
            <a:r>
              <a:rPr lang="en-US" altLang="zh-CN" sz="4000" dirty="0" smtClean="0"/>
              <a:t>      }</a:t>
            </a:r>
            <a:endParaRPr lang="en-US" altLang="zh-CN" sz="4000" dirty="0" smtClean="0"/>
          </a:p>
          <a:p>
            <a:pPr eaLnBrk="1" hangingPunct="1">
              <a:buNone/>
              <a:defRPr/>
            </a:pPr>
            <a:r>
              <a:rPr lang="zh-CN" altLang="en-US" sz="4000" dirty="0" smtClean="0"/>
              <a:t>      映射的迭代器相当于指向</a:t>
            </a:r>
            <a:r>
              <a:rPr lang="en-US" altLang="zh-CN" sz="4000" dirty="0" smtClean="0"/>
              <a:t>pair</a:t>
            </a:r>
            <a:r>
              <a:rPr lang="zh-CN" altLang="en-US" sz="4000" dirty="0" smtClean="0"/>
              <a:t>对象的指针。</a:t>
            </a:r>
            <a:endParaRPr lang="zh-CN" altLang="en-US" sz="4000" dirty="0" smtClean="0"/>
          </a:p>
          <a:p>
            <a:pPr eaLnBrk="1" hangingPunct="1">
              <a:buNone/>
              <a:defRPr/>
            </a:pPr>
            <a:r>
              <a:rPr lang="en-US" altLang="zh-CN" sz="4000" dirty="0" smtClean="0"/>
              <a:t>  </a:t>
            </a:r>
            <a:r>
              <a:rPr lang="zh-CN" altLang="en-US" sz="4000" dirty="0" smtClean="0"/>
              <a:t>（</a:t>
            </a:r>
            <a:r>
              <a:rPr lang="en-US" altLang="zh-CN" sz="4000" dirty="0" smtClean="0"/>
              <a:t>7</a:t>
            </a:r>
            <a:r>
              <a:rPr lang="zh-CN" altLang="en-US" sz="4000" dirty="0" smtClean="0"/>
              <a:t>）映射中的键是只读的。 </a:t>
            </a:r>
            <a:endParaRPr lang="zh-CN" altLang="en-US" sz="4000" dirty="0" smtClean="0"/>
          </a:p>
          <a:p>
            <a:pPr eaLnBrk="1" hangingPunct="1">
              <a:buNone/>
              <a:defRPr/>
            </a:pPr>
            <a:r>
              <a:rPr lang="en-US" altLang="zh-CN" sz="4000" dirty="0" smtClean="0"/>
              <a:t>  </a:t>
            </a:r>
            <a:r>
              <a:rPr lang="zh-CN" altLang="en-US" sz="4000" dirty="0" smtClean="0"/>
              <a:t>（</a:t>
            </a:r>
            <a:r>
              <a:rPr lang="en-US" altLang="zh-CN" sz="4000" dirty="0" smtClean="0"/>
              <a:t>8</a:t>
            </a:r>
            <a:r>
              <a:rPr lang="zh-CN" altLang="en-US" sz="4000" dirty="0" smtClean="0"/>
              <a:t>）检索性能好（一砍砍一半）构建和修改性能较差 ，适用于</a:t>
            </a:r>
            <a:endParaRPr lang="en-US" altLang="zh-CN" sz="4000" dirty="0" smtClean="0"/>
          </a:p>
          <a:p>
            <a:pPr eaLnBrk="1" hangingPunct="1">
              <a:buNone/>
              <a:defRPr/>
            </a:pPr>
            <a:r>
              <a:rPr lang="en-US" altLang="zh-CN" sz="4000" dirty="0" smtClean="0"/>
              <a:t>           </a:t>
            </a:r>
            <a:r>
              <a:rPr lang="zh-CN" altLang="en-US" sz="4000" dirty="0" smtClean="0"/>
              <a:t>结构稳定，但是需要频繁检索的操作。</a:t>
            </a:r>
            <a:endParaRPr lang="zh-CN" altLang="en-US" sz="4000" dirty="0" smtClean="0"/>
          </a:p>
          <a:p>
            <a:pPr eaLnBrk="1" hangingPunct="1">
              <a:buNone/>
              <a:defRPr/>
            </a:pPr>
            <a:r>
              <a:rPr lang="en-US" altLang="zh-CN" sz="4000" dirty="0" smtClean="0"/>
              <a:t>  </a:t>
            </a:r>
            <a:r>
              <a:rPr lang="zh-CN" altLang="en-US" sz="4000" dirty="0" smtClean="0"/>
              <a:t>（</a:t>
            </a:r>
            <a:r>
              <a:rPr lang="en-US" altLang="zh-CN" sz="4000" dirty="0" smtClean="0"/>
              <a:t>9</a:t>
            </a:r>
            <a:r>
              <a:rPr lang="zh-CN" altLang="en-US" sz="4000" dirty="0" smtClean="0"/>
              <a:t>）支持“下标”运算，用键作为下标，得到对应的值的引用，如</a:t>
            </a:r>
            <a:endParaRPr lang="en-US" altLang="zh-CN" sz="4000" dirty="0" smtClean="0"/>
          </a:p>
          <a:p>
            <a:pPr eaLnBrk="1" hangingPunct="1">
              <a:buNone/>
              <a:defRPr/>
            </a:pPr>
            <a:r>
              <a:rPr lang="en-US" altLang="zh-CN" sz="4000" dirty="0" smtClean="0"/>
              <a:t>          </a:t>
            </a:r>
            <a:r>
              <a:rPr lang="zh-CN" altLang="en-US" sz="4000" dirty="0" smtClean="0"/>
              <a:t>果所给出的键不存在，增加一个节点，返回其值的引用。</a:t>
            </a:r>
            <a:endParaRPr lang="zh-CN" altLang="en-US" sz="4000"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ctrTitle"/>
          </p:nvPr>
        </p:nvSpPr>
        <p:spPr>
          <a:xfrm>
            <a:off x="0" y="357188"/>
            <a:ext cx="8201025" cy="928687"/>
          </a:xfrm>
          <a:noFill/>
        </p:spPr>
        <p:txBody>
          <a:bodyPr/>
          <a:lstStyle/>
          <a:p>
            <a:pPr eaLnBrk="1" hangingPunct="1"/>
            <a:r>
              <a:rPr lang="zh-CN" altLang="en-US" dirty="0" smtClean="0"/>
              <a:t>映射</a:t>
            </a:r>
            <a:endParaRPr lang="zh-CN" altLang="en-US" dirty="0" smtClean="0"/>
          </a:p>
        </p:txBody>
      </p:sp>
      <p:sp>
        <p:nvSpPr>
          <p:cNvPr id="3" name="内容占位符 2"/>
          <p:cNvSpPr>
            <a:spLocks noGrp="1"/>
          </p:cNvSpPr>
          <p:nvPr>
            <p:ph idx="1"/>
          </p:nvPr>
        </p:nvSpPr>
        <p:spPr>
          <a:xfrm>
            <a:off x="457200" y="1600200"/>
            <a:ext cx="8229600" cy="4525963"/>
          </a:xfrm>
        </p:spPr>
        <p:txBody>
          <a:bodyPr>
            <a:normAutofit/>
          </a:bodyPr>
          <a:lstStyle/>
          <a:p>
            <a:pPr eaLnBrk="1" hangingPunct="1">
              <a:buNone/>
              <a:defRPr/>
            </a:pPr>
            <a:r>
              <a:rPr lang="en-US" altLang="zh-CN" dirty="0" smtClean="0"/>
              <a:t>  </a:t>
            </a:r>
            <a:r>
              <a:rPr lang="zh-CN" altLang="en-US" sz="2400" dirty="0" smtClean="0"/>
              <a:t>（</a:t>
            </a:r>
            <a:r>
              <a:rPr lang="en-US" altLang="zh-CN" sz="2400" dirty="0" smtClean="0"/>
              <a:t>10</a:t>
            </a:r>
            <a:r>
              <a:rPr lang="zh-CN" altLang="en-US" sz="2400" dirty="0" smtClean="0"/>
              <a:t>）成员函数</a:t>
            </a:r>
            <a:endParaRPr lang="zh-CN" altLang="en-US" sz="2400" dirty="0" smtClean="0"/>
          </a:p>
          <a:p>
            <a:pPr eaLnBrk="1" hangingPunct="1">
              <a:buNone/>
              <a:defRPr/>
            </a:pPr>
            <a:r>
              <a:rPr lang="en-US" altLang="zh-CN" sz="2400" dirty="0" smtClean="0"/>
              <a:t>       insert( pair&lt;FIRST,SECOND&gt;(</a:t>
            </a:r>
            <a:r>
              <a:rPr lang="zh-CN" altLang="en-US" sz="2400" dirty="0" smtClean="0"/>
              <a:t>键，值</a:t>
            </a:r>
            <a:r>
              <a:rPr lang="en-US" altLang="zh-CN" sz="2400" dirty="0" smtClean="0"/>
              <a:t>) )</a:t>
            </a:r>
            <a:endParaRPr lang="en-US" altLang="zh-CN" sz="2400" dirty="0" smtClean="0"/>
          </a:p>
          <a:p>
            <a:pPr eaLnBrk="1" hangingPunct="1">
              <a:buNone/>
              <a:defRPr/>
            </a:pPr>
            <a:r>
              <a:rPr lang="en-US" altLang="zh-CN" sz="2400" dirty="0" smtClean="0"/>
              <a:t>       insert( </a:t>
            </a:r>
            <a:r>
              <a:rPr lang="en-US" altLang="zh-CN" sz="2400" dirty="0" err="1" smtClean="0"/>
              <a:t>make_pair</a:t>
            </a:r>
            <a:r>
              <a:rPr lang="en-US" altLang="zh-CN" sz="2400" dirty="0" smtClean="0"/>
              <a:t>(</a:t>
            </a:r>
            <a:r>
              <a:rPr lang="zh-CN" altLang="en-US" sz="2400" dirty="0" smtClean="0"/>
              <a:t>键，值</a:t>
            </a:r>
            <a:r>
              <a:rPr lang="en-US" altLang="zh-CN" sz="2400" dirty="0" smtClean="0"/>
              <a:t>))</a:t>
            </a:r>
            <a:endParaRPr lang="en-US" altLang="zh-CN" sz="2400" dirty="0" smtClean="0"/>
          </a:p>
          <a:p>
            <a:pPr eaLnBrk="1" hangingPunct="1">
              <a:buNone/>
              <a:defRPr/>
            </a:pPr>
            <a:r>
              <a:rPr lang="zh-CN" altLang="en-US" sz="2400" dirty="0" smtClean="0"/>
              <a:t>       迭代器 </a:t>
            </a:r>
            <a:r>
              <a:rPr lang="en-US" altLang="zh-CN" sz="2400" dirty="0" smtClean="0"/>
              <a:t>= find(</a:t>
            </a:r>
            <a:r>
              <a:rPr lang="zh-CN" altLang="en-US" sz="2400" dirty="0" smtClean="0"/>
              <a:t>键</a:t>
            </a:r>
            <a:r>
              <a:rPr lang="en-US" altLang="zh-CN" sz="2400" dirty="0" smtClean="0"/>
              <a:t>)</a:t>
            </a:r>
            <a:r>
              <a:rPr lang="zh-CN" altLang="en-US" sz="2400" dirty="0" smtClean="0"/>
              <a:t>；</a:t>
            </a:r>
            <a:endParaRPr lang="en-US" altLang="zh-CN" sz="2400" dirty="0" smtClean="0"/>
          </a:p>
          <a:p>
            <a:pPr eaLnBrk="1" hangingPunct="1">
              <a:buNone/>
              <a:defRPr/>
            </a:pPr>
            <a:r>
              <a:rPr lang="en-US" altLang="zh-CN" sz="2400" dirty="0" smtClean="0"/>
              <a:t>       </a:t>
            </a:r>
            <a:r>
              <a:rPr lang="zh-CN" altLang="en-US" sz="2400" dirty="0" smtClean="0"/>
              <a:t>失败返回终止迭代（并非全局函数而是 成员函数）</a:t>
            </a:r>
            <a:endParaRPr lang="zh-CN" alt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ctrTitle"/>
          </p:nvPr>
        </p:nvSpPr>
        <p:spPr>
          <a:xfrm>
            <a:off x="0" y="357188"/>
            <a:ext cx="8201025" cy="928687"/>
          </a:xfrm>
          <a:noFill/>
        </p:spPr>
        <p:txBody>
          <a:bodyPr/>
          <a:lstStyle/>
          <a:p>
            <a:pPr eaLnBrk="1" hangingPunct="1"/>
            <a:r>
              <a:rPr lang="zh-CN" altLang="en-US" dirty="0" smtClean="0"/>
              <a:t>多重映射</a:t>
            </a:r>
            <a:endParaRPr lang="zh-CN" altLang="en-US" dirty="0" smtClean="0"/>
          </a:p>
        </p:txBody>
      </p:sp>
      <p:sp>
        <p:nvSpPr>
          <p:cNvPr id="3" name="内容占位符 2"/>
          <p:cNvSpPr>
            <a:spLocks noGrp="1"/>
          </p:cNvSpPr>
          <p:nvPr>
            <p:ph idx="1"/>
          </p:nvPr>
        </p:nvSpPr>
        <p:spPr>
          <a:xfrm>
            <a:off x="457200" y="1412875"/>
            <a:ext cx="8229600" cy="5040313"/>
          </a:xfrm>
        </p:spPr>
        <p:txBody>
          <a:bodyPr>
            <a:normAutofit/>
          </a:bodyPr>
          <a:lstStyle/>
          <a:p>
            <a:pPr eaLnBrk="1" hangingPunct="1">
              <a:buNone/>
              <a:defRPr/>
            </a:pPr>
            <a:r>
              <a:rPr lang="en-US" altLang="zh-CN" sz="2400" dirty="0" smtClean="0"/>
              <a:t>8</a:t>
            </a:r>
            <a:r>
              <a:rPr lang="zh-CN" altLang="en-US" sz="2400" dirty="0" smtClean="0"/>
              <a:t>） 多重映射</a:t>
            </a:r>
            <a:r>
              <a:rPr lang="en-US" altLang="zh-CN" sz="2400" dirty="0" smtClean="0"/>
              <a:t>(map)</a:t>
            </a:r>
            <a:endParaRPr lang="en-US" altLang="zh-CN" sz="2400" dirty="0" smtClean="0"/>
          </a:p>
          <a:p>
            <a:pPr eaLnBrk="1" hangingPunct="1">
              <a:buNone/>
              <a:defRPr/>
            </a:pPr>
            <a:r>
              <a:rPr lang="en-US" altLang="zh-CN" sz="2400" dirty="0" smtClean="0"/>
              <a:t>    </a:t>
            </a:r>
            <a:r>
              <a:rPr lang="zh-CN" altLang="en-US" sz="2400" dirty="0" smtClean="0"/>
              <a:t>允许键重复的映射，表示一对多的逻辑关系，不支持下标运算符。</a:t>
            </a:r>
            <a:endParaRPr lang="en-US" altLang="zh-CN" sz="2400" dirty="0" smtClean="0"/>
          </a:p>
          <a:p>
            <a:pPr eaLnBrk="1" hangingPunct="1">
              <a:buNone/>
              <a:defRPr/>
            </a:pPr>
            <a:endParaRPr lang="en-US" altLang="zh-CN" sz="2400" dirty="0" smtClean="0"/>
          </a:p>
          <a:p>
            <a:pPr eaLnBrk="1" hangingPunct="1">
              <a:buNone/>
              <a:defRPr/>
            </a:pPr>
            <a:r>
              <a:rPr lang="en-US" altLang="zh-CN" sz="2400" dirty="0" smtClean="0"/>
              <a:t>9</a:t>
            </a:r>
            <a:r>
              <a:rPr lang="zh-CN" altLang="en-US" sz="2400" dirty="0" smtClean="0"/>
              <a:t>） 集合（</a:t>
            </a:r>
            <a:r>
              <a:rPr lang="en-US" altLang="zh-CN" sz="2400" dirty="0" smtClean="0"/>
              <a:t>set</a:t>
            </a:r>
            <a:r>
              <a:rPr lang="zh-CN" altLang="en-US" sz="2400" dirty="0" smtClean="0"/>
              <a:t>）</a:t>
            </a:r>
            <a:endParaRPr lang="en-US" altLang="zh-CN" sz="2400" dirty="0" smtClean="0"/>
          </a:p>
          <a:p>
            <a:pPr eaLnBrk="1" hangingPunct="1">
              <a:buNone/>
              <a:defRPr/>
            </a:pPr>
            <a:r>
              <a:rPr lang="zh-CN" altLang="en-US" sz="2400" dirty="0" smtClean="0"/>
              <a:t>    没有值只有键的映射</a:t>
            </a:r>
            <a:endParaRPr lang="zh-CN" altLang="en-US" sz="2400" dirty="0" smtClean="0"/>
          </a:p>
          <a:p>
            <a:pPr eaLnBrk="1" hangingPunct="1">
              <a:buNone/>
              <a:defRPr/>
            </a:pPr>
            <a:r>
              <a:rPr lang="zh-CN" altLang="en-US" sz="2400" dirty="0" smtClean="0"/>
              <a:t>    比向量等基本容器相比最大优势就是 </a:t>
            </a:r>
            <a:r>
              <a:rPr lang="zh-CN" altLang="en-US" sz="2400" b="1" dirty="0" smtClean="0">
                <a:solidFill>
                  <a:srgbClr val="FF0000"/>
                </a:solidFill>
              </a:rPr>
              <a:t>排重</a:t>
            </a:r>
            <a:r>
              <a:rPr lang="zh-CN" altLang="en-US" sz="2400" dirty="0" smtClean="0"/>
              <a:t>。</a:t>
            </a:r>
            <a:endParaRPr lang="zh-CN" altLang="en-US" sz="2400" dirty="0" smtClean="0"/>
          </a:p>
          <a:p>
            <a:pPr eaLnBrk="1" hangingPunct="1">
              <a:buNone/>
              <a:defRPr/>
            </a:pPr>
            <a:endParaRPr lang="en-US" altLang="zh-CN" sz="2400" dirty="0" smtClean="0"/>
          </a:p>
          <a:p>
            <a:pPr eaLnBrk="1" hangingPunct="1">
              <a:buNone/>
              <a:defRPr/>
            </a:pPr>
            <a:r>
              <a:rPr lang="en-US" altLang="zh-CN" sz="2400" dirty="0" smtClean="0"/>
              <a:t>10</a:t>
            </a:r>
            <a:r>
              <a:rPr lang="zh-CN" altLang="en-US" sz="2400" dirty="0" smtClean="0"/>
              <a:t>）多重集合（</a:t>
            </a:r>
            <a:r>
              <a:rPr lang="en-US" altLang="zh-CN" sz="2400" dirty="0" smtClean="0"/>
              <a:t>set</a:t>
            </a:r>
            <a:r>
              <a:rPr lang="zh-CN" altLang="en-US" sz="2400" dirty="0" smtClean="0"/>
              <a:t>）</a:t>
            </a:r>
            <a:endParaRPr lang="zh-CN" altLang="en-US" sz="2400" dirty="0" smtClean="0"/>
          </a:p>
          <a:p>
            <a:pPr eaLnBrk="1" hangingPunct="1">
              <a:buNone/>
              <a:defRPr/>
            </a:pPr>
            <a:r>
              <a:rPr lang="zh-CN" altLang="en-US" sz="2400" dirty="0" smtClean="0"/>
              <a:t>   没有值只有键的多重映射</a:t>
            </a:r>
            <a:endParaRPr lang="zh-CN" altLang="en-US" sz="2400" dirty="0" smtClean="0"/>
          </a:p>
          <a:p>
            <a:pPr eaLnBrk="1" hangingPunct="1">
              <a:buNone/>
              <a:defRPr/>
            </a:pPr>
            <a:endParaRPr lang="zh-CN" altLang="en-US" sz="2400"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ctrTitle"/>
          </p:nvPr>
        </p:nvSpPr>
        <p:spPr>
          <a:xfrm>
            <a:off x="0" y="357188"/>
            <a:ext cx="8201025" cy="928687"/>
          </a:xfrm>
          <a:noFill/>
        </p:spPr>
        <p:txBody>
          <a:bodyPr/>
          <a:lstStyle/>
          <a:p>
            <a:pPr eaLnBrk="1" hangingPunct="1"/>
            <a:r>
              <a:rPr lang="zh-CN" altLang="en-US" dirty="0" smtClean="0"/>
              <a:t>网络爬虫</a:t>
            </a:r>
            <a:r>
              <a:rPr lang="en-US" altLang="zh-CN" dirty="0" smtClean="0"/>
              <a:t>-1</a:t>
            </a:r>
            <a:endParaRPr lang="zh-CN" altLang="en-US" dirty="0" smtClean="0"/>
          </a:p>
        </p:txBody>
      </p:sp>
      <p:sp>
        <p:nvSpPr>
          <p:cNvPr id="82946" name="内容占位符 2"/>
          <p:cNvSpPr>
            <a:spLocks noGrp="1"/>
          </p:cNvSpPr>
          <p:nvPr>
            <p:ph idx="1"/>
          </p:nvPr>
        </p:nvSpPr>
        <p:spPr>
          <a:xfrm>
            <a:off x="457200" y="1285860"/>
            <a:ext cx="8229600" cy="5143536"/>
          </a:xfrm>
        </p:spPr>
        <p:txBody>
          <a:bodyPr>
            <a:noAutofit/>
          </a:bodyPr>
          <a:lstStyle/>
          <a:p>
            <a:pPr eaLnBrk="1" hangingPunct="1">
              <a:buNone/>
            </a:pPr>
            <a:r>
              <a:rPr lang="zh-CN" altLang="en-US" sz="2800" dirty="0" smtClean="0"/>
              <a:t>一 可变长参数</a:t>
            </a:r>
            <a:endParaRPr lang="en-US" altLang="zh-CN" sz="2800" dirty="0" smtClean="0"/>
          </a:p>
          <a:p>
            <a:pPr eaLnBrk="1" hangingPunct="1">
              <a:buNone/>
            </a:pPr>
            <a:endParaRPr lang="en-US" altLang="zh-CN" sz="2000" dirty="0" smtClean="0"/>
          </a:p>
          <a:p>
            <a:pPr eaLnBrk="1" hangingPunct="1">
              <a:buNone/>
            </a:pPr>
            <a:r>
              <a:rPr lang="en-US" altLang="zh-CN" sz="2400" dirty="0" err="1" smtClean="0"/>
              <a:t>va_start</a:t>
            </a:r>
            <a:endParaRPr lang="en-US" altLang="zh-CN" sz="2400" dirty="0" smtClean="0"/>
          </a:p>
          <a:p>
            <a:pPr eaLnBrk="1" hangingPunct="1">
              <a:buNone/>
            </a:pPr>
            <a:endParaRPr lang="en-US" altLang="zh-CN" sz="2400" dirty="0" smtClean="0"/>
          </a:p>
          <a:p>
            <a:pPr eaLnBrk="1" hangingPunct="1">
              <a:buNone/>
            </a:pPr>
            <a:r>
              <a:rPr lang="en-US" altLang="zh-CN" sz="2400" dirty="0" err="1" smtClean="0"/>
              <a:t>va_arg</a:t>
            </a:r>
            <a:endParaRPr lang="en-US" altLang="zh-CN" sz="2400" dirty="0" smtClean="0"/>
          </a:p>
          <a:p>
            <a:pPr eaLnBrk="1" hangingPunct="1">
              <a:buNone/>
            </a:pPr>
            <a:endParaRPr lang="en-US" altLang="zh-CN" sz="2400" dirty="0" smtClean="0"/>
          </a:p>
          <a:p>
            <a:pPr eaLnBrk="1" hangingPunct="1">
              <a:buNone/>
            </a:pPr>
            <a:r>
              <a:rPr lang="en-US" altLang="zh-CN" sz="2400" dirty="0" err="1" smtClean="0"/>
              <a:t>va_end</a:t>
            </a:r>
            <a:endParaRPr lang="en-US" altLang="zh-CN" sz="2400" dirty="0" smtClean="0"/>
          </a:p>
          <a:p>
            <a:pPr eaLnBrk="1" hangingPunct="1">
              <a:buNone/>
            </a:pPr>
            <a:endParaRPr lang="en-US" altLang="zh-CN" sz="2000"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ctrTitle"/>
          </p:nvPr>
        </p:nvSpPr>
        <p:spPr>
          <a:xfrm>
            <a:off x="0" y="357188"/>
            <a:ext cx="8201025" cy="928687"/>
          </a:xfrm>
          <a:noFill/>
        </p:spPr>
        <p:txBody>
          <a:bodyPr/>
          <a:lstStyle/>
          <a:p>
            <a:pPr eaLnBrk="1" hangingPunct="1"/>
            <a:r>
              <a:rPr lang="zh-CN" altLang="en-US" dirty="0" smtClean="0"/>
              <a:t>网络爬虫</a:t>
            </a:r>
            <a:r>
              <a:rPr lang="en-US" altLang="zh-CN" dirty="0" smtClean="0"/>
              <a:t>-1</a:t>
            </a:r>
            <a:endParaRPr lang="zh-CN" altLang="en-US" dirty="0" smtClean="0"/>
          </a:p>
        </p:txBody>
      </p:sp>
      <p:sp>
        <p:nvSpPr>
          <p:cNvPr id="82946" name="内容占位符 2"/>
          <p:cNvSpPr>
            <a:spLocks noGrp="1"/>
          </p:cNvSpPr>
          <p:nvPr>
            <p:ph idx="1"/>
          </p:nvPr>
        </p:nvSpPr>
        <p:spPr>
          <a:xfrm>
            <a:off x="457200" y="1285860"/>
            <a:ext cx="8229600" cy="5143536"/>
          </a:xfrm>
        </p:spPr>
        <p:txBody>
          <a:bodyPr>
            <a:noAutofit/>
          </a:bodyPr>
          <a:lstStyle/>
          <a:p>
            <a:pPr eaLnBrk="1" hangingPunct="1">
              <a:buNone/>
            </a:pPr>
            <a:r>
              <a:rPr lang="zh-CN" altLang="en-US" sz="2800" dirty="0" smtClean="0"/>
              <a:t>二 字符串处理函数</a:t>
            </a:r>
            <a:endParaRPr lang="en-US" altLang="zh-CN" sz="2800" dirty="0" smtClean="0"/>
          </a:p>
          <a:p>
            <a:pPr eaLnBrk="1" hangingPunct="1">
              <a:buNone/>
            </a:pPr>
            <a:endParaRPr lang="en-US" altLang="zh-CN" sz="2000" dirty="0" smtClean="0"/>
          </a:p>
          <a:p>
            <a:pPr eaLnBrk="1" hangingPunct="1">
              <a:buNone/>
            </a:pPr>
            <a:r>
              <a:rPr lang="en-US" altLang="zh-CN" sz="2000" dirty="0" smtClean="0"/>
              <a:t>strtok</a:t>
            </a:r>
            <a:endParaRPr lang="en-US" altLang="zh-CN" sz="2000" dirty="0" smtClean="0"/>
          </a:p>
          <a:p>
            <a:pPr eaLnBrk="1" hangingPunct="1">
              <a:buNone/>
            </a:pPr>
            <a:endParaRPr lang="en-US" altLang="zh-CN" sz="2000"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ctrTitle"/>
          </p:nvPr>
        </p:nvSpPr>
        <p:spPr>
          <a:xfrm>
            <a:off x="0" y="357188"/>
            <a:ext cx="8201025" cy="928687"/>
          </a:xfrm>
          <a:noFill/>
        </p:spPr>
        <p:txBody>
          <a:bodyPr/>
          <a:lstStyle/>
          <a:p>
            <a:pPr eaLnBrk="1" hangingPunct="1"/>
            <a:r>
              <a:rPr lang="zh-CN" altLang="en-US" dirty="0" smtClean="0"/>
              <a:t>网络爬虫</a:t>
            </a:r>
            <a:r>
              <a:rPr lang="en-US" altLang="zh-CN" dirty="0" smtClean="0"/>
              <a:t>-1</a:t>
            </a:r>
            <a:endParaRPr lang="zh-CN" altLang="en-US" dirty="0" smtClean="0"/>
          </a:p>
        </p:txBody>
      </p:sp>
      <p:sp>
        <p:nvSpPr>
          <p:cNvPr id="82946" name="内容占位符 2"/>
          <p:cNvSpPr>
            <a:spLocks noGrp="1"/>
          </p:cNvSpPr>
          <p:nvPr>
            <p:ph idx="1"/>
          </p:nvPr>
        </p:nvSpPr>
        <p:spPr>
          <a:xfrm>
            <a:off x="457200" y="1600200"/>
            <a:ext cx="8229600" cy="4525963"/>
          </a:xfrm>
        </p:spPr>
        <p:txBody>
          <a:bodyPr>
            <a:normAutofit fontScale="55000" lnSpcReduction="20000"/>
          </a:bodyPr>
          <a:lstStyle/>
          <a:p>
            <a:pPr eaLnBrk="1" hangingPunct="1">
              <a:buNone/>
            </a:pPr>
            <a:r>
              <a:rPr lang="zh-CN" altLang="en-US" sz="4500" dirty="0" smtClean="0"/>
              <a:t>三 </a:t>
            </a:r>
            <a:r>
              <a:rPr lang="en-US" altLang="zh-CN" sz="4500" dirty="0" smtClean="0"/>
              <a:t>DNS</a:t>
            </a:r>
            <a:r>
              <a:rPr lang="zh-CN" altLang="en-US" sz="4500" dirty="0" smtClean="0"/>
              <a:t>域名解析</a:t>
            </a:r>
            <a:endParaRPr lang="zh-CN" altLang="en-US" dirty="0" smtClean="0"/>
          </a:p>
          <a:p>
            <a:pPr eaLnBrk="1" hangingPunct="1">
              <a:buNone/>
            </a:pPr>
            <a:r>
              <a:rPr lang="en-US" altLang="zh-CN" sz="3600" dirty="0" smtClean="0"/>
              <a:t>1</a:t>
            </a:r>
            <a:r>
              <a:rPr lang="zh-CN" altLang="en-US" sz="3600" dirty="0" smtClean="0"/>
              <a:t>）统一资源定位符</a:t>
            </a:r>
            <a:endParaRPr lang="zh-CN" altLang="en-US" sz="3600" dirty="0" smtClean="0"/>
          </a:p>
          <a:p>
            <a:pPr eaLnBrk="1" hangingPunct="1">
              <a:buNone/>
            </a:pPr>
            <a:r>
              <a:rPr lang="zh-CN" altLang="en-US" sz="3600" dirty="0" smtClean="0"/>
              <a:t>     就是在互联网上为某个特定资源（服务器端文件）设定的唯一标识。</a:t>
            </a:r>
            <a:endParaRPr lang="zh-CN" altLang="en-US" sz="3600" dirty="0" smtClean="0"/>
          </a:p>
          <a:p>
            <a:pPr eaLnBrk="1" hangingPunct="1">
              <a:buNone/>
            </a:pPr>
            <a:r>
              <a:rPr lang="zh-CN" altLang="en-US" sz="3600" dirty="0" smtClean="0"/>
              <a:t>     </a:t>
            </a:r>
            <a:r>
              <a:rPr lang="en-US" altLang="zh-CN" sz="3600" dirty="0" smtClean="0"/>
              <a:t>http://tmooc.cn</a:t>
            </a:r>
            <a:r>
              <a:rPr lang="zh-CN" altLang="en-US" sz="3600" dirty="0" smtClean="0"/>
              <a:t>：</a:t>
            </a:r>
            <a:r>
              <a:rPr lang="en-US" altLang="zh-CN" sz="3600" dirty="0" smtClean="0"/>
              <a:t>80/web/index_new.html</a:t>
            </a:r>
            <a:endParaRPr lang="en-US" altLang="zh-CN" sz="3600" dirty="0" smtClean="0"/>
          </a:p>
          <a:p>
            <a:pPr eaLnBrk="1" hangingPunct="1">
              <a:buNone/>
            </a:pPr>
            <a:endParaRPr lang="en-US" altLang="zh-CN" sz="3600" dirty="0" smtClean="0"/>
          </a:p>
          <a:p>
            <a:pPr eaLnBrk="1" hangingPunct="1">
              <a:buNone/>
            </a:pPr>
            <a:r>
              <a:rPr lang="en-US" altLang="zh-CN" sz="3600" dirty="0" smtClean="0"/>
              <a:t>http://     </a:t>
            </a:r>
            <a:r>
              <a:rPr lang="zh-CN" altLang="en-US" sz="3600" dirty="0" smtClean="0"/>
              <a:t>协议标签   </a:t>
            </a:r>
            <a:endParaRPr lang="zh-CN" altLang="en-US" sz="3600" dirty="0" smtClean="0"/>
          </a:p>
          <a:p>
            <a:pPr eaLnBrk="1" hangingPunct="1">
              <a:buNone/>
            </a:pPr>
            <a:r>
              <a:rPr lang="en-US" altLang="zh-CN" sz="3600" dirty="0" smtClean="0"/>
              <a:t>tmooc.cn </a:t>
            </a:r>
            <a:r>
              <a:rPr lang="zh-CN" altLang="en-US" sz="3600" dirty="0" smtClean="0"/>
              <a:t>主机域名 </a:t>
            </a:r>
            <a:endParaRPr lang="en-US" altLang="zh-CN" sz="3600" dirty="0" smtClean="0"/>
          </a:p>
          <a:p>
            <a:pPr eaLnBrk="1" hangingPunct="1">
              <a:buNone/>
            </a:pPr>
            <a:r>
              <a:rPr lang="en-US" altLang="zh-CN" sz="3600" dirty="0" smtClean="0"/>
              <a:t>/web/index_new.html - </a:t>
            </a:r>
            <a:r>
              <a:rPr lang="zh-CN" altLang="en-US" sz="3600" dirty="0" smtClean="0"/>
              <a:t>资源路径</a:t>
            </a:r>
            <a:endParaRPr lang="zh-CN" altLang="en-US" sz="3600" dirty="0" smtClean="0"/>
          </a:p>
          <a:p>
            <a:pPr eaLnBrk="1" hangingPunct="1">
              <a:buNone/>
            </a:pPr>
            <a:r>
              <a:rPr lang="en-US" altLang="zh-CN" sz="3600" dirty="0" smtClean="0"/>
              <a:t>80 - </a:t>
            </a:r>
            <a:r>
              <a:rPr lang="zh-CN" altLang="en-US" sz="3600" dirty="0" smtClean="0"/>
              <a:t>主机通信端口号</a:t>
            </a:r>
            <a:endParaRPr lang="zh-CN" altLang="en-US" sz="3600" dirty="0" smtClean="0"/>
          </a:p>
          <a:p>
            <a:pPr eaLnBrk="1" hangingPunct="1">
              <a:buNone/>
            </a:pPr>
            <a:r>
              <a:rPr lang="zh-CN" altLang="en-US" sz="3600" dirty="0" smtClean="0"/>
              <a:t>  </a:t>
            </a:r>
            <a:endParaRPr lang="zh-CN" altLang="en-US" sz="3600" dirty="0" smtClean="0"/>
          </a:p>
          <a:p>
            <a:pPr eaLnBrk="1" hangingPunct="1">
              <a:buNone/>
            </a:pPr>
            <a:r>
              <a:rPr lang="zh-CN" altLang="en-US" sz="3600" dirty="0" smtClean="0"/>
              <a:t>域名解析服务器就是运行域名解析服务的计算机，该计算机负责保存域</a:t>
            </a:r>
            <a:endParaRPr lang="en-US" altLang="zh-CN" sz="3600" dirty="0" smtClean="0"/>
          </a:p>
          <a:p>
            <a:pPr eaLnBrk="1" hangingPunct="1">
              <a:buNone/>
            </a:pPr>
            <a:r>
              <a:rPr lang="zh-CN" altLang="en-US" sz="3600" dirty="0" smtClean="0"/>
              <a:t>名和</a:t>
            </a:r>
            <a:r>
              <a:rPr lang="en-US" altLang="zh-CN" sz="3600" dirty="0" smtClean="0"/>
              <a:t>IP</a:t>
            </a:r>
            <a:r>
              <a:rPr lang="zh-CN" altLang="en-US" sz="3600" dirty="0" smtClean="0"/>
              <a:t>地址的对应表。</a:t>
            </a:r>
            <a:endParaRPr lang="zh-CN" altLang="en-US" sz="3600" dirty="0" smtClean="0"/>
          </a:p>
          <a:p>
            <a:pPr eaLnBrk="1" hangingPunct="1">
              <a:buNone/>
            </a:pPr>
            <a:r>
              <a:rPr lang="zh-CN" altLang="en-US" sz="3600" dirty="0" smtClean="0"/>
              <a:t>域名解析服务的功能就是根据用户输入的域名到域名解析服务器中查询</a:t>
            </a:r>
            <a:endParaRPr lang="en-US" altLang="zh-CN" sz="3600" dirty="0" smtClean="0"/>
          </a:p>
          <a:p>
            <a:pPr eaLnBrk="1" hangingPunct="1">
              <a:buNone/>
            </a:pPr>
            <a:r>
              <a:rPr lang="zh-CN" altLang="en-US" sz="3600" dirty="0" smtClean="0"/>
              <a:t>该对应表，找到对应的</a:t>
            </a:r>
            <a:r>
              <a:rPr lang="en-US" altLang="zh-CN" sz="3600" dirty="0" smtClean="0"/>
              <a:t>IP</a:t>
            </a:r>
            <a:r>
              <a:rPr lang="zh-CN" altLang="en-US" sz="3600" dirty="0" smtClean="0"/>
              <a:t>地址</a:t>
            </a:r>
            <a:r>
              <a:rPr lang="en-US" altLang="zh-CN" sz="3600" dirty="0" smtClean="0"/>
              <a:t>.</a:t>
            </a:r>
            <a:endParaRPr lang="en-US" altLang="zh-CN" sz="3600" dirty="0" smtClean="0"/>
          </a:p>
          <a:p>
            <a:pPr eaLnBrk="1" hangingPunct="1">
              <a:buNone/>
            </a:pPr>
            <a:endParaRPr lang="zh-CN" altLang="en-US" dirty="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ctrTitle"/>
          </p:nvPr>
        </p:nvSpPr>
        <p:spPr>
          <a:xfrm>
            <a:off x="0" y="357188"/>
            <a:ext cx="8201025" cy="928687"/>
          </a:xfrm>
          <a:noFill/>
        </p:spPr>
        <p:txBody>
          <a:bodyPr/>
          <a:lstStyle/>
          <a:p>
            <a:pPr eaLnBrk="1" hangingPunct="1"/>
            <a:r>
              <a:rPr lang="zh-CN" altLang="en-US" dirty="0" smtClean="0"/>
              <a:t>网络爬虫</a:t>
            </a:r>
            <a:r>
              <a:rPr lang="en-US" altLang="zh-CN" dirty="0" smtClean="0"/>
              <a:t>-1</a:t>
            </a:r>
            <a:endParaRPr lang="zh-CN" altLang="en-US" dirty="0" smtClean="0"/>
          </a:p>
        </p:txBody>
      </p:sp>
      <p:sp>
        <p:nvSpPr>
          <p:cNvPr id="82946" name="内容占位符 2"/>
          <p:cNvSpPr>
            <a:spLocks noGrp="1"/>
          </p:cNvSpPr>
          <p:nvPr>
            <p:ph idx="1"/>
          </p:nvPr>
        </p:nvSpPr>
        <p:spPr>
          <a:xfrm>
            <a:off x="457200" y="1285860"/>
            <a:ext cx="8229600" cy="5143536"/>
          </a:xfrm>
        </p:spPr>
        <p:txBody>
          <a:bodyPr>
            <a:noAutofit/>
          </a:bodyPr>
          <a:lstStyle/>
          <a:p>
            <a:pPr eaLnBrk="1" hangingPunct="1">
              <a:buNone/>
            </a:pPr>
            <a:r>
              <a:rPr lang="en-US" altLang="zh-CN" sz="2000" dirty="0" smtClean="0"/>
              <a:t>2</a:t>
            </a:r>
            <a:r>
              <a:rPr lang="zh-CN" altLang="en-US" sz="2000" dirty="0" smtClean="0"/>
              <a:t>） 域名解析 </a:t>
            </a:r>
            <a:r>
              <a:rPr lang="en-US" altLang="zh-CN" sz="2000" dirty="0" smtClean="0"/>
              <a:t>- </a:t>
            </a:r>
            <a:r>
              <a:rPr lang="zh-CN" altLang="en-US" sz="2000" dirty="0" smtClean="0"/>
              <a:t>根据主机域名找到</a:t>
            </a:r>
            <a:r>
              <a:rPr lang="en-US" altLang="zh-CN" sz="2000" dirty="0" smtClean="0"/>
              <a:t>IP</a:t>
            </a:r>
            <a:r>
              <a:rPr lang="zh-CN" altLang="en-US" sz="2000" dirty="0" smtClean="0"/>
              <a:t>地址  </a:t>
            </a:r>
            <a:r>
              <a:rPr lang="en-US" altLang="zh-CN" sz="2000" dirty="0" smtClean="0"/>
              <a:t>&lt;</a:t>
            </a:r>
            <a:r>
              <a:rPr lang="en-US" altLang="zh-CN" sz="2000" dirty="0" err="1" smtClean="0"/>
              <a:t>netdb.h</a:t>
            </a:r>
            <a:r>
              <a:rPr lang="en-US" altLang="zh-CN" sz="2000" dirty="0" smtClean="0"/>
              <a:t>&gt;</a:t>
            </a:r>
            <a:endParaRPr lang="en-US" altLang="zh-CN" sz="2000" dirty="0" smtClean="0"/>
          </a:p>
          <a:p>
            <a:pPr eaLnBrk="1" hangingPunct="1">
              <a:buNone/>
            </a:pPr>
            <a:r>
              <a:rPr lang="en-US" altLang="zh-CN" sz="2000" dirty="0" err="1" smtClean="0"/>
              <a:t>struct</a:t>
            </a:r>
            <a:r>
              <a:rPr lang="en-US" altLang="zh-CN" sz="2000" dirty="0" smtClean="0"/>
              <a:t> </a:t>
            </a:r>
            <a:r>
              <a:rPr lang="en-US" altLang="zh-CN" sz="2000" dirty="0" err="1" smtClean="0"/>
              <a:t>hostent</a:t>
            </a:r>
            <a:r>
              <a:rPr lang="en-US" altLang="zh-CN" sz="2000" dirty="0" smtClean="0"/>
              <a:t>* </a:t>
            </a:r>
            <a:r>
              <a:rPr lang="en-US" altLang="zh-CN" sz="2000" dirty="0" err="1" smtClean="0"/>
              <a:t>gethostbyname</a:t>
            </a:r>
            <a:r>
              <a:rPr lang="en-US" altLang="zh-CN" sz="2000" dirty="0" smtClean="0"/>
              <a:t>(  char* name;//</a:t>
            </a:r>
            <a:r>
              <a:rPr lang="zh-CN" altLang="en-US" sz="2000" dirty="0" smtClean="0"/>
              <a:t>主机域名</a:t>
            </a:r>
            <a:r>
              <a:rPr lang="en-US" altLang="zh-CN" sz="2000" dirty="0" smtClean="0"/>
              <a:t>);</a:t>
            </a:r>
            <a:endParaRPr lang="en-US" altLang="zh-CN" sz="2000" dirty="0" smtClean="0"/>
          </a:p>
          <a:p>
            <a:pPr eaLnBrk="1" hangingPunct="1">
              <a:buNone/>
            </a:pPr>
            <a:endParaRPr lang="en-US" altLang="zh-CN" sz="2000" dirty="0" smtClean="0"/>
          </a:p>
          <a:p>
            <a:pPr eaLnBrk="1" hangingPunct="1">
              <a:buNone/>
            </a:pPr>
            <a:r>
              <a:rPr lang="en-US" altLang="zh-CN" sz="2000" dirty="0" err="1" smtClean="0"/>
              <a:t>struct</a:t>
            </a:r>
            <a:r>
              <a:rPr lang="en-US" altLang="zh-CN" sz="2000" dirty="0" smtClean="0"/>
              <a:t> </a:t>
            </a:r>
            <a:r>
              <a:rPr lang="en-US" altLang="zh-CN" sz="2000" dirty="0" err="1" smtClean="0"/>
              <a:t>hostent</a:t>
            </a:r>
            <a:r>
              <a:rPr lang="en-US" altLang="zh-CN" sz="2000" dirty="0" smtClean="0"/>
              <a:t>{</a:t>
            </a:r>
            <a:endParaRPr lang="en-US" altLang="zh-CN" sz="2000" dirty="0" smtClean="0"/>
          </a:p>
          <a:p>
            <a:pPr eaLnBrk="1" hangingPunct="1">
              <a:buNone/>
            </a:pPr>
            <a:r>
              <a:rPr lang="en-US" altLang="zh-CN" sz="2000" dirty="0" smtClean="0"/>
              <a:t>        char* </a:t>
            </a:r>
            <a:r>
              <a:rPr lang="en-US" altLang="zh-CN" sz="2000" dirty="0" err="1" smtClean="0"/>
              <a:t>h_name</a:t>
            </a:r>
            <a:r>
              <a:rPr lang="en-US" altLang="zh-CN" sz="2000" dirty="0" smtClean="0"/>
              <a:t>;//</a:t>
            </a:r>
            <a:r>
              <a:rPr lang="zh-CN" altLang="en-US" sz="2000" dirty="0" smtClean="0"/>
              <a:t>官方主机名（正式主机名）</a:t>
            </a:r>
            <a:endParaRPr lang="zh-CN" altLang="en-US" sz="2000" dirty="0" smtClean="0"/>
          </a:p>
          <a:p>
            <a:pPr eaLnBrk="1" hangingPunct="1">
              <a:buNone/>
            </a:pPr>
            <a:r>
              <a:rPr lang="zh-CN" altLang="en-US" sz="2000" dirty="0" smtClean="0"/>
              <a:t>        </a:t>
            </a:r>
            <a:r>
              <a:rPr lang="en-US" altLang="zh-CN" sz="2000" dirty="0" smtClean="0"/>
              <a:t>char** </a:t>
            </a:r>
            <a:r>
              <a:rPr lang="en-US" altLang="zh-CN" sz="2000" dirty="0" err="1" smtClean="0"/>
              <a:t>h_aliases</a:t>
            </a:r>
            <a:r>
              <a:rPr lang="en-US" altLang="zh-CN" sz="2000" dirty="0" smtClean="0"/>
              <a:t>;//</a:t>
            </a:r>
            <a:r>
              <a:rPr lang="zh-CN" altLang="en-US" sz="2000" dirty="0" smtClean="0"/>
              <a:t>主机别名表</a:t>
            </a:r>
            <a:endParaRPr lang="zh-CN" altLang="en-US" sz="2000" dirty="0" smtClean="0"/>
          </a:p>
          <a:p>
            <a:pPr eaLnBrk="1" hangingPunct="1">
              <a:buNone/>
            </a:pPr>
            <a:r>
              <a:rPr lang="zh-CN" altLang="en-US" sz="2000" dirty="0" smtClean="0"/>
              <a:t>        </a:t>
            </a:r>
            <a:r>
              <a:rPr lang="en-US" altLang="zh-CN" sz="2000" dirty="0" err="1" smtClean="0"/>
              <a:t>int</a:t>
            </a:r>
            <a:r>
              <a:rPr lang="en-US" altLang="zh-CN" sz="2000" dirty="0" smtClean="0"/>
              <a:t> </a:t>
            </a:r>
            <a:r>
              <a:rPr lang="en-US" altLang="zh-CN" sz="2000" dirty="0" err="1" smtClean="0"/>
              <a:t>h_addrtype</a:t>
            </a:r>
            <a:r>
              <a:rPr lang="en-US" altLang="zh-CN" sz="2000" dirty="0" smtClean="0"/>
              <a:t>;//</a:t>
            </a:r>
            <a:r>
              <a:rPr lang="zh-CN" altLang="en-US" sz="2000" dirty="0" smtClean="0"/>
              <a:t>地址类型（</a:t>
            </a:r>
            <a:r>
              <a:rPr lang="en-US" altLang="zh-CN" sz="2000" dirty="0" smtClean="0"/>
              <a:t>AF_INET</a:t>
            </a:r>
            <a:r>
              <a:rPr lang="zh-CN" altLang="en-US" sz="2000" dirty="0" smtClean="0"/>
              <a:t>标识</a:t>
            </a:r>
            <a:r>
              <a:rPr lang="en-US" altLang="zh-CN" sz="2000" dirty="0" smtClean="0"/>
              <a:t>IPV4</a:t>
            </a:r>
            <a:r>
              <a:rPr lang="zh-CN" altLang="en-US" sz="2000" dirty="0" smtClean="0"/>
              <a:t>）</a:t>
            </a:r>
            <a:endParaRPr lang="zh-CN" altLang="en-US" sz="2000" dirty="0" smtClean="0"/>
          </a:p>
          <a:p>
            <a:pPr eaLnBrk="1" hangingPunct="1">
              <a:buNone/>
            </a:pPr>
            <a:r>
              <a:rPr lang="zh-CN" altLang="en-US" sz="2000" dirty="0" smtClean="0"/>
              <a:t>        </a:t>
            </a:r>
            <a:r>
              <a:rPr lang="en-US" altLang="zh-CN" sz="2000" dirty="0" err="1" smtClean="0"/>
              <a:t>int</a:t>
            </a:r>
            <a:r>
              <a:rPr lang="en-US" altLang="zh-CN" sz="2000" dirty="0" smtClean="0"/>
              <a:t> </a:t>
            </a:r>
            <a:r>
              <a:rPr lang="en-US" altLang="zh-CN" sz="2000" dirty="0" err="1" smtClean="0"/>
              <a:t>h_length</a:t>
            </a:r>
            <a:r>
              <a:rPr lang="en-US" altLang="zh-CN" sz="2000" dirty="0" smtClean="0"/>
              <a:t>;//</a:t>
            </a:r>
            <a:r>
              <a:rPr lang="zh-CN" altLang="en-US" sz="2000" dirty="0" smtClean="0"/>
              <a:t>地址长度（字节数 ）（</a:t>
            </a:r>
            <a:r>
              <a:rPr lang="en-US" altLang="zh-CN" sz="2000" dirty="0" smtClean="0"/>
              <a:t>IPv4</a:t>
            </a:r>
            <a:r>
              <a:rPr lang="zh-CN" altLang="en-US" sz="2000" dirty="0" smtClean="0"/>
              <a:t>就是</a:t>
            </a:r>
            <a:r>
              <a:rPr lang="en-US" altLang="zh-CN" sz="2000" dirty="0" smtClean="0"/>
              <a:t>4</a:t>
            </a:r>
            <a:r>
              <a:rPr lang="zh-CN" altLang="en-US" sz="2000" dirty="0" smtClean="0"/>
              <a:t>个字节）</a:t>
            </a:r>
            <a:endParaRPr lang="zh-CN" altLang="en-US" sz="2000" dirty="0" smtClean="0"/>
          </a:p>
          <a:p>
            <a:pPr eaLnBrk="1" hangingPunct="1">
              <a:buNone/>
            </a:pPr>
            <a:r>
              <a:rPr lang="zh-CN" altLang="en-US" sz="2000" dirty="0" smtClean="0"/>
              <a:t>        </a:t>
            </a:r>
            <a:r>
              <a:rPr lang="en-US" altLang="zh-CN" sz="2000" dirty="0" smtClean="0"/>
              <a:t>char** </a:t>
            </a:r>
            <a:r>
              <a:rPr lang="en-US" altLang="zh-CN" sz="2000" dirty="0" err="1" smtClean="0"/>
              <a:t>h_addr_list</a:t>
            </a:r>
            <a:r>
              <a:rPr lang="en-US" altLang="zh-CN" sz="2000" dirty="0" smtClean="0"/>
              <a:t>//</a:t>
            </a:r>
            <a:r>
              <a:rPr lang="en-US" altLang="zh-CN" sz="2000" dirty="0" err="1" smtClean="0"/>
              <a:t>ip</a:t>
            </a:r>
            <a:r>
              <a:rPr lang="zh-CN" altLang="en-US" sz="2000" dirty="0" smtClean="0"/>
              <a:t>地址表</a:t>
            </a:r>
            <a:endParaRPr lang="zh-CN" altLang="en-US" sz="2000" dirty="0" smtClean="0"/>
          </a:p>
          <a:p>
            <a:pPr eaLnBrk="1" hangingPunct="1">
              <a:buNone/>
            </a:pPr>
            <a:r>
              <a:rPr lang="en-US" altLang="zh-CN" sz="2000" dirty="0" smtClean="0"/>
              <a:t>}</a:t>
            </a:r>
            <a:endParaRPr lang="zh-CN" altLang="en-US" sz="2000" dirty="0" smtClean="0"/>
          </a:p>
          <a:p>
            <a:pPr eaLnBrk="1" hangingPunct="1">
              <a:buNone/>
            </a:pPr>
            <a:r>
              <a:rPr lang="zh-CN" altLang="en-US" sz="2000" dirty="0" smtClean="0"/>
              <a:t>     </a:t>
            </a:r>
            <a:r>
              <a:rPr lang="en-US" altLang="zh-CN" sz="2000" dirty="0" err="1" smtClean="0"/>
              <a:t>h_addr_list</a:t>
            </a:r>
            <a:r>
              <a:rPr lang="en-US" altLang="zh-CN" sz="2000" dirty="0" smtClean="0"/>
              <a:t> -&gt; </a:t>
            </a:r>
            <a:r>
              <a:rPr lang="en-US" altLang="zh-CN" sz="2000" dirty="0" err="1" smtClean="0"/>
              <a:t>in_addr</a:t>
            </a:r>
            <a:r>
              <a:rPr lang="en-US" altLang="zh-CN" sz="2000" dirty="0" smtClean="0"/>
              <a:t>* -&gt;</a:t>
            </a:r>
            <a:r>
              <a:rPr lang="en-US" altLang="zh-CN" sz="2000" dirty="0" err="1" smtClean="0"/>
              <a:t>in_addr</a:t>
            </a:r>
            <a:r>
              <a:rPr lang="en-US" altLang="zh-CN" sz="2000" dirty="0" smtClean="0"/>
              <a:t>  </a:t>
            </a:r>
            <a:r>
              <a:rPr lang="zh-CN" altLang="en-US" sz="2000" dirty="0" smtClean="0"/>
              <a:t>拿到地址后直接可以使用了。</a:t>
            </a:r>
            <a:endParaRPr lang="zh-CN" altLang="en-US" sz="2000" dirty="0" smtClean="0"/>
          </a:p>
          <a:p>
            <a:pPr eaLnBrk="1" hangingPunct="1">
              <a:buNone/>
            </a:pPr>
            <a:r>
              <a:rPr lang="zh-CN" altLang="en-US" sz="2000" dirty="0" smtClean="0"/>
              <a:t>                            </a:t>
            </a:r>
            <a:r>
              <a:rPr lang="en-US" altLang="zh-CN" sz="2000" dirty="0" err="1" smtClean="0"/>
              <a:t>in_addr</a:t>
            </a:r>
            <a:r>
              <a:rPr lang="en-US" altLang="zh-CN" sz="2000" dirty="0" smtClean="0"/>
              <a:t>* -&gt;</a:t>
            </a:r>
            <a:r>
              <a:rPr lang="en-US" altLang="zh-CN" sz="2000" dirty="0" err="1" smtClean="0"/>
              <a:t>in_addr</a:t>
            </a:r>
            <a:endParaRPr lang="en-US" altLang="zh-CN" sz="2000" dirty="0" smtClean="0"/>
          </a:p>
          <a:p>
            <a:pPr eaLnBrk="1" hangingPunct="1">
              <a:buNone/>
            </a:pPr>
            <a:r>
              <a:rPr lang="en-US" altLang="zh-CN" sz="2000" dirty="0" smtClean="0"/>
              <a:t>                            .....</a:t>
            </a:r>
            <a:endParaRPr lang="en-US" altLang="zh-CN" sz="2000" dirty="0" smtClean="0"/>
          </a:p>
          <a:p>
            <a:pPr eaLnBrk="1" hangingPunct="1">
              <a:buNone/>
            </a:pPr>
            <a:r>
              <a:rPr lang="en-US" altLang="zh-CN" sz="2000" dirty="0" smtClean="0"/>
              <a:t>                            NULL</a:t>
            </a:r>
            <a:endParaRPr lang="en-US" altLang="zh-CN" sz="20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ctrTitle"/>
          </p:nvPr>
        </p:nvSpPr>
        <p:spPr>
          <a:xfrm>
            <a:off x="0" y="357188"/>
            <a:ext cx="8201025" cy="928687"/>
          </a:xfrm>
          <a:noFill/>
        </p:spPr>
        <p:txBody>
          <a:bodyPr/>
          <a:lstStyle/>
          <a:p>
            <a:pPr eaLnBrk="1" hangingPunct="1"/>
            <a:r>
              <a:rPr lang="zh-CN" altLang="en-US" dirty="0" smtClean="0"/>
              <a:t>函数模板声明</a:t>
            </a:r>
            <a:endParaRPr lang="zh-CN" altLang="en-US" dirty="0" smtClean="0"/>
          </a:p>
        </p:txBody>
      </p:sp>
      <p:sp>
        <p:nvSpPr>
          <p:cNvPr id="3" name="内容占位符 2"/>
          <p:cNvSpPr>
            <a:spLocks noGrp="1"/>
          </p:cNvSpPr>
          <p:nvPr>
            <p:ph idx="1"/>
          </p:nvPr>
        </p:nvSpPr>
        <p:spPr>
          <a:xfrm>
            <a:off x="457200" y="1600200"/>
            <a:ext cx="8229600" cy="4525963"/>
          </a:xfrm>
        </p:spPr>
        <p:txBody>
          <a:bodyPr>
            <a:normAutofit fontScale="77500" lnSpcReduction="20000"/>
          </a:bodyPr>
          <a:lstStyle/>
          <a:p>
            <a:pPr eaLnBrk="1" hangingPunct="1">
              <a:buNone/>
              <a:defRPr/>
            </a:pPr>
            <a:r>
              <a:rPr lang="zh-CN" altLang="en-US" dirty="0" smtClean="0"/>
              <a:t>二 函数模板</a:t>
            </a:r>
            <a:endParaRPr lang="zh-CN" altLang="en-US" dirty="0" smtClean="0"/>
          </a:p>
          <a:p>
            <a:pPr eaLnBrk="1" hangingPunct="1">
              <a:buNone/>
              <a:defRPr/>
            </a:pPr>
            <a:r>
              <a:rPr lang="en-US" altLang="zh-CN" dirty="0" smtClean="0"/>
              <a:t>1</a:t>
            </a:r>
            <a:r>
              <a:rPr lang="zh-CN" altLang="en-US" dirty="0" smtClean="0"/>
              <a:t>）</a:t>
            </a:r>
            <a:r>
              <a:rPr lang="zh-CN" altLang="en-US" sz="2900" dirty="0" smtClean="0"/>
              <a:t>函数模板的声明形式：</a:t>
            </a:r>
            <a:endParaRPr lang="zh-CN" altLang="en-US" sz="2900" dirty="0" smtClean="0"/>
          </a:p>
          <a:p>
            <a:pPr eaLnBrk="1" hangingPunct="1">
              <a:buNone/>
              <a:defRPr/>
            </a:pPr>
            <a:r>
              <a:rPr lang="zh-CN" altLang="en-US" sz="2900" dirty="0" smtClean="0"/>
              <a:t>     </a:t>
            </a:r>
            <a:r>
              <a:rPr lang="en-US" altLang="zh-CN" sz="2900" dirty="0" smtClean="0"/>
              <a:t>template&lt;class </a:t>
            </a:r>
            <a:r>
              <a:rPr lang="zh-CN" altLang="en-US" sz="2900" dirty="0" smtClean="0"/>
              <a:t>类型形参</a:t>
            </a:r>
            <a:r>
              <a:rPr lang="en-US" altLang="zh-CN" sz="2900" dirty="0" smtClean="0"/>
              <a:t>1</a:t>
            </a:r>
            <a:r>
              <a:rPr lang="zh-CN" altLang="en-US" sz="2900" dirty="0" smtClean="0"/>
              <a:t>，</a:t>
            </a:r>
            <a:r>
              <a:rPr lang="en-US" altLang="zh-CN" sz="2900" dirty="0" smtClean="0"/>
              <a:t>class </a:t>
            </a:r>
            <a:r>
              <a:rPr lang="zh-CN" altLang="en-US" sz="2900" dirty="0" smtClean="0"/>
              <a:t>类型形参</a:t>
            </a:r>
            <a:r>
              <a:rPr lang="en-US" altLang="zh-CN" sz="2900" dirty="0" smtClean="0"/>
              <a:t>2</a:t>
            </a:r>
            <a:r>
              <a:rPr lang="zh-CN" altLang="en-US" sz="2900" dirty="0" smtClean="0"/>
              <a:t>，</a:t>
            </a:r>
            <a:r>
              <a:rPr lang="en-US" altLang="zh-CN" sz="2900" dirty="0" smtClean="0"/>
              <a:t>....&gt; </a:t>
            </a:r>
            <a:endParaRPr lang="en-US" altLang="zh-CN" sz="2900" dirty="0" smtClean="0"/>
          </a:p>
          <a:p>
            <a:pPr eaLnBrk="1" hangingPunct="1">
              <a:buNone/>
              <a:defRPr/>
            </a:pPr>
            <a:r>
              <a:rPr lang="en-US" altLang="zh-CN" sz="2900" dirty="0" smtClean="0"/>
              <a:t>     </a:t>
            </a:r>
            <a:r>
              <a:rPr lang="zh-CN" altLang="en-US" sz="2900" dirty="0" smtClean="0"/>
              <a:t>返回值类型 函数模板名</a:t>
            </a:r>
            <a:r>
              <a:rPr lang="en-US" altLang="zh-CN" sz="2900" dirty="0" smtClean="0"/>
              <a:t>(</a:t>
            </a:r>
            <a:r>
              <a:rPr lang="zh-CN" altLang="en-US" sz="2900" dirty="0" smtClean="0"/>
              <a:t>调用形参</a:t>
            </a:r>
            <a:r>
              <a:rPr lang="en-US" altLang="zh-CN" sz="2900" dirty="0" smtClean="0"/>
              <a:t>1</a:t>
            </a:r>
            <a:r>
              <a:rPr lang="zh-CN" altLang="en-US" sz="2900" dirty="0" smtClean="0"/>
              <a:t>，调用形参</a:t>
            </a:r>
            <a:r>
              <a:rPr lang="en-US" altLang="zh-CN" sz="2900" dirty="0" smtClean="0"/>
              <a:t>2</a:t>
            </a:r>
            <a:r>
              <a:rPr lang="zh-CN" altLang="en-US" sz="2900" dirty="0" smtClean="0"/>
              <a:t>，</a:t>
            </a:r>
            <a:r>
              <a:rPr lang="en-US" altLang="zh-CN" sz="2900" dirty="0" smtClean="0"/>
              <a:t>....){</a:t>
            </a:r>
            <a:endParaRPr lang="en-US" altLang="zh-CN" sz="2900" dirty="0" smtClean="0"/>
          </a:p>
          <a:p>
            <a:pPr eaLnBrk="1" hangingPunct="1">
              <a:buNone/>
              <a:defRPr/>
            </a:pPr>
            <a:r>
              <a:rPr lang="en-US" altLang="zh-CN" sz="2900" dirty="0" smtClean="0"/>
              <a:t>           ......</a:t>
            </a:r>
            <a:endParaRPr lang="en-US" altLang="zh-CN" sz="2900" dirty="0" smtClean="0"/>
          </a:p>
          <a:p>
            <a:pPr eaLnBrk="1" hangingPunct="1">
              <a:buNone/>
              <a:defRPr/>
            </a:pPr>
            <a:r>
              <a:rPr lang="en-US" altLang="zh-CN" sz="2900" dirty="0" smtClean="0"/>
              <a:t>     }</a:t>
            </a:r>
            <a:endParaRPr lang="en-US" altLang="zh-CN" sz="2900" dirty="0" smtClean="0"/>
          </a:p>
          <a:p>
            <a:pPr eaLnBrk="1" hangingPunct="1">
              <a:buNone/>
              <a:defRPr/>
            </a:pPr>
            <a:r>
              <a:rPr lang="en-US" altLang="zh-CN" sz="2900" dirty="0" smtClean="0"/>
              <a:t>     </a:t>
            </a:r>
            <a:r>
              <a:rPr lang="zh-CN" altLang="en-US" sz="2900" dirty="0" smtClean="0"/>
              <a:t>例如：</a:t>
            </a:r>
            <a:endParaRPr lang="zh-CN" altLang="en-US" sz="2900" dirty="0" smtClean="0"/>
          </a:p>
          <a:p>
            <a:pPr eaLnBrk="1" hangingPunct="1">
              <a:buNone/>
              <a:defRPr/>
            </a:pPr>
            <a:r>
              <a:rPr lang="zh-CN" altLang="en-US" sz="2900" dirty="0" smtClean="0"/>
              <a:t>     </a:t>
            </a:r>
            <a:r>
              <a:rPr lang="en-US" altLang="zh-CN" sz="2900" dirty="0" smtClean="0"/>
              <a:t>template&lt;class T&gt; T Max(T x, T y){</a:t>
            </a:r>
            <a:endParaRPr lang="en-US" altLang="zh-CN" sz="2900" dirty="0" smtClean="0"/>
          </a:p>
          <a:p>
            <a:pPr eaLnBrk="1" hangingPunct="1">
              <a:buNone/>
              <a:defRPr/>
            </a:pPr>
            <a:r>
              <a:rPr lang="en-US" altLang="zh-CN" sz="2900" dirty="0" smtClean="0"/>
              <a:t>           return x &gt; y ? x : y;</a:t>
            </a:r>
            <a:endParaRPr lang="en-US" altLang="zh-CN" sz="2900" dirty="0" smtClean="0"/>
          </a:p>
          <a:p>
            <a:pPr eaLnBrk="1" hangingPunct="1">
              <a:buNone/>
              <a:defRPr/>
            </a:pPr>
            <a:r>
              <a:rPr lang="en-US" altLang="zh-CN" sz="2900" dirty="0" smtClean="0"/>
              <a:t>     }</a:t>
            </a:r>
            <a:endParaRPr lang="en-US" altLang="zh-CN" sz="2900" dirty="0" smtClean="0"/>
          </a:p>
          <a:p>
            <a:pPr eaLnBrk="1" hangingPunct="1">
              <a:buNone/>
              <a:defRPr/>
            </a:pPr>
            <a:r>
              <a:rPr lang="en-US" altLang="zh-CN" sz="2900" dirty="0" smtClean="0"/>
              <a:t>    </a:t>
            </a:r>
            <a:r>
              <a:rPr lang="zh-CN" altLang="en-US" sz="2900" dirty="0" smtClean="0"/>
              <a:t>可以使用</a:t>
            </a:r>
            <a:r>
              <a:rPr lang="zh-CN" altLang="en-US" sz="2900" b="1" dirty="0" smtClean="0">
                <a:solidFill>
                  <a:srgbClr val="FF0000"/>
                </a:solidFill>
              </a:rPr>
              <a:t>任何标识符</a:t>
            </a:r>
            <a:r>
              <a:rPr lang="zh-CN" altLang="en-US" sz="2900" dirty="0" smtClean="0"/>
              <a:t>作为类型形参的名称，但使用</a:t>
            </a:r>
            <a:r>
              <a:rPr lang="en-US" altLang="zh-CN" sz="2900" dirty="0" smtClean="0"/>
              <a:t>“T”</a:t>
            </a:r>
            <a:r>
              <a:rPr lang="zh-CN" altLang="en-US" sz="2900" dirty="0" smtClean="0"/>
              <a:t>已经称为一种惯例，</a:t>
            </a:r>
            <a:r>
              <a:rPr lang="en-US" altLang="zh-CN" sz="2900" dirty="0" smtClean="0"/>
              <a:t>“T”</a:t>
            </a:r>
            <a:r>
              <a:rPr lang="zh-CN" altLang="en-US" sz="2900" dirty="0" smtClean="0"/>
              <a:t>表示的是，调用者在使用这个函数模板时指定的</a:t>
            </a:r>
            <a:r>
              <a:rPr lang="zh-CN" altLang="en-US" sz="2900" b="1" dirty="0" smtClean="0">
                <a:solidFill>
                  <a:srgbClr val="FF0000"/>
                </a:solidFill>
              </a:rPr>
              <a:t>任意数据类型</a:t>
            </a:r>
            <a:r>
              <a:rPr lang="zh-CN" altLang="en-US" sz="2900" dirty="0" smtClean="0"/>
              <a:t>。</a:t>
            </a:r>
            <a:endParaRPr lang="zh-CN" altLang="en-US" sz="2900" dirty="0" smtClean="0"/>
          </a:p>
          <a:p>
            <a:pPr eaLnBrk="1" hangingPunct="1">
              <a:buNone/>
              <a:defRPr/>
            </a:pP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ctrTitle"/>
          </p:nvPr>
        </p:nvSpPr>
        <p:spPr>
          <a:xfrm>
            <a:off x="0" y="357188"/>
            <a:ext cx="8201025" cy="928687"/>
          </a:xfrm>
          <a:noFill/>
        </p:spPr>
        <p:txBody>
          <a:bodyPr/>
          <a:lstStyle/>
          <a:p>
            <a:pPr eaLnBrk="1" hangingPunct="1"/>
            <a:r>
              <a:rPr lang="zh-CN" altLang="en-US" dirty="0" smtClean="0"/>
              <a:t>网络爬虫</a:t>
            </a:r>
            <a:r>
              <a:rPr lang="en-US" altLang="zh-CN" dirty="0" smtClean="0"/>
              <a:t>-2</a:t>
            </a:r>
            <a:endParaRPr lang="zh-CN" altLang="en-US" dirty="0" smtClean="0"/>
          </a:p>
        </p:txBody>
      </p:sp>
      <p:sp>
        <p:nvSpPr>
          <p:cNvPr id="82946" name="内容占位符 2"/>
          <p:cNvSpPr>
            <a:spLocks noGrp="1"/>
          </p:cNvSpPr>
          <p:nvPr>
            <p:ph idx="1"/>
          </p:nvPr>
        </p:nvSpPr>
        <p:spPr>
          <a:xfrm>
            <a:off x="457200" y="1285860"/>
            <a:ext cx="8229600" cy="5143536"/>
          </a:xfrm>
        </p:spPr>
        <p:txBody>
          <a:bodyPr>
            <a:noAutofit/>
          </a:bodyPr>
          <a:lstStyle/>
          <a:p>
            <a:pPr eaLnBrk="1" hangingPunct="1">
              <a:buNone/>
            </a:pPr>
            <a:r>
              <a:rPr lang="zh-CN" altLang="en-US" sz="2800" dirty="0" smtClean="0"/>
              <a:t>四 </a:t>
            </a:r>
            <a:r>
              <a:rPr lang="en-US" altLang="zh-CN" sz="2800" dirty="0" smtClean="0"/>
              <a:t>http</a:t>
            </a:r>
            <a:r>
              <a:rPr lang="zh-CN" altLang="en-US" sz="2800" dirty="0" smtClean="0"/>
              <a:t>协议（超文本传输协议）</a:t>
            </a:r>
            <a:endParaRPr lang="en-US" altLang="zh-CN" sz="2800" dirty="0" smtClean="0"/>
          </a:p>
          <a:p>
            <a:pPr eaLnBrk="1" hangingPunct="1">
              <a:buNone/>
            </a:pPr>
            <a:endParaRPr lang="en-US" altLang="zh-CN" sz="2000" dirty="0" smtClean="0"/>
          </a:p>
          <a:p>
            <a:pPr eaLnBrk="1" hangingPunct="1">
              <a:buNone/>
            </a:pPr>
            <a:r>
              <a:rPr lang="en-US" altLang="zh-CN" sz="2000" dirty="0" smtClean="0"/>
              <a:t>1 </a:t>
            </a:r>
            <a:r>
              <a:rPr lang="zh-CN" altLang="en-US" sz="2000" dirty="0" smtClean="0"/>
              <a:t>）请求包格式</a:t>
            </a:r>
            <a:endParaRPr lang="zh-CN" altLang="en-US" sz="2000" dirty="0" smtClean="0"/>
          </a:p>
          <a:p>
            <a:pPr eaLnBrk="1" hangingPunct="1">
              <a:buNone/>
            </a:pPr>
            <a:r>
              <a:rPr lang="zh-CN" altLang="en-US" sz="2000" dirty="0" smtClean="0"/>
              <a:t>   </a:t>
            </a:r>
            <a:r>
              <a:rPr lang="en-US" altLang="zh-CN" sz="2000" dirty="0" smtClean="0"/>
              <a:t>GET /web/index_new.html HTTP/1.0&lt;\r&gt;&lt;\n&gt;</a:t>
            </a:r>
            <a:endParaRPr lang="en-US" altLang="zh-CN" sz="2000" dirty="0" smtClean="0"/>
          </a:p>
          <a:p>
            <a:pPr eaLnBrk="1" hangingPunct="1">
              <a:buNone/>
            </a:pPr>
            <a:r>
              <a:rPr lang="en-US" altLang="zh-CN" sz="2000" dirty="0" smtClean="0"/>
              <a:t>   </a:t>
            </a:r>
            <a:r>
              <a:rPr lang="zh-CN" altLang="en-US" sz="2000" dirty="0" smtClean="0"/>
              <a:t>下载命令      文件资源路径     协议版本                                     </a:t>
            </a:r>
            <a:endParaRPr lang="zh-CN" altLang="en-US" sz="2000" dirty="0" smtClean="0"/>
          </a:p>
          <a:p>
            <a:pPr eaLnBrk="1" hangingPunct="1">
              <a:buNone/>
            </a:pPr>
            <a:r>
              <a:rPr lang="zh-CN" altLang="en-US" sz="2000" dirty="0" smtClean="0"/>
              <a:t>   </a:t>
            </a:r>
            <a:r>
              <a:rPr lang="en-US" altLang="zh-CN" sz="2000" dirty="0" smtClean="0"/>
              <a:t>HOST: tmooc.cn &lt;\r&gt;&lt;\n&gt;</a:t>
            </a:r>
            <a:endParaRPr lang="zh-CN" altLang="en-US" sz="2000" dirty="0" smtClean="0"/>
          </a:p>
          <a:p>
            <a:pPr eaLnBrk="1" hangingPunct="1">
              <a:buNone/>
            </a:pPr>
            <a:r>
              <a:rPr lang="zh-CN" altLang="en-US" sz="2000" dirty="0" smtClean="0"/>
              <a:t>   </a:t>
            </a:r>
            <a:r>
              <a:rPr lang="en-US" altLang="zh-CN" sz="2000" dirty="0" smtClean="0"/>
              <a:t>Accept: */* &lt;\r&gt;&lt;\n&gt;</a:t>
            </a:r>
            <a:endParaRPr lang="zh-CN" altLang="en-US" sz="2000" dirty="0" smtClean="0"/>
          </a:p>
          <a:p>
            <a:pPr eaLnBrk="1" hangingPunct="1">
              <a:buNone/>
            </a:pPr>
            <a:r>
              <a:rPr lang="zh-CN" altLang="en-US" sz="2000" dirty="0" smtClean="0"/>
              <a:t>   </a:t>
            </a:r>
            <a:r>
              <a:rPr lang="en-US" altLang="zh-CN" sz="2000" dirty="0" smtClean="0"/>
              <a:t>Connection: Keep-Alive &lt;\r&gt;&lt;\n&gt;</a:t>
            </a:r>
            <a:endParaRPr lang="zh-CN" altLang="en-US" sz="2000" dirty="0" smtClean="0"/>
          </a:p>
          <a:p>
            <a:pPr eaLnBrk="1" hangingPunct="1">
              <a:buNone/>
            </a:pPr>
            <a:r>
              <a:rPr lang="zh-CN" altLang="en-US" sz="2000" dirty="0" smtClean="0"/>
              <a:t>   </a:t>
            </a:r>
            <a:r>
              <a:rPr lang="en-US" altLang="zh-CN" sz="2000" dirty="0" smtClean="0"/>
              <a:t>User-Agent: Mozilla/5.0 &lt;\r&gt;&lt;\n&gt;</a:t>
            </a:r>
            <a:endParaRPr lang="zh-CN" altLang="en-US" sz="2000" dirty="0" smtClean="0"/>
          </a:p>
          <a:p>
            <a:pPr eaLnBrk="1" hangingPunct="1">
              <a:buNone/>
            </a:pPr>
            <a:r>
              <a:rPr lang="zh-CN" altLang="en-US" sz="2000" dirty="0" smtClean="0"/>
              <a:t>                        浏览器类型</a:t>
            </a:r>
            <a:endParaRPr lang="zh-CN" altLang="en-US" sz="2000" dirty="0" smtClean="0"/>
          </a:p>
          <a:p>
            <a:pPr eaLnBrk="1" hangingPunct="1">
              <a:buNone/>
            </a:pPr>
            <a:r>
              <a:rPr lang="zh-CN" altLang="en-US" sz="2000" dirty="0" smtClean="0"/>
              <a:t>   </a:t>
            </a:r>
            <a:r>
              <a:rPr lang="en-US" altLang="zh-CN" sz="2000" dirty="0" err="1" smtClean="0"/>
              <a:t>Referer</a:t>
            </a:r>
            <a:r>
              <a:rPr lang="en-US" altLang="zh-CN" sz="2000" dirty="0" smtClean="0"/>
              <a:t>: tmooc.cn &lt;\r&gt;&lt;\n&gt; &lt;\r&gt;&lt;\n&gt;</a:t>
            </a:r>
            <a:endParaRPr lang="en-US" altLang="zh-CN" sz="2000" dirty="0" smtClean="0"/>
          </a:p>
          <a:p>
            <a:pPr eaLnBrk="1" hangingPunct="1">
              <a:buNone/>
            </a:pPr>
            <a:endParaRPr lang="en-US" altLang="zh-CN" sz="2000"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ctrTitle"/>
          </p:nvPr>
        </p:nvSpPr>
        <p:spPr>
          <a:xfrm>
            <a:off x="0" y="357188"/>
            <a:ext cx="8201025" cy="928687"/>
          </a:xfrm>
          <a:noFill/>
        </p:spPr>
        <p:txBody>
          <a:bodyPr/>
          <a:lstStyle/>
          <a:p>
            <a:pPr eaLnBrk="1" hangingPunct="1"/>
            <a:r>
              <a:rPr lang="zh-CN" altLang="en-US" dirty="0" smtClean="0"/>
              <a:t>网络爬虫</a:t>
            </a:r>
            <a:r>
              <a:rPr lang="en-US" altLang="zh-CN" dirty="0" smtClean="0"/>
              <a:t>-2</a:t>
            </a:r>
            <a:endParaRPr lang="zh-CN" altLang="en-US" dirty="0" smtClean="0"/>
          </a:p>
        </p:txBody>
      </p:sp>
      <p:sp>
        <p:nvSpPr>
          <p:cNvPr id="82946" name="内容占位符 2"/>
          <p:cNvSpPr>
            <a:spLocks noGrp="1"/>
          </p:cNvSpPr>
          <p:nvPr>
            <p:ph idx="1"/>
          </p:nvPr>
        </p:nvSpPr>
        <p:spPr>
          <a:xfrm>
            <a:off x="457200" y="1285860"/>
            <a:ext cx="8229600" cy="5143536"/>
          </a:xfrm>
        </p:spPr>
        <p:txBody>
          <a:bodyPr>
            <a:noAutofit/>
          </a:bodyPr>
          <a:lstStyle/>
          <a:p>
            <a:pPr eaLnBrk="1" hangingPunct="1">
              <a:buNone/>
            </a:pPr>
            <a:r>
              <a:rPr lang="zh-CN" altLang="en-US" sz="2800" dirty="0" smtClean="0"/>
              <a:t>五 正则表达式</a:t>
            </a:r>
            <a:endParaRPr lang="en-US" altLang="zh-CN" sz="2000" dirty="0" smtClean="0"/>
          </a:p>
          <a:p>
            <a:pPr eaLnBrk="1" hangingPunct="1">
              <a:buNone/>
            </a:pPr>
            <a:r>
              <a:rPr lang="en-US" altLang="zh-CN" sz="2000" dirty="0" smtClean="0"/>
              <a:t>1 </a:t>
            </a:r>
            <a:r>
              <a:rPr lang="zh-CN" altLang="en-US" sz="2000" dirty="0" smtClean="0"/>
              <a:t>）</a:t>
            </a:r>
            <a:r>
              <a:rPr lang="zh-CN" altLang="en-US" sz="2200" dirty="0" smtClean="0"/>
              <a:t>正则表达式</a:t>
            </a:r>
            <a:endParaRPr lang="en-US" altLang="zh-CN" sz="2200" dirty="0" smtClean="0"/>
          </a:p>
          <a:p>
            <a:pPr eaLnBrk="1" hangingPunct="1">
              <a:buNone/>
            </a:pPr>
            <a:r>
              <a:rPr lang="en-US" altLang="zh-CN" sz="2200" dirty="0" smtClean="0"/>
              <a:t>     </a:t>
            </a:r>
            <a:r>
              <a:rPr lang="zh-CN" altLang="en-US" sz="2200" dirty="0" smtClean="0"/>
              <a:t>字符串匹配规则，利用正则表达式的函数从一个给定的母字符串中按照用户期望的规则查找与之匹配的子字符串。</a:t>
            </a:r>
            <a:endParaRPr lang="en-US" altLang="zh-CN" sz="2200" dirty="0" smtClean="0"/>
          </a:p>
          <a:p>
            <a:pPr eaLnBrk="1" hangingPunct="1">
              <a:buNone/>
            </a:pPr>
            <a:endParaRPr lang="zh-CN" altLang="en-US" sz="2200" dirty="0" smtClean="0"/>
          </a:p>
          <a:p>
            <a:pPr eaLnBrk="1" hangingPunct="1">
              <a:buNone/>
            </a:pPr>
            <a:r>
              <a:rPr lang="zh-CN" altLang="en-US" sz="2200" dirty="0" smtClean="0"/>
              <a:t>字符串：</a:t>
            </a:r>
            <a:r>
              <a:rPr lang="en-US" altLang="zh-CN" sz="2200" dirty="0" smtClean="0"/>
              <a:t>...</a:t>
            </a:r>
            <a:r>
              <a:rPr lang="en-US" altLang="zh-CN" sz="2200" dirty="0" err="1" smtClean="0"/>
              <a:t>href</a:t>
            </a:r>
            <a:r>
              <a:rPr lang="en-US" altLang="zh-CN" sz="2200" dirty="0" smtClean="0"/>
              <a:t>="  http://www.163.com  "...</a:t>
            </a:r>
            <a:endParaRPr lang="en-US" altLang="zh-CN" sz="2200" dirty="0" smtClean="0"/>
          </a:p>
          <a:p>
            <a:pPr eaLnBrk="1" hangingPunct="1">
              <a:buNone/>
            </a:pPr>
            <a:r>
              <a:rPr lang="en-US" altLang="zh-CN" sz="2200" dirty="0" err="1" smtClean="0"/>
              <a:t>href</a:t>
            </a:r>
            <a:r>
              <a:rPr lang="en-US" altLang="zh-CN" sz="2200" dirty="0" smtClean="0"/>
              <a:t>="\s*\([^ &gt;]*\)\s*"</a:t>
            </a:r>
            <a:endParaRPr lang="en-US" altLang="zh-CN" sz="2200" dirty="0" smtClean="0"/>
          </a:p>
          <a:p>
            <a:pPr eaLnBrk="1" hangingPunct="1">
              <a:buNone/>
            </a:pPr>
            <a:r>
              <a:rPr lang="en-US" altLang="zh-CN" sz="2200" dirty="0" smtClean="0"/>
              <a:t>\s  </a:t>
            </a:r>
            <a:r>
              <a:rPr lang="zh-CN" altLang="en-US" sz="2200" dirty="0" smtClean="0"/>
              <a:t>： </a:t>
            </a:r>
            <a:r>
              <a:rPr lang="en-US" altLang="zh-CN" sz="2200" dirty="0" smtClean="0"/>
              <a:t> </a:t>
            </a:r>
            <a:r>
              <a:rPr lang="zh-CN" altLang="en-US" sz="2200" dirty="0" smtClean="0"/>
              <a:t>匹配任意空白字符（空格，制表，换行等等）</a:t>
            </a:r>
            <a:endParaRPr lang="zh-CN" altLang="en-US" sz="2200" dirty="0" smtClean="0"/>
          </a:p>
          <a:p>
            <a:pPr eaLnBrk="1" hangingPunct="1">
              <a:buNone/>
            </a:pPr>
            <a:r>
              <a:rPr lang="zh-CN" altLang="en-US" sz="2200" dirty="0" smtClean="0"/>
              <a:t>*  ： </a:t>
            </a:r>
            <a:r>
              <a:rPr lang="en-US" altLang="zh-CN" sz="2200" dirty="0" smtClean="0"/>
              <a:t> </a:t>
            </a:r>
            <a:r>
              <a:rPr lang="zh-CN" altLang="en-US" sz="2200" dirty="0" smtClean="0"/>
              <a:t>重复前一个匹配项任意次</a:t>
            </a:r>
            <a:endParaRPr lang="zh-CN" altLang="en-US" sz="2200" dirty="0" smtClean="0"/>
          </a:p>
          <a:p>
            <a:pPr eaLnBrk="1" hangingPunct="1">
              <a:buNone/>
            </a:pPr>
            <a:r>
              <a:rPr lang="en-US" altLang="zh-CN" sz="2200" dirty="0" smtClean="0"/>
              <a:t>\(  </a:t>
            </a:r>
            <a:r>
              <a:rPr lang="zh-CN" altLang="en-US" sz="2200" dirty="0" smtClean="0"/>
              <a:t>： 子表达式左边界</a:t>
            </a:r>
            <a:endParaRPr lang="zh-CN" altLang="en-US" sz="2200" dirty="0" smtClean="0"/>
          </a:p>
          <a:p>
            <a:pPr eaLnBrk="1" hangingPunct="1">
              <a:buNone/>
            </a:pPr>
            <a:r>
              <a:rPr lang="en-US" altLang="zh-CN" sz="2200" dirty="0" smtClean="0"/>
              <a:t>\)  </a:t>
            </a:r>
            <a:r>
              <a:rPr lang="zh-CN" altLang="en-US" sz="2200" dirty="0" smtClean="0"/>
              <a:t>： 子表达式右边界</a:t>
            </a:r>
            <a:endParaRPr lang="zh-CN" altLang="en-US" sz="2200" dirty="0" smtClean="0"/>
          </a:p>
          <a:p>
            <a:pPr eaLnBrk="1" hangingPunct="1">
              <a:buNone/>
            </a:pPr>
            <a:r>
              <a:rPr lang="en-US" altLang="zh-CN" sz="2200" dirty="0" smtClean="0"/>
              <a:t>[^ &gt;] </a:t>
            </a:r>
            <a:r>
              <a:rPr lang="zh-CN" altLang="en-US" sz="2200" dirty="0" smtClean="0"/>
              <a:t>：</a:t>
            </a:r>
            <a:r>
              <a:rPr lang="en-US" altLang="zh-CN" sz="2200" dirty="0" smtClean="0"/>
              <a:t> </a:t>
            </a:r>
            <a:r>
              <a:rPr lang="zh-CN" altLang="en-US" sz="2200" dirty="0" smtClean="0"/>
              <a:t>除空格和大于号之外的任意字符 </a:t>
            </a:r>
            <a:endParaRPr lang="zh-CN" altLang="en-US" sz="2200"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ctrTitle"/>
          </p:nvPr>
        </p:nvSpPr>
        <p:spPr>
          <a:xfrm>
            <a:off x="0" y="357188"/>
            <a:ext cx="8201025" cy="928687"/>
          </a:xfrm>
          <a:noFill/>
        </p:spPr>
        <p:txBody>
          <a:bodyPr/>
          <a:lstStyle/>
          <a:p>
            <a:pPr eaLnBrk="1" hangingPunct="1"/>
            <a:r>
              <a:rPr lang="zh-CN" altLang="en-US" dirty="0" smtClean="0"/>
              <a:t>网络爬虫</a:t>
            </a:r>
            <a:r>
              <a:rPr lang="en-US" altLang="zh-CN" dirty="0" smtClean="0"/>
              <a:t>-2</a:t>
            </a:r>
            <a:endParaRPr lang="zh-CN" altLang="en-US" dirty="0" smtClean="0"/>
          </a:p>
        </p:txBody>
      </p:sp>
      <p:sp>
        <p:nvSpPr>
          <p:cNvPr id="82946" name="内容占位符 2"/>
          <p:cNvSpPr>
            <a:spLocks noGrp="1"/>
          </p:cNvSpPr>
          <p:nvPr>
            <p:ph idx="1"/>
          </p:nvPr>
        </p:nvSpPr>
        <p:spPr>
          <a:xfrm>
            <a:off x="457200" y="1285860"/>
            <a:ext cx="8229600" cy="5143536"/>
          </a:xfrm>
        </p:spPr>
        <p:txBody>
          <a:bodyPr>
            <a:noAutofit/>
          </a:bodyPr>
          <a:lstStyle/>
          <a:p>
            <a:pPr eaLnBrk="1" hangingPunct="1">
              <a:buNone/>
            </a:pPr>
            <a:r>
              <a:rPr lang="en-US" altLang="zh-CN" sz="2200" dirty="0" smtClean="0"/>
              <a:t>2</a:t>
            </a:r>
            <a:r>
              <a:rPr lang="zh-CN" altLang="en-US" sz="2200" dirty="0" smtClean="0"/>
              <a:t>）用到的函数</a:t>
            </a:r>
            <a:endParaRPr lang="en-US" altLang="zh-CN" sz="2200" dirty="0" smtClean="0"/>
          </a:p>
          <a:p>
            <a:pPr eaLnBrk="1" hangingPunct="1">
              <a:buNone/>
            </a:pPr>
            <a:r>
              <a:rPr lang="en-US" altLang="zh-CN" sz="2200" dirty="0" smtClean="0"/>
              <a:t>#include &lt;</a:t>
            </a:r>
            <a:r>
              <a:rPr lang="en-US" altLang="zh-CN" sz="2200" dirty="0" err="1" smtClean="0"/>
              <a:t>regex.h</a:t>
            </a:r>
            <a:r>
              <a:rPr lang="en-US" altLang="zh-CN" sz="2200" dirty="0" smtClean="0"/>
              <a:t>&gt;</a:t>
            </a:r>
            <a:endParaRPr lang="en-US" altLang="zh-CN" sz="2200" dirty="0" smtClean="0"/>
          </a:p>
          <a:p>
            <a:pPr eaLnBrk="1" hangingPunct="1">
              <a:buNone/>
            </a:pPr>
            <a:endParaRPr lang="en-US" altLang="zh-CN" sz="2200" dirty="0" smtClean="0"/>
          </a:p>
          <a:p>
            <a:pPr eaLnBrk="1" hangingPunct="1">
              <a:buNone/>
            </a:pPr>
            <a:r>
              <a:rPr lang="en-US" altLang="zh-CN" sz="2200" dirty="0" err="1" smtClean="0"/>
              <a:t>int</a:t>
            </a:r>
            <a:r>
              <a:rPr lang="en-US" altLang="zh-CN" sz="2200" dirty="0" smtClean="0"/>
              <a:t> </a:t>
            </a:r>
            <a:r>
              <a:rPr lang="en-US" altLang="zh-CN" sz="2200" dirty="0" err="1" smtClean="0"/>
              <a:t>regcomp</a:t>
            </a:r>
            <a:r>
              <a:rPr lang="en-US" altLang="zh-CN" sz="2200" dirty="0" smtClean="0"/>
              <a:t>( </a:t>
            </a:r>
            <a:r>
              <a:rPr lang="en-US" altLang="zh-CN" sz="2200" dirty="0" err="1" smtClean="0"/>
              <a:t>regex_t</a:t>
            </a:r>
            <a:r>
              <a:rPr lang="en-US" altLang="zh-CN" sz="2200" dirty="0" smtClean="0"/>
              <a:t>* ex, const char* pattern, </a:t>
            </a:r>
            <a:r>
              <a:rPr lang="en-US" altLang="zh-CN" sz="2200" dirty="0" err="1" smtClean="0"/>
              <a:t>int</a:t>
            </a:r>
            <a:r>
              <a:rPr lang="en-US" altLang="zh-CN" sz="2200" dirty="0" smtClean="0"/>
              <a:t> </a:t>
            </a:r>
            <a:r>
              <a:rPr lang="en-US" altLang="zh-CN" sz="2200" dirty="0" err="1" smtClean="0"/>
              <a:t>cflags</a:t>
            </a:r>
            <a:r>
              <a:rPr lang="en-US" altLang="zh-CN" sz="2200" dirty="0" smtClean="0"/>
              <a:t>);</a:t>
            </a:r>
            <a:endParaRPr lang="en-US" altLang="zh-CN" sz="2200" dirty="0" smtClean="0"/>
          </a:p>
          <a:p>
            <a:pPr eaLnBrk="1" hangingPunct="1">
              <a:buNone/>
            </a:pPr>
            <a:r>
              <a:rPr lang="en-US" altLang="zh-CN" sz="2200" dirty="0" smtClean="0"/>
              <a:t> - </a:t>
            </a:r>
            <a:r>
              <a:rPr lang="zh-CN" altLang="en-US" sz="2200" dirty="0" smtClean="0"/>
              <a:t>编译正则表达式</a:t>
            </a:r>
            <a:endParaRPr lang="zh-CN" altLang="en-US" sz="2200" dirty="0" smtClean="0"/>
          </a:p>
          <a:p>
            <a:pPr eaLnBrk="1" hangingPunct="1">
              <a:buNone/>
            </a:pPr>
            <a:endParaRPr lang="en-US" altLang="zh-CN" sz="2200" dirty="0" smtClean="0"/>
          </a:p>
          <a:p>
            <a:pPr eaLnBrk="1" hangingPunct="1">
              <a:buNone/>
            </a:pPr>
            <a:r>
              <a:rPr lang="en-US" altLang="zh-CN" sz="2200" dirty="0" err="1" smtClean="0"/>
              <a:t>int</a:t>
            </a:r>
            <a:r>
              <a:rPr lang="en-US" altLang="zh-CN" sz="2200" dirty="0" smtClean="0"/>
              <a:t> </a:t>
            </a:r>
            <a:r>
              <a:rPr lang="en-US" altLang="zh-CN" sz="2200" dirty="0" err="1" smtClean="0"/>
              <a:t>regexec</a:t>
            </a:r>
            <a:r>
              <a:rPr lang="en-US" altLang="zh-CN" sz="2200" dirty="0" smtClean="0"/>
              <a:t>(</a:t>
            </a:r>
            <a:r>
              <a:rPr lang="en-US" altLang="zh-CN" sz="2200" dirty="0" err="1" smtClean="0"/>
              <a:t>regex_t</a:t>
            </a:r>
            <a:r>
              <a:rPr lang="en-US" altLang="zh-CN" sz="2200" dirty="0" smtClean="0"/>
              <a:t>* ex, char* string,</a:t>
            </a:r>
            <a:endParaRPr lang="en-US" altLang="zh-CN" sz="2200" dirty="0" smtClean="0"/>
          </a:p>
          <a:p>
            <a:pPr eaLnBrk="1" hangingPunct="1">
              <a:buNone/>
            </a:pPr>
            <a:r>
              <a:rPr lang="en-US" altLang="zh-CN" sz="2200" dirty="0" smtClean="0"/>
              <a:t>                  </a:t>
            </a:r>
            <a:r>
              <a:rPr lang="en-US" altLang="zh-CN" sz="2200" dirty="0" err="1" smtClean="0"/>
              <a:t>sieze_t</a:t>
            </a:r>
            <a:r>
              <a:rPr lang="en-US" altLang="zh-CN" sz="2200" dirty="0" smtClean="0"/>
              <a:t> </a:t>
            </a:r>
            <a:r>
              <a:rPr lang="en-US" altLang="zh-CN" sz="2200" dirty="0" err="1" smtClean="0"/>
              <a:t>match,regmatch_t</a:t>
            </a:r>
            <a:r>
              <a:rPr lang="en-US" altLang="zh-CN" sz="2200" dirty="0" smtClean="0"/>
              <a:t> </a:t>
            </a:r>
            <a:r>
              <a:rPr lang="en-US" altLang="zh-CN" sz="2200" dirty="0" err="1" smtClean="0"/>
              <a:t>matchptr</a:t>
            </a:r>
            <a:r>
              <a:rPr lang="en-US" altLang="zh-CN" sz="2200" dirty="0" smtClean="0"/>
              <a:t>[], </a:t>
            </a:r>
            <a:r>
              <a:rPr lang="en-US" altLang="zh-CN" sz="2200" dirty="0" err="1" smtClean="0"/>
              <a:t>int</a:t>
            </a:r>
            <a:r>
              <a:rPr lang="en-US" altLang="zh-CN" sz="2200" dirty="0" smtClean="0"/>
              <a:t> </a:t>
            </a:r>
            <a:r>
              <a:rPr lang="en-US" altLang="zh-CN" sz="2200" dirty="0" err="1" smtClean="0"/>
              <a:t>eflags</a:t>
            </a:r>
            <a:r>
              <a:rPr lang="en-US" altLang="zh-CN" sz="2200" dirty="0" smtClean="0"/>
              <a:t>);</a:t>
            </a:r>
            <a:endParaRPr lang="en-US" altLang="zh-CN" sz="2200" dirty="0" smtClean="0"/>
          </a:p>
          <a:p>
            <a:pPr eaLnBrk="1" hangingPunct="1">
              <a:buNone/>
            </a:pPr>
            <a:r>
              <a:rPr lang="en-US" altLang="zh-CN" sz="2200" dirty="0" smtClean="0"/>
              <a:t> - </a:t>
            </a:r>
            <a:r>
              <a:rPr lang="zh-CN" altLang="en-US" sz="2200" dirty="0" smtClean="0"/>
              <a:t>匹配正则表达式 （循环中匹配）</a:t>
            </a:r>
            <a:endParaRPr lang="zh-CN" altLang="en-US" sz="2200" dirty="0" smtClean="0"/>
          </a:p>
          <a:p>
            <a:pPr eaLnBrk="1" hangingPunct="1">
              <a:buNone/>
            </a:pPr>
            <a:endParaRPr lang="en-US" altLang="zh-CN" sz="2200" dirty="0" smtClean="0"/>
          </a:p>
          <a:p>
            <a:pPr eaLnBrk="1" hangingPunct="1">
              <a:buNone/>
            </a:pPr>
            <a:r>
              <a:rPr lang="en-US" altLang="zh-CN" sz="2200" dirty="0" smtClean="0"/>
              <a:t>void </a:t>
            </a:r>
            <a:r>
              <a:rPr lang="en-US" altLang="zh-CN" sz="2200" dirty="0" err="1" smtClean="0"/>
              <a:t>regfree</a:t>
            </a:r>
            <a:r>
              <a:rPr lang="en-US" altLang="zh-CN" sz="2200" dirty="0" smtClean="0"/>
              <a:t>(</a:t>
            </a:r>
            <a:r>
              <a:rPr lang="en-US" altLang="zh-CN" sz="2200" dirty="0" err="1" smtClean="0"/>
              <a:t>reget_t</a:t>
            </a:r>
            <a:r>
              <a:rPr lang="en-US" altLang="zh-CN" sz="2200" dirty="0" smtClean="0"/>
              <a:t> *ex);</a:t>
            </a:r>
            <a:endParaRPr lang="en-US" altLang="zh-CN" sz="2200" dirty="0" smtClean="0"/>
          </a:p>
          <a:p>
            <a:pPr eaLnBrk="1" hangingPunct="1">
              <a:buNone/>
            </a:pPr>
            <a:r>
              <a:rPr lang="en-US" altLang="zh-CN" sz="2200" dirty="0" smtClean="0"/>
              <a:t> - </a:t>
            </a:r>
            <a:r>
              <a:rPr lang="zh-CN" altLang="en-US" sz="2200" dirty="0" smtClean="0"/>
              <a:t>释放正则表达式</a:t>
            </a:r>
            <a:endParaRPr lang="zh-CN" altLang="en-US" sz="2200"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ctrTitle"/>
          </p:nvPr>
        </p:nvSpPr>
        <p:spPr>
          <a:xfrm>
            <a:off x="0" y="357188"/>
            <a:ext cx="8201025" cy="928687"/>
          </a:xfrm>
          <a:noFill/>
        </p:spPr>
        <p:txBody>
          <a:bodyPr/>
          <a:lstStyle/>
          <a:p>
            <a:pPr eaLnBrk="1" hangingPunct="1"/>
            <a:r>
              <a:rPr lang="zh-CN" altLang="en-US" dirty="0" smtClean="0"/>
              <a:t>网络爬虫</a:t>
            </a:r>
            <a:r>
              <a:rPr lang="en-US" altLang="zh-CN" dirty="0" smtClean="0"/>
              <a:t>-1</a:t>
            </a:r>
            <a:endParaRPr lang="zh-CN" altLang="en-US" dirty="0" smtClean="0"/>
          </a:p>
        </p:txBody>
      </p:sp>
      <p:sp>
        <p:nvSpPr>
          <p:cNvPr id="82946" name="内容占位符 2"/>
          <p:cNvSpPr>
            <a:spLocks noGrp="1"/>
          </p:cNvSpPr>
          <p:nvPr>
            <p:ph idx="1"/>
          </p:nvPr>
        </p:nvSpPr>
        <p:spPr>
          <a:xfrm>
            <a:off x="457200" y="1285860"/>
            <a:ext cx="8229600" cy="5143536"/>
          </a:xfrm>
        </p:spPr>
        <p:txBody>
          <a:bodyPr>
            <a:noAutofit/>
          </a:bodyPr>
          <a:lstStyle/>
          <a:p>
            <a:pPr eaLnBrk="1" hangingPunct="1">
              <a:buNone/>
            </a:pPr>
            <a:r>
              <a:rPr lang="zh-CN" altLang="en-US" sz="2800" dirty="0" smtClean="0"/>
              <a:t>六 共享库（插件）的动态挂接</a:t>
            </a:r>
            <a:endParaRPr lang="en-US" altLang="zh-CN" sz="2800" dirty="0" smtClean="0"/>
          </a:p>
          <a:p>
            <a:pPr eaLnBrk="1" hangingPunct="1">
              <a:buNone/>
            </a:pPr>
            <a:endParaRPr lang="en-US" altLang="zh-CN" sz="2000" dirty="0" smtClean="0"/>
          </a:p>
          <a:p>
            <a:pPr eaLnBrk="1" hangingPunct="1">
              <a:buNone/>
            </a:pPr>
            <a:r>
              <a:rPr lang="en-US" altLang="zh-CN" sz="2400" dirty="0" smtClean="0"/>
              <a:t>1</a:t>
            </a:r>
            <a:r>
              <a:rPr lang="zh-CN" altLang="en-US" sz="2400" dirty="0" smtClean="0"/>
              <a:t>）程序利用</a:t>
            </a:r>
            <a:r>
              <a:rPr lang="en-US" altLang="zh-CN" sz="2400" dirty="0" err="1" smtClean="0"/>
              <a:t>dlsym</a:t>
            </a:r>
            <a:r>
              <a:rPr lang="zh-CN" altLang="en-US" sz="2400" dirty="0" smtClean="0"/>
              <a:t>获取共享库中的全局变量地址。</a:t>
            </a:r>
            <a:endParaRPr lang="en-US" altLang="zh-CN" sz="2400" dirty="0" smtClean="0"/>
          </a:p>
          <a:p>
            <a:pPr eaLnBrk="1" hangingPunct="1">
              <a:buNone/>
            </a:pPr>
            <a:r>
              <a:rPr lang="en-US" altLang="zh-CN" sz="2400" dirty="0" smtClean="0"/>
              <a:t>2</a:t>
            </a:r>
            <a:r>
              <a:rPr lang="zh-CN" altLang="en-US" sz="2400" dirty="0" smtClean="0"/>
              <a:t>）利用全局变量调用共享库中类成员函数 （</a:t>
            </a:r>
            <a:r>
              <a:rPr lang="en-US" altLang="zh-CN" sz="2400" dirty="0" smtClean="0"/>
              <a:t>init</a:t>
            </a:r>
            <a:r>
              <a:rPr lang="zh-CN" altLang="en-US" sz="2400" dirty="0" smtClean="0"/>
              <a:t>）</a:t>
            </a:r>
            <a:endParaRPr lang="en-US" altLang="zh-CN" sz="2400" dirty="0" smtClean="0"/>
          </a:p>
          <a:p>
            <a:pPr eaLnBrk="1" hangingPunct="1">
              <a:buNone/>
            </a:pPr>
            <a:r>
              <a:rPr lang="en-US" altLang="zh-CN" sz="2400" dirty="0" smtClean="0"/>
              <a:t>3</a:t>
            </a:r>
            <a:r>
              <a:rPr lang="zh-CN" altLang="en-US" sz="2400" dirty="0" smtClean="0"/>
              <a:t>）共享库</a:t>
            </a:r>
            <a:r>
              <a:rPr lang="en-US" altLang="zh-CN" sz="2400" dirty="0" smtClean="0"/>
              <a:t>init</a:t>
            </a:r>
            <a:r>
              <a:rPr lang="zh-CN" altLang="en-US" sz="2400" dirty="0" smtClean="0"/>
              <a:t>成员函数调用程序的</a:t>
            </a:r>
            <a:r>
              <a:rPr lang="en-US" altLang="zh-CN" sz="2400" dirty="0" err="1" smtClean="0"/>
              <a:t>regist</a:t>
            </a:r>
            <a:r>
              <a:rPr lang="en-US" altLang="zh-CN" sz="2400" dirty="0" smtClean="0"/>
              <a:t>…</a:t>
            </a:r>
            <a:r>
              <a:rPr lang="zh-CN" altLang="en-US" sz="2400" dirty="0" smtClean="0"/>
              <a:t>函数</a:t>
            </a:r>
            <a:r>
              <a:rPr lang="en-US" altLang="zh-CN" sz="2400" dirty="0" smtClean="0"/>
              <a:t>(</a:t>
            </a:r>
            <a:r>
              <a:rPr lang="zh-CN" altLang="en-US" sz="2400" dirty="0" smtClean="0"/>
              <a:t>注册函数</a:t>
            </a:r>
            <a:r>
              <a:rPr lang="en-US" altLang="zh-CN" sz="2400" dirty="0" smtClean="0"/>
              <a:t>)</a:t>
            </a:r>
            <a:r>
              <a:rPr lang="zh-CN" altLang="en-US" sz="2400" dirty="0" smtClean="0"/>
              <a:t>将</a:t>
            </a:r>
            <a:endParaRPr lang="en-US" altLang="zh-CN" sz="2400" dirty="0" smtClean="0"/>
          </a:p>
          <a:p>
            <a:pPr eaLnBrk="1" hangingPunct="1">
              <a:buNone/>
            </a:pPr>
            <a:r>
              <a:rPr lang="en-US" altLang="zh-CN" sz="2400" dirty="0" smtClean="0"/>
              <a:t>      </a:t>
            </a:r>
            <a:r>
              <a:rPr lang="zh-CN" altLang="en-US" sz="2400" dirty="0" smtClean="0"/>
              <a:t>全局变量保存（例如：保存到向量中）</a:t>
            </a:r>
            <a:endParaRPr lang="en-US" altLang="zh-CN" sz="2400" dirty="0" smtClean="0"/>
          </a:p>
          <a:p>
            <a:pPr eaLnBrk="1" hangingPunct="1">
              <a:buNone/>
            </a:pPr>
            <a:r>
              <a:rPr lang="en-US" altLang="zh-CN" sz="2400" dirty="0" smtClean="0"/>
              <a:t>    </a:t>
            </a:r>
            <a:r>
              <a:rPr lang="zh-CN" altLang="en-US" sz="2400" dirty="0" smtClean="0"/>
              <a:t>优点：</a:t>
            </a:r>
            <a:endParaRPr lang="en-US" altLang="zh-CN" sz="2000" dirty="0" smtClean="0"/>
          </a:p>
          <a:p>
            <a:pPr eaLnBrk="1" hangingPunct="1">
              <a:buNone/>
            </a:pPr>
            <a:r>
              <a:rPr lang="en-US" altLang="zh-CN" sz="2400" dirty="0" smtClean="0"/>
              <a:t>       </a:t>
            </a:r>
            <a:r>
              <a:rPr lang="zh-CN" altLang="en-US" sz="2400" dirty="0" smtClean="0"/>
              <a:t>按照规则，程序可以随意增加插件（共享库），但程序 </a:t>
            </a:r>
            <a:endParaRPr lang="en-US" altLang="zh-CN" sz="2400" dirty="0" smtClean="0"/>
          </a:p>
          <a:p>
            <a:pPr eaLnBrk="1" hangingPunct="1">
              <a:buNone/>
            </a:pPr>
            <a:r>
              <a:rPr lang="en-US" altLang="zh-CN" sz="2400" dirty="0" smtClean="0"/>
              <a:t>       </a:t>
            </a:r>
            <a:r>
              <a:rPr lang="zh-CN" altLang="en-US" sz="2400" dirty="0" smtClean="0"/>
              <a:t>代码无须改动。</a:t>
            </a:r>
            <a:endParaRPr lang="en-US" altLang="zh-CN" sz="2400" dirty="0" smtClean="0"/>
          </a:p>
          <a:p>
            <a:pPr eaLnBrk="1" hangingPunct="1">
              <a:buNone/>
            </a:pPr>
            <a:r>
              <a:rPr lang="en-US" altLang="zh-CN" sz="2400" dirty="0" smtClean="0"/>
              <a:t>       </a:t>
            </a:r>
            <a:r>
              <a:rPr lang="zh-CN" altLang="en-US" sz="2400" dirty="0" smtClean="0"/>
              <a:t>插件自己知道被程序什么时候调用。</a:t>
            </a:r>
            <a:endParaRPr lang="en-US" altLang="zh-CN" sz="2400"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ctrTitle"/>
          </p:nvPr>
        </p:nvSpPr>
        <p:spPr>
          <a:xfrm>
            <a:off x="0" y="357188"/>
            <a:ext cx="8201025" cy="928687"/>
          </a:xfrm>
          <a:noFill/>
        </p:spPr>
        <p:txBody>
          <a:bodyPr/>
          <a:lstStyle/>
          <a:p>
            <a:pPr eaLnBrk="1" hangingPunct="1"/>
            <a:r>
              <a:rPr lang="zh-CN" altLang="en-US" dirty="0" smtClean="0"/>
              <a:t>网络爬虫</a:t>
            </a:r>
            <a:r>
              <a:rPr lang="en-US" altLang="zh-CN" dirty="0" smtClean="0"/>
              <a:t>-1</a:t>
            </a:r>
            <a:endParaRPr lang="zh-CN" altLang="en-US" dirty="0" smtClean="0"/>
          </a:p>
        </p:txBody>
      </p:sp>
      <p:pic>
        <p:nvPicPr>
          <p:cNvPr id="1027" name="Picture 3"/>
          <p:cNvPicPr>
            <a:picLocks noChangeAspect="1" noChangeArrowheads="1"/>
          </p:cNvPicPr>
          <p:nvPr/>
        </p:nvPicPr>
        <p:blipFill>
          <a:blip r:embed="rId1"/>
          <a:srcRect/>
          <a:stretch>
            <a:fillRect/>
          </a:stretch>
        </p:blipFill>
        <p:spPr bwMode="auto">
          <a:xfrm>
            <a:off x="71406" y="1395431"/>
            <a:ext cx="9001156" cy="4676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ctrTitle"/>
          </p:nvPr>
        </p:nvSpPr>
        <p:spPr>
          <a:xfrm>
            <a:off x="0" y="357188"/>
            <a:ext cx="8201025" cy="928687"/>
          </a:xfrm>
          <a:noFill/>
        </p:spPr>
        <p:txBody>
          <a:bodyPr/>
          <a:lstStyle/>
          <a:p>
            <a:pPr eaLnBrk="1" hangingPunct="1"/>
            <a:r>
              <a:rPr lang="zh-CN" altLang="en-US" dirty="0" smtClean="0"/>
              <a:t>网络爬虫</a:t>
            </a:r>
            <a:r>
              <a:rPr lang="en-US" altLang="zh-CN" dirty="0" smtClean="0"/>
              <a:t>-3</a:t>
            </a:r>
            <a:endParaRPr lang="zh-CN" altLang="en-US" dirty="0" smtClean="0"/>
          </a:p>
        </p:txBody>
      </p:sp>
      <p:sp>
        <p:nvSpPr>
          <p:cNvPr id="82946" name="内容占位符 2"/>
          <p:cNvSpPr>
            <a:spLocks noGrp="1"/>
          </p:cNvSpPr>
          <p:nvPr>
            <p:ph idx="1"/>
          </p:nvPr>
        </p:nvSpPr>
        <p:spPr>
          <a:xfrm>
            <a:off x="457200" y="1285860"/>
            <a:ext cx="8229600" cy="5143536"/>
          </a:xfrm>
        </p:spPr>
        <p:txBody>
          <a:bodyPr>
            <a:noAutofit/>
          </a:bodyPr>
          <a:lstStyle/>
          <a:p>
            <a:pPr eaLnBrk="1" hangingPunct="1">
              <a:buNone/>
            </a:pPr>
            <a:r>
              <a:rPr lang="zh-CN" altLang="en-US" sz="2800" dirty="0" smtClean="0"/>
              <a:t>七 多路</a:t>
            </a:r>
            <a:r>
              <a:rPr lang="en-US" altLang="zh-CN" sz="2800" dirty="0" smtClean="0"/>
              <a:t>IO</a:t>
            </a:r>
            <a:endParaRPr lang="en-US" altLang="zh-CN" sz="2800" dirty="0" smtClean="0"/>
          </a:p>
          <a:p>
            <a:pPr eaLnBrk="1" hangingPunct="1">
              <a:buNone/>
            </a:pPr>
            <a:r>
              <a:rPr lang="en-US" altLang="zh-CN" sz="2200" dirty="0" smtClean="0"/>
              <a:t>1</a:t>
            </a:r>
            <a:r>
              <a:rPr lang="zh-CN" altLang="en-US" sz="2200" dirty="0" smtClean="0"/>
              <a:t>）多路</a:t>
            </a:r>
            <a:r>
              <a:rPr lang="en-US" altLang="zh-CN" sz="2200" dirty="0" smtClean="0"/>
              <a:t>IO</a:t>
            </a:r>
            <a:endParaRPr lang="en-US" altLang="zh-CN" sz="2200" dirty="0" smtClean="0"/>
          </a:p>
          <a:p>
            <a:pPr eaLnBrk="1" hangingPunct="1">
              <a:buNone/>
            </a:pPr>
            <a:r>
              <a:rPr lang="zh-CN" altLang="en-US" sz="2400" dirty="0" smtClean="0"/>
              <a:t>    多路</a:t>
            </a:r>
            <a:r>
              <a:rPr lang="en-US" sz="2400" dirty="0" smtClean="0"/>
              <a:t>IO(</a:t>
            </a:r>
            <a:r>
              <a:rPr lang="zh-CN" altLang="en-US" sz="2400" dirty="0" smtClean="0"/>
              <a:t>采用</a:t>
            </a:r>
            <a:r>
              <a:rPr lang="en-US" sz="2400" dirty="0" err="1" smtClean="0"/>
              <a:t>epoll</a:t>
            </a:r>
            <a:r>
              <a:rPr lang="zh-CN" altLang="en-US" sz="2400" dirty="0" smtClean="0"/>
              <a:t>模型</a:t>
            </a:r>
            <a:r>
              <a:rPr lang="en-US" sz="2400" dirty="0" smtClean="0"/>
              <a:t>)</a:t>
            </a:r>
            <a:r>
              <a:rPr lang="zh-CN" altLang="en-US" sz="2400" dirty="0" smtClean="0"/>
              <a:t>监视多个文件描述符（套接字描述</a:t>
            </a:r>
            <a:endParaRPr lang="en-US" altLang="zh-CN" sz="2400" dirty="0" smtClean="0"/>
          </a:p>
          <a:p>
            <a:pPr eaLnBrk="1" hangingPunct="1">
              <a:buNone/>
            </a:pPr>
            <a:r>
              <a:rPr lang="en-US" altLang="zh-CN" sz="2400" dirty="0" smtClean="0"/>
              <a:t>    </a:t>
            </a:r>
            <a:r>
              <a:rPr lang="zh-CN" altLang="en-US" sz="2400" dirty="0" smtClean="0"/>
              <a:t>符）上发生的输入输出事件。</a:t>
            </a:r>
            <a:endParaRPr lang="zh-CN" altLang="en-US" sz="2400" dirty="0" smtClean="0"/>
          </a:p>
          <a:p>
            <a:pPr eaLnBrk="1" hangingPunct="1">
              <a:buNone/>
            </a:pPr>
            <a:r>
              <a:rPr lang="en-US" altLang="zh-CN" sz="2200" dirty="0" smtClean="0"/>
              <a:t>2</a:t>
            </a:r>
            <a:r>
              <a:rPr lang="zh-CN" altLang="en-US" sz="2200" dirty="0" smtClean="0"/>
              <a:t>）多路</a:t>
            </a:r>
            <a:r>
              <a:rPr lang="en-US" altLang="zh-CN" sz="2200" dirty="0" smtClean="0"/>
              <a:t>IO</a:t>
            </a:r>
            <a:r>
              <a:rPr lang="zh-CN" altLang="en-US" sz="2200" dirty="0" smtClean="0"/>
              <a:t>应用场景</a:t>
            </a:r>
            <a:endParaRPr lang="en-US" altLang="zh-CN" sz="2200" dirty="0" smtClean="0"/>
          </a:p>
          <a:p>
            <a:pPr eaLnBrk="1" hangingPunct="1">
              <a:buNone/>
            </a:pPr>
            <a:r>
              <a:rPr lang="zh-CN" altLang="en-US" sz="2200" dirty="0" smtClean="0"/>
              <a:t>     平时我们经常使用应答模式 （例如：银行系统）发一个请求，  </a:t>
            </a:r>
            <a:endParaRPr lang="en-US" altLang="zh-CN" sz="2200" dirty="0" smtClean="0"/>
          </a:p>
          <a:p>
            <a:pPr eaLnBrk="1" hangingPunct="1">
              <a:buNone/>
            </a:pPr>
            <a:r>
              <a:rPr lang="en-US" altLang="zh-CN" sz="2200" dirty="0" smtClean="0"/>
              <a:t>     </a:t>
            </a:r>
            <a:r>
              <a:rPr lang="zh-CN" altLang="en-US" sz="2200" dirty="0" smtClean="0"/>
              <a:t>死等应答，不给应答就不往下走 交易类软件比较合适。</a:t>
            </a:r>
            <a:endParaRPr lang="en-US" altLang="zh-CN" sz="2200" dirty="0" smtClean="0"/>
          </a:p>
          <a:p>
            <a:pPr eaLnBrk="1" hangingPunct="1">
              <a:buNone/>
            </a:pPr>
            <a:r>
              <a:rPr lang="zh-CN" altLang="en-US" sz="2200" dirty="0" smtClean="0"/>
              <a:t>     </a:t>
            </a:r>
            <a:endParaRPr lang="en-US" altLang="zh-CN" sz="2200" dirty="0" smtClean="0"/>
          </a:p>
          <a:p>
            <a:pPr eaLnBrk="1" hangingPunct="1">
              <a:buNone/>
            </a:pPr>
            <a:r>
              <a:rPr lang="en-US" altLang="zh-CN" sz="2200" dirty="0" smtClean="0"/>
              <a:t>     </a:t>
            </a:r>
            <a:r>
              <a:rPr lang="zh-CN" altLang="en-US" sz="2200" dirty="0" smtClean="0"/>
              <a:t>但是爬虫不行网络服务器非常复杂，要是永远不给响应那我们</a:t>
            </a:r>
            <a:endParaRPr lang="en-US" altLang="zh-CN" sz="2200" dirty="0" smtClean="0"/>
          </a:p>
          <a:p>
            <a:pPr eaLnBrk="1" hangingPunct="1">
              <a:buNone/>
            </a:pPr>
            <a:r>
              <a:rPr lang="en-US" altLang="zh-CN" sz="2200" dirty="0" smtClean="0"/>
              <a:t>     </a:t>
            </a:r>
            <a:r>
              <a:rPr lang="zh-CN" altLang="en-US" sz="2200" dirty="0" smtClean="0"/>
              <a:t>的爬虫就死在那了当然可以使用多线程替换（并发模型）但是</a:t>
            </a:r>
            <a:endParaRPr lang="en-US" altLang="zh-CN" sz="2200" dirty="0" smtClean="0"/>
          </a:p>
          <a:p>
            <a:pPr eaLnBrk="1" hangingPunct="1">
              <a:buNone/>
            </a:pPr>
            <a:r>
              <a:rPr lang="en-US" altLang="zh-CN" sz="2200" dirty="0" smtClean="0"/>
              <a:t>     </a:t>
            </a:r>
            <a:r>
              <a:rPr lang="zh-CN" altLang="en-US" sz="2200" dirty="0" smtClean="0"/>
              <a:t>线程太多开销过大，而使用一个线程监视多个文件描述的响应</a:t>
            </a:r>
            <a:endParaRPr lang="en-US" altLang="zh-CN" sz="2200" dirty="0" smtClean="0"/>
          </a:p>
          <a:p>
            <a:pPr eaLnBrk="1" hangingPunct="1">
              <a:buNone/>
            </a:pPr>
            <a:r>
              <a:rPr lang="en-US" altLang="zh-CN" sz="2200" dirty="0" smtClean="0"/>
              <a:t>     </a:t>
            </a:r>
            <a:r>
              <a:rPr lang="zh-CN" altLang="en-US" sz="2200" dirty="0" smtClean="0"/>
              <a:t>不失为一个好办法。</a:t>
            </a:r>
            <a:endParaRPr lang="zh-CN" altLang="en-US" sz="2200"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ctrTitle"/>
          </p:nvPr>
        </p:nvSpPr>
        <p:spPr>
          <a:xfrm>
            <a:off x="0" y="357188"/>
            <a:ext cx="8201025" cy="928687"/>
          </a:xfrm>
          <a:noFill/>
        </p:spPr>
        <p:txBody>
          <a:bodyPr/>
          <a:lstStyle/>
          <a:p>
            <a:pPr eaLnBrk="1" hangingPunct="1"/>
            <a:r>
              <a:rPr lang="zh-CN" altLang="en-US" dirty="0" smtClean="0"/>
              <a:t>网络爬虫</a:t>
            </a:r>
            <a:r>
              <a:rPr lang="en-US" altLang="zh-CN" dirty="0" smtClean="0"/>
              <a:t>-3</a:t>
            </a:r>
            <a:endParaRPr lang="zh-CN" altLang="en-US" dirty="0" smtClean="0"/>
          </a:p>
        </p:txBody>
      </p:sp>
      <p:sp>
        <p:nvSpPr>
          <p:cNvPr id="82946" name="内容占位符 2"/>
          <p:cNvSpPr>
            <a:spLocks noGrp="1"/>
          </p:cNvSpPr>
          <p:nvPr>
            <p:ph idx="1"/>
          </p:nvPr>
        </p:nvSpPr>
        <p:spPr>
          <a:xfrm>
            <a:off x="457200" y="1285860"/>
            <a:ext cx="8229600" cy="5143536"/>
          </a:xfrm>
        </p:spPr>
        <p:txBody>
          <a:bodyPr>
            <a:noAutofit/>
          </a:bodyPr>
          <a:lstStyle/>
          <a:p>
            <a:pPr eaLnBrk="1" hangingPunct="1">
              <a:buNone/>
            </a:pPr>
            <a:r>
              <a:rPr lang="en-US" altLang="zh-CN" sz="2200" dirty="0" smtClean="0"/>
              <a:t>3</a:t>
            </a:r>
            <a:r>
              <a:rPr lang="zh-CN" altLang="en-US" sz="2200" dirty="0" smtClean="0"/>
              <a:t>）需要用到的函数</a:t>
            </a:r>
            <a:endParaRPr lang="zh-CN" altLang="en-US" sz="2200" dirty="0" smtClean="0"/>
          </a:p>
          <a:p>
            <a:pPr eaLnBrk="1" hangingPunct="1">
              <a:buNone/>
            </a:pPr>
            <a:r>
              <a:rPr lang="en-US" altLang="zh-CN" sz="2000" dirty="0" smtClean="0"/>
              <a:t>  </a:t>
            </a:r>
            <a:r>
              <a:rPr lang="zh-CN" altLang="en-US" sz="2000" dirty="0" smtClean="0"/>
              <a:t>（</a:t>
            </a:r>
            <a:r>
              <a:rPr lang="en-US" altLang="zh-CN" sz="2000" dirty="0" smtClean="0"/>
              <a:t>1</a:t>
            </a:r>
            <a:r>
              <a:rPr lang="zh-CN" altLang="en-US" sz="2000" dirty="0" smtClean="0"/>
              <a:t>）创建多路</a:t>
            </a:r>
            <a:r>
              <a:rPr lang="en-US" altLang="zh-CN" sz="2000" dirty="0" smtClean="0"/>
              <a:t>IO</a:t>
            </a:r>
            <a:r>
              <a:rPr lang="zh-CN" altLang="en-US" sz="2000" dirty="0" smtClean="0"/>
              <a:t>对象（内核对象）</a:t>
            </a:r>
            <a:endParaRPr lang="zh-CN" altLang="en-US" sz="2000" dirty="0" smtClean="0"/>
          </a:p>
          <a:p>
            <a:pPr eaLnBrk="1" hangingPunct="1">
              <a:buNone/>
            </a:pPr>
            <a:r>
              <a:rPr lang="en-US" altLang="zh-CN" sz="2000" dirty="0" smtClean="0"/>
              <a:t>         </a:t>
            </a:r>
            <a:r>
              <a:rPr lang="en-US" altLang="zh-CN" sz="2000" dirty="0" err="1" smtClean="0"/>
              <a:t>epoll_create</a:t>
            </a:r>
            <a:r>
              <a:rPr lang="en-US" altLang="zh-CN" sz="2000" dirty="0" smtClean="0"/>
              <a:t> </a:t>
            </a:r>
            <a:r>
              <a:rPr lang="zh-CN" altLang="en-US" sz="2000" dirty="0" smtClean="0"/>
              <a:t>但我们更多使用 </a:t>
            </a:r>
            <a:r>
              <a:rPr lang="en-US" altLang="zh-CN" sz="2000" dirty="0" smtClean="0"/>
              <a:t>epoll_create1</a:t>
            </a:r>
            <a:r>
              <a:rPr lang="zh-CN" altLang="en-US" sz="2000" dirty="0" smtClean="0"/>
              <a:t>更简单</a:t>
            </a:r>
            <a:endParaRPr lang="zh-CN" altLang="en-US" sz="2000" dirty="0" smtClean="0"/>
          </a:p>
          <a:p>
            <a:pPr eaLnBrk="1" hangingPunct="1">
              <a:buNone/>
            </a:pPr>
            <a:r>
              <a:rPr lang="zh-CN" altLang="en-US" sz="2000" dirty="0" smtClean="0"/>
              <a:t>  （</a:t>
            </a:r>
            <a:r>
              <a:rPr lang="en-US" altLang="zh-CN" sz="2000" dirty="0" smtClean="0"/>
              <a:t>2</a:t>
            </a:r>
            <a:r>
              <a:rPr lang="zh-CN" altLang="en-US" sz="2000" dirty="0" smtClean="0"/>
              <a:t>）在多路</a:t>
            </a:r>
            <a:r>
              <a:rPr lang="en-US" altLang="zh-CN" sz="2000" dirty="0" smtClean="0"/>
              <a:t>IO</a:t>
            </a:r>
            <a:r>
              <a:rPr lang="zh-CN" altLang="en-US" sz="2000" dirty="0" smtClean="0"/>
              <a:t>对象中添加</a:t>
            </a:r>
            <a:r>
              <a:rPr lang="en-US" altLang="zh-CN" sz="2000" dirty="0" smtClean="0"/>
              <a:t>/</a:t>
            </a:r>
            <a:r>
              <a:rPr lang="zh-CN" altLang="en-US" sz="2000" dirty="0" smtClean="0"/>
              <a:t>删除 需要其关注的输入</a:t>
            </a:r>
            <a:r>
              <a:rPr lang="en-US" altLang="zh-CN" sz="2000" dirty="0" smtClean="0"/>
              <a:t>/</a:t>
            </a:r>
            <a:r>
              <a:rPr lang="zh-CN" altLang="en-US" sz="2000" dirty="0" smtClean="0"/>
              <a:t>输出事件</a:t>
            </a:r>
            <a:endParaRPr lang="zh-CN" altLang="en-US" sz="2000" dirty="0" smtClean="0"/>
          </a:p>
          <a:p>
            <a:pPr eaLnBrk="1" hangingPunct="1">
              <a:buNone/>
            </a:pPr>
            <a:r>
              <a:rPr lang="en-US" altLang="zh-CN" sz="2000" dirty="0" smtClean="0"/>
              <a:t>         </a:t>
            </a:r>
            <a:r>
              <a:rPr lang="en-US" altLang="zh-CN" sz="2000" dirty="0" err="1" smtClean="0"/>
              <a:t>int</a:t>
            </a:r>
            <a:r>
              <a:rPr lang="en-US" altLang="zh-CN" sz="2000" dirty="0" smtClean="0"/>
              <a:t> </a:t>
            </a:r>
            <a:r>
              <a:rPr lang="en-US" altLang="zh-CN" sz="2000" dirty="0" err="1" smtClean="0"/>
              <a:t>epoll_ctl</a:t>
            </a:r>
            <a:r>
              <a:rPr lang="en-US" altLang="zh-CN" sz="2000" dirty="0" smtClean="0"/>
              <a:t>(</a:t>
            </a:r>
            <a:r>
              <a:rPr lang="en-US" altLang="zh-CN" sz="2000" dirty="0" err="1" smtClean="0"/>
              <a:t>int</a:t>
            </a:r>
            <a:r>
              <a:rPr lang="en-US" altLang="zh-CN" sz="2000" dirty="0" smtClean="0"/>
              <a:t> </a:t>
            </a:r>
            <a:r>
              <a:rPr lang="en-US" altLang="zh-CN" sz="2000" dirty="0" err="1" smtClean="0"/>
              <a:t>epfd,int</a:t>
            </a:r>
            <a:r>
              <a:rPr lang="en-US" altLang="zh-CN" sz="2000" dirty="0" smtClean="0"/>
              <a:t> op, </a:t>
            </a:r>
            <a:r>
              <a:rPr lang="en-US" altLang="zh-CN" sz="2000" dirty="0" err="1" smtClean="0"/>
              <a:t>int</a:t>
            </a:r>
            <a:r>
              <a:rPr lang="en-US" altLang="zh-CN" sz="2000" dirty="0" smtClean="0"/>
              <a:t> </a:t>
            </a:r>
            <a:r>
              <a:rPr lang="en-US" altLang="zh-CN" sz="2000" dirty="0" err="1" smtClean="0"/>
              <a:t>fd</a:t>
            </a:r>
            <a:r>
              <a:rPr lang="en-US" altLang="zh-CN" sz="2000" smtClean="0"/>
              <a:t>, struct</a:t>
            </a:r>
            <a:r>
              <a:rPr lang="en-US" altLang="zh-CN" sz="2000" dirty="0" smtClean="0"/>
              <a:t> </a:t>
            </a:r>
            <a:r>
              <a:rPr lang="en-US" altLang="zh-CN" sz="2000" dirty="0" err="1" smtClean="0"/>
              <a:t>epoll_event</a:t>
            </a:r>
            <a:r>
              <a:rPr lang="en-US" altLang="zh-CN" sz="2000" dirty="0" smtClean="0"/>
              <a:t>* event);</a:t>
            </a:r>
            <a:endParaRPr lang="en-US" altLang="zh-CN" sz="2000" dirty="0" smtClean="0"/>
          </a:p>
          <a:p>
            <a:pPr eaLnBrk="1" hangingPunct="1">
              <a:buNone/>
            </a:pPr>
            <a:endParaRPr lang="en-US" altLang="zh-CN" sz="2000" dirty="0" smtClean="0"/>
          </a:p>
          <a:p>
            <a:pPr eaLnBrk="1" hangingPunct="1">
              <a:buNone/>
            </a:pPr>
            <a:r>
              <a:rPr lang="en-US" altLang="zh-CN" sz="2000" dirty="0" smtClean="0"/>
              <a:t>         </a:t>
            </a:r>
            <a:r>
              <a:rPr lang="en-US" altLang="zh-CN" sz="2000" dirty="0" err="1" smtClean="0"/>
              <a:t>struct</a:t>
            </a:r>
            <a:r>
              <a:rPr lang="en-US" altLang="zh-CN" sz="2000" dirty="0" smtClean="0"/>
              <a:t> </a:t>
            </a:r>
            <a:r>
              <a:rPr lang="en-US" altLang="zh-CN" sz="2000" dirty="0" err="1" smtClean="0"/>
              <a:t>epoll_event</a:t>
            </a:r>
            <a:r>
              <a:rPr lang="en-US" altLang="zh-CN" sz="2000" dirty="0" smtClean="0"/>
              <a:t>{</a:t>
            </a:r>
            <a:endParaRPr lang="en-US" altLang="zh-CN" sz="2000" dirty="0" smtClean="0"/>
          </a:p>
          <a:p>
            <a:pPr eaLnBrk="1" hangingPunct="1">
              <a:buNone/>
            </a:pPr>
            <a:r>
              <a:rPr lang="en-US" altLang="zh-CN" sz="2000" dirty="0" smtClean="0"/>
              <a:t>               __uint32_t events;</a:t>
            </a:r>
            <a:endParaRPr lang="en-US" altLang="zh-CN" sz="2000" dirty="0" smtClean="0"/>
          </a:p>
          <a:p>
            <a:pPr eaLnBrk="1" hangingPunct="1">
              <a:buNone/>
            </a:pPr>
            <a:r>
              <a:rPr lang="en-US" altLang="zh-CN" sz="2000" dirty="0" smtClean="0"/>
              <a:t>              </a:t>
            </a:r>
            <a:r>
              <a:rPr lang="en-US" altLang="zh-CN" sz="2000" dirty="0" err="1" smtClean="0"/>
              <a:t>epoll_data_t</a:t>
            </a:r>
            <a:r>
              <a:rPr lang="en-US" altLang="zh-CN" sz="2000" dirty="0" smtClean="0"/>
              <a:t> data;</a:t>
            </a:r>
            <a:endParaRPr lang="en-US" altLang="zh-CN" sz="2000" dirty="0" smtClean="0"/>
          </a:p>
          <a:p>
            <a:pPr eaLnBrk="1" hangingPunct="1">
              <a:buNone/>
            </a:pPr>
            <a:r>
              <a:rPr lang="en-US" altLang="zh-CN" sz="2000" dirty="0" smtClean="0"/>
              <a:t>        };</a:t>
            </a:r>
            <a:endParaRPr lang="en-US" altLang="zh-CN" sz="2000" dirty="0" smtClean="0"/>
          </a:p>
          <a:p>
            <a:pPr eaLnBrk="1" hangingPunct="1">
              <a:buNone/>
            </a:pPr>
            <a:r>
              <a:rPr lang="en-US" altLang="zh-CN" sz="2000" dirty="0" smtClean="0"/>
              <a:t>         </a:t>
            </a:r>
            <a:r>
              <a:rPr lang="en-US" altLang="zh-CN" sz="2000" dirty="0" err="1" smtClean="0"/>
              <a:t>typedef</a:t>
            </a:r>
            <a:r>
              <a:rPr lang="en-US" altLang="zh-CN" sz="2000" dirty="0" smtClean="0"/>
              <a:t> union </a:t>
            </a:r>
            <a:r>
              <a:rPr lang="en-US" altLang="zh-CN" sz="2000" dirty="0" err="1" smtClean="0"/>
              <a:t>epoll_data</a:t>
            </a:r>
            <a:r>
              <a:rPr lang="en-US" altLang="zh-CN" sz="2000" dirty="0" smtClean="0"/>
              <a:t>{</a:t>
            </a:r>
            <a:endParaRPr lang="en-US" altLang="zh-CN" sz="2000" dirty="0" smtClean="0"/>
          </a:p>
          <a:p>
            <a:pPr eaLnBrk="1" hangingPunct="1">
              <a:buNone/>
            </a:pPr>
            <a:r>
              <a:rPr lang="en-US" altLang="zh-CN" sz="2000" dirty="0" smtClean="0"/>
              <a:t>                  void* </a:t>
            </a:r>
            <a:r>
              <a:rPr lang="en-US" altLang="zh-CN" sz="2000" dirty="0" err="1" smtClean="0"/>
              <a:t>ptr</a:t>
            </a:r>
            <a:r>
              <a:rPr lang="en-US" altLang="zh-CN" sz="2000" dirty="0" smtClean="0"/>
              <a:t>;</a:t>
            </a:r>
            <a:endParaRPr lang="en-US" altLang="zh-CN" sz="2000" dirty="0" smtClean="0"/>
          </a:p>
          <a:p>
            <a:pPr eaLnBrk="1" hangingPunct="1">
              <a:buNone/>
            </a:pPr>
            <a:r>
              <a:rPr lang="en-US" altLang="zh-CN" sz="2000" dirty="0" smtClean="0"/>
              <a:t>                  </a:t>
            </a:r>
            <a:r>
              <a:rPr lang="en-US" altLang="zh-CN" sz="2000" dirty="0" err="1" smtClean="0"/>
              <a:t>int</a:t>
            </a:r>
            <a:r>
              <a:rPr lang="en-US" altLang="zh-CN" sz="2000" dirty="0" smtClean="0"/>
              <a:t> </a:t>
            </a:r>
            <a:r>
              <a:rPr lang="en-US" altLang="zh-CN" sz="2000" dirty="0" err="1" smtClean="0"/>
              <a:t>fd</a:t>
            </a:r>
            <a:r>
              <a:rPr lang="zh-CN" altLang="en-US" sz="2000" dirty="0" smtClean="0"/>
              <a:t>；</a:t>
            </a:r>
            <a:endParaRPr lang="en-US" altLang="zh-CN" sz="2000" dirty="0" smtClean="0"/>
          </a:p>
          <a:p>
            <a:pPr eaLnBrk="1" hangingPunct="1">
              <a:buNone/>
            </a:pPr>
            <a:r>
              <a:rPr lang="en-US" altLang="zh-CN" sz="2000" dirty="0" smtClean="0"/>
              <a:t>         }</a:t>
            </a:r>
            <a:r>
              <a:rPr lang="en-US" altLang="zh-CN" sz="2000" dirty="0" err="1" smtClean="0"/>
              <a:t>epoll_data_t</a:t>
            </a:r>
            <a:r>
              <a:rPr lang="en-US" altLang="zh-CN" sz="2000" dirty="0" smtClean="0"/>
              <a:t>;</a:t>
            </a:r>
            <a:endParaRPr lang="en-US" altLang="zh-CN" sz="2000"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ctrTitle"/>
          </p:nvPr>
        </p:nvSpPr>
        <p:spPr>
          <a:xfrm>
            <a:off x="0" y="357188"/>
            <a:ext cx="8201025" cy="928687"/>
          </a:xfrm>
          <a:noFill/>
        </p:spPr>
        <p:txBody>
          <a:bodyPr/>
          <a:lstStyle/>
          <a:p>
            <a:pPr eaLnBrk="1" hangingPunct="1"/>
            <a:r>
              <a:rPr lang="zh-CN" altLang="en-US" dirty="0" smtClean="0"/>
              <a:t>网络爬虫</a:t>
            </a:r>
            <a:r>
              <a:rPr lang="en-US" altLang="zh-CN" dirty="0" smtClean="0"/>
              <a:t>-3</a:t>
            </a:r>
            <a:endParaRPr lang="zh-CN" altLang="en-US" dirty="0" smtClean="0"/>
          </a:p>
        </p:txBody>
      </p:sp>
      <p:sp>
        <p:nvSpPr>
          <p:cNvPr id="82946" name="内容占位符 2"/>
          <p:cNvSpPr>
            <a:spLocks noGrp="1"/>
          </p:cNvSpPr>
          <p:nvPr>
            <p:ph idx="1"/>
          </p:nvPr>
        </p:nvSpPr>
        <p:spPr>
          <a:xfrm>
            <a:off x="457200" y="1285860"/>
            <a:ext cx="8229600" cy="5143536"/>
          </a:xfrm>
        </p:spPr>
        <p:txBody>
          <a:bodyPr>
            <a:noAutofit/>
          </a:bodyPr>
          <a:lstStyle/>
          <a:p>
            <a:pPr eaLnBrk="1" hangingPunct="1">
              <a:buNone/>
            </a:pPr>
            <a:r>
              <a:rPr lang="en-US" altLang="zh-CN" sz="2200" dirty="0" smtClean="0"/>
              <a:t>4</a:t>
            </a:r>
            <a:r>
              <a:rPr lang="zh-CN" altLang="en-US" sz="2200" dirty="0" smtClean="0"/>
              <a:t>）等待多路</a:t>
            </a:r>
            <a:r>
              <a:rPr lang="en-US" altLang="zh-CN" sz="2200" dirty="0" smtClean="0"/>
              <a:t>IO</a:t>
            </a:r>
            <a:r>
              <a:rPr lang="zh-CN" altLang="en-US" sz="2200" dirty="0" smtClean="0"/>
              <a:t>对象中的输入</a:t>
            </a:r>
            <a:r>
              <a:rPr lang="en-US" altLang="zh-CN" sz="2200" dirty="0" smtClean="0"/>
              <a:t>/</a:t>
            </a:r>
            <a:r>
              <a:rPr lang="zh-CN" altLang="en-US" sz="2200" dirty="0" smtClean="0"/>
              <a:t>输出事件</a:t>
            </a:r>
            <a:endParaRPr lang="zh-CN" altLang="en-US" sz="2200" dirty="0" smtClean="0"/>
          </a:p>
          <a:p>
            <a:pPr eaLnBrk="1" hangingPunct="1">
              <a:buNone/>
            </a:pPr>
            <a:r>
              <a:rPr lang="en-US" altLang="zh-CN" sz="2200" dirty="0" err="1" smtClean="0"/>
              <a:t>int</a:t>
            </a:r>
            <a:r>
              <a:rPr lang="en-US" altLang="zh-CN" sz="2200" dirty="0" smtClean="0"/>
              <a:t> </a:t>
            </a:r>
            <a:r>
              <a:rPr lang="en-US" altLang="zh-CN" sz="2200" dirty="0" err="1" smtClean="0"/>
              <a:t>epoll_wait</a:t>
            </a:r>
            <a:r>
              <a:rPr lang="zh-CN" altLang="en-US" sz="2200" dirty="0" smtClean="0"/>
              <a:t>（</a:t>
            </a:r>
            <a:r>
              <a:rPr lang="en-US" altLang="zh-CN" sz="2200" dirty="0" err="1" smtClean="0"/>
              <a:t>int</a:t>
            </a:r>
            <a:r>
              <a:rPr lang="en-US" altLang="zh-CN" sz="2200" dirty="0" smtClean="0"/>
              <a:t> </a:t>
            </a:r>
            <a:r>
              <a:rPr lang="en-US" altLang="zh-CN" sz="2200" dirty="0" err="1" smtClean="0"/>
              <a:t>epfd</a:t>
            </a:r>
            <a:r>
              <a:rPr lang="en-US" altLang="zh-CN" sz="2200" dirty="0" smtClean="0"/>
              <a:t>, </a:t>
            </a:r>
            <a:r>
              <a:rPr lang="en-US" altLang="zh-CN" sz="2200" dirty="0" err="1" smtClean="0"/>
              <a:t>struct</a:t>
            </a:r>
            <a:r>
              <a:rPr lang="en-US" altLang="zh-CN" sz="2200" dirty="0" smtClean="0"/>
              <a:t> </a:t>
            </a:r>
            <a:r>
              <a:rPr lang="en-US" altLang="zh-CN" sz="2200" dirty="0" err="1" smtClean="0"/>
              <a:t>epoll_event</a:t>
            </a:r>
            <a:r>
              <a:rPr lang="en-US" altLang="zh-CN" sz="2200" dirty="0" smtClean="0"/>
              <a:t>* events, </a:t>
            </a:r>
            <a:endParaRPr lang="en-US" altLang="zh-CN" sz="2200" dirty="0" smtClean="0"/>
          </a:p>
          <a:p>
            <a:pPr eaLnBrk="1" hangingPunct="1">
              <a:buNone/>
            </a:pPr>
            <a:r>
              <a:rPr lang="en-US" altLang="zh-CN" sz="2200" dirty="0" smtClean="0"/>
              <a:t>                         </a:t>
            </a:r>
            <a:r>
              <a:rPr lang="en-US" altLang="zh-CN" sz="2200" dirty="0" err="1" smtClean="0"/>
              <a:t>int</a:t>
            </a:r>
            <a:r>
              <a:rPr lang="en-US" altLang="zh-CN" sz="2200" dirty="0" smtClean="0"/>
              <a:t> </a:t>
            </a:r>
            <a:r>
              <a:rPr lang="en-US" altLang="zh-CN" sz="2200" dirty="0" err="1" smtClean="0"/>
              <a:t>maxevents</a:t>
            </a:r>
            <a:r>
              <a:rPr lang="en-US" altLang="zh-CN" sz="2200" dirty="0" smtClean="0"/>
              <a:t>, </a:t>
            </a:r>
            <a:r>
              <a:rPr lang="en-US" altLang="zh-CN" sz="2200" dirty="0" err="1" smtClean="0"/>
              <a:t>int</a:t>
            </a:r>
            <a:r>
              <a:rPr lang="en-US" altLang="zh-CN" sz="2200" dirty="0" smtClean="0"/>
              <a:t> timeout);</a:t>
            </a:r>
            <a:endParaRPr lang="en-US" altLang="zh-CN" sz="2200" dirty="0" smtClean="0"/>
          </a:p>
          <a:p>
            <a:pPr eaLnBrk="1" hangingPunct="1">
              <a:buNone/>
            </a:pPr>
            <a:r>
              <a:rPr lang="en-US" altLang="zh-CN" sz="2200" dirty="0" smtClean="0"/>
              <a:t>5</a:t>
            </a:r>
            <a:r>
              <a:rPr lang="zh-CN" altLang="en-US" sz="2200" dirty="0" smtClean="0"/>
              <a:t>）销毁多路</a:t>
            </a:r>
            <a:r>
              <a:rPr lang="en-US" altLang="zh-CN" sz="2200" dirty="0" smtClean="0"/>
              <a:t>IO</a:t>
            </a:r>
            <a:r>
              <a:rPr lang="zh-CN" altLang="en-US" sz="2200" dirty="0" smtClean="0"/>
              <a:t>对象</a:t>
            </a:r>
            <a:endParaRPr lang="zh-CN" altLang="en-US" sz="2200" dirty="0" smtClean="0"/>
          </a:p>
          <a:p>
            <a:pPr eaLnBrk="1" hangingPunct="1">
              <a:buNone/>
            </a:pPr>
            <a:r>
              <a:rPr lang="en-US" altLang="zh-CN" sz="2200" dirty="0" smtClean="0"/>
              <a:t>close</a:t>
            </a:r>
            <a:endParaRPr lang="en-US" altLang="zh-CN" sz="2200" dirty="0" smtClean="0"/>
          </a:p>
          <a:p>
            <a:pPr eaLnBrk="1" hangingPunct="1">
              <a:buNone/>
            </a:pPr>
            <a:endParaRPr lang="zh-CN" altLang="en-US" sz="2200"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ctrTitle"/>
          </p:nvPr>
        </p:nvSpPr>
        <p:spPr>
          <a:xfrm>
            <a:off x="0" y="357188"/>
            <a:ext cx="8201025" cy="928687"/>
          </a:xfrm>
          <a:noFill/>
        </p:spPr>
        <p:txBody>
          <a:bodyPr/>
          <a:lstStyle/>
          <a:p>
            <a:pPr eaLnBrk="1" hangingPunct="1"/>
            <a:r>
              <a:rPr lang="zh-CN" altLang="en-US" dirty="0" smtClean="0"/>
              <a:t>网络爬虫</a:t>
            </a:r>
            <a:r>
              <a:rPr lang="en-US" altLang="zh-CN" dirty="0" smtClean="0"/>
              <a:t>-3</a:t>
            </a:r>
            <a:endParaRPr lang="zh-CN" altLang="en-US" dirty="0" smtClean="0"/>
          </a:p>
        </p:txBody>
      </p:sp>
      <p:pic>
        <p:nvPicPr>
          <p:cNvPr id="3076" name="Picture 4"/>
          <p:cNvPicPr>
            <a:picLocks noChangeAspect="1" noChangeArrowheads="1"/>
          </p:cNvPicPr>
          <p:nvPr/>
        </p:nvPicPr>
        <p:blipFill>
          <a:blip r:embed="rId1"/>
          <a:srcRect/>
          <a:stretch>
            <a:fillRect/>
          </a:stretch>
        </p:blipFill>
        <p:spPr bwMode="auto">
          <a:xfrm>
            <a:off x="1285852" y="1291355"/>
            <a:ext cx="6072230" cy="50212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ctrTitle"/>
          </p:nvPr>
        </p:nvSpPr>
        <p:spPr>
          <a:xfrm>
            <a:off x="0" y="357188"/>
            <a:ext cx="8201025" cy="928687"/>
          </a:xfrm>
          <a:noFill/>
        </p:spPr>
        <p:txBody>
          <a:bodyPr/>
          <a:lstStyle/>
          <a:p>
            <a:pPr eaLnBrk="1" hangingPunct="1"/>
            <a:r>
              <a:rPr lang="zh-CN" altLang="en-US" dirty="0" smtClean="0"/>
              <a:t>网络爬虫</a:t>
            </a:r>
            <a:r>
              <a:rPr lang="en-US" altLang="zh-CN" dirty="0" smtClean="0"/>
              <a:t>-3</a:t>
            </a:r>
            <a:endParaRPr lang="zh-CN" altLang="en-US" dirty="0" smtClean="0"/>
          </a:p>
        </p:txBody>
      </p:sp>
      <p:sp>
        <p:nvSpPr>
          <p:cNvPr id="82946" name="内容占位符 2"/>
          <p:cNvSpPr>
            <a:spLocks noGrp="1"/>
          </p:cNvSpPr>
          <p:nvPr>
            <p:ph idx="1"/>
          </p:nvPr>
        </p:nvSpPr>
        <p:spPr>
          <a:xfrm>
            <a:off x="457200" y="1285860"/>
            <a:ext cx="8229600" cy="5143536"/>
          </a:xfrm>
        </p:spPr>
        <p:txBody>
          <a:bodyPr>
            <a:noAutofit/>
          </a:bodyPr>
          <a:lstStyle/>
          <a:p>
            <a:pPr eaLnBrk="1" hangingPunct="1">
              <a:buNone/>
            </a:pPr>
            <a:r>
              <a:rPr lang="zh-CN" altLang="en-US" sz="2200" dirty="0" smtClean="0"/>
              <a:t>八 线程封装</a:t>
            </a:r>
            <a:endParaRPr lang="en-US" altLang="zh-CN" sz="2200" dirty="0" smtClean="0"/>
          </a:p>
          <a:p>
            <a:pPr eaLnBrk="1" hangingPunct="1">
              <a:buNone/>
            </a:pPr>
            <a:r>
              <a:rPr lang="en-US" altLang="zh-CN" sz="2200" dirty="0" smtClean="0"/>
              <a:t>class Thread</a:t>
            </a:r>
            <a:r>
              <a:rPr lang="zh-CN" altLang="en-US" sz="2200" dirty="0" smtClean="0"/>
              <a:t>｛</a:t>
            </a:r>
            <a:endParaRPr lang="en-US" altLang="zh-CN" sz="2200" dirty="0" smtClean="0"/>
          </a:p>
          <a:p>
            <a:pPr eaLnBrk="1" hangingPunct="1">
              <a:buNone/>
            </a:pPr>
            <a:r>
              <a:rPr lang="en-US" altLang="zh-CN" sz="2200" dirty="0" smtClean="0"/>
              <a:t>public:</a:t>
            </a:r>
            <a:endParaRPr lang="en-US" altLang="zh-CN" sz="2200" dirty="0" smtClean="0"/>
          </a:p>
          <a:p>
            <a:pPr eaLnBrk="1" hangingPunct="1">
              <a:buNone/>
            </a:pPr>
            <a:r>
              <a:rPr lang="en-US" altLang="zh-CN" sz="2200" dirty="0" smtClean="0"/>
              <a:t>    void start(){</a:t>
            </a:r>
            <a:endParaRPr lang="en-US" altLang="zh-CN" sz="2200" dirty="0" smtClean="0"/>
          </a:p>
          <a:p>
            <a:pPr eaLnBrk="1" hangingPunct="1">
              <a:buNone/>
            </a:pPr>
            <a:r>
              <a:rPr lang="en-US" altLang="zh-CN" sz="2200" dirty="0" smtClean="0"/>
              <a:t>        </a:t>
            </a:r>
            <a:r>
              <a:rPr lang="en-US" altLang="zh-CN" sz="2200" dirty="0" err="1" smtClean="0"/>
              <a:t>pthread_create</a:t>
            </a:r>
            <a:r>
              <a:rPr lang="en-US" altLang="zh-CN" sz="2200" dirty="0" smtClean="0"/>
              <a:t>(&amp;</a:t>
            </a:r>
            <a:r>
              <a:rPr lang="en-US" altLang="zh-CN" sz="2200" dirty="0" err="1" smtClean="0"/>
              <a:t>m_tid,NULL,run,this</a:t>
            </a:r>
            <a:r>
              <a:rPr lang="en-US" altLang="zh-CN" sz="2200" dirty="0" smtClean="0"/>
              <a:t>);</a:t>
            </a:r>
            <a:endParaRPr lang="en-US" altLang="zh-CN" sz="2200" dirty="0" smtClean="0"/>
          </a:p>
          <a:p>
            <a:pPr eaLnBrk="1" hangingPunct="1">
              <a:buNone/>
            </a:pPr>
            <a:r>
              <a:rPr lang="en-US" altLang="zh-CN" sz="2200" dirty="0" smtClean="0"/>
              <a:t>        static void* run(void* </a:t>
            </a:r>
            <a:r>
              <a:rPr lang="en-US" altLang="zh-CN" sz="2200" dirty="0" err="1" smtClean="0"/>
              <a:t>arg</a:t>
            </a:r>
            <a:r>
              <a:rPr lang="en-US" altLang="zh-CN" sz="2200" dirty="0" smtClean="0"/>
              <a:t>){</a:t>
            </a:r>
            <a:endParaRPr lang="en-US" altLang="zh-CN" sz="2200" dirty="0" smtClean="0"/>
          </a:p>
          <a:p>
            <a:pPr eaLnBrk="1" hangingPunct="1">
              <a:buNone/>
            </a:pPr>
            <a:r>
              <a:rPr lang="en-US" altLang="zh-CN" sz="2200" dirty="0" smtClean="0"/>
              <a:t>               (Thread*(</a:t>
            </a:r>
            <a:r>
              <a:rPr lang="en-US" altLang="zh-CN" sz="2200" dirty="0" err="1" smtClean="0"/>
              <a:t>arg</a:t>
            </a:r>
            <a:r>
              <a:rPr lang="en-US" altLang="zh-CN" sz="2200" dirty="0" smtClean="0"/>
              <a:t>))-&gt;run(…);</a:t>
            </a:r>
            <a:endParaRPr lang="en-US" altLang="zh-CN" sz="2200" dirty="0" smtClean="0"/>
          </a:p>
          <a:p>
            <a:pPr eaLnBrk="1" hangingPunct="1">
              <a:buNone/>
            </a:pPr>
            <a:r>
              <a:rPr lang="en-US" altLang="zh-CN" sz="2200" dirty="0" smtClean="0"/>
              <a:t>        }</a:t>
            </a:r>
            <a:endParaRPr lang="en-US" altLang="zh-CN" sz="2200" dirty="0" smtClean="0"/>
          </a:p>
          <a:p>
            <a:pPr eaLnBrk="1" hangingPunct="1">
              <a:buNone/>
            </a:pPr>
            <a:r>
              <a:rPr lang="en-US" altLang="zh-CN" sz="2200" dirty="0" smtClean="0"/>
              <a:t>        virtual void run(…) = 0;</a:t>
            </a:r>
            <a:endParaRPr lang="en-US" altLang="zh-CN" sz="2200" dirty="0" smtClean="0"/>
          </a:p>
          <a:p>
            <a:pPr eaLnBrk="1" hangingPunct="1">
              <a:buNone/>
            </a:pPr>
            <a:r>
              <a:rPr lang="en-US" altLang="zh-CN" sz="2200" dirty="0" smtClean="0"/>
              <a:t>    }</a:t>
            </a:r>
            <a:endParaRPr lang="en-US" altLang="zh-CN" sz="2200" dirty="0" smtClean="0"/>
          </a:p>
          <a:p>
            <a:pPr eaLnBrk="1" hangingPunct="1">
              <a:buNone/>
            </a:pPr>
            <a:r>
              <a:rPr lang="en-US" altLang="zh-CN" sz="2200" dirty="0" smtClean="0"/>
              <a:t>private:</a:t>
            </a:r>
            <a:endParaRPr lang="en-US" altLang="zh-CN" sz="2200" dirty="0" smtClean="0"/>
          </a:p>
          <a:p>
            <a:pPr eaLnBrk="1" hangingPunct="1">
              <a:buNone/>
            </a:pPr>
            <a:r>
              <a:rPr lang="en-US" altLang="zh-CN" sz="2200" dirty="0" smtClean="0"/>
              <a:t>    </a:t>
            </a:r>
            <a:r>
              <a:rPr lang="en-US" altLang="zh-CN" sz="2200" dirty="0" err="1" smtClean="0"/>
              <a:t>pthread_t</a:t>
            </a:r>
            <a:r>
              <a:rPr lang="en-US" altLang="zh-CN" sz="2200" dirty="0" smtClean="0"/>
              <a:t> </a:t>
            </a:r>
            <a:r>
              <a:rPr lang="en-US" altLang="zh-CN" sz="2200" dirty="0" err="1" smtClean="0"/>
              <a:t>m_tid</a:t>
            </a:r>
            <a:r>
              <a:rPr lang="en-US" altLang="zh-CN" sz="2200" dirty="0" smtClean="0"/>
              <a:t>;</a:t>
            </a:r>
            <a:endParaRPr lang="en-US" altLang="zh-CN" sz="2200" dirty="0" smtClean="0"/>
          </a:p>
          <a:p>
            <a:pPr eaLnBrk="1" hangingPunct="1">
              <a:buNone/>
            </a:pPr>
            <a:r>
              <a:rPr lang="zh-CN" altLang="en-US" sz="2200" dirty="0" smtClean="0"/>
              <a:t>｝；</a:t>
            </a:r>
            <a:endParaRPr lang="en-US" altLang="zh-CN" sz="22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ctrTitle"/>
          </p:nvPr>
        </p:nvSpPr>
        <p:spPr>
          <a:xfrm>
            <a:off x="0" y="357188"/>
            <a:ext cx="8201025" cy="928687"/>
          </a:xfrm>
          <a:noFill/>
        </p:spPr>
        <p:txBody>
          <a:bodyPr/>
          <a:lstStyle/>
          <a:p>
            <a:pPr eaLnBrk="1" hangingPunct="1"/>
            <a:r>
              <a:rPr lang="zh-CN" altLang="en-US" dirty="0" smtClean="0"/>
              <a:t>函数模板使用</a:t>
            </a:r>
            <a:endParaRPr lang="zh-CN" altLang="en-US" dirty="0" smtClean="0"/>
          </a:p>
        </p:txBody>
      </p:sp>
      <p:sp>
        <p:nvSpPr>
          <p:cNvPr id="32770" name="内容占位符 2"/>
          <p:cNvSpPr>
            <a:spLocks noGrp="1"/>
          </p:cNvSpPr>
          <p:nvPr>
            <p:ph idx="1"/>
          </p:nvPr>
        </p:nvSpPr>
        <p:spPr>
          <a:xfrm>
            <a:off x="457200" y="1600200"/>
            <a:ext cx="8229600" cy="4525963"/>
          </a:xfrm>
        </p:spPr>
        <p:txBody>
          <a:bodyPr/>
          <a:lstStyle/>
          <a:p>
            <a:pPr eaLnBrk="1" hangingPunct="1">
              <a:lnSpc>
                <a:spcPct val="80000"/>
              </a:lnSpc>
              <a:buNone/>
            </a:pPr>
            <a:r>
              <a:rPr lang="en-US" altLang="zh-CN" sz="2500" dirty="0" smtClean="0"/>
              <a:t>2</a:t>
            </a:r>
            <a:r>
              <a:rPr lang="zh-CN" altLang="en-US" sz="2500" dirty="0" smtClean="0"/>
              <a:t>）函数模板的使用</a:t>
            </a:r>
            <a:endParaRPr lang="zh-CN" altLang="en-US" sz="2500" dirty="0" smtClean="0"/>
          </a:p>
          <a:p>
            <a:pPr eaLnBrk="1" hangingPunct="1">
              <a:lnSpc>
                <a:spcPct val="80000"/>
              </a:lnSpc>
              <a:buNone/>
            </a:pPr>
            <a:r>
              <a:rPr lang="zh-CN" altLang="en-US" sz="2500" dirty="0" smtClean="0"/>
              <a:t>    </a:t>
            </a:r>
            <a:r>
              <a:rPr lang="zh-CN" altLang="en-US" sz="2200" dirty="0" smtClean="0"/>
              <a:t>使用函数模板</a:t>
            </a:r>
            <a:r>
              <a:rPr lang="zh-CN" altLang="en-US" sz="2200" b="1" dirty="0" smtClean="0">
                <a:solidFill>
                  <a:srgbClr val="FF0000"/>
                </a:solidFill>
              </a:rPr>
              <a:t>必须对函数模板进行实例化</a:t>
            </a:r>
            <a:endParaRPr lang="zh-CN" altLang="en-US" sz="2200" b="1" dirty="0" smtClean="0">
              <a:solidFill>
                <a:srgbClr val="FF0000"/>
              </a:solidFill>
            </a:endParaRPr>
          </a:p>
          <a:p>
            <a:pPr eaLnBrk="1" hangingPunct="1">
              <a:lnSpc>
                <a:spcPct val="80000"/>
              </a:lnSpc>
              <a:buNone/>
            </a:pPr>
            <a:r>
              <a:rPr lang="zh-CN" altLang="en-US" sz="2200" dirty="0" smtClean="0"/>
              <a:t>     </a:t>
            </a:r>
            <a:endParaRPr lang="en-US" altLang="zh-CN" sz="2200" dirty="0" smtClean="0"/>
          </a:p>
          <a:p>
            <a:pPr eaLnBrk="1" hangingPunct="1">
              <a:lnSpc>
                <a:spcPct val="80000"/>
              </a:lnSpc>
              <a:buNone/>
            </a:pPr>
            <a:r>
              <a:rPr lang="en-US" altLang="zh-CN" sz="2200" dirty="0" smtClean="0"/>
              <a:t>     </a:t>
            </a:r>
            <a:r>
              <a:rPr lang="zh-CN" altLang="en-US" sz="2200" dirty="0" smtClean="0"/>
              <a:t>形式 </a:t>
            </a:r>
            <a:r>
              <a:rPr lang="en-US" altLang="zh-CN" sz="2200" dirty="0" smtClean="0"/>
              <a:t>: </a:t>
            </a:r>
            <a:endParaRPr lang="en-US" altLang="zh-CN" sz="2200" dirty="0" smtClean="0"/>
          </a:p>
          <a:p>
            <a:pPr eaLnBrk="1" hangingPunct="1">
              <a:lnSpc>
                <a:spcPct val="80000"/>
              </a:lnSpc>
              <a:buNone/>
            </a:pPr>
            <a:r>
              <a:rPr lang="en-US" altLang="zh-CN" sz="2200" b="1" dirty="0" smtClean="0">
                <a:solidFill>
                  <a:srgbClr val="FF0000"/>
                </a:solidFill>
              </a:rPr>
              <a:t>     </a:t>
            </a:r>
            <a:r>
              <a:rPr lang="zh-CN" altLang="en-US" sz="2200" b="1" dirty="0" smtClean="0">
                <a:solidFill>
                  <a:srgbClr val="FF0000"/>
                </a:solidFill>
              </a:rPr>
              <a:t>函数模板名</a:t>
            </a:r>
            <a:r>
              <a:rPr lang="en-US" altLang="zh-CN" sz="2200" b="1" dirty="0" smtClean="0">
                <a:solidFill>
                  <a:srgbClr val="FF0000"/>
                </a:solidFill>
              </a:rPr>
              <a:t>&lt;</a:t>
            </a:r>
            <a:r>
              <a:rPr lang="zh-CN" altLang="en-US" sz="2200" b="1" dirty="0" smtClean="0">
                <a:solidFill>
                  <a:srgbClr val="FF0000"/>
                </a:solidFill>
              </a:rPr>
              <a:t>类型实参</a:t>
            </a:r>
            <a:r>
              <a:rPr lang="en-US" altLang="zh-CN" sz="2200" b="1" dirty="0" smtClean="0">
                <a:solidFill>
                  <a:srgbClr val="FF0000"/>
                </a:solidFill>
              </a:rPr>
              <a:t>1</a:t>
            </a:r>
            <a:r>
              <a:rPr lang="zh-CN" altLang="en-US" sz="2200" b="1" dirty="0" smtClean="0">
                <a:solidFill>
                  <a:srgbClr val="FF0000"/>
                </a:solidFill>
              </a:rPr>
              <a:t>，类型实参</a:t>
            </a:r>
            <a:r>
              <a:rPr lang="en-US" altLang="zh-CN" sz="2200" b="1" dirty="0" smtClean="0">
                <a:solidFill>
                  <a:srgbClr val="FF0000"/>
                </a:solidFill>
              </a:rPr>
              <a:t>2,...&gt;</a:t>
            </a:r>
            <a:r>
              <a:rPr lang="zh-CN" altLang="en-US" sz="2200" dirty="0" smtClean="0"/>
              <a:t>（调用实参</a:t>
            </a:r>
            <a:r>
              <a:rPr lang="en-US" altLang="zh-CN" sz="2200" dirty="0" smtClean="0"/>
              <a:t>1,....</a:t>
            </a:r>
            <a:r>
              <a:rPr lang="zh-CN" altLang="en-US" sz="2200" dirty="0" smtClean="0"/>
              <a:t>）</a:t>
            </a:r>
            <a:r>
              <a:rPr lang="en-US" altLang="zh-CN" sz="2200" dirty="0" smtClean="0"/>
              <a:t>;</a:t>
            </a:r>
            <a:endParaRPr lang="en-US" altLang="zh-CN" sz="2200" dirty="0" smtClean="0"/>
          </a:p>
          <a:p>
            <a:pPr eaLnBrk="1" hangingPunct="1">
              <a:lnSpc>
                <a:spcPct val="80000"/>
              </a:lnSpc>
              <a:buNone/>
            </a:pPr>
            <a:r>
              <a:rPr lang="en-US" altLang="zh-CN" sz="2200" dirty="0" smtClean="0"/>
              <a:t>     </a:t>
            </a:r>
            <a:endParaRPr lang="en-US" altLang="zh-CN" sz="2200" dirty="0" smtClean="0"/>
          </a:p>
          <a:p>
            <a:pPr eaLnBrk="1" hangingPunct="1">
              <a:lnSpc>
                <a:spcPct val="80000"/>
              </a:lnSpc>
              <a:buNone/>
            </a:pPr>
            <a:r>
              <a:rPr lang="en-US" altLang="zh-CN" sz="2200" dirty="0" smtClean="0"/>
              <a:t>     </a:t>
            </a:r>
            <a:r>
              <a:rPr lang="zh-CN" altLang="en-US" sz="2200" dirty="0" smtClean="0"/>
              <a:t>例如 </a:t>
            </a:r>
            <a:r>
              <a:rPr lang="en-US" altLang="zh-CN" sz="2200" dirty="0" smtClean="0"/>
              <a:t>: </a:t>
            </a:r>
            <a:r>
              <a:rPr lang="en-US" altLang="zh-CN" sz="2200" b="1" dirty="0" smtClean="0">
                <a:solidFill>
                  <a:srgbClr val="FF0000"/>
                </a:solidFill>
              </a:rPr>
              <a:t>Max&lt;</a:t>
            </a:r>
            <a:r>
              <a:rPr lang="en-US" altLang="zh-CN" sz="2200" b="1" dirty="0" err="1" smtClean="0">
                <a:solidFill>
                  <a:srgbClr val="FF0000"/>
                </a:solidFill>
              </a:rPr>
              <a:t>int</a:t>
            </a:r>
            <a:r>
              <a:rPr lang="en-US" altLang="zh-CN" sz="2200" b="1" dirty="0" smtClean="0">
                <a:solidFill>
                  <a:srgbClr val="FF0000"/>
                </a:solidFill>
              </a:rPr>
              <a:t>&gt;</a:t>
            </a:r>
            <a:r>
              <a:rPr lang="en-US" altLang="zh-CN" sz="2200" dirty="0" smtClean="0"/>
              <a:t>(123,456);</a:t>
            </a:r>
            <a:endParaRPr lang="en-US" altLang="zh-CN" sz="2200" dirty="0" smtClean="0"/>
          </a:p>
          <a:p>
            <a:pPr eaLnBrk="1" hangingPunct="1">
              <a:lnSpc>
                <a:spcPct val="80000"/>
              </a:lnSpc>
              <a:buNone/>
            </a:pPr>
            <a:r>
              <a:rPr lang="en-US" altLang="zh-CN" sz="2200" dirty="0" smtClean="0"/>
              <a:t>               </a:t>
            </a:r>
            <a:r>
              <a:rPr lang="en-US" altLang="zh-CN" sz="2200" b="1" dirty="0" smtClean="0">
                <a:solidFill>
                  <a:srgbClr val="FF0000"/>
                </a:solidFill>
              </a:rPr>
              <a:t>Max&lt;double&gt;</a:t>
            </a:r>
            <a:r>
              <a:rPr lang="en-US" altLang="zh-CN" sz="2200" dirty="0" smtClean="0"/>
              <a:t>(12.3,45.6);</a:t>
            </a:r>
            <a:endParaRPr lang="en-US" altLang="zh-CN" sz="2200" dirty="0" smtClean="0"/>
          </a:p>
          <a:p>
            <a:pPr eaLnBrk="1" hangingPunct="1">
              <a:lnSpc>
                <a:spcPct val="80000"/>
              </a:lnSpc>
              <a:buNone/>
            </a:pPr>
            <a:r>
              <a:rPr lang="en-US" altLang="zh-CN" sz="2200" dirty="0" smtClean="0"/>
              <a:t>               </a:t>
            </a:r>
            <a:r>
              <a:rPr lang="en-US" altLang="zh-CN" sz="2200" b="1" dirty="0" smtClean="0">
                <a:solidFill>
                  <a:srgbClr val="FF0000"/>
                </a:solidFill>
              </a:rPr>
              <a:t>Max&lt;string&gt;</a:t>
            </a:r>
            <a:r>
              <a:rPr lang="en-US" altLang="zh-CN" sz="2200" dirty="0" smtClean="0"/>
              <a:t>("</a:t>
            </a:r>
            <a:r>
              <a:rPr lang="en-US" altLang="zh-CN" sz="2200" dirty="0" err="1" smtClean="0"/>
              <a:t>hello","world</a:t>
            </a:r>
            <a:r>
              <a:rPr lang="en-US" altLang="zh-CN" sz="2200" dirty="0" smtClean="0"/>
              <a:t>"); </a:t>
            </a:r>
            <a:endParaRPr lang="zh-CN" altLang="en-US" sz="22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ctrTitle"/>
          </p:nvPr>
        </p:nvSpPr>
        <p:spPr>
          <a:xfrm>
            <a:off x="0" y="357188"/>
            <a:ext cx="8201025" cy="928687"/>
          </a:xfrm>
          <a:noFill/>
        </p:spPr>
        <p:txBody>
          <a:bodyPr/>
          <a:lstStyle/>
          <a:p>
            <a:pPr eaLnBrk="1" hangingPunct="1"/>
            <a:r>
              <a:rPr lang="zh-CN" altLang="en-US" dirty="0" smtClean="0"/>
              <a:t>函数模板原理</a:t>
            </a:r>
            <a:endParaRPr lang="zh-CN" altLang="en-US" dirty="0" smtClean="0"/>
          </a:p>
        </p:txBody>
      </p:sp>
      <p:sp>
        <p:nvSpPr>
          <p:cNvPr id="33794" name="内容占位符 2"/>
          <p:cNvSpPr>
            <a:spLocks noGrp="1"/>
          </p:cNvSpPr>
          <p:nvPr>
            <p:ph idx="1"/>
          </p:nvPr>
        </p:nvSpPr>
        <p:spPr>
          <a:xfrm>
            <a:off x="457200" y="1600200"/>
            <a:ext cx="8229600" cy="4525963"/>
          </a:xfrm>
        </p:spPr>
        <p:txBody>
          <a:bodyPr>
            <a:normAutofit lnSpcReduction="20000"/>
          </a:bodyPr>
          <a:lstStyle/>
          <a:p>
            <a:pPr eaLnBrk="1" hangingPunct="1">
              <a:lnSpc>
                <a:spcPct val="90000"/>
              </a:lnSpc>
              <a:buNone/>
            </a:pPr>
            <a:r>
              <a:rPr lang="en-US" altLang="zh-CN" sz="2800" dirty="0" smtClean="0"/>
              <a:t>3 )  </a:t>
            </a:r>
            <a:r>
              <a:rPr lang="zh-CN" altLang="en-US" sz="2800" dirty="0" smtClean="0"/>
              <a:t>分析函数模板</a:t>
            </a:r>
            <a:endParaRPr lang="zh-CN" altLang="en-US" sz="2800" dirty="0" smtClean="0"/>
          </a:p>
          <a:p>
            <a:pPr eaLnBrk="1" hangingPunct="1">
              <a:lnSpc>
                <a:spcPct val="90000"/>
              </a:lnSpc>
              <a:buNone/>
            </a:pPr>
            <a:r>
              <a:rPr lang="zh-CN" altLang="en-US" sz="2400" dirty="0" smtClean="0"/>
              <a:t>     </a:t>
            </a:r>
            <a:r>
              <a:rPr lang="zh-CN" altLang="en-US" sz="2000" dirty="0" smtClean="0"/>
              <a:t>切记 </a:t>
            </a:r>
            <a:r>
              <a:rPr lang="en-US" altLang="zh-CN" sz="2000" dirty="0" smtClean="0"/>
              <a:t>: </a:t>
            </a:r>
            <a:r>
              <a:rPr lang="zh-CN" altLang="en-US" sz="2000" dirty="0" smtClean="0"/>
              <a:t>编译器并不是把函数模板编译成一个可以处理任何数据类型的</a:t>
            </a:r>
            <a:endParaRPr lang="en-US" altLang="zh-CN" sz="2000" dirty="0" smtClean="0"/>
          </a:p>
          <a:p>
            <a:pPr eaLnBrk="1" hangingPunct="1">
              <a:lnSpc>
                <a:spcPct val="90000"/>
              </a:lnSpc>
              <a:buNone/>
            </a:pPr>
            <a:r>
              <a:rPr lang="en-US" altLang="zh-CN" sz="2000" dirty="0" smtClean="0"/>
              <a:t>      </a:t>
            </a:r>
            <a:r>
              <a:rPr lang="zh-CN" altLang="en-US" sz="2000" b="1" dirty="0" smtClean="0">
                <a:solidFill>
                  <a:srgbClr val="FF0000"/>
                </a:solidFill>
              </a:rPr>
              <a:t>单一实体</a:t>
            </a:r>
            <a:r>
              <a:rPr lang="zh-CN" altLang="en-US" sz="2000" dirty="0" smtClean="0"/>
              <a:t>，而应该是编译器在实例化函数模板时根据</a:t>
            </a:r>
            <a:r>
              <a:rPr lang="zh-CN" altLang="en-US" sz="2000" b="1" dirty="0" smtClean="0">
                <a:solidFill>
                  <a:srgbClr val="FF0000"/>
                </a:solidFill>
              </a:rPr>
              <a:t>类型实参</a:t>
            </a:r>
            <a:r>
              <a:rPr lang="zh-CN" altLang="en-US" sz="2000" dirty="0" smtClean="0"/>
              <a:t>从函</a:t>
            </a:r>
            <a:endParaRPr lang="en-US" altLang="zh-CN" sz="2000" dirty="0" smtClean="0"/>
          </a:p>
          <a:p>
            <a:pPr eaLnBrk="1" hangingPunct="1">
              <a:lnSpc>
                <a:spcPct val="90000"/>
              </a:lnSpc>
              <a:buNone/>
            </a:pPr>
            <a:r>
              <a:rPr lang="en-US" altLang="zh-CN" sz="2000" dirty="0" smtClean="0"/>
              <a:t>      </a:t>
            </a:r>
            <a:r>
              <a:rPr lang="zh-CN" altLang="en-US" sz="2000" dirty="0" smtClean="0"/>
              <a:t>数模板中产生一个</a:t>
            </a:r>
            <a:r>
              <a:rPr lang="zh-CN" altLang="en-US" sz="2000" b="1" dirty="0" smtClean="0">
                <a:solidFill>
                  <a:srgbClr val="FF0000"/>
                </a:solidFill>
              </a:rPr>
              <a:t>真正的函数实体</a:t>
            </a:r>
            <a:r>
              <a:rPr lang="zh-CN" altLang="en-US" sz="2000" dirty="0" smtClean="0"/>
              <a:t>。</a:t>
            </a:r>
            <a:endParaRPr lang="zh-CN" altLang="en-US" sz="2000" dirty="0" smtClean="0"/>
          </a:p>
          <a:p>
            <a:pPr eaLnBrk="1" hangingPunct="1">
              <a:lnSpc>
                <a:spcPct val="90000"/>
              </a:lnSpc>
              <a:buNone/>
            </a:pPr>
            <a:r>
              <a:rPr lang="zh-CN" altLang="en-US" sz="2000" dirty="0" smtClean="0"/>
              <a:t>     （强调：</a:t>
            </a:r>
            <a:r>
              <a:rPr lang="zh-CN" altLang="en-US" sz="2000" b="1" dirty="0" smtClean="0">
                <a:solidFill>
                  <a:srgbClr val="FF0000"/>
                </a:solidFill>
              </a:rPr>
              <a:t>函数模板并不是一个函数实体</a:t>
            </a:r>
            <a:r>
              <a:rPr lang="zh-CN" altLang="en-US" sz="2000" dirty="0" smtClean="0"/>
              <a:t>，通过实例化才能产生真正的</a:t>
            </a:r>
            <a:endParaRPr lang="en-US" altLang="zh-CN" sz="2000" dirty="0" smtClean="0"/>
          </a:p>
          <a:p>
            <a:pPr eaLnBrk="1" hangingPunct="1">
              <a:lnSpc>
                <a:spcPct val="90000"/>
              </a:lnSpc>
              <a:buNone/>
            </a:pPr>
            <a:r>
              <a:rPr lang="en-US" altLang="zh-CN" sz="2000" dirty="0" smtClean="0"/>
              <a:t>       </a:t>
            </a:r>
            <a:r>
              <a:rPr lang="zh-CN" altLang="en-US" sz="2000" dirty="0" smtClean="0"/>
              <a:t>函数实体，</a:t>
            </a:r>
            <a:r>
              <a:rPr lang="zh-CN" altLang="en-US" sz="2000" b="1" dirty="0" smtClean="0">
                <a:solidFill>
                  <a:srgbClr val="FF0000"/>
                </a:solidFill>
              </a:rPr>
              <a:t>函数模板可以看成是编译器生成函数实体的一个依据而</a:t>
            </a:r>
            <a:endParaRPr lang="en-US" altLang="zh-CN" sz="2000" b="1" dirty="0" smtClean="0">
              <a:solidFill>
                <a:srgbClr val="FF0000"/>
              </a:solidFill>
            </a:endParaRPr>
          </a:p>
          <a:p>
            <a:pPr eaLnBrk="1" hangingPunct="1">
              <a:lnSpc>
                <a:spcPct val="90000"/>
              </a:lnSpc>
              <a:buNone/>
            </a:pPr>
            <a:r>
              <a:rPr lang="en-US" altLang="zh-CN" sz="2000" b="1" dirty="0" smtClean="0">
                <a:solidFill>
                  <a:srgbClr val="FF0000"/>
                </a:solidFill>
              </a:rPr>
              <a:t>       </a:t>
            </a:r>
            <a:r>
              <a:rPr lang="zh-CN" altLang="en-US" sz="2000" b="1" dirty="0" smtClean="0">
                <a:solidFill>
                  <a:srgbClr val="FF0000"/>
                </a:solidFill>
              </a:rPr>
              <a:t>已</a:t>
            </a:r>
            <a:r>
              <a:rPr lang="zh-CN" altLang="en-US" sz="2000" dirty="0" smtClean="0"/>
              <a:t>）</a:t>
            </a:r>
            <a:endParaRPr lang="en-US" altLang="zh-CN" sz="2000" dirty="0" smtClean="0"/>
          </a:p>
          <a:p>
            <a:pPr eaLnBrk="1" hangingPunct="1">
              <a:lnSpc>
                <a:spcPct val="90000"/>
              </a:lnSpc>
              <a:buNone/>
            </a:pPr>
            <a:endParaRPr lang="zh-CN" altLang="en-US" sz="2000" dirty="0" smtClean="0"/>
          </a:p>
          <a:p>
            <a:pPr eaLnBrk="1" hangingPunct="1">
              <a:lnSpc>
                <a:spcPct val="90000"/>
              </a:lnSpc>
              <a:buNone/>
            </a:pPr>
            <a:r>
              <a:rPr lang="zh-CN" altLang="en-US" sz="2000" dirty="0" smtClean="0"/>
              <a:t>     （</a:t>
            </a:r>
            <a:r>
              <a:rPr lang="en-US" altLang="zh-CN" sz="2000" dirty="0" smtClean="0"/>
              <a:t>1</a:t>
            </a:r>
            <a:r>
              <a:rPr lang="zh-CN" altLang="en-US" sz="2000" dirty="0" smtClean="0"/>
              <a:t>）这种用</a:t>
            </a:r>
            <a:r>
              <a:rPr lang="zh-CN" altLang="en-US" sz="2000" b="1" dirty="0" smtClean="0">
                <a:solidFill>
                  <a:srgbClr val="FF0000"/>
                </a:solidFill>
              </a:rPr>
              <a:t>具体数据类型</a:t>
            </a:r>
            <a:r>
              <a:rPr lang="zh-CN" altLang="en-US" sz="2000" dirty="0" smtClean="0"/>
              <a:t>替换</a:t>
            </a:r>
            <a:r>
              <a:rPr lang="zh-CN" altLang="en-US" sz="2000" b="1" dirty="0" smtClean="0">
                <a:solidFill>
                  <a:srgbClr val="FF0000"/>
                </a:solidFill>
              </a:rPr>
              <a:t>函数模板类型形参</a:t>
            </a:r>
            <a:r>
              <a:rPr lang="zh-CN" altLang="en-US" sz="2000" dirty="0" smtClean="0"/>
              <a:t>的过程叫做实例化，</a:t>
            </a:r>
            <a:endParaRPr lang="en-US" altLang="zh-CN" sz="2000" dirty="0" smtClean="0"/>
          </a:p>
          <a:p>
            <a:pPr eaLnBrk="1" hangingPunct="1">
              <a:lnSpc>
                <a:spcPct val="90000"/>
              </a:lnSpc>
              <a:buNone/>
            </a:pPr>
            <a:r>
              <a:rPr lang="en-US" altLang="zh-CN" sz="2000" dirty="0" smtClean="0"/>
              <a:t>              </a:t>
            </a:r>
            <a:r>
              <a:rPr lang="zh-CN" altLang="en-US" sz="2000" dirty="0" smtClean="0"/>
              <a:t>这个过程将产生一个函数模板的实例（函数实体）。</a:t>
            </a:r>
            <a:endParaRPr lang="en-US" altLang="zh-CN" sz="2000" dirty="0" smtClean="0"/>
          </a:p>
          <a:p>
            <a:pPr eaLnBrk="1" hangingPunct="1">
              <a:lnSpc>
                <a:spcPct val="90000"/>
              </a:lnSpc>
              <a:buNone/>
            </a:pPr>
            <a:endParaRPr lang="zh-CN" altLang="en-US" sz="2000" dirty="0" smtClean="0"/>
          </a:p>
          <a:p>
            <a:pPr eaLnBrk="1" hangingPunct="1">
              <a:lnSpc>
                <a:spcPct val="90000"/>
              </a:lnSpc>
              <a:buNone/>
            </a:pPr>
            <a:r>
              <a:rPr lang="zh-CN" altLang="en-US" sz="2000" dirty="0" smtClean="0"/>
              <a:t>     （</a:t>
            </a:r>
            <a:r>
              <a:rPr lang="en-US" altLang="zh-CN" sz="2000" dirty="0" smtClean="0"/>
              <a:t>2</a:t>
            </a:r>
            <a:r>
              <a:rPr lang="zh-CN" altLang="en-US" sz="2000" dirty="0" smtClean="0"/>
              <a:t>）只要使用函数模板，就会自动引发编译器的实例化过程，</a:t>
            </a:r>
            <a:endParaRPr lang="en-US" altLang="zh-CN" sz="2000" dirty="0" smtClean="0"/>
          </a:p>
          <a:p>
            <a:pPr eaLnBrk="1" hangingPunct="1">
              <a:lnSpc>
                <a:spcPct val="90000"/>
              </a:lnSpc>
              <a:buNone/>
            </a:pPr>
            <a:r>
              <a:rPr lang="en-US" altLang="zh-CN" sz="2000" dirty="0" smtClean="0"/>
              <a:t>              </a:t>
            </a:r>
            <a:r>
              <a:rPr lang="zh-CN" altLang="en-US" sz="2000" dirty="0" smtClean="0"/>
              <a:t>因此</a:t>
            </a:r>
            <a:r>
              <a:rPr lang="zh-CN" altLang="en-US" sz="2000" b="1" dirty="0" smtClean="0">
                <a:solidFill>
                  <a:srgbClr val="FF0000"/>
                </a:solidFill>
              </a:rPr>
              <a:t>程序员不需要额外地请求对函数模板的实例化</a:t>
            </a:r>
            <a:r>
              <a:rPr lang="zh-CN" altLang="en-US" sz="2000" dirty="0" smtClean="0"/>
              <a:t>。</a:t>
            </a:r>
            <a:r>
              <a:rPr lang="zh-CN" altLang="en-US" sz="2400" dirty="0" smtClean="0"/>
              <a:t> </a:t>
            </a:r>
            <a:endParaRPr lang="zh-CN" altLang="en-US"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ctrTitle"/>
          </p:nvPr>
        </p:nvSpPr>
        <p:spPr>
          <a:xfrm>
            <a:off x="0" y="357188"/>
            <a:ext cx="8201025" cy="928687"/>
          </a:xfrm>
          <a:noFill/>
        </p:spPr>
        <p:txBody>
          <a:bodyPr/>
          <a:lstStyle/>
          <a:p>
            <a:pPr eaLnBrk="1" hangingPunct="1"/>
            <a:r>
              <a:rPr lang="zh-CN" altLang="en-US" dirty="0" smtClean="0"/>
              <a:t>函数模板扩展</a:t>
            </a:r>
            <a:endParaRPr lang="zh-CN" altLang="en-US" dirty="0" smtClean="0"/>
          </a:p>
        </p:txBody>
      </p:sp>
      <p:sp>
        <p:nvSpPr>
          <p:cNvPr id="34818" name="内容占位符 2"/>
          <p:cNvSpPr>
            <a:spLocks noGrp="1"/>
          </p:cNvSpPr>
          <p:nvPr>
            <p:ph idx="1"/>
          </p:nvPr>
        </p:nvSpPr>
        <p:spPr>
          <a:xfrm>
            <a:off x="457200" y="1600200"/>
            <a:ext cx="8229600" cy="4525963"/>
          </a:xfrm>
        </p:spPr>
        <p:txBody>
          <a:bodyPr/>
          <a:lstStyle/>
          <a:p>
            <a:pPr eaLnBrk="1" hangingPunct="1">
              <a:buNone/>
            </a:pPr>
            <a:r>
              <a:rPr lang="en-US" altLang="zh-CN" dirty="0" smtClean="0"/>
              <a:t>4</a:t>
            </a:r>
            <a:r>
              <a:rPr lang="zh-CN" altLang="en-US" dirty="0" smtClean="0"/>
              <a:t>） 函数模板的扩展</a:t>
            </a:r>
            <a:endParaRPr lang="zh-CN" altLang="en-US" dirty="0" smtClean="0"/>
          </a:p>
          <a:p>
            <a:pPr eaLnBrk="1" hangingPunct="1">
              <a:buNone/>
            </a:pPr>
            <a:r>
              <a:rPr lang="zh-CN" altLang="en-US" dirty="0" smtClean="0"/>
              <a:t>  </a:t>
            </a:r>
            <a:r>
              <a:rPr lang="zh-CN" altLang="en-US" sz="2400" dirty="0" smtClean="0"/>
              <a:t>（</a:t>
            </a:r>
            <a:r>
              <a:rPr lang="en-US" altLang="zh-CN" sz="2400" dirty="0" smtClean="0"/>
              <a:t>1</a:t>
            </a:r>
            <a:r>
              <a:rPr lang="zh-CN" altLang="en-US" sz="2400" dirty="0" smtClean="0"/>
              <a:t>）可以使用</a:t>
            </a:r>
            <a:r>
              <a:rPr lang="zh-CN" altLang="en-US" sz="2400" b="1" dirty="0" smtClean="0">
                <a:solidFill>
                  <a:srgbClr val="FF0000"/>
                </a:solidFill>
              </a:rPr>
              <a:t>任何数据类型</a:t>
            </a:r>
            <a:r>
              <a:rPr lang="zh-CN" altLang="en-US" sz="2400" dirty="0" smtClean="0"/>
              <a:t>（基本类型和类类型）实例化</a:t>
            </a:r>
            <a:endParaRPr lang="en-US" altLang="zh-CN" sz="2400" dirty="0" smtClean="0"/>
          </a:p>
          <a:p>
            <a:pPr eaLnBrk="1" hangingPunct="1">
              <a:buNone/>
            </a:pPr>
            <a:r>
              <a:rPr lang="en-US" altLang="zh-CN" sz="2400" dirty="0" smtClean="0"/>
              <a:t>            </a:t>
            </a:r>
            <a:r>
              <a:rPr lang="zh-CN" altLang="en-US" sz="2400" dirty="0" smtClean="0"/>
              <a:t>函数模板。</a:t>
            </a:r>
            <a:endParaRPr lang="zh-CN" altLang="en-US" sz="2400" dirty="0" smtClean="0"/>
          </a:p>
          <a:p>
            <a:pPr eaLnBrk="1" hangingPunct="1">
              <a:buNone/>
            </a:pPr>
            <a:r>
              <a:rPr lang="zh-CN" altLang="en-US" sz="2400" dirty="0" smtClean="0"/>
              <a:t>   （</a:t>
            </a:r>
            <a:r>
              <a:rPr lang="en-US" altLang="zh-CN" sz="2400" dirty="0" smtClean="0"/>
              <a:t>2</a:t>
            </a:r>
            <a:r>
              <a:rPr lang="zh-CN" altLang="en-US" sz="2400" dirty="0" smtClean="0"/>
              <a:t>）但前提是这个数据类型必须支持函数模板所要执行</a:t>
            </a:r>
            <a:endParaRPr lang="en-US" altLang="zh-CN" sz="2400" dirty="0" smtClean="0"/>
          </a:p>
          <a:p>
            <a:pPr eaLnBrk="1" hangingPunct="1">
              <a:buNone/>
            </a:pPr>
            <a:r>
              <a:rPr lang="en-US" altLang="zh-CN" sz="2400" dirty="0" smtClean="0"/>
              <a:t>            </a:t>
            </a:r>
            <a:r>
              <a:rPr lang="zh-CN" altLang="en-US" sz="2400" dirty="0" smtClean="0"/>
              <a:t>的操作。</a:t>
            </a:r>
            <a:endParaRPr lang="zh-CN" altLang="en-US" sz="2400" dirty="0" smtClean="0"/>
          </a:p>
          <a:p>
            <a:pPr eaLnBrk="1" hangingPunct="1">
              <a:buNone/>
            </a:pPr>
            <a:r>
              <a:rPr lang="zh-CN" altLang="en-US" sz="2400" dirty="0" smtClean="0"/>
              <a:t>            例如：一个不支持 </a:t>
            </a:r>
            <a:r>
              <a:rPr lang="en-US" altLang="zh-CN" sz="2400" dirty="0" smtClean="0"/>
              <a:t>"&gt;" </a:t>
            </a:r>
            <a:r>
              <a:rPr lang="zh-CN" altLang="en-US" sz="2400" dirty="0" smtClean="0"/>
              <a:t>运算符操作的类型，实例化</a:t>
            </a:r>
            <a:endParaRPr lang="en-US" altLang="zh-CN" sz="2400" dirty="0" smtClean="0"/>
          </a:p>
          <a:p>
            <a:pPr eaLnBrk="1" hangingPunct="1">
              <a:buNone/>
            </a:pPr>
            <a:r>
              <a:rPr lang="en-US" altLang="zh-CN" sz="2400" dirty="0" smtClean="0"/>
              <a:t>                      Max</a:t>
            </a:r>
            <a:r>
              <a:rPr lang="zh-CN" altLang="en-US" sz="2400" dirty="0" smtClean="0"/>
              <a:t>函数模板，编译器将报错误。</a:t>
            </a:r>
            <a:endParaRPr lang="zh-CN" alt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15752</Words>
  <Application>WPS 演示</Application>
  <PresentationFormat>全屏显示(4:3)</PresentationFormat>
  <Paragraphs>890</Paragraphs>
  <Slides>69</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69</vt:i4>
      </vt:variant>
    </vt:vector>
  </HeadingPairs>
  <TitlesOfParts>
    <vt:vector size="77" baseType="lpstr">
      <vt:lpstr>Arial</vt:lpstr>
      <vt:lpstr>宋体</vt:lpstr>
      <vt:lpstr>Wingdings</vt:lpstr>
      <vt:lpstr>微软雅黑</vt:lpstr>
      <vt:lpstr>Arial Black</vt:lpstr>
      <vt:lpstr>Calibri</vt:lpstr>
      <vt:lpstr>Arial Unicode MS</vt:lpstr>
      <vt:lpstr>Office 主题</vt:lpstr>
      <vt:lpstr>C/C++教学课程</vt:lpstr>
      <vt:lpstr>Points</vt:lpstr>
      <vt:lpstr>模板起源</vt:lpstr>
      <vt:lpstr>模板起源</vt:lpstr>
      <vt:lpstr>模板起源</vt:lpstr>
      <vt:lpstr>函数模板声明</vt:lpstr>
      <vt:lpstr>函数模板使用</vt:lpstr>
      <vt:lpstr>函数模板原理</vt:lpstr>
      <vt:lpstr>函数模板扩展</vt:lpstr>
      <vt:lpstr>函数模板扩展</vt:lpstr>
      <vt:lpstr>函数模板隐式推断</vt:lpstr>
      <vt:lpstr>函数模板隐式推断</vt:lpstr>
      <vt:lpstr>函数模板</vt:lpstr>
      <vt:lpstr>类模板定义</vt:lpstr>
      <vt:lpstr>类模板定义</vt:lpstr>
      <vt:lpstr>类模板使用</vt:lpstr>
      <vt:lpstr>类模板成员函数</vt:lpstr>
      <vt:lpstr>类模板的静态成员</vt:lpstr>
      <vt:lpstr>类模板递归实例化</vt:lpstr>
      <vt:lpstr>类模板特化</vt:lpstr>
      <vt:lpstr>类模板特化</vt:lpstr>
      <vt:lpstr>类模板类型参数缺省值</vt:lpstr>
      <vt:lpstr>类模板的数值型模板参数</vt:lpstr>
      <vt:lpstr>模板技巧</vt:lpstr>
      <vt:lpstr>模板技巧</vt:lpstr>
      <vt:lpstr>模板技巧</vt:lpstr>
      <vt:lpstr>模板技巧</vt:lpstr>
      <vt:lpstr>模板技巧</vt:lpstr>
      <vt:lpstr>模板技巧</vt:lpstr>
      <vt:lpstr>模板技巧</vt:lpstr>
      <vt:lpstr>模板技巧</vt:lpstr>
      <vt:lpstr>模板技巧</vt:lpstr>
      <vt:lpstr>自制链表容器</vt:lpstr>
      <vt:lpstr>自制链表容器</vt:lpstr>
      <vt:lpstr>自制链表容器</vt:lpstr>
      <vt:lpstr>STL容器介绍</vt:lpstr>
      <vt:lpstr>STL容器介绍</vt:lpstr>
      <vt:lpstr>STL容器介绍</vt:lpstr>
      <vt:lpstr>STL容器介绍</vt:lpstr>
      <vt:lpstr>STL容器介绍</vt:lpstr>
      <vt:lpstr>STL容器介绍</vt:lpstr>
      <vt:lpstr>向量</vt:lpstr>
      <vt:lpstr>向量</vt:lpstr>
      <vt:lpstr>向量</vt:lpstr>
      <vt:lpstr>向量</vt:lpstr>
      <vt:lpstr>向量</vt:lpstr>
      <vt:lpstr>双端队列</vt:lpstr>
      <vt:lpstr>列表</vt:lpstr>
      <vt:lpstr>堆栈</vt:lpstr>
      <vt:lpstr>队列</vt:lpstr>
      <vt:lpstr>优先队列</vt:lpstr>
      <vt:lpstr>映射</vt:lpstr>
      <vt:lpstr>映射</vt:lpstr>
      <vt:lpstr>映射</vt:lpstr>
      <vt:lpstr>多重映射</vt:lpstr>
      <vt:lpstr>网络爬虫-1</vt:lpstr>
      <vt:lpstr>网络爬虫-1</vt:lpstr>
      <vt:lpstr>网络爬虫-1</vt:lpstr>
      <vt:lpstr>网络爬虫-1</vt:lpstr>
      <vt:lpstr>网络爬虫-2</vt:lpstr>
      <vt:lpstr>网络爬虫-2</vt:lpstr>
      <vt:lpstr>网络爬虫-2</vt:lpstr>
      <vt:lpstr>网络爬虫-1</vt:lpstr>
      <vt:lpstr>网络爬虫-1</vt:lpstr>
      <vt:lpstr>网络爬虫-3</vt:lpstr>
      <vt:lpstr>网络爬虫-3</vt:lpstr>
      <vt:lpstr>网络爬虫-3</vt:lpstr>
      <vt:lpstr>网络爬虫-3</vt:lpstr>
      <vt:lpstr>网络爬虫-3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zhanglm</dc:creator>
  <cp:lastModifiedBy>Administrator</cp:lastModifiedBy>
  <cp:revision>839</cp:revision>
  <dcterms:created xsi:type="dcterms:W3CDTF">2018-05-15T00:42:00Z</dcterms:created>
  <dcterms:modified xsi:type="dcterms:W3CDTF">2018-07-16T08:27:54Z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