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BraveHeart20/PlantDieseaseDetection_AICTE.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5067E9C-C7B9-4476-9708-CBB3F66FD892}"/>
              </a:ext>
            </a:extLst>
          </p:cNvPr>
          <p:cNvSpPr txBox="1"/>
          <p:nvPr/>
        </p:nvSpPr>
        <p:spPr>
          <a:xfrm>
            <a:off x="5900872" y="2633870"/>
            <a:ext cx="6870861" cy="1200329"/>
          </a:xfrm>
          <a:prstGeom prst="rect">
            <a:avLst/>
          </a:prstGeom>
          <a:noFill/>
        </p:spPr>
        <p:txBody>
          <a:bodyPr wrap="square" rtlCol="0">
            <a:spAutoFit/>
          </a:bodyPr>
          <a:lstStyle/>
          <a:p>
            <a:r>
              <a:rPr lang="en-US" sz="3600" b="1" dirty="0">
                <a:solidFill>
                  <a:schemeClr val="bg1"/>
                </a:solidFill>
                <a:latin typeface="Calibri"/>
                <a:cs typeface="Times New Roman"/>
              </a:rPr>
              <a:t>Plant Disease Prediction</a:t>
            </a:r>
          </a:p>
          <a:p>
            <a:r>
              <a:rPr lang="en-US" sz="3600" b="1" dirty="0">
                <a:solidFill>
                  <a:schemeClr val="bg1"/>
                </a:solidFill>
                <a:latin typeface="Calibri"/>
                <a:cs typeface="Times New Roman"/>
              </a:rPr>
              <a:t>For Sustainable Agriculture</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C60170D4-6527-A2E5-53B6-AA7898D824AF}"/>
              </a:ext>
            </a:extLst>
          </p:cNvPr>
          <p:cNvSpPr txBox="1"/>
          <p:nvPr/>
        </p:nvSpPr>
        <p:spPr>
          <a:xfrm>
            <a:off x="5968641" y="4195970"/>
            <a:ext cx="6056243" cy="830997"/>
          </a:xfrm>
          <a:prstGeom prst="rect">
            <a:avLst/>
          </a:prstGeom>
          <a:noFill/>
        </p:spPr>
        <p:txBody>
          <a:bodyPr wrap="square" rtlCol="0">
            <a:spAutoFit/>
          </a:bodyPr>
          <a:lstStyle/>
          <a:p>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STUDENT ID : </a:t>
            </a:r>
          </a:p>
          <a:p>
            <a:r>
              <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rPr>
              <a:t>STU6798b13531c181738060085</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1231" y="1031284"/>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43700A84-1121-421C-1156-32677A67F049}"/>
              </a:ext>
            </a:extLst>
          </p:cNvPr>
          <p:cNvSpPr txBox="1"/>
          <p:nvPr/>
        </p:nvSpPr>
        <p:spPr>
          <a:xfrm>
            <a:off x="362308" y="1578634"/>
            <a:ext cx="10524227" cy="4559646"/>
          </a:xfrm>
          <a:prstGeom prst="rect">
            <a:avLst/>
          </a:prstGeom>
          <a:noFill/>
        </p:spPr>
        <p:txBody>
          <a:bodyPr wrap="square" rtlCol="0">
            <a:spAutoFit/>
          </a:bodyPr>
          <a:lstStyle/>
          <a:p>
            <a:pPr>
              <a:lnSpc>
                <a:spcPct val="150000"/>
              </a:lnSpc>
            </a:pPr>
            <a:r>
              <a:rPr lang="en-US" sz="1600" dirty="0"/>
              <a:t>The AI-based Plant Disease Prediction system developed during this course has demonstrated the potential of leveraging deep learning to address real-world agricultural challenges. By combining </a:t>
            </a:r>
            <a:r>
              <a:rPr lang="en-US" sz="1600" b="1" dirty="0"/>
              <a:t>Convolutional Neural Networks (CNNs)</a:t>
            </a:r>
            <a:r>
              <a:rPr lang="en-US" sz="1600" dirty="0"/>
              <a:t> with a </a:t>
            </a:r>
            <a:r>
              <a:rPr lang="en-US" sz="1600" b="1" dirty="0"/>
              <a:t>user-friendly web interface</a:t>
            </a:r>
            <a:r>
              <a:rPr lang="en-US" sz="1600" dirty="0"/>
              <a:t>, the project has successfully achieved accurate and efficient plant disease detection.</a:t>
            </a:r>
          </a:p>
          <a:p>
            <a:pPr>
              <a:lnSpc>
                <a:spcPct val="150000"/>
              </a:lnSpc>
            </a:pPr>
            <a:endParaRPr lang="en-US" sz="1600" dirty="0"/>
          </a:p>
          <a:p>
            <a:pPr>
              <a:lnSpc>
                <a:spcPct val="150000"/>
              </a:lnSpc>
              <a:buNone/>
            </a:pPr>
            <a:r>
              <a:rPr lang="en-US" sz="1600" b="1" dirty="0"/>
              <a:t>Future Scope:</a:t>
            </a:r>
          </a:p>
          <a:p>
            <a:pPr>
              <a:lnSpc>
                <a:spcPct val="150000"/>
              </a:lnSpc>
              <a:buFont typeface="Arial" panose="020B0604020202020204" pitchFamily="34" charset="0"/>
              <a:buChar char="•"/>
            </a:pPr>
            <a:r>
              <a:rPr lang="en-US" sz="1600" b="1" dirty="0"/>
              <a:t>Model Improvement:</a:t>
            </a:r>
            <a:r>
              <a:rPr lang="en-US" sz="1600" dirty="0"/>
              <a:t> tuning the model to enhance accuracy and reduce false predictions.</a:t>
            </a:r>
          </a:p>
          <a:p>
            <a:pPr>
              <a:lnSpc>
                <a:spcPct val="150000"/>
              </a:lnSpc>
              <a:buFont typeface="Arial" panose="020B0604020202020204" pitchFamily="34" charset="0"/>
              <a:buChar char="•"/>
            </a:pPr>
            <a:r>
              <a:rPr lang="en-US" sz="1600" b="1" dirty="0"/>
              <a:t>Data Expansion:</a:t>
            </a:r>
            <a:r>
              <a:rPr lang="en-US" sz="1600" dirty="0"/>
              <a:t> integrating more crop varieties and disease types to increase versatility.</a:t>
            </a:r>
          </a:p>
          <a:p>
            <a:pPr>
              <a:lnSpc>
                <a:spcPct val="150000"/>
              </a:lnSpc>
              <a:buFont typeface="Arial" panose="020B0604020202020204" pitchFamily="34" charset="0"/>
              <a:buChar char="•"/>
            </a:pPr>
            <a:r>
              <a:rPr lang="en-US" sz="1600" b="1" dirty="0"/>
              <a:t>Mobile Application:</a:t>
            </a:r>
            <a:r>
              <a:rPr lang="en-US" sz="1600" dirty="0"/>
              <a:t> developing a mobile version to increase accessibility in rural areas.</a:t>
            </a:r>
          </a:p>
          <a:p>
            <a:pPr>
              <a:lnSpc>
                <a:spcPct val="150000"/>
              </a:lnSpc>
              <a:buFont typeface="Arial" panose="020B0604020202020204" pitchFamily="34" charset="0"/>
              <a:buChar char="•"/>
            </a:pPr>
            <a:r>
              <a:rPr lang="en-US" sz="1600" b="1" dirty="0"/>
              <a:t>Integration with IoT:</a:t>
            </a:r>
            <a:r>
              <a:rPr lang="en-US" sz="1600" dirty="0"/>
              <a:t> connecting with smart farming devices for automated disease monitoring</a:t>
            </a:r>
          </a:p>
          <a:p>
            <a:pPr>
              <a:lnSpc>
                <a:spcPct val="150000"/>
              </a:lnSpc>
            </a:pPr>
            <a:endParaRPr lang="en-US" sz="1600" dirty="0"/>
          </a:p>
          <a:p>
            <a:pPr>
              <a:lnSpc>
                <a:spcPct val="150000"/>
              </a:lnSpc>
            </a:pPr>
            <a:r>
              <a:rPr lang="en-US" sz="2000" b="1" dirty="0"/>
              <a:t>GitHub Link: </a:t>
            </a:r>
            <a:r>
              <a:rPr lang="en-US" sz="2000" dirty="0">
                <a:hlinkClick r:id="rId2"/>
              </a:rPr>
              <a:t>https://github.com/BraveHeart20/PlantDieseaseDetection_AICTE.git</a:t>
            </a:r>
            <a:endParaRPr lang="en-US" sz="20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817935"/>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C6C03EE4-53EB-F471-70AE-F0FF6AA4BE83}"/>
              </a:ext>
            </a:extLst>
          </p:cNvPr>
          <p:cNvSpPr txBox="1"/>
          <p:nvPr/>
        </p:nvSpPr>
        <p:spPr>
          <a:xfrm>
            <a:off x="191911" y="1218045"/>
            <a:ext cx="7287192" cy="4216539"/>
          </a:xfrm>
          <a:prstGeom prst="rect">
            <a:avLst/>
          </a:prstGeom>
          <a:noFill/>
        </p:spPr>
        <p:txBody>
          <a:bodyPr wrap="square" rtlCol="0">
            <a:spAutoFit/>
          </a:bodyPr>
          <a:lstStyle/>
          <a:p>
            <a:pPr algn="just">
              <a:spcBef>
                <a:spcPts val="600"/>
              </a:spcBef>
              <a:spcAft>
                <a:spcPts val="600"/>
              </a:spcAft>
            </a:pPr>
            <a:r>
              <a:rPr lang="en-US" sz="1600" dirty="0"/>
              <a:t>We gained knowledge and hands-on experience in the following areas:</a:t>
            </a:r>
          </a:p>
          <a:p>
            <a:pPr marL="285750" indent="-285750" algn="just">
              <a:spcBef>
                <a:spcPts val="600"/>
              </a:spcBef>
              <a:spcAft>
                <a:spcPts val="600"/>
              </a:spcAft>
              <a:buFont typeface="Arial" panose="020B0604020202020204" pitchFamily="34" charset="0"/>
              <a:buChar char="•"/>
            </a:pPr>
            <a:r>
              <a:rPr lang="en-US" sz="1600" b="1" dirty="0"/>
              <a:t>Deep Learning and Image Classification:</a:t>
            </a:r>
            <a:r>
              <a:rPr lang="en-US" sz="1600" dirty="0"/>
              <a:t> understanding Convolutional Neural Networks (CNNs) and their application in plant disease detection.</a:t>
            </a:r>
          </a:p>
          <a:p>
            <a:pPr marL="285750" indent="-285750" algn="just">
              <a:spcBef>
                <a:spcPts val="600"/>
              </a:spcBef>
              <a:spcAft>
                <a:spcPts val="600"/>
              </a:spcAft>
              <a:buFont typeface="Arial" panose="020B0604020202020204" pitchFamily="34" charset="0"/>
              <a:buChar char="•"/>
            </a:pPr>
            <a:r>
              <a:rPr lang="en-US" sz="1600" b="1" dirty="0"/>
              <a:t>Model Building and Training:</a:t>
            </a:r>
            <a:r>
              <a:rPr lang="en-US" sz="1600" dirty="0"/>
              <a:t> developing a CNN model using TensorFlow to classify plant diseases.</a:t>
            </a:r>
          </a:p>
          <a:p>
            <a:pPr marL="285750" indent="-285750" algn="just">
              <a:spcBef>
                <a:spcPts val="600"/>
              </a:spcBef>
              <a:spcAft>
                <a:spcPts val="600"/>
              </a:spcAft>
              <a:buFont typeface="Arial" panose="020B0604020202020204" pitchFamily="34" charset="0"/>
              <a:buChar char="•"/>
            </a:pPr>
            <a:r>
              <a:rPr lang="en-US" sz="1600" b="1" dirty="0"/>
              <a:t>Image Processing Techniques: </a:t>
            </a:r>
            <a:r>
              <a:rPr lang="en-US" sz="1600" dirty="0"/>
              <a:t>utilizing OpenCV and PIL to preprocess images, including resizing, normalization, and color conversion.</a:t>
            </a:r>
          </a:p>
          <a:p>
            <a:pPr marL="285750" indent="-285750" algn="just">
              <a:spcBef>
                <a:spcPts val="600"/>
              </a:spcBef>
              <a:spcAft>
                <a:spcPts val="600"/>
              </a:spcAft>
              <a:buFont typeface="Arial" panose="020B0604020202020204" pitchFamily="34" charset="0"/>
              <a:buChar char="•"/>
            </a:pPr>
            <a:r>
              <a:rPr lang="en-US" sz="1600" b="1" dirty="0"/>
              <a:t>Web App Development: </a:t>
            </a:r>
            <a:r>
              <a:rPr lang="en-US" sz="1600" dirty="0"/>
              <a:t>building an interactive application using Streamlit to make the model accessible and user-friendly.</a:t>
            </a:r>
          </a:p>
          <a:p>
            <a:pPr marL="285750" indent="-285750" algn="just">
              <a:spcBef>
                <a:spcPts val="600"/>
              </a:spcBef>
              <a:spcAft>
                <a:spcPts val="600"/>
              </a:spcAft>
              <a:buFont typeface="Arial" panose="020B0604020202020204" pitchFamily="34" charset="0"/>
              <a:buChar char="•"/>
            </a:pPr>
            <a:r>
              <a:rPr lang="en-US" sz="1600" b="1" dirty="0"/>
              <a:t>Model Deployment: </a:t>
            </a:r>
            <a:r>
              <a:rPr lang="en-US" sz="1600" dirty="0"/>
              <a:t>integrating the trained model into a web interface for real-time disease prediction.</a:t>
            </a:r>
          </a:p>
          <a:p>
            <a:pPr marL="285750" indent="-285750" algn="just">
              <a:spcBef>
                <a:spcPts val="600"/>
              </a:spcBef>
              <a:spcAft>
                <a:spcPts val="600"/>
              </a:spcAft>
              <a:buFont typeface="Arial" panose="020B0604020202020204" pitchFamily="34" charset="0"/>
              <a:buChar char="•"/>
            </a:pPr>
            <a:r>
              <a:rPr lang="en-US" sz="1600" b="1" dirty="0"/>
              <a:t>Data Handling: </a:t>
            </a:r>
            <a:r>
              <a:rPr lang="en-US" sz="1600" dirty="0"/>
              <a:t>working with large image datasets and managing model input formats.</a:t>
            </a:r>
          </a:p>
        </p:txBody>
      </p:sp>
      <p:sp>
        <p:nvSpPr>
          <p:cNvPr id="12" name="TextBox 11">
            <a:extLst>
              <a:ext uri="{FF2B5EF4-FFF2-40B4-BE49-F238E27FC236}">
                <a16:creationId xmlns:a16="http://schemas.microsoft.com/office/drawing/2014/main" id="{4CC3BE0A-632C-2AA6-021B-5C78D0FD4213}"/>
              </a:ext>
            </a:extLst>
          </p:cNvPr>
          <p:cNvSpPr txBox="1"/>
          <p:nvPr/>
        </p:nvSpPr>
        <p:spPr>
          <a:xfrm>
            <a:off x="276429" y="5494092"/>
            <a:ext cx="7633994" cy="738664"/>
          </a:xfrm>
          <a:prstGeom prst="rect">
            <a:avLst/>
          </a:prstGeom>
          <a:noFill/>
        </p:spPr>
        <p:txBody>
          <a:bodyPr wrap="square" rtlCol="0">
            <a:spAutoFit/>
          </a:bodyPr>
          <a:lstStyle/>
          <a:p>
            <a:pPr algn="just"/>
            <a:r>
              <a:rPr lang="en-US" sz="1400" b="1" u="sng" dirty="0"/>
              <a:t>Goal</a:t>
            </a:r>
            <a:r>
              <a:rPr lang="en-US" sz="1400" b="1" dirty="0"/>
              <a:t>: </a:t>
            </a:r>
            <a:r>
              <a:rPr lang="en-US" sz="1400" dirty="0"/>
              <a:t>To develop an AI-powered system that accurately identifies plant diseases from leaf images using Convolutional Neural Networks (CNNs).</a:t>
            </a:r>
          </a:p>
          <a:p>
            <a:pPr algn="just"/>
            <a:endParaRPr lang="en-IN" sz="14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8362" y="1128049"/>
            <a:ext cx="6102626" cy="400110"/>
          </a:xfrm>
          <a:prstGeom prst="rect">
            <a:avLst/>
          </a:prstGeom>
          <a:noFill/>
        </p:spPr>
        <p:txBody>
          <a:bodyPr wrap="square">
            <a:spAutoFit/>
          </a:bodyPr>
          <a:lstStyle/>
          <a:p>
            <a:r>
              <a:rPr lang="en-US" sz="2000" b="1" dirty="0">
                <a:solidFill>
                  <a:srgbClr val="213163"/>
                </a:solidFill>
              </a:rPr>
              <a:t>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47368DD8-6D1C-1211-F2DF-CB9C0AFF67DB}"/>
              </a:ext>
            </a:extLst>
          </p:cNvPr>
          <p:cNvSpPr txBox="1"/>
          <p:nvPr/>
        </p:nvSpPr>
        <p:spPr>
          <a:xfrm>
            <a:off x="370939" y="1690777"/>
            <a:ext cx="11248846" cy="4190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t>Google Collab: </a:t>
            </a:r>
            <a:r>
              <a:rPr lang="en-US" sz="2000" dirty="0"/>
              <a:t>for creating CNN Model</a:t>
            </a:r>
          </a:p>
          <a:p>
            <a:pPr marL="342900" indent="-342900" algn="just">
              <a:lnSpc>
                <a:spcPct val="150000"/>
              </a:lnSpc>
              <a:buFont typeface="Arial" panose="020B0604020202020204" pitchFamily="34" charset="0"/>
              <a:buChar char="•"/>
            </a:pPr>
            <a:r>
              <a:rPr lang="en-US" sz="2000" b="1" dirty="0"/>
              <a:t>Kaggle:</a:t>
            </a:r>
            <a:r>
              <a:rPr lang="en-US" sz="2000" dirty="0"/>
              <a:t> for getting the dataset</a:t>
            </a:r>
          </a:p>
          <a:p>
            <a:pPr marL="342900" indent="-342900" algn="just">
              <a:lnSpc>
                <a:spcPct val="150000"/>
              </a:lnSpc>
              <a:buFont typeface="Arial" panose="020B0604020202020204" pitchFamily="34" charset="0"/>
              <a:buChar char="•"/>
            </a:pPr>
            <a:r>
              <a:rPr lang="en-US" sz="2000" b="1" dirty="0"/>
              <a:t>GitHub:</a:t>
            </a:r>
            <a:r>
              <a:rPr lang="en-US" sz="2000" dirty="0"/>
              <a:t> for reference and data uploading</a:t>
            </a:r>
          </a:p>
          <a:p>
            <a:pPr marL="342900" indent="-342900" algn="just">
              <a:lnSpc>
                <a:spcPct val="150000"/>
              </a:lnSpc>
              <a:buFont typeface="Arial" panose="020B0604020202020204" pitchFamily="34" charset="0"/>
              <a:buChar char="•"/>
            </a:pPr>
            <a:r>
              <a:rPr lang="en-US" sz="2000" b="1" dirty="0"/>
              <a:t>Visual Studio Code: </a:t>
            </a:r>
            <a:r>
              <a:rPr lang="en-US" sz="2000" dirty="0"/>
              <a:t>for coding and creating app</a:t>
            </a:r>
          </a:p>
          <a:p>
            <a:pPr marL="342900" indent="-342900" algn="just">
              <a:lnSpc>
                <a:spcPct val="150000"/>
              </a:lnSpc>
              <a:buFont typeface="Arial" panose="020B0604020202020204" pitchFamily="34" charset="0"/>
              <a:buChar char="•"/>
            </a:pPr>
            <a:r>
              <a:rPr lang="en-US" sz="2000" b="1" dirty="0"/>
              <a:t>Python: </a:t>
            </a:r>
            <a:r>
              <a:rPr lang="en-US" sz="2000" dirty="0"/>
              <a:t>for programming and app creation</a:t>
            </a:r>
          </a:p>
          <a:p>
            <a:pPr marL="342900" indent="-342900" algn="just">
              <a:lnSpc>
                <a:spcPct val="150000"/>
              </a:lnSpc>
              <a:buFont typeface="Arial" panose="020B0604020202020204" pitchFamily="34" charset="0"/>
              <a:buChar char="•"/>
            </a:pPr>
            <a:r>
              <a:rPr lang="en-US" sz="2000" b="1" dirty="0"/>
              <a:t>Streamlit: </a:t>
            </a:r>
            <a:r>
              <a:rPr lang="en-US" sz="2000" dirty="0"/>
              <a:t>for building interactive web apps.</a:t>
            </a:r>
          </a:p>
          <a:p>
            <a:pPr marL="342900" indent="-342900" algn="just">
              <a:lnSpc>
                <a:spcPct val="150000"/>
              </a:lnSpc>
              <a:buFont typeface="Arial" panose="020B0604020202020204" pitchFamily="34" charset="0"/>
              <a:buChar char="•"/>
            </a:pPr>
            <a:r>
              <a:rPr lang="en-US" sz="2000" b="1" dirty="0"/>
              <a:t>PIL (Python Imaging Library): </a:t>
            </a:r>
            <a:r>
              <a:rPr lang="en-US" sz="2000" dirty="0"/>
              <a:t>for loading and manipulating image files within the application.</a:t>
            </a:r>
          </a:p>
          <a:p>
            <a:pPr marL="342900" indent="-342900" algn="just">
              <a:lnSpc>
                <a:spcPct val="150000"/>
              </a:lnSpc>
              <a:buFont typeface="Arial" panose="020B0604020202020204" pitchFamily="34" charset="0"/>
              <a:buChar char="•"/>
            </a:pPr>
            <a:r>
              <a:rPr lang="en-US" sz="2000" b="1" dirty="0"/>
              <a:t>OpenCV:</a:t>
            </a:r>
            <a:r>
              <a:rPr lang="en-US" sz="2000" dirty="0"/>
              <a:t> for image preprocessing and transformations.</a:t>
            </a:r>
          </a:p>
          <a:p>
            <a:pPr marL="342900" indent="-342900" algn="just">
              <a:lnSpc>
                <a:spcPct val="150000"/>
              </a:lnSpc>
              <a:buFont typeface="Arial" panose="020B0604020202020204" pitchFamily="34" charset="0"/>
              <a:buChar char="•"/>
            </a:pPr>
            <a:r>
              <a:rPr lang="en-US" sz="2000" b="1" dirty="0"/>
              <a:t>TensorFlow:</a:t>
            </a:r>
            <a:r>
              <a:rPr lang="en-US" sz="2000" dirty="0"/>
              <a:t> for building and training the CNN model for image classification.</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C44CD1F9-6459-AB85-C7DA-2D330357E36F}"/>
              </a:ext>
            </a:extLst>
          </p:cNvPr>
          <p:cNvSpPr txBox="1"/>
          <p:nvPr/>
        </p:nvSpPr>
        <p:spPr>
          <a:xfrm>
            <a:off x="457200" y="1621766"/>
            <a:ext cx="10619117" cy="39182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b="1" dirty="0"/>
              <a:t>Data Collection: </a:t>
            </a:r>
            <a:r>
              <a:rPr lang="en-IN" dirty="0"/>
              <a:t>importing dataset from Kaggle</a:t>
            </a:r>
          </a:p>
          <a:p>
            <a:pPr marL="342900" indent="-342900" algn="just">
              <a:lnSpc>
                <a:spcPct val="150000"/>
              </a:lnSpc>
              <a:buFont typeface="Arial" panose="020B0604020202020204" pitchFamily="34" charset="0"/>
              <a:buChar char="•"/>
            </a:pPr>
            <a:r>
              <a:rPr lang="en-IN" b="1" dirty="0"/>
              <a:t>Addition of libraries: </a:t>
            </a:r>
            <a:r>
              <a:rPr lang="en-IN" dirty="0"/>
              <a:t>importing the necessary libraries required.</a:t>
            </a:r>
          </a:p>
          <a:p>
            <a:pPr marL="342900" indent="-342900" algn="just">
              <a:lnSpc>
                <a:spcPct val="150000"/>
              </a:lnSpc>
              <a:buFont typeface="Arial" panose="020B0604020202020204" pitchFamily="34" charset="0"/>
              <a:buChar char="•"/>
            </a:pPr>
            <a:r>
              <a:rPr lang="en-IN" b="1" dirty="0"/>
              <a:t>Model Development and training: </a:t>
            </a:r>
            <a:r>
              <a:rPr lang="en-IN" dirty="0"/>
              <a:t>we undergone training, validation and testing of the dataset.</a:t>
            </a:r>
          </a:p>
          <a:p>
            <a:pPr marL="342900" indent="-342900" algn="just">
              <a:lnSpc>
                <a:spcPct val="150000"/>
              </a:lnSpc>
              <a:buFont typeface="Arial" panose="020B0604020202020204" pitchFamily="34" charset="0"/>
              <a:buChar char="•"/>
            </a:pPr>
            <a:r>
              <a:rPr lang="en-IN" b="1" dirty="0"/>
              <a:t>Creating the graph: </a:t>
            </a:r>
            <a:r>
              <a:rPr lang="en-IN" dirty="0"/>
              <a:t>plotting a accuracy v/s epochs graph and understanding the accuracy.</a:t>
            </a:r>
          </a:p>
          <a:p>
            <a:pPr marL="342900" indent="-342900" algn="just">
              <a:lnSpc>
                <a:spcPct val="150000"/>
              </a:lnSpc>
              <a:buFont typeface="Arial" panose="020B0604020202020204" pitchFamily="34" charset="0"/>
              <a:buChar char="•"/>
            </a:pPr>
            <a:r>
              <a:rPr lang="en-IN" b="1" dirty="0"/>
              <a:t>Data Preprocessing: </a:t>
            </a:r>
            <a:r>
              <a:rPr lang="en-IN" dirty="0"/>
              <a:t>uploading and processing of the images.</a:t>
            </a:r>
          </a:p>
          <a:p>
            <a:pPr marL="342900" indent="-342900" algn="just">
              <a:lnSpc>
                <a:spcPct val="150000"/>
              </a:lnSpc>
              <a:buFont typeface="Arial" panose="020B0604020202020204" pitchFamily="34" charset="0"/>
              <a:buChar char="•"/>
            </a:pPr>
            <a:r>
              <a:rPr lang="en-IN" b="1" dirty="0"/>
              <a:t>Creating the app:</a:t>
            </a:r>
            <a:r>
              <a:rPr lang="en-IN" dirty="0"/>
              <a:t> app with dashboard and different pages like the home page and the disease prediction page.</a:t>
            </a:r>
          </a:p>
          <a:p>
            <a:pPr marL="342900" indent="-342900" algn="just">
              <a:lnSpc>
                <a:spcPct val="150000"/>
              </a:lnSpc>
              <a:buFont typeface="Arial" panose="020B0604020202020204" pitchFamily="34" charset="0"/>
              <a:buChar char="•"/>
            </a:pPr>
            <a:r>
              <a:rPr lang="en-IN" b="1" dirty="0"/>
              <a:t>Deployment with Streamlit: </a:t>
            </a:r>
            <a:r>
              <a:rPr lang="en-IN" dirty="0"/>
              <a:t>creating the app using Streamlit and hosting the app on a local webpage.</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DC4E2081-1F31-DD38-5B5A-95047C5AF13F}"/>
              </a:ext>
            </a:extLst>
          </p:cNvPr>
          <p:cNvSpPr txBox="1"/>
          <p:nvPr/>
        </p:nvSpPr>
        <p:spPr>
          <a:xfrm>
            <a:off x="422694" y="1656272"/>
            <a:ext cx="11102196" cy="3056221"/>
          </a:xfrm>
          <a:prstGeom prst="rect">
            <a:avLst/>
          </a:prstGeom>
          <a:noFill/>
        </p:spPr>
        <p:txBody>
          <a:bodyPr wrap="square" rtlCol="0">
            <a:spAutoFit/>
          </a:bodyPr>
          <a:lstStyle/>
          <a:p>
            <a:pPr algn="just">
              <a:lnSpc>
                <a:spcPct val="150000"/>
              </a:lnSpc>
              <a:buNone/>
            </a:pPr>
            <a:r>
              <a:rPr lang="en-US" dirty="0"/>
              <a:t>Agriculture plays a critical role in global food security, but plant diseases significantly affect productivity and can cause economic losses and sometimes also famines.  </a:t>
            </a:r>
          </a:p>
          <a:p>
            <a:pPr algn="just">
              <a:lnSpc>
                <a:spcPct val="150000"/>
              </a:lnSpc>
              <a:buNone/>
            </a:pPr>
            <a:r>
              <a:rPr lang="en-US" dirty="0"/>
              <a:t>Traditionally, farmers detect diseases manually, which is:</a:t>
            </a:r>
          </a:p>
          <a:p>
            <a:pPr algn="just">
              <a:lnSpc>
                <a:spcPct val="150000"/>
              </a:lnSpc>
              <a:buFont typeface="Arial" panose="020B0604020202020204" pitchFamily="34" charset="0"/>
              <a:buChar char="•"/>
            </a:pPr>
            <a:r>
              <a:rPr lang="en-US" b="1" dirty="0"/>
              <a:t>Time-Consuming:</a:t>
            </a:r>
            <a:r>
              <a:rPr lang="en-US" dirty="0"/>
              <a:t> visual inspection is slow and labor-intensive.</a:t>
            </a:r>
          </a:p>
          <a:p>
            <a:pPr algn="just">
              <a:lnSpc>
                <a:spcPct val="150000"/>
              </a:lnSpc>
              <a:buFont typeface="Arial" panose="020B0604020202020204" pitchFamily="34" charset="0"/>
              <a:buChar char="•"/>
            </a:pPr>
            <a:r>
              <a:rPr lang="en-US" b="1" dirty="0"/>
              <a:t>Error-Prone:</a:t>
            </a:r>
            <a:r>
              <a:rPr lang="en-US" dirty="0"/>
              <a:t> human judgment can vary, leading to inconsistent results.</a:t>
            </a:r>
          </a:p>
          <a:p>
            <a:pPr algn="just">
              <a:lnSpc>
                <a:spcPct val="150000"/>
              </a:lnSpc>
              <a:buFont typeface="Arial" panose="020B0604020202020204" pitchFamily="34" charset="0"/>
              <a:buChar char="•"/>
            </a:pPr>
            <a:r>
              <a:rPr lang="en-US" b="1" dirty="0"/>
              <a:t>Costly:</a:t>
            </a:r>
            <a:r>
              <a:rPr lang="en-US" dirty="0"/>
              <a:t> misdiagnosis can lead to inappropriate treatments and increased unnecessary costs.</a:t>
            </a:r>
          </a:p>
          <a:p>
            <a:pPr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D650E637-9EF5-50B5-5363-7123157FB2B2}"/>
              </a:ext>
            </a:extLst>
          </p:cNvPr>
          <p:cNvSpPr txBox="1"/>
          <p:nvPr/>
        </p:nvSpPr>
        <p:spPr>
          <a:xfrm>
            <a:off x="379562" y="1454522"/>
            <a:ext cx="11128076" cy="5537670"/>
          </a:xfrm>
          <a:prstGeom prst="rect">
            <a:avLst/>
          </a:prstGeom>
          <a:noFill/>
        </p:spPr>
        <p:txBody>
          <a:bodyPr wrap="square" rtlCol="0">
            <a:spAutoFit/>
          </a:bodyPr>
          <a:lstStyle/>
          <a:p>
            <a:pPr>
              <a:lnSpc>
                <a:spcPct val="150000"/>
              </a:lnSpc>
            </a:pPr>
            <a:r>
              <a:rPr lang="en-US" sz="1700" dirty="0"/>
              <a:t>To address the challenges associated with manual plant disease detection, we have developed an </a:t>
            </a:r>
            <a:r>
              <a:rPr lang="en-US" sz="1700" b="1" dirty="0"/>
              <a:t>AI-based Plant Disease Prediction System</a:t>
            </a:r>
            <a:r>
              <a:rPr lang="en-US" sz="1700" dirty="0"/>
              <a:t> using </a:t>
            </a:r>
            <a:r>
              <a:rPr lang="en-US" sz="1700" b="1" dirty="0"/>
              <a:t>Convolutional Neural Networks (CNNs)</a:t>
            </a:r>
            <a:r>
              <a:rPr lang="en-US" sz="1700" dirty="0"/>
              <a:t>. </a:t>
            </a:r>
          </a:p>
          <a:p>
            <a:pPr>
              <a:lnSpc>
                <a:spcPct val="150000"/>
              </a:lnSpc>
            </a:pPr>
            <a:r>
              <a:rPr lang="en-IN" sz="1700" b="1" dirty="0"/>
              <a:t>Solution Features:</a:t>
            </a:r>
          </a:p>
          <a:p>
            <a:pPr marL="342900" indent="-342900">
              <a:lnSpc>
                <a:spcPct val="150000"/>
              </a:lnSpc>
              <a:buFont typeface="Arial" panose="020B0604020202020204" pitchFamily="34" charset="0"/>
              <a:buChar char="•"/>
            </a:pPr>
            <a:r>
              <a:rPr lang="en-IN" sz="1700" dirty="0"/>
              <a:t>Automated Disease Detection</a:t>
            </a:r>
          </a:p>
          <a:p>
            <a:pPr marL="342900" indent="-342900">
              <a:lnSpc>
                <a:spcPct val="150000"/>
              </a:lnSpc>
              <a:buFont typeface="Arial" panose="020B0604020202020204" pitchFamily="34" charset="0"/>
              <a:buChar char="•"/>
            </a:pPr>
            <a:r>
              <a:rPr lang="en-IN" sz="1700" dirty="0"/>
              <a:t>Real-Time Prediction</a:t>
            </a:r>
          </a:p>
          <a:p>
            <a:pPr marL="342900" indent="-342900">
              <a:lnSpc>
                <a:spcPct val="150000"/>
              </a:lnSpc>
              <a:buFont typeface="Arial" panose="020B0604020202020204" pitchFamily="34" charset="0"/>
              <a:buChar char="•"/>
            </a:pPr>
            <a:r>
              <a:rPr lang="en-IN" sz="1700" dirty="0"/>
              <a:t>Accurate</a:t>
            </a:r>
          </a:p>
          <a:p>
            <a:pPr marL="342900" indent="-342900">
              <a:lnSpc>
                <a:spcPct val="150000"/>
              </a:lnSpc>
              <a:buFont typeface="Arial" panose="020B0604020202020204" pitchFamily="34" charset="0"/>
              <a:buChar char="•"/>
            </a:pPr>
            <a:r>
              <a:rPr lang="en-IN" sz="1700" dirty="0"/>
              <a:t>User-Friendly Web Interface</a:t>
            </a:r>
          </a:p>
          <a:p>
            <a:pPr marL="342900" indent="-342900">
              <a:buFont typeface="Arial" panose="020B0604020202020204" pitchFamily="34" charset="0"/>
              <a:buChar char="•"/>
            </a:pPr>
            <a:endParaRPr lang="en-IN" sz="1700" dirty="0"/>
          </a:p>
          <a:p>
            <a:pPr marL="342900" indent="-342900">
              <a:lnSpc>
                <a:spcPct val="150000"/>
              </a:lnSpc>
              <a:buFont typeface="Wingdings" panose="05000000000000000000" pitchFamily="2" charset="2"/>
              <a:buChar char="§"/>
            </a:pPr>
            <a:r>
              <a:rPr lang="en-US" sz="1700" dirty="0"/>
              <a:t>The challenge is to develop an automated, reliable, and fast method for identifying plant diseases which helps the farmers in the disease detection. Our solution leverages AI to accurately detect and classify plant diseases from images, making the process efficient and scalable.</a:t>
            </a:r>
          </a:p>
          <a:p>
            <a:pPr marL="342900" indent="-342900">
              <a:lnSpc>
                <a:spcPct val="150000"/>
              </a:lnSpc>
              <a:buFont typeface="Wingdings" panose="05000000000000000000" pitchFamily="2" charset="2"/>
              <a:buChar char="§"/>
            </a:pPr>
            <a:r>
              <a:rPr lang="en-US" sz="1700" dirty="0"/>
              <a:t>This solution will help farmers make data-driven decisions, reduce unnecessary pesticide use, promote sustainable agricultural practices and improve crop health.</a:t>
            </a:r>
          </a:p>
          <a:p>
            <a:pPr marL="342900" indent="-342900">
              <a:lnSpc>
                <a:spcPct val="150000"/>
              </a:lnSpc>
              <a:buFont typeface="Arial" panose="020B0604020202020204" pitchFamily="34" charset="0"/>
              <a:buChar char="•"/>
            </a:pPr>
            <a:endParaRPr lang="en-IN" sz="17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2FD955FB-FCB9-3A07-E2DA-801AFA90EA58}"/>
              </a:ext>
            </a:extLst>
          </p:cNvPr>
          <p:cNvPicPr>
            <a:picLocks noChangeAspect="1"/>
          </p:cNvPicPr>
          <p:nvPr/>
        </p:nvPicPr>
        <p:blipFill>
          <a:blip r:embed="rId2"/>
          <a:stretch>
            <a:fillRect/>
          </a:stretch>
        </p:blipFill>
        <p:spPr>
          <a:xfrm>
            <a:off x="5207478" y="997664"/>
            <a:ext cx="5334745" cy="4181088"/>
          </a:xfrm>
          <a:prstGeom prst="rect">
            <a:avLst/>
          </a:prstGeom>
        </p:spPr>
      </p:pic>
      <p:pic>
        <p:nvPicPr>
          <p:cNvPr id="6" name="Picture 5">
            <a:extLst>
              <a:ext uri="{FF2B5EF4-FFF2-40B4-BE49-F238E27FC236}">
                <a16:creationId xmlns:a16="http://schemas.microsoft.com/office/drawing/2014/main" id="{86572043-5FEC-5117-D8F6-FD3035AB9181}"/>
              </a:ext>
            </a:extLst>
          </p:cNvPr>
          <p:cNvPicPr>
            <a:picLocks noChangeAspect="1"/>
          </p:cNvPicPr>
          <p:nvPr/>
        </p:nvPicPr>
        <p:blipFill>
          <a:blip r:embed="rId3"/>
          <a:srcRect t="5886"/>
          <a:stretch/>
        </p:blipFill>
        <p:spPr>
          <a:xfrm>
            <a:off x="330304" y="5331366"/>
            <a:ext cx="10669489" cy="1057939"/>
          </a:xfrm>
          <a:prstGeom prst="rect">
            <a:avLst/>
          </a:prstGeom>
        </p:spPr>
      </p:pic>
      <p:sp>
        <p:nvSpPr>
          <p:cNvPr id="7" name="TextBox 6">
            <a:extLst>
              <a:ext uri="{FF2B5EF4-FFF2-40B4-BE49-F238E27FC236}">
                <a16:creationId xmlns:a16="http://schemas.microsoft.com/office/drawing/2014/main" id="{202FD745-C198-19B5-76E2-FA2DE193605F}"/>
              </a:ext>
            </a:extLst>
          </p:cNvPr>
          <p:cNvSpPr txBox="1"/>
          <p:nvPr/>
        </p:nvSpPr>
        <p:spPr>
          <a:xfrm>
            <a:off x="330304" y="1578540"/>
            <a:ext cx="5952226" cy="338554"/>
          </a:xfrm>
          <a:prstGeom prst="rect">
            <a:avLst/>
          </a:prstGeom>
          <a:noFill/>
        </p:spPr>
        <p:txBody>
          <a:bodyPr wrap="square" rtlCol="0">
            <a:spAutoFit/>
          </a:bodyPr>
          <a:lstStyle/>
          <a:p>
            <a:r>
              <a:rPr lang="en-IN" sz="1600" dirty="0"/>
              <a:t>Figure 1: graph demonstrating accuracy v/s epochs</a:t>
            </a:r>
          </a:p>
        </p:txBody>
      </p:sp>
      <p:sp>
        <p:nvSpPr>
          <p:cNvPr id="8" name="TextBox 7">
            <a:extLst>
              <a:ext uri="{FF2B5EF4-FFF2-40B4-BE49-F238E27FC236}">
                <a16:creationId xmlns:a16="http://schemas.microsoft.com/office/drawing/2014/main" id="{ABEFB33B-9794-5DE1-0862-9CFEEA47EB5D}"/>
              </a:ext>
            </a:extLst>
          </p:cNvPr>
          <p:cNvSpPr txBox="1"/>
          <p:nvPr/>
        </p:nvSpPr>
        <p:spPr>
          <a:xfrm>
            <a:off x="330304" y="4593977"/>
            <a:ext cx="4172685" cy="584775"/>
          </a:xfrm>
          <a:prstGeom prst="rect">
            <a:avLst/>
          </a:prstGeom>
          <a:noFill/>
        </p:spPr>
        <p:txBody>
          <a:bodyPr wrap="square" rtlCol="0">
            <a:spAutoFit/>
          </a:bodyPr>
          <a:lstStyle/>
          <a:p>
            <a:r>
              <a:rPr lang="en-IN" sz="1600" dirty="0"/>
              <a:t>Figure 2: showing the accuracy, loss, precision and recall of the model.</a:t>
            </a: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81BCA-9FC5-32C6-C537-3175FE2CE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BBF768-EADB-6F53-BD35-B223DE2C6584}"/>
              </a:ext>
            </a:extLst>
          </p:cNvPr>
          <p:cNvSpPr txBox="1"/>
          <p:nvPr/>
        </p:nvSpPr>
        <p:spPr>
          <a:xfrm>
            <a:off x="255104" y="890510"/>
            <a:ext cx="6102626" cy="461665"/>
          </a:xfrm>
          <a:prstGeom prst="rect">
            <a:avLst/>
          </a:prstGeom>
          <a:noFill/>
        </p:spPr>
        <p:txBody>
          <a:bodyPr wrap="square">
            <a:spAutoFit/>
          </a:bodyPr>
          <a:lstStyle/>
          <a:p>
            <a:r>
              <a:rPr lang="en-US" sz="2000" b="1" dirty="0">
                <a:solidFill>
                  <a:srgbClr val="213163"/>
                </a:solidFill>
              </a:rPr>
              <a:t>Screenshot</a:t>
            </a:r>
            <a:r>
              <a:rPr lang="en-US" sz="2400" b="1" dirty="0">
                <a:solidFill>
                  <a:srgbClr val="213163"/>
                </a:solidFill>
              </a:rPr>
              <a:t> of Output:  </a:t>
            </a:r>
            <a:endParaRPr lang="en-IN" sz="2400" b="1" dirty="0">
              <a:solidFill>
                <a:srgbClr val="213163"/>
              </a:solidFill>
            </a:endParaRPr>
          </a:p>
        </p:txBody>
      </p:sp>
      <p:pic>
        <p:nvPicPr>
          <p:cNvPr id="2" name="Picture 1" descr="A screenshot of a computer&#10;&#10;AI-generated content may be incorrect.">
            <a:extLst>
              <a:ext uri="{FF2B5EF4-FFF2-40B4-BE49-F238E27FC236}">
                <a16:creationId xmlns:a16="http://schemas.microsoft.com/office/drawing/2014/main" id="{136AA1EC-AC72-F396-80AD-EAEE447EAC82}"/>
              </a:ext>
            </a:extLst>
          </p:cNvPr>
          <p:cNvPicPr>
            <a:picLocks noChangeAspect="1"/>
          </p:cNvPicPr>
          <p:nvPr/>
        </p:nvPicPr>
        <p:blipFill>
          <a:blip r:embed="rId2"/>
          <a:stretch>
            <a:fillRect/>
          </a:stretch>
        </p:blipFill>
        <p:spPr>
          <a:xfrm>
            <a:off x="1618891" y="1454522"/>
            <a:ext cx="8476016" cy="4765123"/>
          </a:xfrm>
          <a:prstGeom prst="rect">
            <a:avLst/>
          </a:prstGeom>
        </p:spPr>
      </p:pic>
      <p:sp>
        <p:nvSpPr>
          <p:cNvPr id="4" name="TextBox 3">
            <a:extLst>
              <a:ext uri="{FF2B5EF4-FFF2-40B4-BE49-F238E27FC236}">
                <a16:creationId xmlns:a16="http://schemas.microsoft.com/office/drawing/2014/main" id="{72885467-99C4-F046-3FCA-BE0BAF1E84DC}"/>
              </a:ext>
            </a:extLst>
          </p:cNvPr>
          <p:cNvSpPr txBox="1"/>
          <p:nvPr/>
        </p:nvSpPr>
        <p:spPr>
          <a:xfrm>
            <a:off x="3734801" y="6250423"/>
            <a:ext cx="6694098" cy="307777"/>
          </a:xfrm>
          <a:prstGeom prst="rect">
            <a:avLst/>
          </a:prstGeom>
          <a:noFill/>
        </p:spPr>
        <p:txBody>
          <a:bodyPr wrap="square" rtlCol="0">
            <a:spAutoFit/>
          </a:bodyPr>
          <a:lstStyle/>
          <a:p>
            <a:r>
              <a:rPr lang="en-IN" sz="1400" dirty="0"/>
              <a:t>Figure 3: home page of the app that has been made</a:t>
            </a:r>
          </a:p>
        </p:txBody>
      </p:sp>
    </p:spTree>
    <p:extLst>
      <p:ext uri="{BB962C8B-B14F-4D97-AF65-F5344CB8AC3E}">
        <p14:creationId xmlns:p14="http://schemas.microsoft.com/office/powerpoint/2010/main" val="333573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8C620-1B41-95B9-2C10-AEB8411EEC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01EACAB-5FB3-48A3-6306-4980E833CADD}"/>
              </a:ext>
            </a:extLst>
          </p:cNvPr>
          <p:cNvSpPr txBox="1"/>
          <p:nvPr/>
        </p:nvSpPr>
        <p:spPr>
          <a:xfrm>
            <a:off x="255104" y="942269"/>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descr="A screenshot of a computer">
            <a:extLst>
              <a:ext uri="{FF2B5EF4-FFF2-40B4-BE49-F238E27FC236}">
                <a16:creationId xmlns:a16="http://schemas.microsoft.com/office/drawing/2014/main" id="{4BB9578E-F922-61FA-0998-F2CAE12B7463}"/>
              </a:ext>
            </a:extLst>
          </p:cNvPr>
          <p:cNvPicPr>
            <a:picLocks noChangeAspect="1"/>
          </p:cNvPicPr>
          <p:nvPr/>
        </p:nvPicPr>
        <p:blipFill>
          <a:blip r:embed="rId2"/>
          <a:stretch>
            <a:fillRect/>
          </a:stretch>
        </p:blipFill>
        <p:spPr>
          <a:xfrm>
            <a:off x="1871933" y="1454522"/>
            <a:ext cx="8117456" cy="4566068"/>
          </a:xfrm>
          <a:prstGeom prst="rect">
            <a:avLst/>
          </a:prstGeom>
        </p:spPr>
      </p:pic>
      <p:sp>
        <p:nvSpPr>
          <p:cNvPr id="6" name="TextBox 5">
            <a:extLst>
              <a:ext uri="{FF2B5EF4-FFF2-40B4-BE49-F238E27FC236}">
                <a16:creationId xmlns:a16="http://schemas.microsoft.com/office/drawing/2014/main" id="{4727FBFE-0F95-D316-6A8D-DB9671EF21AD}"/>
              </a:ext>
            </a:extLst>
          </p:cNvPr>
          <p:cNvSpPr txBox="1"/>
          <p:nvPr/>
        </p:nvSpPr>
        <p:spPr>
          <a:xfrm>
            <a:off x="3183147" y="6046470"/>
            <a:ext cx="6702725" cy="338554"/>
          </a:xfrm>
          <a:prstGeom prst="rect">
            <a:avLst/>
          </a:prstGeom>
          <a:noFill/>
        </p:spPr>
        <p:txBody>
          <a:bodyPr wrap="square" rtlCol="0">
            <a:spAutoFit/>
          </a:bodyPr>
          <a:lstStyle/>
          <a:p>
            <a:r>
              <a:rPr lang="en-IN" sz="1600" dirty="0"/>
              <a:t>Figure 4: prediction of the uploaded image in the web page</a:t>
            </a:r>
          </a:p>
        </p:txBody>
      </p:sp>
    </p:spTree>
    <p:extLst>
      <p:ext uri="{BB962C8B-B14F-4D97-AF65-F5344CB8AC3E}">
        <p14:creationId xmlns:p14="http://schemas.microsoft.com/office/powerpoint/2010/main" val="303004285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212</TotalTime>
  <Words>716</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Harsh Atmaram Shinde</cp:lastModifiedBy>
  <cp:revision>4</cp:revision>
  <dcterms:created xsi:type="dcterms:W3CDTF">2024-12-31T09:40:01Z</dcterms:created>
  <dcterms:modified xsi:type="dcterms:W3CDTF">2025-03-14T14:50:40Z</dcterms:modified>
</cp:coreProperties>
</file>