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8" r:id="rId3"/>
    <p:sldId id="307" r:id="rId4"/>
    <p:sldId id="317" r:id="rId5"/>
    <p:sldId id="289" r:id="rId6"/>
    <p:sldId id="303" r:id="rId7"/>
    <p:sldId id="304" r:id="rId8"/>
    <p:sldId id="305" r:id="rId9"/>
    <p:sldId id="290" r:id="rId10"/>
    <p:sldId id="309" r:id="rId11"/>
    <p:sldId id="310" r:id="rId12"/>
    <p:sldId id="311" r:id="rId13"/>
    <p:sldId id="312" r:id="rId14"/>
    <p:sldId id="313" r:id="rId15"/>
    <p:sldId id="314" r:id="rId16"/>
    <p:sldId id="316" r:id="rId17"/>
    <p:sldId id="315" r:id="rId18"/>
    <p:sldId id="308" r:id="rId19"/>
    <p:sldId id="306" r:id="rId20"/>
    <p:sldId id="291" r:id="rId21"/>
    <p:sldId id="292" r:id="rId22"/>
    <p:sldId id="293" r:id="rId23"/>
    <p:sldId id="294" r:id="rId24"/>
    <p:sldId id="302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62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品牌升级时间 去年10月份，已经有一段时间了，今年3月份我们开始做一些品牌落地的事情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列表图：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https://user-images.githubusercontent.com/9434884/50627838-5cd92800-0f70-11e9-891e-31430adcbbf4.png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9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树状链路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https://raw.githubusercontent.com/wiki/alibaba/Sentinel/image/resourceTree.png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平铺链路：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https://raw.githubusercontent.com/wiki/alibaba/Sentinel/image/sentine_dashboard.gif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实时监控图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https://user-images.githubusercontent.com/9434884/50678855-aa6e9700-103b-11e9-83de-2a33e580325f.png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53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规则管理图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https://user-images.githubusercontent.com/9434884/48189045-2ae58400-e37a-11e8-84aa-2e2c0dd042e2.png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流控规则图：</a:t>
            </a:r>
            <a:r>
              <a:rPr lang="en-US" dirty="0"/>
              <a:t>https://user-images.githubusercontent.com/9434884/48189035-25883980-e37a-11e8-8f25-3f3f5be23f0e.png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25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4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67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`app`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（没有啥意义，主键，自增长而已）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一般是产品线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`emails`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邮箱列表逗号分隔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'app';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`config`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（没有啥意义，主键，自增长而已）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`type` </a:t>
            </a:r>
            <a:r>
              <a:rPr lang="en-US" altLang="zh-CN" dirty="0" err="1"/>
              <a:t>tinyint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`value` </a:t>
            </a:r>
            <a:r>
              <a:rPr lang="en-US" altLang="zh-CN" dirty="0"/>
              <a:t>text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配置文件：文件的内容，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配置项：配置值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`version`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'DEFAULT_VERSION'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`env`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（主键，自增长）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'DEFAULT_ENV'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环境名字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可以自定义，默认为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DEFAULT_ENV';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47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`app`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（没有啥意义，主键，自增长而已）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一般是产品线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`description`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`emails`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邮箱列表逗号分隔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'app';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`config`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（没有啥意义，主键，自增长而已）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`type` </a:t>
            </a:r>
            <a:r>
              <a:rPr lang="en-US" altLang="zh-CN" dirty="0" err="1"/>
              <a:t>tinyint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`value` </a:t>
            </a:r>
            <a:r>
              <a:rPr lang="en-US" altLang="zh-CN" dirty="0"/>
              <a:t>text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配置文件：文件的内容，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配置项：配置值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`version`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'DEFAULT_VERSION'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'99991231235959'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zh-CN" dirty="0"/>
              <a:t>`env` (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</a:t>
            </a:r>
            <a:r>
              <a:rPr lang="en-US" altLang="zh-CN" dirty="0"/>
              <a:t>AUTO_INCREMENT 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（主键，自增长）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/>
              <a:t>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NULL DEFAULT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'DEFAULT_ENV' </a:t>
            </a:r>
            <a:r>
              <a:rPr lang="en-US" altLang="zh-CN" dirty="0"/>
              <a:t>COMMENT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环境名字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zh-CN" dirty="0"/>
              <a:t>CHARSET=utf8 COMMENT=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可以自定义，默认为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DEFAULT_ENV';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6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0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15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5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4581382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Sentinel</a:t>
            </a:r>
            <a:r>
              <a:rPr lang="zh-CN" altLang="en-US" sz="4500" dirty="0"/>
              <a:t>基本原理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10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提供一个轻量级的开源控制台，它提供机器发现、单机资源实时监控、集群资源汇总，以及规则管理的功能。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6B62B-2043-4C32-B3DE-B4C3A4E096EC}"/>
              </a:ext>
            </a:extLst>
          </p:cNvPr>
          <p:cNvSpPr txBox="1"/>
          <p:nvPr/>
        </p:nvSpPr>
        <p:spPr>
          <a:xfrm flipH="1">
            <a:off x="1174812" y="2578615"/>
            <a:ext cx="250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机器列表</a:t>
            </a:r>
            <a:r>
              <a:rPr lang="en-US" altLang="zh-CN" dirty="0"/>
              <a:t>"</a:t>
            </a:r>
            <a:r>
              <a:rPr lang="zh-CN" altLang="en-US" dirty="0"/>
              <a:t>中显示机器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4E461-B324-4B93-9550-B29A50FFFB56}"/>
              </a:ext>
            </a:extLst>
          </p:cNvPr>
          <p:cNvSpPr txBox="1"/>
          <p:nvPr/>
        </p:nvSpPr>
        <p:spPr>
          <a:xfrm>
            <a:off x="1174812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成功接入控制台，机器列表中就会展示该的机器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6F7DFB-A8BE-48F6-8236-3FACEEA7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3" y="3613666"/>
            <a:ext cx="1191871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05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显示刚刚调用的资源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D83D7-980C-4320-BFE7-6B12251B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94" y="4388906"/>
            <a:ext cx="8870449" cy="2469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141C65-B54D-41ED-81D6-F813CF43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12" y="2072225"/>
            <a:ext cx="946486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711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"</a:t>
            </a:r>
            <a:r>
              <a:rPr lang="zh-CN" altLang="en-US" b="1" dirty="0"/>
              <a:t>实时监控</a:t>
            </a:r>
            <a:r>
              <a:rPr lang="en-US" altLang="zh-CN" b="1" dirty="0"/>
              <a:t>"</a:t>
            </a:r>
            <a:r>
              <a:rPr lang="zh-CN" altLang="en-US" b="1" dirty="0"/>
              <a:t>汇总资源信息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66E2E-DDE0-48FA-91E4-7C2E4F6D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1" y="2170285"/>
            <a:ext cx="90838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48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966B-9F07-421A-96B9-683045CB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12" y="1922824"/>
            <a:ext cx="1767993" cy="4343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9CF4C-4BE1-4C7D-A29A-2AF02110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26" y="1818999"/>
            <a:ext cx="72701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855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467556" y="197555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2136970" y="2621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</a:p>
        </p:txBody>
      </p:sp>
    </p:spTree>
    <p:extLst>
      <p:ext uri="{BB962C8B-B14F-4D97-AF65-F5344CB8AC3E}">
        <p14:creationId xmlns:p14="http://schemas.microsoft.com/office/powerpoint/2010/main" val="159380894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970845" y="1670756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目前控制台的规则推送也是通过 规则查询更改 </a:t>
            </a:r>
            <a:r>
              <a:rPr lang="en-US" altLang="zh-CN" dirty="0"/>
              <a:t>HTTP </a:t>
            </a:r>
            <a:r>
              <a:rPr lang="zh-CN" altLang="en-US" dirty="0"/>
              <a:t>命令来更改规则。这也意味着</a:t>
            </a:r>
            <a:endParaRPr lang="en-US" altLang="zh-CN" dirty="0"/>
          </a:p>
          <a:p>
            <a:r>
              <a:rPr lang="zh-CN" altLang="en-US" dirty="0"/>
              <a:t>这些规则仅在内存态生效，应用重启之后，该规则会丢失。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091F3-2E58-483E-94C0-5330DD2D37F1}"/>
              </a:ext>
            </a:extLst>
          </p:cNvPr>
          <p:cNvSpPr txBox="1"/>
          <p:nvPr/>
        </p:nvSpPr>
        <p:spPr>
          <a:xfrm>
            <a:off x="970845" y="244381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提供两种方式修改规则：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API </a:t>
            </a:r>
            <a:r>
              <a:rPr lang="zh-CN" altLang="en-US" dirty="0"/>
              <a:t>直接修改 </a:t>
            </a:r>
            <a:r>
              <a:rPr lang="en-US" altLang="zh-CN" dirty="0"/>
              <a:t>(</a:t>
            </a:r>
            <a:r>
              <a:rPr lang="en-US" altLang="zh-CN" dirty="0" err="1"/>
              <a:t>loadRules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适配不同数据源修改</a:t>
            </a:r>
          </a:p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B29F09-9D52-4A86-8280-8E9D91E84E13}"/>
              </a:ext>
            </a:extLst>
          </p:cNvPr>
          <p:cNvSpPr/>
          <p:nvPr/>
        </p:nvSpPr>
        <p:spPr>
          <a:xfrm>
            <a:off x="970845" y="358619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00AE7BC3-27E5-4607-A548-638CBEC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5" y="2540490"/>
            <a:ext cx="68738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433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7BA53B-7A31-47C7-91CA-51089E0338EF}"/>
              </a:ext>
            </a:extLst>
          </p:cNvPr>
          <p:cNvSpPr/>
          <p:nvPr/>
        </p:nvSpPr>
        <p:spPr>
          <a:xfrm>
            <a:off x="1185332" y="1789416"/>
            <a:ext cx="967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扩展常见的实现方式有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拉模式：客户端主动向某个规则管理中心定期轮询拉取规则，这个规则中心可以是 </a:t>
            </a:r>
            <a:r>
              <a:rPr lang="en-US" altLang="zh-CN" dirty="0"/>
              <a:t>RDBMS</a:t>
            </a:r>
            <a:r>
              <a:rPr lang="zh-CN" altLang="en-US" dirty="0"/>
              <a:t>、文件，甚至是 </a:t>
            </a:r>
            <a:r>
              <a:rPr lang="en-US" altLang="zh-CN" dirty="0"/>
              <a:t>VCS </a:t>
            </a:r>
            <a:r>
              <a:rPr lang="zh-CN" altLang="en-US" dirty="0"/>
              <a:t>等。这样做的方式是简单，缺点是无法及时获取变更；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推模式：规则中心统一推送，客户端通过注册监听器的方式时刻监听变化，比如使用 </a:t>
            </a:r>
            <a:r>
              <a:rPr lang="en-US" altLang="zh-CN" dirty="0" err="1"/>
              <a:t>Nacos</a:t>
            </a:r>
            <a:r>
              <a:rPr lang="zh-CN" altLang="en-US" dirty="0"/>
              <a:t>、</a:t>
            </a:r>
            <a:r>
              <a:rPr lang="en-US" altLang="zh-CN" dirty="0"/>
              <a:t>Zookeeper </a:t>
            </a:r>
            <a:r>
              <a:rPr lang="zh-CN" altLang="en-US" dirty="0"/>
              <a:t>等配置中心。这种方式有更好的实时性和一致性保证。</a:t>
            </a:r>
          </a:p>
        </p:txBody>
      </p:sp>
    </p:spTree>
    <p:extLst>
      <p:ext uri="{BB962C8B-B14F-4D97-AF65-F5344CB8AC3E}">
        <p14:creationId xmlns:p14="http://schemas.microsoft.com/office/powerpoint/2010/main" val="347103629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467556" y="197555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9776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功能介绍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B8C3E39-4EC0-4808-96A8-D965A598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60" y="1327820"/>
            <a:ext cx="57383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268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5842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Sentinel: </a:t>
            </a:r>
            <a:r>
              <a:rPr lang="zh-CN" altLang="en-US" dirty="0"/>
              <a:t>分布式系统的流量防卫兵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作用：随着微服务的流行，服务和服务之间的稳定性变得越来越重要。</a:t>
            </a:r>
            <a:r>
              <a:rPr lang="en-US" altLang="zh-CN" dirty="0"/>
              <a:t>Sentinel </a:t>
            </a:r>
            <a:r>
              <a:rPr lang="zh-CN" altLang="en-US" dirty="0"/>
              <a:t>以流量为切入点，从流量控制、熔断降级、系统负载保护等多个维度保护服务的稳定性。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7D60D-C6CD-46F0-BBAC-BB61106494E5}"/>
              </a:ext>
            </a:extLst>
          </p:cNvPr>
          <p:cNvSpPr txBox="1"/>
          <p:nvPr/>
        </p:nvSpPr>
        <p:spPr>
          <a:xfrm>
            <a:off x="1264810" y="3125375"/>
            <a:ext cx="9099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具有以下特征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广泛的开源生态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提供开箱即用的与其它开源框架</a:t>
            </a:r>
            <a:r>
              <a:rPr lang="en-US" altLang="zh-CN" dirty="0"/>
              <a:t>/</a:t>
            </a:r>
            <a:r>
              <a:rPr lang="zh-CN" altLang="en-US" dirty="0"/>
              <a:t>库的整合模块，例如与 </a:t>
            </a:r>
            <a:r>
              <a:rPr lang="en-US" altLang="zh-CN" dirty="0"/>
              <a:t>Spring Cloud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的整合。您只需要引入相应的依赖并进行简单的配置即可快速地接入 </a:t>
            </a:r>
            <a:r>
              <a:rPr lang="en-US" altLang="zh-CN" dirty="0"/>
              <a:t>Sentinel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完善的 </a:t>
            </a:r>
            <a:r>
              <a:rPr lang="en-US" altLang="zh-CN" b="1" dirty="0"/>
              <a:t>SPI </a:t>
            </a:r>
            <a:r>
              <a:rPr lang="zh-CN" altLang="en-US" b="1" dirty="0"/>
              <a:t>扩展点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提供简单易用、完善的 </a:t>
            </a:r>
            <a:r>
              <a:rPr lang="en-US" altLang="zh-CN" dirty="0"/>
              <a:t>SPI </a:t>
            </a:r>
            <a:r>
              <a:rPr lang="zh-CN" altLang="en-US" dirty="0"/>
              <a:t>扩展接口。您可以通过实现扩展接口来快速地定制逻辑。例如定制规则管理、适配动态数据源等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71ACAF-8CCA-4A53-B99E-EE26A928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904875"/>
            <a:ext cx="78232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1AE36E1C-A186-484A-8C82-30D80E67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878F4E-62CC-43AA-B13E-DFC4A2A4B418}"/>
              </a:ext>
            </a:extLst>
          </p:cNvPr>
          <p:cNvSpPr txBox="1"/>
          <p:nvPr/>
        </p:nvSpPr>
        <p:spPr>
          <a:xfrm>
            <a:off x="970844" y="365978"/>
            <a:ext cx="26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Client</a:t>
            </a:r>
            <a:r>
              <a:rPr lang="zh-CN" altLang="en-US" sz="2400" dirty="0">
                <a:solidFill>
                  <a:schemeClr val="bg1"/>
                </a:solidFill>
              </a:rPr>
              <a:t>功能介绍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3AD20-A930-4573-A64E-963ECA05A837}"/>
              </a:ext>
            </a:extLst>
          </p:cNvPr>
          <p:cNvSpPr txBox="1"/>
          <p:nvPr/>
        </p:nvSpPr>
        <p:spPr>
          <a:xfrm>
            <a:off x="203200" y="1783644"/>
            <a:ext cx="1168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注解式分布式的配置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基于配置文件的注解配置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基于配置项的注解配置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分布式配置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不会自动</a:t>
            </a:r>
            <a:r>
              <a:rPr lang="en-US" altLang="zh-CN" dirty="0"/>
              <a:t>reload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</a:t>
            </a:r>
            <a:r>
              <a:rPr lang="en-US" altLang="zh-CN" dirty="0"/>
              <a:t>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都可以写相关的回调函数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862DD-F6D0-4DAB-A98D-6FC57A16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56" y="1253272"/>
            <a:ext cx="4676775" cy="5238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650867-2B1F-4A60-BFF1-00A5138C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170" y="1253272"/>
            <a:ext cx="3362325" cy="3000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8D3E15-79ED-49F2-B95C-CA58B2EA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6159684"/>
            <a:ext cx="5895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756356" y="412145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架构设计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DAD78CA-207B-49D9-AB10-E0CD3123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3483" y="2057417"/>
            <a:ext cx="4695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756356" y="412145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流程设计</a:t>
            </a:r>
          </a:p>
        </p:txBody>
      </p:sp>
      <p:pic>
        <p:nvPicPr>
          <p:cNvPr id="1026" name="Picture 2" descr="http://ww3.sinaimg.cn/mw1024/60c9620fjw1eqi7tnuic8j20l50g7acs.jpg">
            <a:extLst>
              <a:ext uri="{FF2B5EF4-FFF2-40B4-BE49-F238E27FC236}">
                <a16:creationId xmlns:a16="http://schemas.microsoft.com/office/drawing/2014/main" id="{0F1E4575-E37B-4E17-B5BC-5E01EB27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285955"/>
            <a:ext cx="724852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3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756356" y="412145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流程设计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24E0A8-D47A-41F0-BB0A-F6DEA657DF1F}"/>
              </a:ext>
            </a:extLst>
          </p:cNvPr>
          <p:cNvSpPr txBox="1"/>
          <p:nvPr/>
        </p:nvSpPr>
        <p:spPr>
          <a:xfrm>
            <a:off x="246888" y="1490206"/>
            <a:ext cx="107821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启动事件</a:t>
            </a:r>
            <a:r>
              <a:rPr lang="en-US" altLang="zh-CN" b="1" dirty="0"/>
              <a:t>A</a:t>
            </a:r>
            <a:r>
              <a:rPr lang="zh-CN" altLang="en-US" dirty="0"/>
              <a:t>：以下按顺序发生。</a:t>
            </a:r>
          </a:p>
          <a:p>
            <a:pPr lvl="1"/>
            <a:r>
              <a:rPr lang="en-US" altLang="zh-CN" dirty="0"/>
              <a:t>A3</a:t>
            </a:r>
            <a:r>
              <a:rPr lang="zh-CN" altLang="en-US" dirty="0"/>
              <a:t>：扫描静态注解类数据，并注入到配置仓库里。</a:t>
            </a:r>
          </a:p>
          <a:p>
            <a:pPr lvl="1"/>
            <a:r>
              <a:rPr lang="en-US" altLang="zh-CN" dirty="0"/>
              <a:t>A4+A2</a:t>
            </a:r>
            <a:r>
              <a:rPr lang="zh-CN" altLang="en-US" dirty="0"/>
              <a:t>：根据仓库里的配置文件、配置项，去 </a:t>
            </a:r>
            <a:r>
              <a:rPr lang="en-US" altLang="zh-CN" dirty="0" err="1"/>
              <a:t>disconf</a:t>
            </a:r>
            <a:r>
              <a:rPr lang="en-US" altLang="zh-CN" dirty="0"/>
              <a:t>-web </a:t>
            </a:r>
            <a:r>
              <a:rPr lang="zh-CN" altLang="en-US" dirty="0"/>
              <a:t>平台里下载配置数据。这里会有主备竞争</a:t>
            </a:r>
          </a:p>
          <a:p>
            <a:pPr lvl="1"/>
            <a:r>
              <a:rPr lang="en-US" altLang="zh-CN" dirty="0"/>
              <a:t>A5</a:t>
            </a:r>
            <a:r>
              <a:rPr lang="zh-CN" altLang="en-US" dirty="0"/>
              <a:t>：将下载得到的配置数据值注入到仓库里。</a:t>
            </a:r>
          </a:p>
          <a:p>
            <a:pPr lvl="1"/>
            <a:r>
              <a:rPr lang="en-US" altLang="zh-CN" dirty="0"/>
              <a:t>A6</a:t>
            </a:r>
            <a:r>
              <a:rPr lang="zh-CN" altLang="en-US" dirty="0"/>
              <a:t>：根据仓库里的配置文件、配置项，去</a:t>
            </a:r>
            <a:r>
              <a:rPr lang="en-US" altLang="zh-CN" dirty="0"/>
              <a:t>ZK</a:t>
            </a:r>
            <a:r>
              <a:rPr lang="zh-CN" altLang="en-US" dirty="0"/>
              <a:t>上监控结点。</a:t>
            </a:r>
          </a:p>
          <a:p>
            <a:pPr lvl="1"/>
            <a:r>
              <a:rPr lang="en-US" altLang="zh-CN" dirty="0"/>
              <a:t>A7+A2</a:t>
            </a:r>
            <a:r>
              <a:rPr lang="zh-CN" altLang="en-US" dirty="0"/>
              <a:t>：根据</a:t>
            </a:r>
            <a:r>
              <a:rPr lang="en-US" altLang="zh-CN" dirty="0"/>
              <a:t>XML</a:t>
            </a:r>
            <a:r>
              <a:rPr lang="zh-CN" altLang="en-US" dirty="0"/>
              <a:t>配置定义，到 </a:t>
            </a:r>
            <a:r>
              <a:rPr lang="en-US" altLang="zh-CN" dirty="0" err="1"/>
              <a:t>disconf</a:t>
            </a:r>
            <a:r>
              <a:rPr lang="en-US" altLang="zh-CN" dirty="0"/>
              <a:t>-web </a:t>
            </a:r>
            <a:r>
              <a:rPr lang="zh-CN" altLang="en-US" dirty="0"/>
              <a:t>平台里下载配置文件，放在仓库里，并监控</a:t>
            </a:r>
            <a:r>
              <a:rPr lang="en-US" altLang="zh-CN" dirty="0"/>
              <a:t>ZK</a:t>
            </a:r>
            <a:r>
              <a:rPr lang="zh-CN" altLang="en-US" dirty="0"/>
              <a:t>结点。</a:t>
            </a:r>
            <a:endParaRPr lang="en-US" altLang="zh-CN" dirty="0"/>
          </a:p>
          <a:p>
            <a:pPr lvl="1"/>
            <a:r>
              <a:rPr lang="en-US" altLang="zh-CN" dirty="0"/>
              <a:t>A8</a:t>
            </a:r>
            <a:r>
              <a:rPr lang="zh-CN" altLang="en-US" dirty="0"/>
              <a:t>：</a:t>
            </a:r>
            <a:r>
              <a:rPr lang="en-US" altLang="zh-CN" dirty="0"/>
              <a:t>A1-A6</a:t>
            </a:r>
            <a:r>
              <a:rPr lang="zh-CN" altLang="en-US" dirty="0"/>
              <a:t>均是处理静态类数据。</a:t>
            </a:r>
            <a:r>
              <a:rPr lang="en-US" altLang="zh-CN" dirty="0"/>
              <a:t>A7</a:t>
            </a:r>
            <a:r>
              <a:rPr lang="zh-CN" altLang="en-US" dirty="0"/>
              <a:t>是处理动态类数据，包括：实例化配置的回调函数类；</a:t>
            </a:r>
            <a:endParaRPr lang="en-US" altLang="zh-CN" dirty="0"/>
          </a:p>
          <a:p>
            <a:pPr lvl="1"/>
            <a:r>
              <a:rPr lang="zh-CN" altLang="en-US" dirty="0"/>
              <a:t>将配置的值注入到配置实体里。</a:t>
            </a:r>
          </a:p>
          <a:p>
            <a:r>
              <a:rPr lang="zh-CN" altLang="en-US" b="1" dirty="0"/>
              <a:t>更新配置事件</a:t>
            </a:r>
            <a:r>
              <a:rPr lang="en-US" altLang="zh-CN" b="1" dirty="0"/>
              <a:t>B</a:t>
            </a:r>
            <a:r>
              <a:rPr lang="zh-CN" altLang="en-US" dirty="0"/>
              <a:t>：以下按顺序发生。</a:t>
            </a:r>
          </a:p>
          <a:p>
            <a:pPr lvl="1"/>
            <a:r>
              <a:rPr lang="en-US" altLang="zh-CN" dirty="0"/>
              <a:t>B1</a:t>
            </a:r>
            <a:r>
              <a:rPr lang="zh-CN" altLang="en-US" dirty="0"/>
              <a:t>：管理员在 </a:t>
            </a:r>
            <a:r>
              <a:rPr lang="en-US" altLang="zh-CN" dirty="0" err="1"/>
              <a:t>Disconf</a:t>
            </a:r>
            <a:r>
              <a:rPr lang="en-US" altLang="zh-CN" dirty="0"/>
              <a:t>-web </a:t>
            </a:r>
            <a:r>
              <a:rPr lang="zh-CN" altLang="en-US" dirty="0"/>
              <a:t>平台上更新配置。</a:t>
            </a:r>
          </a:p>
          <a:p>
            <a:pPr lvl="1"/>
            <a:r>
              <a:rPr lang="en-US" altLang="zh-CN" dirty="0"/>
              <a:t>B2</a:t>
            </a:r>
            <a:r>
              <a:rPr lang="zh-CN" altLang="en-US" dirty="0"/>
              <a:t>：</a:t>
            </a:r>
            <a:r>
              <a:rPr lang="en-US" altLang="zh-CN" dirty="0" err="1"/>
              <a:t>Disconf</a:t>
            </a:r>
            <a:r>
              <a:rPr lang="en-US" altLang="zh-CN" dirty="0"/>
              <a:t>-web </a:t>
            </a:r>
            <a:r>
              <a:rPr lang="zh-CN" altLang="en-US" dirty="0"/>
              <a:t>平台发送配置更新消息给</a:t>
            </a:r>
            <a:r>
              <a:rPr lang="en-US" altLang="zh-CN" dirty="0"/>
              <a:t>ZK</a:t>
            </a:r>
            <a:r>
              <a:rPr lang="zh-CN" altLang="en-US" dirty="0"/>
              <a:t>指定的结点。</a:t>
            </a:r>
          </a:p>
          <a:p>
            <a:pPr lvl="1"/>
            <a:r>
              <a:rPr lang="en-US" altLang="zh-CN" dirty="0"/>
              <a:t>B3</a:t>
            </a:r>
            <a:r>
              <a:rPr lang="zh-CN" altLang="en-US" dirty="0"/>
              <a:t>：</a:t>
            </a:r>
            <a:r>
              <a:rPr lang="en-US" altLang="zh-CN" dirty="0"/>
              <a:t>ZK</a:t>
            </a:r>
            <a:r>
              <a:rPr lang="zh-CN" altLang="en-US" dirty="0"/>
              <a:t>通知 </a:t>
            </a:r>
            <a:r>
              <a:rPr lang="en-US" altLang="zh-CN" dirty="0" err="1"/>
              <a:t>Disconf-cient</a:t>
            </a:r>
            <a:r>
              <a:rPr lang="en-US" altLang="zh-CN" dirty="0"/>
              <a:t> </a:t>
            </a:r>
            <a:r>
              <a:rPr lang="zh-CN" altLang="en-US" dirty="0"/>
              <a:t>模块。</a:t>
            </a:r>
          </a:p>
          <a:p>
            <a:pPr lvl="1"/>
            <a:r>
              <a:rPr lang="en-US" altLang="zh-CN" dirty="0"/>
              <a:t>B4</a:t>
            </a:r>
            <a:r>
              <a:rPr lang="zh-CN" altLang="en-US" dirty="0"/>
              <a:t>：与</a:t>
            </a:r>
            <a:r>
              <a:rPr lang="en-US" altLang="zh-CN" dirty="0"/>
              <a:t>A4</a:t>
            </a:r>
            <a:r>
              <a:rPr lang="zh-CN" altLang="en-US" dirty="0"/>
              <a:t>一样。</a:t>
            </a:r>
          </a:p>
          <a:p>
            <a:pPr lvl="1"/>
            <a:r>
              <a:rPr lang="en-US" altLang="zh-CN" dirty="0"/>
              <a:t>B5</a:t>
            </a:r>
            <a:r>
              <a:rPr lang="zh-CN" altLang="en-US" dirty="0"/>
              <a:t>：与</a:t>
            </a:r>
            <a:r>
              <a:rPr lang="en-US" altLang="zh-CN" dirty="0"/>
              <a:t>A5</a:t>
            </a:r>
            <a:r>
              <a:rPr lang="zh-CN" altLang="en-US" dirty="0"/>
              <a:t>一样。</a:t>
            </a:r>
          </a:p>
          <a:p>
            <a:pPr lvl="1"/>
            <a:r>
              <a:rPr lang="en-US" altLang="zh-CN" dirty="0"/>
              <a:t>B6</a:t>
            </a:r>
            <a:r>
              <a:rPr lang="zh-CN" altLang="en-US" dirty="0"/>
              <a:t>：基本与</a:t>
            </a:r>
            <a:r>
              <a:rPr lang="en-US" altLang="zh-CN" dirty="0"/>
              <a:t>A4</a:t>
            </a:r>
            <a:r>
              <a:rPr lang="zh-CN" altLang="en-US" dirty="0"/>
              <a:t>一样，唯一的区别是，这里还会将配置的新值注入到配置实体里。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4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注解式</a:t>
            </a:r>
            <a:r>
              <a:rPr lang="en-US" altLang="zh-CN" sz="2400" b="1" dirty="0" err="1">
                <a:solidFill>
                  <a:schemeClr val="bg1"/>
                </a:solidFill>
              </a:rPr>
              <a:t>disconf</a:t>
            </a:r>
            <a:r>
              <a:rPr lang="zh-CN" altLang="en-US" sz="2400" b="1" dirty="0">
                <a:solidFill>
                  <a:schemeClr val="bg1"/>
                </a:solidFill>
              </a:rPr>
              <a:t>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82C8F5-708F-4169-8418-08E15B55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973332"/>
            <a:ext cx="6886575" cy="14668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3E4F0C-4EF6-4B07-B74E-DFDD62DBE20C}"/>
              </a:ext>
            </a:extLst>
          </p:cNvPr>
          <p:cNvSpPr txBox="1"/>
          <p:nvPr/>
        </p:nvSpPr>
        <p:spPr>
          <a:xfrm>
            <a:off x="208034" y="1417818"/>
            <a:ext cx="7920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配置文件：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类上加</a:t>
            </a:r>
            <a:r>
              <a:rPr lang="en-US" altLang="zh-CN" dirty="0"/>
              <a:t> @</a:t>
            </a:r>
            <a:r>
              <a:rPr lang="en-US" altLang="zh-CN" dirty="0" err="1"/>
              <a:t>DisconfFile</a:t>
            </a:r>
            <a:r>
              <a:rPr lang="en-US" altLang="zh-CN" dirty="0"/>
              <a:t>(filename = "</a:t>
            </a:r>
            <a:r>
              <a:rPr lang="en-US" altLang="zh-CN" dirty="0" err="1"/>
              <a:t>redis.properties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get</a:t>
            </a:r>
            <a:r>
              <a:rPr lang="zh-CN" altLang="en-US" dirty="0"/>
              <a:t>方法上加</a:t>
            </a:r>
            <a:r>
              <a:rPr lang="en-US" altLang="zh-CN" dirty="0"/>
              <a:t>@</a:t>
            </a:r>
            <a:r>
              <a:rPr lang="en-US" altLang="zh-CN" dirty="0" err="1"/>
              <a:t>DisconfFileItem</a:t>
            </a:r>
            <a:r>
              <a:rPr lang="en-US" altLang="zh-CN" dirty="0"/>
              <a:t>(name = "</a:t>
            </a:r>
            <a:r>
              <a:rPr lang="en-US" altLang="zh-CN" dirty="0" err="1"/>
              <a:t>redis.host</a:t>
            </a:r>
            <a:r>
              <a:rPr lang="en-US" altLang="zh-CN" dirty="0"/>
              <a:t>", </a:t>
            </a:r>
            <a:r>
              <a:rPr lang="en-US" altLang="zh-CN" dirty="0" err="1"/>
              <a:t>associateField</a:t>
            </a:r>
            <a:r>
              <a:rPr lang="en-US" altLang="zh-CN" dirty="0"/>
              <a:t> = "host")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配置项：</a:t>
            </a:r>
            <a:endParaRPr lang="en-US" altLang="zh-CN" dirty="0"/>
          </a:p>
          <a:p>
            <a:r>
              <a:rPr lang="en-US" altLang="zh-CN" dirty="0"/>
              <a:t>    get</a:t>
            </a:r>
            <a:r>
              <a:rPr lang="zh-CN" altLang="en-US" dirty="0"/>
              <a:t>方法上加</a:t>
            </a:r>
            <a:r>
              <a:rPr lang="en-US" altLang="zh-CN" dirty="0"/>
              <a:t>@</a:t>
            </a:r>
            <a:r>
              <a:rPr lang="en-US" altLang="zh-CN" dirty="0" err="1"/>
              <a:t>DisconfItem</a:t>
            </a:r>
            <a:r>
              <a:rPr lang="en-US" altLang="zh-CN" dirty="0"/>
              <a:t>(key = key)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60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注解式</a:t>
            </a:r>
            <a:r>
              <a:rPr lang="en-US" altLang="zh-CN" sz="2400" b="1" dirty="0" err="1">
                <a:solidFill>
                  <a:schemeClr val="bg1"/>
                </a:solidFill>
              </a:rPr>
              <a:t>disconf</a:t>
            </a:r>
            <a:r>
              <a:rPr lang="zh-CN" altLang="en-US" sz="2400" b="1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373225" y="1530221"/>
            <a:ext cx="1177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第一步：</a:t>
            </a:r>
            <a:r>
              <a:rPr lang="en-US" altLang="zh-CN" b="1" dirty="0" err="1"/>
              <a:t>com.baidu.disconf.client.DisconfMgrBean</a:t>
            </a:r>
            <a:endParaRPr lang="en-US" altLang="zh-CN" b="1" dirty="0"/>
          </a:p>
          <a:p>
            <a:r>
              <a:rPr lang="zh-CN" altLang="en-US" dirty="0"/>
              <a:t>此</a:t>
            </a:r>
            <a:r>
              <a:rPr lang="en-US" altLang="zh-CN" dirty="0"/>
              <a:t>Bean</a:t>
            </a:r>
            <a:r>
              <a:rPr lang="zh-CN" altLang="en-US" dirty="0"/>
              <a:t>实现了</a:t>
            </a:r>
            <a:r>
              <a:rPr lang="en-US" altLang="zh-CN" dirty="0" err="1"/>
              <a:t>BeanFactoryPostProcessor</a:t>
            </a:r>
            <a:r>
              <a:rPr lang="zh-CN" altLang="en-US" dirty="0"/>
              <a:t>和</a:t>
            </a:r>
            <a:r>
              <a:rPr lang="en-US" altLang="zh-CN" dirty="0" err="1"/>
              <a:t>PriorityOrdered</a:t>
            </a:r>
            <a:r>
              <a:rPr lang="zh-CN" altLang="en-US" dirty="0"/>
              <a:t>接口。它的</a:t>
            </a:r>
            <a:r>
              <a:rPr lang="en-US" altLang="zh-CN" dirty="0"/>
              <a:t>Bean</a:t>
            </a:r>
            <a:r>
              <a:rPr lang="zh-CN" altLang="en-US" dirty="0"/>
              <a:t>初始化</a:t>
            </a:r>
            <a:r>
              <a:rPr lang="en-US" altLang="zh-CN" dirty="0"/>
              <a:t>Order</a:t>
            </a:r>
            <a:r>
              <a:rPr lang="zh-CN" altLang="en-US" dirty="0"/>
              <a:t>是最高优先级的。</a:t>
            </a:r>
            <a:endParaRPr lang="en-US" altLang="zh-CN" dirty="0"/>
          </a:p>
          <a:p>
            <a:r>
              <a:rPr lang="zh-CN" altLang="en-US" dirty="0"/>
              <a:t>因此，当</a:t>
            </a:r>
            <a:r>
              <a:rPr lang="en-US" altLang="zh-CN" dirty="0"/>
              <a:t>Spring</a:t>
            </a:r>
            <a:r>
              <a:rPr lang="zh-CN" altLang="en-US" dirty="0"/>
              <a:t>扫描了所有的</a:t>
            </a:r>
            <a:r>
              <a:rPr lang="en-US" altLang="zh-CN" dirty="0"/>
              <a:t>Bean</a:t>
            </a:r>
            <a:r>
              <a:rPr lang="zh-CN" altLang="en-US" dirty="0"/>
              <a:t>信息后，在所有</a:t>
            </a:r>
            <a:r>
              <a:rPr lang="en-US" altLang="zh-CN" dirty="0"/>
              <a:t>Bean</a:t>
            </a:r>
            <a:r>
              <a:rPr lang="zh-CN" altLang="en-US" dirty="0"/>
              <a:t>初始化（</a:t>
            </a:r>
            <a:r>
              <a:rPr lang="en-US" altLang="zh-CN" dirty="0" err="1"/>
              <a:t>init</a:t>
            </a:r>
            <a:r>
              <a:rPr lang="zh-CN" altLang="en-US" dirty="0"/>
              <a:t>）之前，</a:t>
            </a:r>
            <a:r>
              <a:rPr lang="en-US" altLang="zh-CN" dirty="0" err="1"/>
              <a:t>DisconfMgrBean</a:t>
            </a:r>
            <a:r>
              <a:rPr lang="zh-CN" altLang="en-US" dirty="0"/>
              <a:t>的</a:t>
            </a:r>
            <a:r>
              <a:rPr lang="en-US" altLang="zh-CN" dirty="0" err="1"/>
              <a:t>postProcessBeanFactory</a:t>
            </a:r>
            <a:r>
              <a:rPr lang="zh-CN" altLang="en-US" dirty="0"/>
              <a:t>方法将被调用，在这里，</a:t>
            </a:r>
            <a:r>
              <a:rPr lang="en-US" altLang="zh-CN" dirty="0" err="1"/>
              <a:t>Disconf</a:t>
            </a:r>
            <a:r>
              <a:rPr lang="en-US" altLang="zh-CN" dirty="0"/>
              <a:t>-Client</a:t>
            </a:r>
            <a:r>
              <a:rPr lang="zh-CN" altLang="en-US" dirty="0"/>
              <a:t>会进行第一次扫描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FF212-7CC9-42C4-862C-138E12313719}"/>
              </a:ext>
            </a:extLst>
          </p:cNvPr>
          <p:cNvSpPr txBox="1"/>
          <p:nvPr/>
        </p:nvSpPr>
        <p:spPr>
          <a:xfrm>
            <a:off x="373225" y="3067149"/>
            <a:ext cx="118657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初始化工作（用户配置初始化，模块初始化）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扫描用户类，整合分布式配置注解相关的静态类信息至配置仓库里。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通过 </a:t>
            </a:r>
            <a:r>
              <a:rPr lang="en-US" altLang="zh-CN" dirty="0" err="1"/>
              <a:t>org.reflections</a:t>
            </a:r>
            <a:r>
              <a:rPr lang="zh-CN" altLang="en-US" dirty="0"/>
              <a:t>工具解析包下面的数据，主要是根据注解找到相关的类</a:t>
            </a:r>
            <a:r>
              <a:rPr lang="en-US" altLang="zh-CN" dirty="0"/>
              <a:t>,</a:t>
            </a:r>
            <a:r>
              <a:rPr lang="zh-CN" altLang="en-US" dirty="0"/>
              <a:t>回调类和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根据这些信息分析完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存到配置仓库里面去。配置仓库结构：</a:t>
            </a:r>
            <a:r>
              <a:rPr lang="en-US" altLang="zh-CN" dirty="0"/>
              <a:t>Map&lt;String, </a:t>
            </a:r>
            <a:r>
              <a:rPr lang="en-US" altLang="zh-CN" dirty="0" err="1"/>
              <a:t>DisconfCenterFile</a:t>
            </a:r>
            <a:r>
              <a:rPr lang="en-US" altLang="zh-CN" dirty="0"/>
              <a:t>&gt; ,Map&lt;String, </a:t>
            </a:r>
            <a:r>
              <a:rPr lang="en-US" altLang="zh-CN" dirty="0" err="1"/>
              <a:t>DisconfCenterItem</a:t>
            </a:r>
            <a:r>
              <a:rPr lang="en-US" altLang="zh-CN" dirty="0"/>
              <a:t>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en-US" altLang="zh-CN" dirty="0" err="1"/>
              <a:t>DisconfCenterFile</a:t>
            </a:r>
            <a:r>
              <a:rPr lang="zh-CN" altLang="en-US" dirty="0"/>
              <a:t>代表一个配置文件</a:t>
            </a:r>
            <a:r>
              <a:rPr lang="en-US" altLang="zh-CN" dirty="0"/>
              <a:t>,</a:t>
            </a:r>
            <a:r>
              <a:rPr lang="zh-CN" altLang="en-US" dirty="0"/>
              <a:t>主要维护了类名 文件名</a:t>
            </a:r>
            <a:r>
              <a:rPr lang="en-US" altLang="zh-CN" dirty="0"/>
              <a:t>,</a:t>
            </a:r>
            <a:r>
              <a:rPr lang="zh-CN" altLang="en-US" dirty="0"/>
              <a:t>各字段对应的</a:t>
            </a:r>
            <a:r>
              <a:rPr lang="en-US" altLang="zh-CN" dirty="0"/>
              <a:t>Field</a:t>
            </a:r>
            <a:r>
              <a:rPr lang="zh-CN" altLang="en-US" dirty="0"/>
              <a:t>方法和</a:t>
            </a:r>
            <a:r>
              <a:rPr lang="en-US" altLang="zh-CN" dirty="0"/>
              <a:t>set</a:t>
            </a:r>
            <a:r>
              <a:rPr lang="zh-CN" altLang="en-US" dirty="0"/>
              <a:t>方法和值</a:t>
            </a:r>
            <a:r>
              <a:rPr lang="en-US" altLang="zh-CN" dirty="0"/>
              <a:t>,URL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DisconfCenterItem</a:t>
            </a:r>
            <a:r>
              <a:rPr lang="zh-CN" altLang="en-US" dirty="0"/>
              <a:t>代表一个配置项</a:t>
            </a:r>
            <a:r>
              <a:rPr lang="en-US" altLang="zh-CN" dirty="0"/>
              <a:t>,</a:t>
            </a:r>
            <a:r>
              <a:rPr lang="zh-CN" altLang="en-US" dirty="0"/>
              <a:t>主要维护类名</a:t>
            </a:r>
            <a:r>
              <a:rPr lang="en-US" altLang="zh-CN" dirty="0"/>
              <a:t>,</a:t>
            </a:r>
            <a:r>
              <a:rPr lang="zh-CN" altLang="en-US" dirty="0"/>
              <a:t>字段对应的</a:t>
            </a:r>
            <a:r>
              <a:rPr lang="en-US" altLang="zh-CN" dirty="0"/>
              <a:t>Field</a:t>
            </a:r>
            <a:r>
              <a:rPr lang="zh-CN" altLang="en-US" dirty="0"/>
              <a:t>方法和</a:t>
            </a:r>
            <a:r>
              <a:rPr lang="en-US" altLang="zh-CN" dirty="0"/>
              <a:t>set</a:t>
            </a:r>
            <a:r>
              <a:rPr lang="zh-CN" altLang="en-US" dirty="0"/>
              <a:t>方法和值</a:t>
            </a:r>
            <a:r>
              <a:rPr lang="en-US" altLang="zh-CN" dirty="0"/>
              <a:t>,Remote URL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都会记录相关的更新回调函数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根据仓库里面的数据从</a:t>
            </a:r>
            <a:r>
              <a:rPr lang="en-US" altLang="zh-CN" dirty="0" err="1"/>
              <a:t>disconf</a:t>
            </a:r>
            <a:r>
              <a:rPr lang="en-US" altLang="zh-CN" dirty="0"/>
              <a:t>-web</a:t>
            </a:r>
            <a:r>
              <a:rPr lang="zh-CN" altLang="en-US" dirty="0"/>
              <a:t>平台上下载配置数据：配置文件下载到本地，配置项直接下载。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配置文件和配置项的数据会注入到配置仓库里。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watch</a:t>
            </a:r>
            <a:r>
              <a:rPr lang="zh-CN" altLang="en-US" dirty="0"/>
              <a:t>模块为所有配置关联</a:t>
            </a:r>
            <a:r>
              <a:rPr lang="en-US" altLang="zh-CN" dirty="0"/>
              <a:t>ZK</a:t>
            </a:r>
            <a:r>
              <a:rPr lang="zh-CN" altLang="en-US" dirty="0"/>
              <a:t>上的结点。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47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注解式</a:t>
            </a:r>
            <a:r>
              <a:rPr lang="en-US" altLang="zh-CN" sz="2400" b="1" dirty="0" err="1">
                <a:solidFill>
                  <a:schemeClr val="bg1"/>
                </a:solidFill>
              </a:rPr>
              <a:t>disconf</a:t>
            </a:r>
            <a:r>
              <a:rPr lang="zh-CN" altLang="en-US" sz="2400" b="1" dirty="0">
                <a:solidFill>
                  <a:schemeClr val="bg1"/>
                </a:solidFill>
              </a:rPr>
              <a:t>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373225" y="1530221"/>
            <a:ext cx="1177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第二步：</a:t>
            </a:r>
            <a:r>
              <a:rPr lang="en-US" altLang="zh-CN" b="1" dirty="0" err="1"/>
              <a:t>com.baidu.disconf.client.DisconfMgrBeanSecond</a:t>
            </a:r>
            <a:endParaRPr lang="en-US" altLang="zh-CN" b="1" dirty="0"/>
          </a:p>
          <a:p>
            <a:r>
              <a:rPr lang="en-US" altLang="zh-CN" dirty="0" err="1"/>
              <a:t>DisconfMgrBean</a:t>
            </a:r>
            <a:r>
              <a:rPr lang="zh-CN" altLang="en-US" dirty="0"/>
              <a:t>的扫描主要是静态数据的初始化，并未涉及到动态数据。</a:t>
            </a:r>
            <a:r>
              <a:rPr lang="en-US" altLang="zh-CN" dirty="0" err="1"/>
              <a:t>DisconfMgrBeanSecond</a:t>
            </a:r>
            <a:r>
              <a:rPr lang="en-US" altLang="zh-CN" dirty="0"/>
              <a:t> Bean</a:t>
            </a:r>
            <a:r>
              <a:rPr lang="zh-CN" altLang="en-US" dirty="0"/>
              <a:t>则是将一些动态的数据写到仓库里。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FF212-7CC9-42C4-862C-138E12313719}"/>
              </a:ext>
            </a:extLst>
          </p:cNvPr>
          <p:cNvSpPr txBox="1"/>
          <p:nvPr/>
        </p:nvSpPr>
        <p:spPr>
          <a:xfrm>
            <a:off x="373225" y="3067149"/>
            <a:ext cx="11364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将配置更新回调实例放到配置仓库里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为配置实例注入值。</a:t>
            </a:r>
          </a:p>
          <a:p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17E58F-88DB-4451-A0BE-83BD0FAC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97" y="3275282"/>
            <a:ext cx="355122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</a:rPr>
              <a:t>的实现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373225" y="1530221"/>
            <a:ext cx="1177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虽然注解式编程简单、直观，易维护，但是，它是具有一定的代码侵入性的。</a:t>
            </a:r>
          </a:p>
          <a:p>
            <a:r>
              <a:rPr lang="en-US" altLang="zh-CN" dirty="0" err="1"/>
              <a:t>disconf</a:t>
            </a:r>
            <a:r>
              <a:rPr lang="zh-CN" altLang="en-US" dirty="0"/>
              <a:t>考虑到有些用户不想写代码，只想通过</a:t>
            </a:r>
            <a:r>
              <a:rPr lang="en-US" altLang="zh-CN" dirty="0"/>
              <a:t>XML</a:t>
            </a:r>
            <a:r>
              <a:rPr lang="zh-CN" altLang="en-US" dirty="0"/>
              <a:t>配置（可能是在旧项目中使用</a:t>
            </a:r>
            <a:r>
              <a:rPr lang="en-US" altLang="zh-CN" dirty="0" err="1"/>
              <a:t>disconf</a:t>
            </a:r>
            <a:r>
              <a:rPr lang="zh-CN" altLang="en-US" dirty="0"/>
              <a:t>）来实现分布式配置的需求。因此，</a:t>
            </a:r>
            <a:r>
              <a:rPr lang="en-US" altLang="zh-CN" dirty="0" err="1"/>
              <a:t>disconf</a:t>
            </a:r>
            <a:r>
              <a:rPr lang="zh-CN" altLang="en-US" dirty="0"/>
              <a:t>亦实现了基于</a:t>
            </a:r>
            <a:r>
              <a:rPr lang="en-US" altLang="zh-CN" dirty="0"/>
              <a:t>XML</a:t>
            </a:r>
            <a:r>
              <a:rPr lang="zh-CN" altLang="en-US" dirty="0"/>
              <a:t>分布式的实现方式。本实现提供了无任何代码侵入方式的分布式配置。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AA6E0A-1D84-4E6E-8EA4-23E35FAF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228" y="2922231"/>
            <a:ext cx="6416596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</a:rPr>
              <a:t>XML</a:t>
            </a:r>
            <a:r>
              <a:rPr lang="zh-CN" altLang="en-US" sz="2400" b="1" dirty="0">
                <a:solidFill>
                  <a:schemeClr val="bg1"/>
                </a:solidFill>
              </a:rPr>
              <a:t>的实现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373225" y="1530221"/>
            <a:ext cx="11775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ReloadablePropertiesFactoryBean</a:t>
            </a:r>
            <a:r>
              <a:rPr lang="zh-CN" altLang="en-US" dirty="0"/>
              <a:t>实现了配置文件的</a:t>
            </a:r>
            <a:r>
              <a:rPr lang="en-US" altLang="zh-CN" dirty="0" err="1"/>
              <a:t>disconf</a:t>
            </a:r>
            <a:r>
              <a:rPr lang="zh-CN" altLang="en-US" dirty="0"/>
              <a:t>托管，他继承了</a:t>
            </a:r>
            <a:r>
              <a:rPr lang="en-US" altLang="zh-CN" dirty="0"/>
              <a:t>Spring Properties</a:t>
            </a:r>
            <a:r>
              <a:rPr lang="zh-CN" altLang="en-US" dirty="0"/>
              <a:t>文件的</a:t>
            </a:r>
            <a:r>
              <a:rPr lang="en-US" altLang="zh-CN" dirty="0" err="1"/>
              <a:t>PropertiesFactoryBean</a:t>
            </a:r>
            <a:r>
              <a:rPr lang="zh-CN" altLang="en-US" dirty="0"/>
              <a:t>类，管理所有当配置更新时要进行</a:t>
            </a:r>
            <a:r>
              <a:rPr lang="en-US" altLang="zh-CN" dirty="0"/>
              <a:t>reload</a:t>
            </a:r>
            <a:r>
              <a:rPr lang="zh-CN" altLang="en-US" dirty="0"/>
              <a:t>的配置文件。对于被管理的每一个配置文件，都会通过 配置仓库容器模块、扫描模块、下载模块、</a:t>
            </a:r>
            <a:r>
              <a:rPr lang="en-US" altLang="zh-CN" dirty="0"/>
              <a:t>watch</a:t>
            </a:r>
            <a:r>
              <a:rPr lang="zh-CN" altLang="en-US" dirty="0"/>
              <a:t>模块 进行配置获取至配置仓库里，解析配置数据传递到 </a:t>
            </a:r>
            <a:r>
              <a:rPr lang="en-US" altLang="zh-CN" dirty="0" err="1"/>
              <a:t>ReloadingPropertyPlaceholderConfigurer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ReloadingPropertyPlaceholderConfigurer</a:t>
            </a:r>
            <a:r>
              <a:rPr lang="zh-CN" altLang="en-US" dirty="0"/>
              <a:t>继承了</a:t>
            </a:r>
            <a:r>
              <a:rPr lang="en-US" altLang="zh-CN" dirty="0"/>
              <a:t>Spring Bean</a:t>
            </a:r>
            <a:r>
              <a:rPr lang="zh-CN" altLang="en-US" dirty="0"/>
              <a:t>配置值控制类</a:t>
            </a:r>
            <a:r>
              <a:rPr lang="en-US" altLang="zh-CN" dirty="0" err="1"/>
              <a:t>PropertyPlaceholderConfigurer</a:t>
            </a:r>
            <a:r>
              <a:rPr lang="zh-CN" altLang="en-US" dirty="0"/>
              <a:t>。在第一次扫描</a:t>
            </a:r>
            <a:r>
              <a:rPr lang="en-US" altLang="zh-CN" dirty="0"/>
              <a:t>spring bean </a:t>
            </a:r>
            <a:r>
              <a:rPr lang="zh-CN" altLang="en-US" dirty="0"/>
              <a:t>时，</a:t>
            </a:r>
            <a:r>
              <a:rPr lang="en-US" altLang="zh-CN" dirty="0" err="1"/>
              <a:t>disconf</a:t>
            </a:r>
            <a:r>
              <a:rPr lang="zh-CN" altLang="en-US" dirty="0"/>
              <a:t>会记录配置文件的配置与哪些</a:t>
            </a:r>
            <a:r>
              <a:rPr lang="en-US" altLang="zh-CN" dirty="0"/>
              <a:t>bean</a:t>
            </a:r>
            <a:r>
              <a:rPr lang="zh-CN" altLang="en-US" dirty="0"/>
              <a:t>有关联。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ReloadConfigurationMonitor</a:t>
            </a:r>
            <a:r>
              <a:rPr lang="zh-CN" altLang="en-US" dirty="0"/>
              <a:t>是一个定时任务，定时</a:t>
            </a:r>
            <a:r>
              <a:rPr lang="en-US" altLang="zh-CN" dirty="0"/>
              <a:t>check</a:t>
            </a:r>
            <a:r>
              <a:rPr lang="zh-CN" altLang="en-US" dirty="0"/>
              <a:t>本地配置文件是否有更新。</a:t>
            </a:r>
          </a:p>
          <a:p>
            <a:r>
              <a:rPr lang="zh-CN" altLang="en-US" dirty="0"/>
              <a:t>    当配置中心的配置被更新时，配置文件会被下载至实例本地，</a:t>
            </a:r>
            <a:r>
              <a:rPr lang="en-US" altLang="zh-CN" dirty="0" err="1"/>
              <a:t>ReloadConfigurationMonitor</a:t>
            </a:r>
            <a:r>
              <a:rPr lang="zh-CN" altLang="en-US" dirty="0"/>
              <a:t>即会监控到此行为，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并且通知 </a:t>
            </a:r>
            <a:r>
              <a:rPr lang="en-US" altLang="zh-CN" dirty="0" err="1"/>
              <a:t>ReloadingPropertyPlaceholderConfigurer</a:t>
            </a:r>
            <a:r>
              <a:rPr lang="en-US" altLang="zh-CN" dirty="0"/>
              <a:t> </a:t>
            </a:r>
            <a:r>
              <a:rPr lang="zh-CN" altLang="en-US" dirty="0"/>
              <a:t>对相关的</a:t>
            </a:r>
            <a:r>
              <a:rPr lang="en-US" altLang="zh-CN" dirty="0"/>
              <a:t>bean</a:t>
            </a:r>
            <a:r>
              <a:rPr lang="zh-CN" altLang="en-US" dirty="0"/>
              <a:t>类进行值更新。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151476-7880-4529-BD97-3891C7141C78}"/>
              </a:ext>
            </a:extLst>
          </p:cNvPr>
          <p:cNvSpPr txBox="1"/>
          <p:nvPr/>
        </p:nvSpPr>
        <p:spPr>
          <a:xfrm>
            <a:off x="87707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Sentinel</a:t>
            </a:r>
            <a:r>
              <a:rPr lang="zh-CN" altLang="en-US" dirty="0"/>
              <a:t>的性能：</a:t>
            </a:r>
            <a:endParaRPr lang="en-US" altLang="zh-CN" dirty="0"/>
          </a:p>
          <a:p>
            <a:r>
              <a:rPr lang="zh-CN" altLang="en-US" dirty="0"/>
              <a:t>根据测试：单价</a:t>
            </a:r>
            <a:r>
              <a:rPr lang="en-US" altLang="zh-CN" dirty="0"/>
              <a:t>25w </a:t>
            </a:r>
            <a:r>
              <a:rPr lang="en-US" altLang="zh-CN" dirty="0" err="1"/>
              <a:t>qps</a:t>
            </a:r>
            <a:r>
              <a:rPr lang="zh-CN" altLang="en-US" dirty="0"/>
              <a:t>一下基本没啥影响 超过了这个值会有一个比较明显的</a:t>
            </a:r>
            <a:r>
              <a:rPr lang="en-US" altLang="zh-CN" dirty="0"/>
              <a:t>5%-10%</a:t>
            </a:r>
            <a:r>
              <a:rPr lang="zh-CN" altLang="en-US" dirty="0"/>
              <a:t>的下降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F26ED-7433-4DC2-A655-258DC4FF69FC}"/>
              </a:ext>
            </a:extLst>
          </p:cNvPr>
          <p:cNvSpPr txBox="1"/>
          <p:nvPr/>
        </p:nvSpPr>
        <p:spPr>
          <a:xfrm>
            <a:off x="1270760" y="2590145"/>
            <a:ext cx="974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关于监控数据：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对监控数据的做法是定时落盘到客户端，然后</a:t>
            </a:r>
            <a:r>
              <a:rPr lang="en-US" altLang="zh-CN" dirty="0"/>
              <a:t>Sentinel</a:t>
            </a:r>
            <a:r>
              <a:rPr lang="zh-CN" altLang="en-US" dirty="0"/>
              <a:t>提供接口去查询日志文件。所以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在监控数据上理论上是最少存储一天以上的数据，控制台展示的聚合数据，则只展示聚</a:t>
            </a:r>
            <a:endParaRPr lang="en-US" altLang="zh-CN" dirty="0"/>
          </a:p>
          <a:p>
            <a:r>
              <a:rPr lang="zh-CN" altLang="en-US" dirty="0"/>
              <a:t>合几分钟以内的统计数据。但是可以自己改写代码持久化这些监控数据。</a:t>
            </a:r>
          </a:p>
        </p:txBody>
      </p:sp>
    </p:spTree>
    <p:extLst>
      <p:ext uri="{BB962C8B-B14F-4D97-AF65-F5344CB8AC3E}">
        <p14:creationId xmlns:p14="http://schemas.microsoft.com/office/powerpoint/2010/main" val="33972189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考拉</a:t>
            </a:r>
            <a:r>
              <a:rPr lang="en-US" altLang="zh-CN" sz="2400" b="1" dirty="0" err="1">
                <a:solidFill>
                  <a:schemeClr val="bg1"/>
                </a:solidFill>
              </a:rPr>
              <a:t>disconf</a:t>
            </a:r>
            <a:r>
              <a:rPr lang="zh-CN" altLang="en-US" sz="2400" b="1" dirty="0">
                <a:solidFill>
                  <a:schemeClr val="bg1"/>
                </a:solidFill>
              </a:rPr>
              <a:t>闲谈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416069" y="1605767"/>
            <a:ext cx="11775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两种分类：静态配置，动态配置。</a:t>
            </a:r>
            <a:endParaRPr lang="en-US" altLang="zh-CN" dirty="0"/>
          </a:p>
          <a:p>
            <a:r>
              <a:rPr lang="zh-CN" altLang="en-US" dirty="0"/>
              <a:t>静态配置实现：</a:t>
            </a:r>
            <a:endParaRPr lang="en-US" altLang="zh-CN" dirty="0"/>
          </a:p>
          <a:p>
            <a:r>
              <a:rPr lang="en-US" altLang="zh-CN" dirty="0"/>
              <a:t>com.baidu.disconf.client.haitao.properties.StaticConfigPropertiesFactoryBean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，判断是不是去</a:t>
            </a:r>
            <a:r>
              <a:rPr lang="en-US" altLang="zh-CN" dirty="0" err="1"/>
              <a:t>disconf</a:t>
            </a:r>
            <a:r>
              <a:rPr lang="zh-CN" altLang="en-US" dirty="0"/>
              <a:t>拉取配置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，根据</a:t>
            </a:r>
            <a:r>
              <a:rPr lang="en-US" altLang="zh-CN" dirty="0" err="1"/>
              <a:t>appName</a:t>
            </a:r>
            <a:r>
              <a:rPr lang="zh-CN" altLang="en-US" dirty="0"/>
              <a:t>和</a:t>
            </a:r>
            <a:r>
              <a:rPr lang="en-US" altLang="zh-CN" dirty="0" err="1"/>
              <a:t>groupName</a:t>
            </a:r>
            <a:r>
              <a:rPr lang="zh-CN" altLang="en-US" dirty="0"/>
              <a:t>获取静态配置分组名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，去配置注册中心初始化配置服务。</a:t>
            </a:r>
            <a:r>
              <a:rPr lang="en-US" altLang="zh-CN" dirty="0"/>
              <a:t>/</a:t>
            </a:r>
            <a:r>
              <a:rPr lang="en-US" altLang="zh-CN" dirty="0" err="1"/>
              <a:t>disconf</a:t>
            </a:r>
            <a:r>
              <a:rPr lang="en-US" altLang="zh-CN" dirty="0"/>
              <a:t>/${</a:t>
            </a:r>
            <a:r>
              <a:rPr lang="en-US" altLang="zh-CN" dirty="0" err="1"/>
              <a:t>envName</a:t>
            </a:r>
            <a:r>
              <a:rPr lang="en-US" altLang="zh-CN" dirty="0"/>
              <a:t>}/group/${</a:t>
            </a:r>
            <a:r>
              <a:rPr lang="en-US" altLang="zh-CN" dirty="0" err="1"/>
              <a:t>groupName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，配置服务监听</a:t>
            </a:r>
            <a:r>
              <a:rPr lang="en-US" altLang="zh-CN" dirty="0" err="1"/>
              <a:t>zk</a:t>
            </a:r>
            <a:r>
              <a:rPr lang="zh-CN" altLang="en-US" dirty="0"/>
              <a:t>，并拉取配置存储在配置仓库里面。</a:t>
            </a:r>
            <a:endParaRPr lang="en-US" altLang="zh-CN" dirty="0"/>
          </a:p>
          <a:p>
            <a:r>
              <a:rPr lang="zh-CN" altLang="en-US" dirty="0"/>
              <a:t>动态配置实现：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configServiceFactory.getInstance</a:t>
            </a:r>
            <a:r>
              <a:rPr lang="en-US" altLang="zh-CN" dirty="0"/>
              <a:t>(group)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，根据传入的</a:t>
            </a:r>
            <a:r>
              <a:rPr lang="en-US" altLang="zh-CN" dirty="0" err="1"/>
              <a:t>groupName</a:t>
            </a:r>
            <a:r>
              <a:rPr lang="zh-CN" altLang="en-US" dirty="0"/>
              <a:t>，去配置注册中心初始化配置服务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2,</a:t>
            </a:r>
            <a:r>
              <a:rPr lang="zh-CN" altLang="en-US" dirty="0"/>
              <a:t>配置服务监听</a:t>
            </a:r>
            <a:r>
              <a:rPr lang="en-US" altLang="zh-CN" dirty="0" err="1"/>
              <a:t>zk</a:t>
            </a:r>
            <a:r>
              <a:rPr lang="zh-CN" altLang="en-US" dirty="0"/>
              <a:t>，并拉取配置存储在配置仓库里面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配置注册中心模型：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ConcurrentHashMap</a:t>
            </a:r>
            <a:r>
              <a:rPr lang="en-US" altLang="zh-CN" dirty="0"/>
              <a:t>&lt;</a:t>
            </a:r>
            <a:r>
              <a:rPr lang="en-US" altLang="zh-CN" dirty="0" err="1"/>
              <a:t>DisConfCommonModel,DefaultConfigServiceImpl</a:t>
            </a:r>
            <a:r>
              <a:rPr lang="en-US" altLang="zh-CN" dirty="0"/>
              <a:t>&gt; </a:t>
            </a:r>
            <a:r>
              <a:rPr lang="en-US" altLang="zh-CN" dirty="0" err="1"/>
              <a:t>configListenerMap</a:t>
            </a:r>
            <a:r>
              <a:rPr lang="en-US" altLang="zh-CN" dirty="0"/>
              <a:t> = new </a:t>
            </a:r>
            <a:r>
              <a:rPr lang="en-US" altLang="zh-CN" dirty="0" err="1"/>
              <a:t>ConcurrentHashMap</a:t>
            </a:r>
            <a:r>
              <a:rPr lang="en-US" altLang="zh-CN" dirty="0"/>
              <a:t>&lt;&gt;();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151476-7880-4529-BD97-3891C7141C78}"/>
              </a:ext>
            </a:extLst>
          </p:cNvPr>
          <p:cNvSpPr txBox="1"/>
          <p:nvPr/>
        </p:nvSpPr>
        <p:spPr>
          <a:xfrm>
            <a:off x="5244892" y="3244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0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>
            <a:extLst>
              <a:ext uri="{FF2B5EF4-FFF2-40B4-BE49-F238E27FC236}">
                <a16:creationId xmlns:a16="http://schemas.microsoft.com/office/drawing/2014/main" id="{23C7F0AC-C0E7-4541-9D7C-606A952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1E4B7A-ED88-420F-A528-05107E71E171}"/>
              </a:ext>
            </a:extLst>
          </p:cNvPr>
          <p:cNvSpPr txBox="1"/>
          <p:nvPr/>
        </p:nvSpPr>
        <p:spPr>
          <a:xfrm>
            <a:off x="663048" y="412145"/>
            <a:ext cx="28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考拉</a:t>
            </a:r>
            <a:r>
              <a:rPr lang="en-US" altLang="zh-CN" sz="2400" b="1" dirty="0" err="1">
                <a:solidFill>
                  <a:schemeClr val="bg1"/>
                </a:solidFill>
              </a:rPr>
              <a:t>disconf</a:t>
            </a:r>
            <a:r>
              <a:rPr lang="zh-CN" altLang="en-US" sz="2400" b="1" dirty="0">
                <a:solidFill>
                  <a:schemeClr val="bg1"/>
                </a:solidFill>
              </a:rPr>
              <a:t>闲谈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889CA4-975F-4AF9-AE5E-FDCF14001FFB}"/>
              </a:ext>
            </a:extLst>
          </p:cNvPr>
          <p:cNvSpPr txBox="1"/>
          <p:nvPr/>
        </p:nvSpPr>
        <p:spPr>
          <a:xfrm>
            <a:off x="373225" y="1530221"/>
            <a:ext cx="1177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整体架构一样。</a:t>
            </a:r>
            <a:endParaRPr lang="en-US" altLang="zh-CN" dirty="0"/>
          </a:p>
          <a:p>
            <a:r>
              <a:rPr lang="zh-CN" altLang="en-US" dirty="0"/>
              <a:t>仓库：</a:t>
            </a:r>
            <a:r>
              <a:rPr lang="en-US" altLang="zh-CN" dirty="0"/>
              <a:t>Map&lt;String, </a:t>
            </a:r>
            <a:r>
              <a:rPr lang="en-US" altLang="zh-CN" dirty="0" err="1"/>
              <a:t>GroupConfigFetchVo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两种实现，一种是静态配置，一种是动态配置</a:t>
            </a:r>
            <a:endParaRPr lang="en-US" altLang="zh-CN" dirty="0"/>
          </a:p>
          <a:p>
            <a:r>
              <a:rPr lang="zh-CN" altLang="en-US" dirty="0"/>
              <a:t>监听配置的</a:t>
            </a:r>
            <a:r>
              <a:rPr lang="en-US" altLang="zh-CN" dirty="0"/>
              <a:t>group</a:t>
            </a:r>
            <a:r>
              <a:rPr lang="zh-CN" altLang="en-US" dirty="0"/>
              <a:t>节点，拉取最新的配置，调用</a:t>
            </a:r>
            <a:r>
              <a:rPr lang="en-US" altLang="zh-CN" dirty="0" err="1"/>
              <a:t>notifyChanged</a:t>
            </a:r>
            <a:r>
              <a:rPr lang="zh-CN" altLang="en-US" dirty="0"/>
              <a:t>进行配置替换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151476-7880-4529-BD97-3891C7141C78}"/>
              </a:ext>
            </a:extLst>
          </p:cNvPr>
          <p:cNvSpPr txBox="1"/>
          <p:nvPr/>
        </p:nvSpPr>
        <p:spPr>
          <a:xfrm>
            <a:off x="87707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83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5732BD-AD86-49D2-96BA-8B7C8DFCAA7D}"/>
              </a:ext>
            </a:extLst>
          </p:cNvPr>
          <p:cNvSpPr txBox="1"/>
          <p:nvPr/>
        </p:nvSpPr>
        <p:spPr>
          <a:xfrm>
            <a:off x="1004712" y="159544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比较热门</a:t>
            </a:r>
            <a:r>
              <a:rPr lang="en-US" altLang="zh-CN" dirty="0"/>
              <a:t>,</a:t>
            </a:r>
            <a:r>
              <a:rPr lang="zh-CN" altLang="en-US" dirty="0"/>
              <a:t>迭代非常频繁</a:t>
            </a:r>
            <a:r>
              <a:rPr lang="en-US" altLang="zh-CN" dirty="0"/>
              <a:t>,</a:t>
            </a:r>
            <a:r>
              <a:rPr lang="zh-CN" altLang="en-US" dirty="0"/>
              <a:t>非常可靠。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52857-4856-45CF-A68F-45100DAFA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12" y="1964778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3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比较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的主要特性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Sentinel-features-overview">
            <a:extLst>
              <a:ext uri="{FF2B5EF4-FFF2-40B4-BE49-F238E27FC236}">
                <a16:creationId xmlns:a16="http://schemas.microsoft.com/office/drawing/2014/main" id="{B361A2F7-D78C-42D3-B81C-6AE27B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" y="116840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07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的开源生态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0" name="Picture 2" descr="Sentinel-opensource-eco">
            <a:extLst>
              <a:ext uri="{FF2B5EF4-FFF2-40B4-BE49-F238E27FC236}">
                <a16:creationId xmlns:a16="http://schemas.microsoft.com/office/drawing/2014/main" id="{17CDA034-FE22-4465-A503-E0E5B189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6" y="1174679"/>
            <a:ext cx="9284104" cy="5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857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254691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Who are using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3DE121-71E4-4C01-830F-68C9A443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679"/>
            <a:ext cx="6607113" cy="3528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07D60-78E1-42E8-955C-B9C0001A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3" y="1174679"/>
            <a:ext cx="4663844" cy="193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CFDEA-3653-4FF1-88AA-1777F6CF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13" y="3110327"/>
            <a:ext cx="4610500" cy="1882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F94B13-F3E6-4FD5-8279-FDCF15457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13" y="4968076"/>
            <a:ext cx="440474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42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BDA110-B559-43F5-AFBC-A2099E4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22" y="1234542"/>
            <a:ext cx="6675698" cy="3170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E3A55C-8862-4129-9AD8-632D8C80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422" y="4571807"/>
            <a:ext cx="6706181" cy="2103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41C58-F81D-4A73-A392-89598298DFBE}"/>
              </a:ext>
            </a:extLst>
          </p:cNvPr>
          <p:cNvSpPr txBox="1"/>
          <p:nvPr/>
        </p:nvSpPr>
        <p:spPr>
          <a:xfrm>
            <a:off x="469426" y="1368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定义资源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6C1F0-2C10-441A-85C6-6347439E6B40}"/>
              </a:ext>
            </a:extLst>
          </p:cNvPr>
          <p:cNvSpPr/>
          <p:nvPr/>
        </p:nvSpPr>
        <p:spPr>
          <a:xfrm>
            <a:off x="469426" y="45988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定义规则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1768</Words>
  <Application>Microsoft Office PowerPoint</Application>
  <PresentationFormat>宽屏</PresentationFormat>
  <Paragraphs>161</Paragraphs>
  <Slides>32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-apple-system</vt:lpstr>
      <vt:lpstr>等线</vt:lpstr>
      <vt:lpstr>等线 Light</vt:lpstr>
      <vt:lpstr>苹方-简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57</cp:revision>
  <dcterms:created xsi:type="dcterms:W3CDTF">2018-11-21T03:20:23Z</dcterms:created>
  <dcterms:modified xsi:type="dcterms:W3CDTF">2019-01-06T15:56:16Z</dcterms:modified>
</cp:coreProperties>
</file>