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88" r:id="rId3"/>
    <p:sldId id="307" r:id="rId4"/>
    <p:sldId id="317" r:id="rId5"/>
    <p:sldId id="289" r:id="rId6"/>
    <p:sldId id="303" r:id="rId7"/>
    <p:sldId id="304" r:id="rId8"/>
    <p:sldId id="305" r:id="rId9"/>
    <p:sldId id="318" r:id="rId10"/>
    <p:sldId id="290" r:id="rId11"/>
    <p:sldId id="334" r:id="rId12"/>
    <p:sldId id="309" r:id="rId13"/>
    <p:sldId id="327" r:id="rId14"/>
    <p:sldId id="310" r:id="rId15"/>
    <p:sldId id="311" r:id="rId16"/>
    <p:sldId id="312" r:id="rId17"/>
    <p:sldId id="323" r:id="rId18"/>
    <p:sldId id="324" r:id="rId19"/>
    <p:sldId id="325" r:id="rId20"/>
    <p:sldId id="314" r:id="rId21"/>
    <p:sldId id="316" r:id="rId22"/>
    <p:sldId id="315" r:id="rId23"/>
    <p:sldId id="328" r:id="rId24"/>
    <p:sldId id="313" r:id="rId25"/>
    <p:sldId id="330" r:id="rId26"/>
    <p:sldId id="331" r:id="rId27"/>
    <p:sldId id="321" r:id="rId28"/>
    <p:sldId id="322" r:id="rId29"/>
    <p:sldId id="326" r:id="rId30"/>
    <p:sldId id="306" r:id="rId31"/>
    <p:sldId id="319" r:id="rId32"/>
    <p:sldId id="333" r:id="rId33"/>
    <p:sldId id="335" r:id="rId34"/>
    <p:sldId id="337" r:id="rId35"/>
    <p:sldId id="336" r:id="rId36"/>
    <p:sldId id="332" r:id="rId37"/>
    <p:sldId id="26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1278" autoAdjust="0"/>
  </p:normalViewPr>
  <p:slideViewPr>
    <p:cSldViewPr snapToGrid="0">
      <p:cViewPr varScale="1">
        <p:scale>
          <a:sx n="73" d="100"/>
          <a:sy n="73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17199-265D-42F1-94C8-20DFA73AB2C6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279D3-442E-4BC7-8AC6-820C46F02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7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Sentinel/blob/master/sentinel-demo/sentinel-demo-basic/src/main/java/com/alibaba/csp/sentinel/demo/degrade/RtDegradeDemo.java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Sentinel/wiki/%E9%99%90%E6%B5%81---%E5%8C%80%E9%80%9F%E5%99%A8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埋点方式有两种：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try-catch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方式（通过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SphU.entry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），用户在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块中执行异常处理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fallback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if-else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方式（通过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SphO.entry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），当返回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时执行异常处理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fallback</a:t>
            </a:r>
          </a:p>
          <a:p>
            <a:r>
              <a:rPr lang="en-US" altLang="zh-CN" dirty="0"/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还支持基于注解的资源定义方式，可以通过注解参数指定异常处理函数和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474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928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8890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列表图：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https://user-images.githubusercontent.com/9434884/50627838-5cd92800-0f70-11e9-891e-31430adcbbf4.png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390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树状链路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https://raw.githubusercontent.com/wiki/alibaba/Sentinel/image/resourceTree.png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平铺链路：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https://raw.githubusercontent.com/wiki/alibaba/Sentinel/image/sentine_dashboard.gif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595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实时监控图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https://user-images.githubusercontent.com/9434884/50678855-aa6e9700-103b-11e9-83de-2a33e580325f.png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053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规则管理图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https://user-images.githubusercontent.com/9434884/48189045-2ae58400-e37a-11e8-84aa-2e2c0dd042e2.png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流控规则图：</a:t>
            </a:r>
            <a:r>
              <a:rPr lang="en-US" dirty="0"/>
              <a:t>https://user-images.githubusercontent.com/9434884/48189035-25883980-e37a-11e8-8f25-3f3f5be23f0e.png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477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936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389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Token</a:t>
            </a:r>
            <a:r>
              <a:rPr lang="zh-CN" altLang="en-US" dirty="0"/>
              <a:t>图：</a:t>
            </a:r>
            <a:r>
              <a:rPr lang="en-US" altLang="zh-CN" dirty="0"/>
              <a:t>https://user-images.githubusercontent.com/9434884/50681583-0985d900-1047-11e9-8e99-73e43ff78098.png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00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040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9674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NodeSelectorSlot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负责收集资源的路径，并将这些资源的调用路径，以树状结构存储起来，用于根据调用路径来限流降级；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ClusterBuilderSlot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则用于存储资源的统计信息以及调用者信息，例如该资源的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RT, QPS, thread count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等等，这些信息将用作为多维度限流，降级的依据；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则用于记录、统计不同纬度的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指标监控信息；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则用于根据预设的限流规则以及前面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统计的状态，来进行流量控制；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AuthoritySlot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则根据配置的黑白名单和调用来源信息，来做黑白名单控制；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则通过统计信息以及预设的规则，来做熔断降级；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则通过系统的状态，例如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等，来控制总的入口流量；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01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070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FlowSlot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会根据预设的规则，结合前面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NodeSelectorSlot、ClusterNodeBuilderSlot、StatistcSlot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</a:p>
          <a:p>
            <a:pPr algn="l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统计出来的实时信息进行流量控制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+mj-ea"/>
              <a:buNone/>
            </a:pPr>
            <a:endParaRPr lang="en-US" altLang="zh-CN" sz="1200" dirty="0"/>
          </a:p>
          <a:p>
            <a:pPr marL="0" indent="0">
              <a:buFont typeface="+mj-ea"/>
              <a:buNone/>
            </a:pPr>
            <a:r>
              <a:rPr lang="zh-CN" altLang="en-US" sz="1200" dirty="0"/>
              <a:t>根据</a:t>
            </a:r>
            <a:r>
              <a:rPr lang="en-US" altLang="zh-CN" sz="1200" dirty="0"/>
              <a:t>QPS public static final int FLOW_GRADE_QPS = 1;</a:t>
            </a:r>
          </a:p>
          <a:p>
            <a:pPr marL="0" indent="0">
              <a:buFont typeface="+mj-ea"/>
              <a:buNone/>
            </a:pPr>
            <a:r>
              <a:rPr lang="zh-CN" altLang="en-US" sz="1200" dirty="0">
                <a:sym typeface="+mn-ea"/>
              </a:rPr>
              <a:t>直接拒绝 public static final int CONTROL_BEHAVIOR_DEFAULT = 0;</a:t>
            </a:r>
          </a:p>
          <a:p>
            <a:pPr marL="0" indent="0">
              <a:buFont typeface="+mj-ea"/>
              <a:buNone/>
            </a:pPr>
            <a:r>
              <a:rPr lang="en-US" altLang="zh-CN" sz="1200" dirty="0"/>
              <a:t>// </a:t>
            </a:r>
            <a:r>
              <a:rPr lang="zh-CN" altLang="en-US" sz="1200" dirty="0"/>
              <a:t>超过</a:t>
            </a:r>
            <a:r>
              <a:rPr lang="en-US" altLang="zh-CN" sz="1200" dirty="0"/>
              <a:t>count</a:t>
            </a:r>
            <a:r>
              <a:rPr lang="zh-CN" altLang="en-US" sz="1200" dirty="0"/>
              <a:t>阈值，直接决绝，比如压测确定了系统的处理能力</a:t>
            </a:r>
          </a:p>
          <a:p>
            <a:pPr marL="0" indent="0">
              <a:buFont typeface="+mj-ea"/>
              <a:buNone/>
            </a:pPr>
            <a:r>
              <a:rPr lang="zh-CN" altLang="en-US" sz="1200" dirty="0">
                <a:sym typeface="+mn-ea"/>
              </a:rPr>
              <a:t>冷启动 public static final int CONTROL_BEHAVIOR_WARM_UP = 1;</a:t>
            </a:r>
          </a:p>
          <a:p>
            <a:pPr marL="0" indent="0">
              <a:buFont typeface="+mj-ea"/>
              <a:buNone/>
            </a:pPr>
            <a:r>
              <a:rPr lang="en-US" altLang="zh-CN" sz="1200" dirty="0"/>
              <a:t>// </a:t>
            </a:r>
            <a:r>
              <a:rPr lang="zh-CN" altLang="en-US" sz="1200" dirty="0"/>
              <a:t>给系统一个预热实践，逐渐提升流量到阈值</a:t>
            </a:r>
          </a:p>
          <a:p>
            <a:pPr marL="0" indent="0">
              <a:buFont typeface="+mj-ea"/>
              <a:buNone/>
            </a:pPr>
            <a:r>
              <a:rPr lang="zh-CN" altLang="en-US" sz="1200" dirty="0">
                <a:sym typeface="+mn-ea"/>
              </a:rPr>
              <a:t>匀速器 public static final int CONTROL_BEHAVIOR_RATE_LIMITER = 2;</a:t>
            </a:r>
            <a:endParaRPr lang="en-US" altLang="zh-CN" sz="1200" dirty="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en-US" altLang="zh-CN" sz="1200" dirty="0"/>
              <a:t>// </a:t>
            </a:r>
            <a:r>
              <a:rPr lang="zh-CN" altLang="en-US" sz="1200" dirty="0"/>
              <a:t>均匀的速度控制流量，漏桶算法</a:t>
            </a:r>
          </a:p>
        </p:txBody>
      </p:sp>
    </p:spTree>
    <p:extLst>
      <p:ext uri="{BB962C8B-B14F-4D97-AF65-F5344CB8AC3E}">
        <p14:creationId xmlns:p14="http://schemas.microsoft.com/office/powerpoint/2010/main" val="4058251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热点参数限流会统计传入参数中的热点参数，并根据配置的限流阈值与模式，对包含热点参数的资源调用进行限流。热点参数限流可以看做是一种特殊的流量控制，仅对包含热点参数的资源调用生效。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策略，结合底层的滑动窗口机制来实现热点参数统计。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策略可以统计单位时间内，最近最常访问的热点参数，而滑动窗口机制可以帮助统计每个参数的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0779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注：若自行扩展并注册了自己实现的 </a:t>
            </a:r>
            <a:r>
              <a:rPr lang="en-US" altLang="zh-CN" dirty="0" err="1"/>
              <a:t>SlotChainBuilder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，并希望使用热点参数限流功能，则可以在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里面合适的地方插入 </a:t>
            </a:r>
            <a:r>
              <a:rPr lang="en-US" altLang="zh-CN" dirty="0" err="1"/>
              <a:t>ParamFlowSlot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7929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代表全局唯一的规则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集群限流服务端通过此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来区分各个规则，因此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务必保持全局唯一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。一般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由统一的管控端进行分配，或写入至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时生成。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thresholdType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代表集群限流阈值模式。其中单机均摊模式下配置的阈值等同于单机能够承受的限额，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server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会根据客户端对应的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（默认为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project.name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定义的应用名）下的连接数来计算总的阈值；而全局模式下配置的阈值等同于整个集群的总阈值。</a:t>
            </a: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347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熔断降级是指当资源处于不稳定的情况下，在接下来的时间窗口之内，对该资源的调用都自动熔断（默认行为是抛出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）。我们通常用两种方式来衡量资源是否处于稳定的状态：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平均响应时间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(DEGRADE_GRADE_RT)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：当资源的平均响应时间超过阈值（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DegradeRule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为单位）之后，资源进入准降级状态。接下来如果持续进入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个请求，它们的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都持续超过这个阈值，那么在接下的时间窗口（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DegradeRule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timeWindow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为单位）之内，对这个方法的调用都会自动地返回（抛出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RT Degrade demo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所示，一个资源每次需要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。那么观察这个例子的结果，发现每过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秒，就会恢复对该资源的调用，但是很快这个资源又会被降级（平均响应时间仍然不满足需求）。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异常比例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(DEGRADE_GRADE_EXCEPTION_RATIO)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：当资源的每秒异常总数占通过量的比值超过阈值（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DegradeRule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）之后，资源进入降级状态，即在接下的时间窗口（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DegradeRule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timeWindow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为单位）之内，对这个方法的调用都会自动地返回。异常比率的阈值范围是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[0.0, 1.0]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，代表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 - 100%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(DEGRADE_GRADE_EXCEPTION_COUNT)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：当资源近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分钟的异常数目超过阈值之后会进行熔断。</a:t>
            </a:r>
          </a:p>
        </p:txBody>
      </p:sp>
    </p:spTree>
    <p:extLst>
      <p:ext uri="{BB962C8B-B14F-4D97-AF65-F5344CB8AC3E}">
        <p14:creationId xmlns:p14="http://schemas.microsoft.com/office/powerpoint/2010/main" val="2591490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 sz="1200" dirty="0"/>
              <a:t>系统负载保护的目的：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200" dirty="0"/>
              <a:t>保证系统不被拖垮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200" dirty="0"/>
              <a:t>在系统稳定的前提下，保持系统的吞吐量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tabLst/>
              <a:defRPr/>
            </a:pPr>
            <a:r>
              <a:rPr lang="zh-CN" altLang="en-US" sz="1200" dirty="0"/>
              <a:t>建议阈值的设定是CPU核数*2.5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617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003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：保护核心应用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：下游应用限速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：第三方接口限速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163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5623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中红色的部分代表超出消息处理能力的部分。我们可以看到消息突刺往往都是瞬时的、不规律的，其后一段时间系统往往都会有空闲资源。我们希望把红色的那部分消息平摊到后面空闲时去处理，这样既可以保证系统负载处在一个稳定的水位，又可以尽可能地处理更多消息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专门为这种场景提供了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匀速器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性，可以把突然到来的大量请求以匀速的形式均摊，以固定的间隔时间让请求通过，以稳定的速度逐步处理这些请求，起到“削峰填谷”的效果，从而避免流量突刺造成系统负载过高。同时堆积的请求将会排队，逐步进行处理；当请求排队预计超过最大超时时长的时候则直接拒绝，而不是拒绝全部请求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25978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埋点方式有两种：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try-catch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方式（通过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SphU.entry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），用户在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块中执行异常处理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fallback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if-else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方式（通过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SphO.entry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），当返回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时执行异常处理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fallback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99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 sz="1200" dirty="0"/>
              <a:t>原理概述：略</a:t>
            </a:r>
            <a:endParaRPr lang="en-US" altLang="zh-CN" sz="1200" dirty="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200" dirty="0"/>
              <a:t>初始化用两个格子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200" dirty="0"/>
              <a:t>格子越多越平滑，但是损害越多；格子越少，其实不平滑但是精确。不同场景用不同的大小，例如秒杀这种，格子越少越好；但是如果是长期高流量，格子</a:t>
            </a:r>
            <a:r>
              <a:rPr lang="en-US" altLang="zh-CN" sz="1200" dirty="0"/>
              <a:t>10</a:t>
            </a:r>
            <a:r>
              <a:rPr lang="zh-CN" altLang="en-US" sz="1200" dirty="0"/>
              <a:t>比较好</a:t>
            </a:r>
            <a:endParaRPr lang="en-US" altLang="zh-CN" sz="1200" dirty="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200" dirty="0"/>
              <a:t>1,</a:t>
            </a:r>
            <a:r>
              <a:rPr lang="zh-CN" altLang="en-US" sz="1200" dirty="0"/>
              <a:t>根据当前时间算出格子列表的角标</a:t>
            </a:r>
            <a:r>
              <a:rPr lang="en-US" altLang="zh-CN" sz="1200" dirty="0"/>
              <a:t>,</a:t>
            </a:r>
            <a:r>
              <a:rPr lang="zh-CN" altLang="en-US" sz="1200" dirty="0"/>
              <a:t>当前时间除以窗口长度取整数，在模格子数组长度。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</a:t>
            </a:r>
            <a:r>
              <a:rPr lang="en-US" altLang="zh-CN" dirty="0" err="1"/>
              <a:t>timeId</a:t>
            </a:r>
            <a:r>
              <a:rPr lang="en-US" altLang="zh-CN" dirty="0"/>
              <a:t> = </a:t>
            </a:r>
            <a:r>
              <a:rPr lang="en-US" altLang="zh-CN" dirty="0" err="1"/>
              <a:t>timeMillis</a:t>
            </a:r>
            <a:r>
              <a:rPr lang="en-US" altLang="zh-CN" dirty="0"/>
              <a:t> /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windowLengthInMs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US" altLang="zh-CN" dirty="0"/>
              <a:t> </a:t>
            </a:r>
            <a:r>
              <a:rPr lang="en-US" altLang="zh-CN" dirty="0" err="1"/>
              <a:t>timeId</a:t>
            </a:r>
            <a:r>
              <a:rPr lang="en-US" altLang="zh-CN" dirty="0"/>
              <a:t> %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en-US" altLang="zh-CN" dirty="0" err="1"/>
              <a:t>.length</a:t>
            </a:r>
            <a:r>
              <a:rPr lang="en-US" altLang="zh-CN" dirty="0"/>
              <a:t>();</a:t>
            </a:r>
            <a:endParaRPr lang="en-US" altLang="zh-CN" sz="1200" dirty="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200" dirty="0"/>
              <a:t>2,</a:t>
            </a:r>
            <a:r>
              <a:rPr lang="zh-CN" altLang="en-US" sz="1200" dirty="0"/>
              <a:t>根据当前时间算出格子开始时间。</a:t>
            </a:r>
            <a:r>
              <a:rPr lang="en-US" altLang="zh-CN" dirty="0" err="1"/>
              <a:t>timeMillis</a:t>
            </a:r>
            <a:r>
              <a:rPr lang="en-US" altLang="zh-CN" dirty="0"/>
              <a:t> - </a:t>
            </a:r>
            <a:r>
              <a:rPr lang="en-US" altLang="zh-CN" dirty="0" err="1"/>
              <a:t>timeMillis</a:t>
            </a:r>
            <a:r>
              <a:rPr lang="en-US" altLang="zh-CN" dirty="0"/>
              <a:t> %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windowLengthInMs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，根据角标获取到的格子，用算出来的开始时间校验是不是需要的。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99686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原理概述：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接口限制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秒内最大访问次数为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，则每隔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t/n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秒会放一个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到桶中；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桶中最多可以存放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到达时令牌桶已经满了，那么这个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会被丢弃；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接口请求会先从令牌桶中取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，拿到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则处理接口请求，拿不到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则执行限流。</a:t>
            </a:r>
          </a:p>
          <a:p>
            <a:pPr marL="0" indent="0">
              <a:buFont typeface="Wingdings" panose="05000000000000000000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方式主要用于处理间隔性突发的流量，例如消息队列。想象一下这样的场景，在某一秒有大量的请求到来，而接下来的几秒则处于空闲状态，我们希望系统能够在接下来的空闲期间逐渐处理这些请求，而不是在第一秒直接拒绝多余的请求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，用当前时间去和预期时间做比较，如果当前时间大于预期时间就过，小于的话就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差的时间。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90783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为什么要使用集群流控呢？假设我们希望给某个用户限制调用某个 </a:t>
            </a:r>
            <a:r>
              <a:rPr lang="en-US" altLang="zh-CN" dirty="0"/>
              <a:t>API </a:t>
            </a:r>
            <a:r>
              <a:rPr lang="zh-CN" altLang="en-US" dirty="0"/>
              <a:t>的总 </a:t>
            </a:r>
            <a:r>
              <a:rPr lang="en-US" altLang="zh-CN" dirty="0"/>
              <a:t>QPS </a:t>
            </a:r>
            <a:r>
              <a:rPr lang="zh-CN" altLang="en-US" dirty="0"/>
              <a:t>为 </a:t>
            </a:r>
            <a:r>
              <a:rPr lang="en-US" altLang="zh-CN" dirty="0"/>
              <a:t>50</a:t>
            </a:r>
            <a:r>
              <a:rPr lang="zh-CN" altLang="en-US" dirty="0"/>
              <a:t>，但机器数可能很多（比如有 </a:t>
            </a:r>
            <a:r>
              <a:rPr lang="en-US" altLang="zh-CN" dirty="0"/>
              <a:t>100 </a:t>
            </a:r>
            <a:r>
              <a:rPr lang="zh-CN" altLang="en-US" dirty="0"/>
              <a:t>台）。这时候我们很自然地就想到，找一个 </a:t>
            </a:r>
            <a:r>
              <a:rPr lang="en-US" altLang="zh-CN" dirty="0"/>
              <a:t>server </a:t>
            </a:r>
            <a:r>
              <a:rPr lang="zh-CN" altLang="en-US" dirty="0"/>
              <a:t>来专门来统计总的调用量，其它的实例都与这台 </a:t>
            </a:r>
            <a:r>
              <a:rPr lang="en-US" altLang="zh-CN" dirty="0"/>
              <a:t>server </a:t>
            </a:r>
            <a:r>
              <a:rPr lang="zh-CN" altLang="en-US" dirty="0"/>
              <a:t>通信来判断是否可以调用。这就是最基础的集群流控的方式。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另外集群流控还可以解决流量不均匀导致总体限流效果不佳的问题。假设集群中有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10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台机器，我们给每台机器设置单机限流阈值为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10 QPS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，理想情况下整个集群的限流阈值就为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100 QPS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。不过实际情况下流量到每台机器可能会不均匀，会导致总量没有到的情况下某些机器就开始限流。因此仅靠单机维度去限制的话会无法精确地限制总体流量。而集群流控可以精确地控制整个集群的调用总量，结合单机限流兜底，可以更好地发挥流量控制的效果。</a:t>
            </a:r>
            <a:endParaRPr lang="zh-CN" alt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0015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20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Hystrix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的关注点在于以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隔离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熔断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为主的容错机制，超时或被熔断的调用将会快速失败，并可以提供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的侧重点在于：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多样化的流量控制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熔断降级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系统负载保护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实时监控和控制台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Hystrix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的实时指标数据统计实现都是基于滑动窗口的。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目前抽象出了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指标统计接口，底层可以有不同的实现，目前默认的实现是基于 </a:t>
            </a:r>
            <a:r>
              <a:rPr lang="en-US" altLang="zh-CN" dirty="0" err="1"/>
              <a:t>LeapArray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的高性能滑动窗口，后续根据需要可能会引入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stream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等实现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944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645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9152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0356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623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39165-F53C-4E34-AF33-A46ABCA09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369E92-18DB-4F27-9236-61A5F83F1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F5542-8E09-433D-8F75-620086E7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0085B-2303-4861-ADFC-4121AD3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BB06B-95D7-4168-9EB6-80DA4AE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2FBE-E200-495E-8EED-145A9F75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AFE5F4-108E-4AB9-876F-4D0C3FCF7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EDCE9-4196-4672-926F-48CE61DE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6F821-DCCB-4DE4-B941-1850AD38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393A0-1282-40F0-B4DA-81A8CFED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4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E74F27-797D-4F95-9076-663D84F35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C5EBE5-1355-42D1-B321-B0495BDCC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7E7AE-D2ED-4038-A210-FF5F9771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BFA66-24E0-43F3-A402-8EFC1B2B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06CD0-2155-4453-B7A7-750477E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8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47523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58B59-9D3C-4E57-B874-CA746D9E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9EEDF-2F19-45CF-A3A0-18908988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C8195-2B09-465C-A7C2-1CC636EB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6F9CB-8FFB-42A7-9EC9-C2DAE863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0DECD-C678-4A9A-9024-CDAAA47D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4A2FB-0CA8-4FD5-946D-8751360A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92A66-D35C-45D1-B9EF-0ACFB844B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0A8C4-5EB8-451A-A5A1-5A8C17C7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F25FA-2F61-4BCB-99A4-77E9BF70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F2E4E-3A56-41BF-89F0-F98DDE21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1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81631-58F8-4C71-934C-FD27C772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55655-C052-4E88-A4CF-5D6C33591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67CF1-8898-40F0-B639-CDF3B86DC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B61A4-93E1-4342-AB76-567A7BD2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5510E-957B-4271-9BA3-AC8288D0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D35BEA-0F59-4E38-8CCB-66406514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2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EE0F0-9CF3-4879-A4FA-E185B655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A6098-5090-4289-B185-1E844F7AF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73301F-2769-4601-BAC4-BD3CC7573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DD5554-4218-419C-AA1A-D815F5807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33040-A40A-451F-A6BE-671E46964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7AA646-9BFB-41A3-B660-F162ADF7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C9DFD6-F84B-4D79-B7F9-25525F32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E17CA0-1918-4727-B316-F58392D5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2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75DCC-F8EE-495A-BF10-32D27C4E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483944-C47C-4662-AC3C-EDFEA06B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FF558B-884D-4FB6-A793-BD621486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50876E-6E49-4DF5-BE7D-9B76A662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3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7CDF7E-147E-48A0-8BF7-90DE438F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1CE750-5B58-49C4-8C2A-3B41FA97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DEFA9A-3EB9-4654-B0FB-89CC80B6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22DC-52E0-4173-ACA7-6FC44C67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AF9D1-4DB5-403D-A4F8-A33384163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2CAC8-9804-4DF4-9A90-0A7679BD5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3A312-8025-49FD-866E-F16E8342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AD865-7838-42A1-B2F0-21432E2E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B9EC1-048D-4BAF-96B4-DA1EBEBB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3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21811-6E36-4843-90A3-0BCD150D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12C60E-8C01-4F9F-BD05-3E54145F9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FA341-270D-4415-98B5-901416FDE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5EB355-1453-4055-98DC-06C5893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4BF13-BB2C-4635-89FC-C5609757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ACD0E-348D-4D1C-84E2-FAA048FD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3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197239-2649-439E-BF68-A8AB177F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66744-2294-4F08-B247-760A5870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C7FD7-0DD1-4449-A5F6-E867C9F5A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260DF-0CA6-4386-8019-38437692C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CC407-842D-4E57-914F-EC04D5A8B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5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gif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70192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pasted-image.pdf"/>
          <p:cNvPicPr>
            <a:picLocks noChangeAspect="1"/>
          </p:cNvPicPr>
          <p:nvPr/>
        </p:nvPicPr>
        <p:blipFill>
          <a:blip r:embed="rId4"/>
          <a:srcRect r="19681"/>
          <a:stretch>
            <a:fillRect/>
          </a:stretch>
        </p:blipFill>
        <p:spPr>
          <a:xfrm>
            <a:off x="7165365" y="1780796"/>
            <a:ext cx="5039182" cy="36905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" name="Shape 130" descr="NETEASE…"/>
          <p:cNvSpPr/>
          <p:nvPr/>
        </p:nvSpPr>
        <p:spPr>
          <a:xfrm>
            <a:off x="572313" y="565614"/>
            <a:ext cx="1272784" cy="32829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Kaola Center Training </a:t>
            </a:r>
          </a:p>
        </p:txBody>
      </p:sp>
      <p:sp>
        <p:nvSpPr>
          <p:cNvPr id="131" name="Shape 131"/>
          <p:cNvSpPr/>
          <p:nvPr/>
        </p:nvSpPr>
        <p:spPr>
          <a:xfrm>
            <a:off x="572313" y="2816642"/>
            <a:ext cx="4581382" cy="1134798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>
              <a:defRPr sz="9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lang="en-US" altLang="zh-CN" sz="4500" dirty="0"/>
              <a:t>Sentinel</a:t>
            </a:r>
            <a:r>
              <a:rPr lang="zh-CN" altLang="en-US" sz="4500" dirty="0"/>
              <a:t>基本原理</a:t>
            </a:r>
            <a:endParaRPr sz="900" dirty="0"/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 dirty="0" err="1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主讲人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：</a:t>
            </a:r>
            <a:r>
              <a:rPr lang="zh-CN" altLang="en-US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谭维明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   </a:t>
            </a:r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 dirty="0"/>
              <a:t>时   间：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201</a:t>
            </a:r>
            <a:r>
              <a:rPr lang="en-US" altLang="zh-CN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9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年</a:t>
            </a:r>
            <a:r>
              <a:rPr lang="en-US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1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月</a:t>
            </a:r>
            <a:r>
              <a:rPr lang="en-US" altLang="zh-CN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10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日</a:t>
            </a:r>
          </a:p>
        </p:txBody>
      </p:sp>
      <p:pic>
        <p:nvPicPr>
          <p:cNvPr id="132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13" y="5887808"/>
            <a:ext cx="1706357" cy="3178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基本使用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BDA110-B559-43F5-AFBC-A2099E4BD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422" y="1234542"/>
            <a:ext cx="6675698" cy="31701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E3A55C-8862-4129-9AD8-632D8C808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7422" y="4571807"/>
            <a:ext cx="6706181" cy="21033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441C58-F81D-4A73-A392-89598298DFBE}"/>
              </a:ext>
            </a:extLst>
          </p:cNvPr>
          <p:cNvSpPr txBox="1"/>
          <p:nvPr/>
        </p:nvSpPr>
        <p:spPr>
          <a:xfrm>
            <a:off x="469426" y="1368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定义资源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E6C1F0-2C10-441A-85C6-6347439E6B40}"/>
              </a:ext>
            </a:extLst>
          </p:cNvPr>
          <p:cNvSpPr/>
          <p:nvPr/>
        </p:nvSpPr>
        <p:spPr>
          <a:xfrm>
            <a:off x="469426" y="45988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定义规则</a:t>
            </a:r>
          </a:p>
        </p:txBody>
      </p:sp>
    </p:spTree>
    <p:extLst>
      <p:ext uri="{BB962C8B-B14F-4D97-AF65-F5344CB8AC3E}">
        <p14:creationId xmlns:p14="http://schemas.microsoft.com/office/powerpoint/2010/main" val="406289725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基本使用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A14AEF7-2908-4B8E-AFBC-DB6EC9CFE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467" y="1174700"/>
            <a:ext cx="5876925" cy="568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7894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40E8E7B-FEDE-4549-8B65-4CB2E2F2608A}"/>
              </a:ext>
            </a:extLst>
          </p:cNvPr>
          <p:cNvSpPr/>
          <p:nvPr/>
        </p:nvSpPr>
        <p:spPr>
          <a:xfrm>
            <a:off x="389399" y="1164134"/>
            <a:ext cx="1116911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功能列表：</a:t>
            </a:r>
          </a:p>
          <a:p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实时监控</a:t>
            </a:r>
            <a:br>
              <a:rPr lang="zh-CN" altLang="en-US" sz="1400" dirty="0"/>
            </a:br>
            <a:r>
              <a:rPr lang="zh-CN" altLang="en-US" sz="1400" dirty="0"/>
              <a:t>实时查看集群中每个资源的实时访问以及流控情况；</a:t>
            </a:r>
            <a:br>
              <a:rPr lang="zh-CN" altLang="en-US" sz="1400" dirty="0"/>
            </a:br>
            <a:r>
              <a:rPr lang="zh-CN" altLang="en-US" sz="1400" dirty="0">
                <a:solidFill>
                  <a:srgbClr val="FF0000"/>
                </a:solidFill>
              </a:rPr>
              <a:t>仅存储 5 分钟以内的数据，持久化需要定制开发</a:t>
            </a:r>
            <a:br>
              <a:rPr lang="zh-CN" altLang="en-US" sz="1400" dirty="0">
                <a:solidFill>
                  <a:srgbClr val="FF0000"/>
                </a:solidFill>
              </a:rPr>
            </a:b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簇点链路</a:t>
            </a:r>
            <a:br>
              <a:rPr lang="zh-CN" altLang="en-US" sz="1400" dirty="0"/>
            </a:br>
            <a:r>
              <a:rPr lang="zh-CN" altLang="en-US" sz="1400" dirty="0"/>
              <a:t>展示资源调用链路，方便设置流控、降级规则；</a:t>
            </a:r>
            <a:br>
              <a:rPr lang="zh-CN" altLang="en-US" sz="1400" dirty="0"/>
            </a:br>
            <a:r>
              <a:rPr lang="zh-CN" altLang="en-US" sz="1400" dirty="0">
                <a:solidFill>
                  <a:srgbClr val="FF0000"/>
                </a:solidFill>
              </a:rPr>
              <a:t>内存中，仅展示启动后调用过的资源</a:t>
            </a: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流控规则</a:t>
            </a:r>
            <a:br>
              <a:rPr lang="zh-CN" altLang="en-US" sz="1400" dirty="0"/>
            </a:br>
            <a:r>
              <a:rPr lang="zh-CN" altLang="en-US" sz="1400" dirty="0"/>
              <a:t>流控规则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FlowRule</a:t>
            </a:r>
            <a:r>
              <a:rPr lang="en-US" altLang="zh-CN" sz="1400" dirty="0"/>
              <a:t>)</a:t>
            </a:r>
            <a:r>
              <a:rPr lang="zh-CN" altLang="en-US" sz="1400" dirty="0"/>
              <a:t>的增删改查</a:t>
            </a:r>
            <a:br>
              <a:rPr lang="zh-CN" altLang="en-US" sz="1400" dirty="0"/>
            </a:b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降级规则</a:t>
            </a:r>
            <a:br>
              <a:rPr lang="zh-CN" altLang="en-US" sz="1400" dirty="0"/>
            </a:br>
            <a:r>
              <a:rPr lang="zh-CN" altLang="en-US" sz="1400" dirty="0"/>
              <a:t>降级规则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DegradeRule</a:t>
            </a:r>
            <a:r>
              <a:rPr lang="en-US" altLang="zh-CN" sz="1400" dirty="0"/>
              <a:t>)</a:t>
            </a:r>
            <a:r>
              <a:rPr lang="zh-CN" altLang="en-US" sz="1400" dirty="0"/>
              <a:t>的增删改查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系统规则</a:t>
            </a:r>
            <a:br>
              <a:rPr lang="zh-CN" altLang="en-US" sz="1400" dirty="0"/>
            </a:br>
            <a:r>
              <a:rPr lang="zh-CN" altLang="en-US" sz="1400" dirty="0"/>
              <a:t>系统规则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SystemRule</a:t>
            </a:r>
            <a:r>
              <a:rPr lang="en-US" altLang="zh-CN" sz="1400" dirty="0"/>
              <a:t>)</a:t>
            </a:r>
            <a:r>
              <a:rPr lang="zh-CN" altLang="en-US" sz="1400" dirty="0"/>
              <a:t>的增删改查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机器列表</a:t>
            </a:r>
            <a:br>
              <a:rPr lang="zh-CN" altLang="en-US" sz="1400" dirty="0"/>
            </a:br>
            <a:r>
              <a:rPr lang="zh-CN" altLang="en-US" sz="1400" dirty="0"/>
              <a:t>提供机器自发现功能，方便查看集群机器数量和机器健康状况</a:t>
            </a:r>
          </a:p>
          <a:p>
            <a:r>
              <a:rPr lang="zh-CN" altLang="en-US" sz="1400" dirty="0"/>
              <a:t>     </a:t>
            </a:r>
            <a:r>
              <a:rPr lang="zh-CN" altLang="en-US" sz="1400" dirty="0">
                <a:solidFill>
                  <a:srgbClr val="FF0000"/>
                </a:solidFill>
              </a:rPr>
              <a:t>若应用已退出，过 5 分钟没有收到心跳，控制台就会标记对应机器为失联状态，但不会将对应应用从列表中移除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注：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      </a:t>
            </a:r>
            <a:r>
              <a:rPr lang="en-US" altLang="zh-CN" sz="1400" dirty="0">
                <a:sym typeface="+mn-ea"/>
              </a:rPr>
              <a:t>3</a:t>
            </a:r>
            <a:r>
              <a:rPr lang="zh-CN" altLang="en-US" sz="1400" dirty="0">
                <a:sym typeface="+mn-ea"/>
              </a:rPr>
              <a:t>种规则的持久化需要定制开发；</a:t>
            </a:r>
            <a:r>
              <a:rPr lang="en-US" altLang="zh-CN" sz="1400" dirty="0"/>
              <a:t>      </a:t>
            </a:r>
          </a:p>
          <a:p>
            <a:r>
              <a:rPr lang="zh-CN" altLang="en-US" sz="1400" dirty="0"/>
              <a:t>      规则配置是以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、端口为单位的，如果</a:t>
            </a:r>
            <a:r>
              <a:rPr lang="en-US" altLang="zh-CN" sz="1400" dirty="0"/>
              <a:t>1</a:t>
            </a:r>
            <a:r>
              <a:rPr lang="zh-CN" altLang="en-US" sz="1400" dirty="0"/>
              <a:t>个</a:t>
            </a:r>
            <a:r>
              <a:rPr lang="en-US" altLang="zh-CN" sz="1400" dirty="0" err="1"/>
              <a:t>dubbo</a:t>
            </a:r>
            <a:r>
              <a:rPr lang="zh-CN" altLang="en-US" sz="1400" dirty="0"/>
              <a:t>服务不同机器部了</a:t>
            </a:r>
            <a:r>
              <a:rPr lang="en-US" altLang="zh-CN" sz="1400" dirty="0"/>
              <a:t>4</a:t>
            </a:r>
            <a:r>
              <a:rPr lang="zh-CN" altLang="en-US" sz="1400" dirty="0"/>
              <a:t>个节点，各节点的规则是分开配置的；</a:t>
            </a:r>
          </a:p>
        </p:txBody>
      </p:sp>
    </p:spTree>
    <p:extLst>
      <p:ext uri="{BB962C8B-B14F-4D97-AF65-F5344CB8AC3E}">
        <p14:creationId xmlns:p14="http://schemas.microsoft.com/office/powerpoint/2010/main" val="119942053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Sentinel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提供一个轻量级的开源控制台，它提供机器发现、单机资源实时监控、集群资源汇总，以及规则管理的功能。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76B62B-2043-4C32-B3DE-B4C3A4E096EC}"/>
              </a:ext>
            </a:extLst>
          </p:cNvPr>
          <p:cNvSpPr txBox="1"/>
          <p:nvPr/>
        </p:nvSpPr>
        <p:spPr>
          <a:xfrm flipH="1">
            <a:off x="1174812" y="2578615"/>
            <a:ext cx="250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"</a:t>
            </a:r>
            <a:r>
              <a:rPr lang="zh-CN" altLang="en-US" dirty="0"/>
              <a:t>机器列表</a:t>
            </a:r>
            <a:r>
              <a:rPr lang="en-US" altLang="zh-CN" dirty="0"/>
              <a:t>"</a:t>
            </a:r>
            <a:r>
              <a:rPr lang="zh-CN" altLang="en-US" dirty="0"/>
              <a:t>中显示机器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44E461-B324-4B93-9550-B29A50FFFB56}"/>
              </a:ext>
            </a:extLst>
          </p:cNvPr>
          <p:cNvSpPr txBox="1"/>
          <p:nvPr/>
        </p:nvSpPr>
        <p:spPr>
          <a:xfrm>
            <a:off x="1174812" y="324433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成功接入控制台，机器列表中就会展示该的机器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6F7DFB-A8BE-48F6-8236-3FACEEA73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03" y="3613666"/>
            <a:ext cx="11918713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1406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显示刚刚调用的资源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1D83D7-980C-4320-BFE7-6B12251B4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494" y="4388906"/>
            <a:ext cx="8870449" cy="24690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141C65-B54D-41ED-81D6-F813CF43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812" y="2072225"/>
            <a:ext cx="9464860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6711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"</a:t>
            </a:r>
            <a:r>
              <a:rPr lang="zh-CN" altLang="en-US" b="1" dirty="0"/>
              <a:t>实时监控</a:t>
            </a:r>
            <a:r>
              <a:rPr lang="en-US" altLang="zh-CN" b="1" dirty="0"/>
              <a:t>"</a:t>
            </a:r>
            <a:r>
              <a:rPr lang="zh-CN" altLang="en-US" b="1" dirty="0"/>
              <a:t>汇总资源信息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F66E2E-DDE0-48FA-91E4-7C2E4F6D1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731" y="2170285"/>
            <a:ext cx="9083827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4848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规则管理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B0966B-9F07-421A-96B9-683045CB6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812" y="1922824"/>
            <a:ext cx="1767993" cy="43437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99CF4C-4BE1-4C7D-A29A-2AF0211005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0826" y="1818999"/>
            <a:ext cx="7270110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2855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规则管理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2F9D57-F0A5-48FA-8F5D-B2EA7A86F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706" y="1922824"/>
            <a:ext cx="7553325" cy="4600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0A3091-F30B-4D07-BAF9-AC018D2BE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59" y="1922824"/>
            <a:ext cx="1295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4690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647CE8-7F0F-4972-A694-812D86023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55055"/>
            <a:ext cx="12192000" cy="274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6780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4DC6E28-F0D5-4BE4-8EE3-0C3B91E62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059" y="1266825"/>
            <a:ext cx="86487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0882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018181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0920F5-69A1-47B8-8BBC-9B8815432F9C}"/>
              </a:ext>
            </a:extLst>
          </p:cNvPr>
          <p:cNvSpPr txBox="1"/>
          <p:nvPr/>
        </p:nvSpPr>
        <p:spPr>
          <a:xfrm>
            <a:off x="1264810" y="1648047"/>
            <a:ext cx="10197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Sentinel: </a:t>
            </a:r>
            <a:r>
              <a:rPr lang="zh-CN" altLang="en-US" dirty="0"/>
              <a:t>分布式系统的流量防卫兵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作用：随着微服务的流行，服务和服务之间的稳定性变得越来越重要。</a:t>
            </a:r>
            <a:r>
              <a:rPr lang="en-US" altLang="zh-CN" dirty="0"/>
              <a:t>Sentinel </a:t>
            </a:r>
            <a:r>
              <a:rPr lang="zh-CN" altLang="en-US" dirty="0"/>
              <a:t>以流量为切入点，从流量控制、熔断降级、系统负载保护等多个维度保护服务的稳定性。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7D60D-C6CD-46F0-BBAC-BB61106494E5}"/>
              </a:ext>
            </a:extLst>
          </p:cNvPr>
          <p:cNvSpPr txBox="1"/>
          <p:nvPr/>
        </p:nvSpPr>
        <p:spPr>
          <a:xfrm>
            <a:off x="1264810" y="3125375"/>
            <a:ext cx="9099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Sentinel </a:t>
            </a:r>
            <a:r>
              <a:rPr lang="zh-CN" altLang="en-US" dirty="0"/>
              <a:t>具有以下特征</a:t>
            </a:r>
            <a:r>
              <a:rPr lang="en-US" altLang="zh-C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丰富的应用场景</a:t>
            </a:r>
            <a:r>
              <a:rPr lang="zh-CN" altLang="en-US" dirty="0"/>
              <a:t>：</a:t>
            </a:r>
            <a:r>
              <a:rPr lang="en-US" altLang="zh-CN" dirty="0"/>
              <a:t>Sentinel </a:t>
            </a:r>
            <a:r>
              <a:rPr lang="zh-CN" altLang="en-US" dirty="0"/>
              <a:t>承接了阿里巴巴近 </a:t>
            </a:r>
            <a:r>
              <a:rPr lang="en-US" altLang="zh-CN" dirty="0"/>
              <a:t>10 </a:t>
            </a:r>
            <a:r>
              <a:rPr lang="zh-CN" altLang="en-US" dirty="0"/>
              <a:t>年的双十一大促流量的核心场景，例如秒杀（即突发流量控制在系统容量可以承受的范围）、消息削峰填谷、集群流量控制、实时熔断下游不可用应用等。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广泛的开源生态</a:t>
            </a:r>
            <a:r>
              <a:rPr lang="zh-CN" altLang="en-US" dirty="0"/>
              <a:t>：</a:t>
            </a:r>
            <a:r>
              <a:rPr lang="en-US" altLang="zh-CN" dirty="0"/>
              <a:t>Sentinel </a:t>
            </a:r>
            <a:r>
              <a:rPr lang="zh-CN" altLang="en-US" dirty="0"/>
              <a:t>提供开箱即用的与其它开源框架</a:t>
            </a:r>
            <a:r>
              <a:rPr lang="en-US" altLang="zh-CN" dirty="0"/>
              <a:t>/</a:t>
            </a:r>
            <a:r>
              <a:rPr lang="zh-CN" altLang="en-US" dirty="0"/>
              <a:t>库的整合模块，例如与 </a:t>
            </a:r>
            <a:r>
              <a:rPr lang="en-US" altLang="zh-CN" dirty="0"/>
              <a:t>Spring Cloud</a:t>
            </a:r>
            <a:r>
              <a:rPr lang="zh-CN" altLang="en-US" dirty="0"/>
              <a:t>、</a:t>
            </a:r>
            <a:r>
              <a:rPr lang="en-US" altLang="zh-CN" dirty="0"/>
              <a:t>Dubbo</a:t>
            </a:r>
            <a:r>
              <a:rPr lang="zh-CN" altLang="en-US" dirty="0"/>
              <a:t>、</a:t>
            </a:r>
            <a:r>
              <a:rPr lang="en-US" altLang="zh-CN" dirty="0" err="1"/>
              <a:t>gRPC</a:t>
            </a:r>
            <a:r>
              <a:rPr lang="en-US" altLang="zh-CN" dirty="0"/>
              <a:t> </a:t>
            </a:r>
            <a:r>
              <a:rPr lang="zh-CN" altLang="en-US" dirty="0"/>
              <a:t>的整合。您只需要引入相应的依赖并进行简单的配置即可快速地接入 </a:t>
            </a:r>
            <a:r>
              <a:rPr lang="en-US" altLang="zh-CN" dirty="0"/>
              <a:t>Sentinel</a:t>
            </a:r>
            <a:r>
              <a:rPr lang="zh-CN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完善的 </a:t>
            </a:r>
            <a:r>
              <a:rPr lang="en-US" altLang="zh-CN" b="1" dirty="0"/>
              <a:t>SPI </a:t>
            </a:r>
            <a:r>
              <a:rPr lang="zh-CN" altLang="en-US" b="1" dirty="0"/>
              <a:t>扩展点</a:t>
            </a:r>
            <a:r>
              <a:rPr lang="zh-CN" altLang="en-US" dirty="0"/>
              <a:t>：</a:t>
            </a:r>
            <a:r>
              <a:rPr lang="en-US" altLang="zh-CN" dirty="0"/>
              <a:t>Sentinel </a:t>
            </a:r>
            <a:r>
              <a:rPr lang="zh-CN" altLang="en-US" dirty="0"/>
              <a:t>提供简单易用、完善的 </a:t>
            </a:r>
            <a:r>
              <a:rPr lang="en-US" altLang="zh-CN" dirty="0"/>
              <a:t>SPI </a:t>
            </a:r>
            <a:r>
              <a:rPr lang="zh-CN" altLang="en-US" dirty="0"/>
              <a:t>扩展接口。您可以通过实现扩展接口来快速地定制逻辑。例如定制规则管理、适配动态数据源等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974900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动态规则扩展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970845" y="1670756"/>
            <a:ext cx="851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目前控制台的规则推送也是通过 规则查询更改 </a:t>
            </a:r>
            <a:r>
              <a:rPr lang="en-US" altLang="zh-CN" dirty="0"/>
              <a:t>HTTP </a:t>
            </a:r>
            <a:r>
              <a:rPr lang="zh-CN" altLang="en-US" dirty="0"/>
              <a:t>命令来更改规则。这也意味着</a:t>
            </a:r>
            <a:endParaRPr lang="en-US" altLang="zh-CN" dirty="0"/>
          </a:p>
          <a:p>
            <a:r>
              <a:rPr lang="zh-CN" altLang="en-US" dirty="0"/>
              <a:t>这些规则仅在内存态生效，应用重启之后，该规则会丢失。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1091F3-2E58-483E-94C0-5330DD2D37F1}"/>
              </a:ext>
            </a:extLst>
          </p:cNvPr>
          <p:cNvSpPr txBox="1"/>
          <p:nvPr/>
        </p:nvSpPr>
        <p:spPr>
          <a:xfrm>
            <a:off x="970845" y="2443811"/>
            <a:ext cx="4280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Sentinel </a:t>
            </a:r>
            <a:r>
              <a:rPr lang="zh-CN" altLang="en-US" dirty="0"/>
              <a:t>提供两种方式修改规则：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 </a:t>
            </a:r>
            <a:r>
              <a:rPr lang="en-US" altLang="zh-CN" dirty="0"/>
              <a:t>API </a:t>
            </a:r>
            <a:r>
              <a:rPr lang="zh-CN" altLang="en-US" dirty="0"/>
              <a:t>直接修改 </a:t>
            </a:r>
            <a:r>
              <a:rPr lang="en-US" altLang="zh-CN" dirty="0"/>
              <a:t>(</a:t>
            </a:r>
            <a:r>
              <a:rPr lang="en-US" altLang="zh-CN" dirty="0" err="1"/>
              <a:t>loadRules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 </a:t>
            </a:r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en-US" dirty="0"/>
              <a:t>适配不同数据源修改</a:t>
            </a:r>
          </a:p>
          <a:p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B29F09-9D52-4A86-8280-8E9D91E84E13}"/>
              </a:ext>
            </a:extLst>
          </p:cNvPr>
          <p:cNvSpPr/>
          <p:nvPr/>
        </p:nvSpPr>
        <p:spPr>
          <a:xfrm>
            <a:off x="970845" y="3586198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en-US" dirty="0"/>
              <a:t>扩展</a:t>
            </a:r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00AE7BC3-27E5-4607-A548-638CBECB3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615" y="2540490"/>
            <a:ext cx="6873836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7433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974900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动态规则扩展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7BA53B-7A31-47C7-91CA-51089E0338EF}"/>
              </a:ext>
            </a:extLst>
          </p:cNvPr>
          <p:cNvSpPr/>
          <p:nvPr/>
        </p:nvSpPr>
        <p:spPr>
          <a:xfrm>
            <a:off x="1185332" y="1789416"/>
            <a:ext cx="96745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en-US" dirty="0"/>
              <a:t>扩展常见的实现方式有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拉模式：客户端主动向某个规则管理中心定期轮询拉取规则，这个规则中心可以是 </a:t>
            </a:r>
            <a:r>
              <a:rPr lang="en-US" altLang="zh-CN" dirty="0"/>
              <a:t>RDBMS</a:t>
            </a:r>
            <a:r>
              <a:rPr lang="zh-CN" altLang="en-US" dirty="0"/>
              <a:t>、文件，甚至是 </a:t>
            </a:r>
            <a:r>
              <a:rPr lang="en-US" altLang="zh-CN" dirty="0"/>
              <a:t>VCS </a:t>
            </a:r>
            <a:r>
              <a:rPr lang="zh-CN" altLang="en-US" dirty="0"/>
              <a:t>等。这样做的方式是简单，缺点是无法及时获取变更；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推模式：规则中心统一推送，客户端通过注册监听器的方式时刻监听变化，比如使用 </a:t>
            </a:r>
            <a:r>
              <a:rPr lang="en-US" altLang="zh-CN" dirty="0" err="1"/>
              <a:t>Nacos</a:t>
            </a:r>
            <a:r>
              <a:rPr lang="zh-CN" altLang="en-US" dirty="0"/>
              <a:t>、</a:t>
            </a:r>
            <a:r>
              <a:rPr lang="en-US" altLang="zh-CN" dirty="0"/>
              <a:t>Zookeeper </a:t>
            </a:r>
            <a:r>
              <a:rPr lang="zh-CN" altLang="en-US" dirty="0"/>
              <a:t>等配置中心。这种方式有更好的实时性和一致性保证。</a:t>
            </a:r>
          </a:p>
        </p:txBody>
      </p:sp>
    </p:spTree>
    <p:extLst>
      <p:ext uri="{BB962C8B-B14F-4D97-AF65-F5344CB8AC3E}">
        <p14:creationId xmlns:p14="http://schemas.microsoft.com/office/powerpoint/2010/main" val="347103629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1487587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539E59-4B2F-4101-8964-289B46ACA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266" y="2562860"/>
            <a:ext cx="7145655" cy="429514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65D701B-B158-4376-916C-9549FD4F2035}"/>
              </a:ext>
            </a:extLst>
          </p:cNvPr>
          <p:cNvSpPr/>
          <p:nvPr/>
        </p:nvSpPr>
        <p:spPr>
          <a:xfrm>
            <a:off x="532556" y="1174679"/>
            <a:ext cx="10294470" cy="1707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在Sentinel 中，所有资源都对应一个资源名称以及一个执行链即：一系列插槽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Slot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每次资源访问都会创建Entry 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Entry 通过主流框架的适配自动创建或通过调用 API 显式创建；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每一个 Entry 创建的时候，同时也会关联改资源名的执行链；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每个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Slot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有不同指责；</a:t>
            </a:r>
          </a:p>
        </p:txBody>
      </p:sp>
    </p:spTree>
    <p:extLst>
      <p:ext uri="{BB962C8B-B14F-4D97-AF65-F5344CB8AC3E}">
        <p14:creationId xmlns:p14="http://schemas.microsoft.com/office/powerpoint/2010/main" val="28189776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1487587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098" name="Picture 2" descr="Slot Chain SPI">
            <a:extLst>
              <a:ext uri="{FF2B5EF4-FFF2-40B4-BE49-F238E27FC236}">
                <a16:creationId xmlns:a16="http://schemas.microsoft.com/office/drawing/2014/main" id="{BA7D1651-509C-48BB-B831-ACCE44D0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53" y="2299035"/>
            <a:ext cx="107442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1D10FE-BFB8-4941-9F6F-5E5DBDE2F966}"/>
              </a:ext>
            </a:extLst>
          </p:cNvPr>
          <p:cNvSpPr txBox="1"/>
          <p:nvPr/>
        </p:nvSpPr>
        <p:spPr>
          <a:xfrm>
            <a:off x="432353" y="1530409"/>
            <a:ext cx="9668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Sentinel </a:t>
            </a:r>
            <a:r>
              <a:rPr lang="zh-CN" altLang="en-US" dirty="0"/>
              <a:t>将 </a:t>
            </a:r>
            <a:r>
              <a:rPr lang="en-US" altLang="zh-CN" dirty="0" err="1"/>
              <a:t>SlotChainBuilder</a:t>
            </a:r>
            <a:r>
              <a:rPr lang="en-US" altLang="zh-CN" dirty="0"/>
              <a:t> </a:t>
            </a:r>
            <a:r>
              <a:rPr lang="zh-CN" altLang="en-US" dirty="0"/>
              <a:t>作为 </a:t>
            </a:r>
            <a:r>
              <a:rPr lang="en-US" altLang="zh-CN" dirty="0"/>
              <a:t>SPI </a:t>
            </a:r>
            <a:r>
              <a:rPr lang="zh-CN" altLang="en-US" dirty="0"/>
              <a:t>接口进行扩展，使得 </a:t>
            </a:r>
            <a:r>
              <a:rPr lang="en-US" altLang="zh-CN" dirty="0"/>
              <a:t>Slot Chain </a:t>
            </a:r>
            <a:r>
              <a:rPr lang="zh-CN" altLang="en-US" dirty="0"/>
              <a:t>具备了扩展的能力。</a:t>
            </a:r>
            <a:endParaRPr lang="en-US" altLang="zh-CN" dirty="0"/>
          </a:p>
          <a:p>
            <a:r>
              <a:rPr lang="zh-CN" altLang="en-US" dirty="0"/>
              <a:t>您可以自行加入自定义的 </a:t>
            </a:r>
            <a:r>
              <a:rPr lang="en-US" altLang="zh-CN" dirty="0"/>
              <a:t>slot </a:t>
            </a:r>
            <a:r>
              <a:rPr lang="zh-CN" altLang="en-US" dirty="0"/>
              <a:t>并编排 </a:t>
            </a:r>
            <a:r>
              <a:rPr lang="en-US" altLang="zh-CN" dirty="0"/>
              <a:t>slot </a:t>
            </a:r>
            <a:r>
              <a:rPr lang="zh-CN" altLang="en-US" dirty="0"/>
              <a:t>间的顺序，从而可以给 </a:t>
            </a:r>
            <a:r>
              <a:rPr lang="en-US" altLang="zh-CN" dirty="0"/>
              <a:t>Sentinel </a:t>
            </a:r>
            <a:r>
              <a:rPr lang="zh-CN" altLang="en-US" dirty="0"/>
              <a:t>添加自定义的功能。</a:t>
            </a:r>
          </a:p>
        </p:txBody>
      </p:sp>
    </p:spTree>
    <p:extLst>
      <p:ext uri="{BB962C8B-B14F-4D97-AF65-F5344CB8AC3E}">
        <p14:creationId xmlns:p14="http://schemas.microsoft.com/office/powerpoint/2010/main" val="3125159668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919908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流控规则：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8F115F-A5CF-4A5D-9DCB-72F3315E7695}"/>
              </a:ext>
            </a:extLst>
          </p:cNvPr>
          <p:cNvSpPr/>
          <p:nvPr/>
        </p:nvSpPr>
        <p:spPr>
          <a:xfrm>
            <a:off x="1103300" y="26218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resource</a:t>
            </a:r>
            <a:r>
              <a:rPr lang="zh-CN" altLang="en-US" dirty="0"/>
              <a:t>：资源名，即限流规则的作用对象</a:t>
            </a:r>
          </a:p>
          <a:p>
            <a:r>
              <a:rPr lang="en-US" altLang="zh-CN" dirty="0"/>
              <a:t>count: </a:t>
            </a:r>
            <a:r>
              <a:rPr lang="zh-CN" altLang="en-US" dirty="0"/>
              <a:t>限流阈值</a:t>
            </a:r>
          </a:p>
          <a:p>
            <a:r>
              <a:rPr lang="en-US" altLang="zh-CN" dirty="0"/>
              <a:t>grade: </a:t>
            </a:r>
            <a:r>
              <a:rPr lang="zh-CN" altLang="en-US" dirty="0"/>
              <a:t>限流阈值类型，</a:t>
            </a:r>
            <a:r>
              <a:rPr lang="en-US" altLang="zh-CN" dirty="0"/>
              <a:t>QPS </a:t>
            </a:r>
            <a:r>
              <a:rPr lang="zh-CN" altLang="en-US" dirty="0"/>
              <a:t>或线程数</a:t>
            </a:r>
          </a:p>
          <a:p>
            <a:r>
              <a:rPr lang="en-US" altLang="zh-CN" dirty="0"/>
              <a:t>strategy: </a:t>
            </a:r>
            <a:r>
              <a:rPr lang="zh-CN" altLang="en-US" dirty="0"/>
              <a:t>根据调用关系选择策略</a:t>
            </a:r>
            <a:endParaRPr lang="en-US" altLang="zh-CN" dirty="0"/>
          </a:p>
          <a:p>
            <a:r>
              <a:rPr lang="en-US" altLang="zh-CN" dirty="0" err="1"/>
              <a:t>controlBehavior</a:t>
            </a:r>
            <a:r>
              <a:rPr lang="en-US" altLang="zh-CN" dirty="0"/>
              <a:t>:</a:t>
            </a:r>
            <a:r>
              <a:rPr lang="zh-CN" altLang="en-US" dirty="0"/>
              <a:t>拦截后行为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0DC697-2A2B-4629-B00F-08C7B8114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891" y="3060700"/>
            <a:ext cx="671703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08945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360783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热点参数规则：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EB124F-4E57-47E9-9D83-ACF61118ECA3}"/>
              </a:ext>
            </a:extLst>
          </p:cNvPr>
          <p:cNvSpPr/>
          <p:nvPr/>
        </p:nvSpPr>
        <p:spPr>
          <a:xfrm>
            <a:off x="1103300" y="2007114"/>
            <a:ext cx="10137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何为热点？热点即经常访问的数据。很多时候我们希望统计某个热点数据中访问频次最高的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Top K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数据，并对其访问进行限制。比如：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商品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ID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为参数，统计一段时间内最常购买的商品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ID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并进行限制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用户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ID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为参数，针对一段时间内频繁访问的用户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ID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进行限制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122" name="Picture 2" descr="Sentinel Parameter Flow Control">
            <a:extLst>
              <a:ext uri="{FF2B5EF4-FFF2-40B4-BE49-F238E27FC236}">
                <a16:creationId xmlns:a16="http://schemas.microsoft.com/office/drawing/2014/main" id="{E1213DE9-985F-462C-BDC3-82F50BE2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04" y="3266662"/>
            <a:ext cx="85915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58181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360783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热点参数规则：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DBC636-B38B-4950-A60D-B0BDE9DEC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300" y="1981200"/>
            <a:ext cx="6858000" cy="2895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B5D74C-863A-426B-989B-878BD7ECF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300" y="4876800"/>
            <a:ext cx="56007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54818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919908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集群流控</a:t>
            </a:r>
            <a:r>
              <a:rPr lang="zh-CN" altLang="en-US" dirty="0">
                <a:sym typeface="+mn-ea"/>
              </a:rPr>
              <a:t>规则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和单机流控规则配置类似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8F115F-A5CF-4A5D-9DCB-72F3315E7695}"/>
              </a:ext>
            </a:extLst>
          </p:cNvPr>
          <p:cNvSpPr/>
          <p:nvPr/>
        </p:nvSpPr>
        <p:spPr>
          <a:xfrm>
            <a:off x="1103300" y="256623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resource</a:t>
            </a:r>
            <a:r>
              <a:rPr lang="zh-CN" altLang="en-US" dirty="0"/>
              <a:t>：资源名，即限流规则的作用对象</a:t>
            </a:r>
          </a:p>
          <a:p>
            <a:r>
              <a:rPr lang="en-US" altLang="zh-CN" dirty="0"/>
              <a:t>count: </a:t>
            </a:r>
            <a:r>
              <a:rPr lang="zh-CN" altLang="en-US" dirty="0"/>
              <a:t>限流阈值</a:t>
            </a:r>
          </a:p>
          <a:p>
            <a:r>
              <a:rPr lang="en-US" altLang="zh-CN" dirty="0"/>
              <a:t>grade: </a:t>
            </a:r>
            <a:r>
              <a:rPr lang="zh-CN" altLang="en-US" dirty="0"/>
              <a:t>限流阈值类型，</a:t>
            </a:r>
            <a:r>
              <a:rPr lang="en-US" altLang="zh-CN" dirty="0"/>
              <a:t>QPS </a:t>
            </a:r>
            <a:r>
              <a:rPr lang="zh-CN" altLang="en-US" dirty="0"/>
              <a:t>或线程数</a:t>
            </a:r>
          </a:p>
          <a:p>
            <a:r>
              <a:rPr lang="en-US" altLang="zh-CN" dirty="0"/>
              <a:t>strategy: </a:t>
            </a:r>
            <a:r>
              <a:rPr lang="zh-CN" altLang="en-US" dirty="0"/>
              <a:t>根据调用关系选择策略</a:t>
            </a:r>
            <a:endParaRPr lang="en-US" altLang="zh-CN" dirty="0"/>
          </a:p>
          <a:p>
            <a:r>
              <a:rPr lang="en-US" altLang="zh-CN" dirty="0" err="1"/>
              <a:t>controlBehavior</a:t>
            </a:r>
            <a:r>
              <a:rPr lang="en-US" altLang="zh-CN" dirty="0"/>
              <a:t>:</a:t>
            </a:r>
            <a:r>
              <a:rPr lang="zh-CN" altLang="en-US" dirty="0"/>
              <a:t>拦截后行为</a:t>
            </a:r>
            <a:endParaRPr lang="en-US" altLang="zh-CN" dirty="0"/>
          </a:p>
          <a:p>
            <a:r>
              <a:rPr lang="en-US" altLang="zh-CN" dirty="0" err="1"/>
              <a:t>clusterMode</a:t>
            </a:r>
            <a:r>
              <a:rPr lang="zh-CN" altLang="en-US" dirty="0"/>
              <a:t>：标识是否为集群限流配置</a:t>
            </a:r>
            <a:endParaRPr lang="en-US" altLang="zh-CN" dirty="0"/>
          </a:p>
          <a:p>
            <a:r>
              <a:rPr lang="en-US" altLang="zh-CN" dirty="0" err="1"/>
              <a:t>flowId</a:t>
            </a:r>
            <a:r>
              <a:rPr lang="zh-CN" altLang="en-US" dirty="0"/>
              <a:t>：全局唯一的规则 </a:t>
            </a:r>
            <a:r>
              <a:rPr lang="en-US" altLang="zh-CN" dirty="0"/>
              <a:t>ID</a:t>
            </a:r>
            <a:r>
              <a:rPr lang="zh-CN" altLang="en-US" dirty="0"/>
              <a:t>，由集群限流</a:t>
            </a:r>
            <a:endParaRPr lang="en-US" altLang="zh-CN" dirty="0"/>
          </a:p>
          <a:p>
            <a:r>
              <a:rPr lang="zh-CN" altLang="en-US" dirty="0"/>
              <a:t>管控端分配</a:t>
            </a:r>
            <a:endParaRPr lang="en-US" altLang="zh-CN" dirty="0"/>
          </a:p>
          <a:p>
            <a:r>
              <a:rPr lang="en-US" altLang="zh-CN" dirty="0" err="1"/>
              <a:t>thresholdType</a:t>
            </a:r>
            <a:r>
              <a:rPr lang="en-US" altLang="zh-CN" dirty="0"/>
              <a:t> </a:t>
            </a:r>
            <a:r>
              <a:rPr lang="zh-CN" altLang="en-US" dirty="0"/>
              <a:t>：阈值模式，默认（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为单机均摊，</a:t>
            </a:r>
            <a:r>
              <a:rPr lang="en-US" altLang="zh-CN" dirty="0"/>
              <a:t>1 </a:t>
            </a:r>
            <a:r>
              <a:rPr lang="zh-CN" altLang="en-US" dirty="0"/>
              <a:t>为全局阈值</a:t>
            </a:r>
            <a:endParaRPr lang="en-US" altLang="zh-CN" dirty="0"/>
          </a:p>
          <a:p>
            <a:r>
              <a:rPr lang="en-US" altLang="zh-CN" dirty="0" err="1"/>
              <a:t>fallbackToLocalWhenFail</a:t>
            </a:r>
            <a:r>
              <a:rPr lang="en-US" altLang="zh-CN" dirty="0"/>
              <a:t>:</a:t>
            </a:r>
            <a:r>
              <a:rPr lang="zh-CN" altLang="en-US" dirty="0"/>
              <a:t>在 </a:t>
            </a:r>
            <a:r>
              <a:rPr lang="en-US" altLang="zh-CN" dirty="0"/>
              <a:t>client </a:t>
            </a:r>
            <a:r>
              <a:rPr lang="zh-CN" altLang="en-US" dirty="0"/>
              <a:t>连接</a:t>
            </a:r>
            <a:endParaRPr lang="en-US" altLang="zh-CN" dirty="0"/>
          </a:p>
          <a:p>
            <a:r>
              <a:rPr lang="zh-CN" altLang="en-US" dirty="0"/>
              <a:t>失败或通信失败时，是否退化到本地</a:t>
            </a:r>
            <a:endParaRPr lang="en-US" altLang="zh-CN" dirty="0"/>
          </a:p>
          <a:p>
            <a:r>
              <a:rPr lang="zh-CN" altLang="en-US" dirty="0"/>
              <a:t>的限流模式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0BCA36-4006-427B-96D4-FA9AD3B39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891" y="3060700"/>
            <a:ext cx="671703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71395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919908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熔断降级</a:t>
            </a:r>
            <a:r>
              <a:rPr lang="zh-CN" altLang="en-US" dirty="0">
                <a:sym typeface="+mn-ea"/>
              </a:rPr>
              <a:t>规则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CD315D-AE73-4752-9E60-30E9BCD27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162" y="2566239"/>
            <a:ext cx="4838065" cy="257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35442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919908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系统保护</a:t>
            </a:r>
            <a:r>
              <a:rPr lang="zh-CN" altLang="en-US" dirty="0">
                <a:sym typeface="+mn-ea"/>
              </a:rPr>
              <a:t>规则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485AB9-F930-48D2-8229-6CE9ECF38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035" y="3145155"/>
            <a:ext cx="5009515" cy="22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0562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018181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0920F5-69A1-47B8-8BBC-9B8815432F9C}"/>
              </a:ext>
            </a:extLst>
          </p:cNvPr>
          <p:cNvSpPr txBox="1"/>
          <p:nvPr/>
        </p:nvSpPr>
        <p:spPr>
          <a:xfrm>
            <a:off x="1264810" y="1648047"/>
            <a:ext cx="1019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关于</a:t>
            </a:r>
            <a:r>
              <a:rPr lang="en-US" altLang="zh-CN" dirty="0"/>
              <a:t>Sentinel</a:t>
            </a:r>
            <a:r>
              <a:rPr lang="zh-CN" altLang="en-US" dirty="0"/>
              <a:t>的性能：</a:t>
            </a:r>
            <a:endParaRPr lang="en-US" altLang="zh-CN" dirty="0"/>
          </a:p>
          <a:p>
            <a:r>
              <a:rPr lang="zh-CN" altLang="en-US" dirty="0"/>
              <a:t>根据测试：单价</a:t>
            </a:r>
            <a:r>
              <a:rPr lang="en-US" altLang="zh-CN" dirty="0"/>
              <a:t>25w </a:t>
            </a:r>
            <a:r>
              <a:rPr lang="en-US" altLang="zh-CN" dirty="0" err="1"/>
              <a:t>qps</a:t>
            </a:r>
            <a:r>
              <a:rPr lang="zh-CN" altLang="en-US" dirty="0"/>
              <a:t>以下基本没啥影响 超过了这个值会有一个比较明显的</a:t>
            </a:r>
            <a:r>
              <a:rPr lang="en-US" altLang="zh-CN" dirty="0"/>
              <a:t>5%-10%</a:t>
            </a:r>
            <a:r>
              <a:rPr lang="zh-CN" altLang="en-US" dirty="0"/>
              <a:t>的下降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5F26ED-7433-4DC2-A655-258DC4FF69FC}"/>
              </a:ext>
            </a:extLst>
          </p:cNvPr>
          <p:cNvSpPr txBox="1"/>
          <p:nvPr/>
        </p:nvSpPr>
        <p:spPr>
          <a:xfrm>
            <a:off x="1270760" y="2590145"/>
            <a:ext cx="9741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关于监控数据：</a:t>
            </a:r>
            <a:endParaRPr lang="en-US" altLang="zh-CN" dirty="0"/>
          </a:p>
          <a:p>
            <a:r>
              <a:rPr lang="en-US" altLang="zh-CN" dirty="0"/>
              <a:t>Sentinel</a:t>
            </a:r>
            <a:r>
              <a:rPr lang="zh-CN" altLang="en-US" dirty="0"/>
              <a:t>对监控数据的做法是定时落盘到客户端，然后</a:t>
            </a:r>
            <a:r>
              <a:rPr lang="en-US" altLang="zh-CN" dirty="0"/>
              <a:t>Sentinel</a:t>
            </a:r>
            <a:r>
              <a:rPr lang="zh-CN" altLang="en-US" dirty="0"/>
              <a:t>提供接口去查询日志文件。所以</a:t>
            </a:r>
            <a:endParaRPr lang="en-US" altLang="zh-CN" dirty="0"/>
          </a:p>
          <a:p>
            <a:r>
              <a:rPr lang="en-US" altLang="zh-CN" dirty="0"/>
              <a:t>Sentinel</a:t>
            </a:r>
            <a:r>
              <a:rPr lang="zh-CN" altLang="en-US" dirty="0"/>
              <a:t>在监控数据上理论上是最少存储一天以上的数据，控制台展示的聚合数据，则只展示聚</a:t>
            </a:r>
            <a:endParaRPr lang="en-US" altLang="zh-CN" dirty="0"/>
          </a:p>
          <a:p>
            <a:r>
              <a:rPr lang="zh-CN" altLang="en-US" dirty="0"/>
              <a:t>合几分钟以内的统计数据。但是可以自己改写代码持久化这些监控数据。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A1ACFF-779A-43B6-96A2-23C7F2825E8C}"/>
              </a:ext>
            </a:extLst>
          </p:cNvPr>
          <p:cNvSpPr/>
          <p:nvPr/>
        </p:nvSpPr>
        <p:spPr>
          <a:xfrm>
            <a:off x="1264810" y="4067473"/>
            <a:ext cx="6096000" cy="12966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git</a:t>
            </a:r>
            <a:r>
              <a:rPr lang="zh-CN" altLang="en-US" dirty="0"/>
              <a:t>地址</a:t>
            </a:r>
            <a:r>
              <a:rPr lang="en-US" altLang="zh-CN" dirty="0"/>
              <a:t>: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主页</a:t>
            </a:r>
            <a:r>
              <a:rPr lang="en-US" altLang="zh-CN" dirty="0"/>
              <a:t>: </a:t>
            </a:r>
            <a:r>
              <a:rPr lang="zh-CN" altLang="en-US" dirty="0"/>
              <a:t>https://github.com/alibaba/Sentinel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wiki: </a:t>
            </a:r>
            <a:r>
              <a:rPr lang="zh-CN" altLang="en-US" dirty="0"/>
              <a:t> https://github.com/alibaba/Sentinel/wiki</a:t>
            </a:r>
          </a:p>
        </p:txBody>
      </p:sp>
    </p:spTree>
    <p:extLst>
      <p:ext uri="{BB962C8B-B14F-4D97-AF65-F5344CB8AC3E}">
        <p14:creationId xmlns:p14="http://schemas.microsoft.com/office/powerpoint/2010/main" val="3397218996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业务场景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D334C9D-8E88-4BF8-985C-D329F9D84685}"/>
              </a:ext>
            </a:extLst>
          </p:cNvPr>
          <p:cNvSpPr txBox="1"/>
          <p:nvPr/>
        </p:nvSpPr>
        <p:spPr>
          <a:xfrm>
            <a:off x="291548" y="1457739"/>
            <a:ext cx="10701969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grade</a:t>
            </a:r>
            <a:r>
              <a:rPr lang="zh-CN" altLang="en-US" dirty="0"/>
              <a:t>属性</a:t>
            </a:r>
            <a:r>
              <a:rPr lang="zh-CN" altLang="en-US" dirty="0">
                <a:sym typeface="+mn-ea"/>
              </a:rPr>
              <a:t>设置和适用场景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根据</a:t>
            </a:r>
            <a:r>
              <a:rPr lang="en-US" altLang="zh-CN" dirty="0" err="1">
                <a:sym typeface="+mn-ea"/>
              </a:rPr>
              <a:t>程数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场景：Service Consumer 作为客户端去调用远程服务。每一个服务都可能会依赖几个下游服务，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若某个服务 A 依赖的下游服务 B 出现了不稳定的情况，服务 A 请求 服务 B 的响应时间变长，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从而服务 A 调用服务 B 的线程就会产生堆积，最终可能耗尽服务 A 的线程数。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我们通过用并发线程数来控制对下游服务 B 的访问，来保证下游服务不可靠的时候，不会拖垮服务自身</a:t>
            </a:r>
            <a:endParaRPr lang="en-US" altLang="zh-CN" dirty="0">
              <a:sym typeface="+mn-ea"/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根据</a:t>
            </a:r>
            <a:r>
              <a:rPr lang="en-US" altLang="zh-CN" sz="2000" dirty="0"/>
              <a:t>QPS</a:t>
            </a:r>
          </a:p>
          <a:p>
            <a:r>
              <a:rPr lang="en-US" altLang="zh-CN" dirty="0" err="1"/>
              <a:t>controlBehavior</a:t>
            </a:r>
            <a:r>
              <a:rPr lang="zh-CN" altLang="en-US" dirty="0"/>
              <a:t>：</a:t>
            </a:r>
            <a:r>
              <a:rPr lang="zh-CN" altLang="en-US" sz="2000" dirty="0">
                <a:sym typeface="+mn-ea"/>
              </a:rPr>
              <a:t>直接拒绝</a:t>
            </a:r>
            <a:endParaRPr lang="en-US" altLang="zh-CN" sz="2000" dirty="0">
              <a:sym typeface="+mn-ea"/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场景：Service Provider 用于向外界提供服务，处理各个消费者的调用请求。为了保护 Provider</a:t>
            </a:r>
            <a:endParaRPr lang="en-US" altLang="zh-CN" sz="2000" dirty="0"/>
          </a:p>
          <a:p>
            <a:r>
              <a:rPr lang="zh-CN" altLang="en-US" sz="2000" dirty="0"/>
              <a:t> 不被激增的流量拖垮影响稳定性，可以给 Provider 配置 QPS 模式的限流，这样当每秒的请求</a:t>
            </a:r>
            <a:endParaRPr lang="en-US" altLang="zh-CN" sz="2000" dirty="0"/>
          </a:p>
          <a:p>
            <a:r>
              <a:rPr lang="zh-CN" altLang="en-US" sz="2000" dirty="0"/>
              <a:t>量超过设定的阈值时会自动拒绝多的请求</a:t>
            </a:r>
          </a:p>
          <a:p>
            <a:endParaRPr lang="zh-CN" altLang="en-US" sz="2000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584252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业务场景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0524153-F03C-4252-BE72-A664D14988D3}"/>
              </a:ext>
            </a:extLst>
          </p:cNvPr>
          <p:cNvSpPr/>
          <p:nvPr/>
        </p:nvSpPr>
        <p:spPr>
          <a:xfrm>
            <a:off x="572313" y="1382286"/>
            <a:ext cx="1003189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ym typeface="+mn-ea"/>
              </a:rPr>
              <a:t>strategy</a:t>
            </a:r>
            <a:r>
              <a:rPr lang="zh-CN" altLang="en-US" sz="2000" dirty="0">
                <a:sym typeface="+mn-ea"/>
              </a:rPr>
              <a:t>属性设置和适用场景</a:t>
            </a:r>
            <a:endParaRPr lang="zh-CN" altLang="en-US" sz="2000" dirty="0"/>
          </a:p>
          <a:p>
            <a:r>
              <a:rPr lang="zh-CN" altLang="en-US" sz="2000" dirty="0">
                <a:sym typeface="+mn-ea"/>
              </a:rPr>
              <a:t>根据调用方 </a:t>
            </a:r>
            <a:endParaRPr lang="en-US" altLang="zh-CN" sz="2000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ContextUtil.enter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resourceName</a:t>
            </a:r>
            <a:r>
              <a:rPr lang="en-US" altLang="zh-CN" dirty="0">
                <a:sym typeface="+mn-ea"/>
              </a:rPr>
              <a:t>, origin) </a:t>
            </a:r>
            <a:r>
              <a:rPr lang="en-US" altLang="zh-CN" dirty="0" err="1">
                <a:sym typeface="+mn-ea"/>
              </a:rPr>
              <a:t>方法中的</a:t>
            </a:r>
            <a:r>
              <a:rPr lang="en-US" altLang="zh-CN" dirty="0">
                <a:sym typeface="+mn-ea"/>
              </a:rPr>
              <a:t> origin </a:t>
            </a:r>
            <a:r>
              <a:rPr lang="en-US" altLang="zh-CN" dirty="0" err="1">
                <a:sym typeface="+mn-ea"/>
              </a:rPr>
              <a:t>参数标明了调用方身份</a:t>
            </a:r>
            <a:endParaRPr lang="en-US" altLang="zh-CN" sz="2000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limitApp</a:t>
            </a:r>
            <a:r>
              <a:rPr lang="zh-CN" altLang="en-US" dirty="0">
                <a:sym typeface="+mn-ea"/>
              </a:rPr>
              <a:t>：{some_origin_name}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特定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 &gt; other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除特定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 &gt; default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不区分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zh-CN" altLang="en-US" dirty="0">
                <a:sym typeface="+mn-ea"/>
              </a:rPr>
              <a:t>场景：根据不同调用方调用限流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r>
              <a:rPr lang="zh-CN" altLang="en-US" sz="2000" dirty="0">
                <a:sym typeface="+mn-ea"/>
              </a:rPr>
              <a:t>根据关联资源 </a:t>
            </a:r>
            <a:endParaRPr lang="en-US" altLang="zh-CN" sz="2000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refResource</a:t>
            </a:r>
            <a:r>
              <a:rPr lang="zh-CN" altLang="en-US" dirty="0">
                <a:sym typeface="+mn-ea"/>
              </a:rPr>
              <a:t>：关联的资源名称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场景：写库操作过于频繁时，读数据的请求会限流</a:t>
            </a: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r>
              <a:rPr lang="zh-CN" altLang="en-US" sz="2000" dirty="0">
                <a:sym typeface="+mn-ea"/>
              </a:rPr>
              <a:t>根据调用链路入口</a:t>
            </a:r>
            <a:r>
              <a:rPr lang="en-US" altLang="zh-CN" sz="2000" dirty="0">
                <a:sym typeface="+mn-ea"/>
              </a:rPr>
              <a:t> </a:t>
            </a:r>
          </a:p>
          <a:p>
            <a:r>
              <a:rPr lang="zh-CN" altLang="en-US" dirty="0"/>
              <a:t>场景：只根据调用链路某个入口的统计信息对资源限流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3236582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业务场景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0524153-F03C-4252-BE72-A664D14988D3}"/>
              </a:ext>
            </a:extLst>
          </p:cNvPr>
          <p:cNvSpPr/>
          <p:nvPr/>
        </p:nvSpPr>
        <p:spPr>
          <a:xfrm>
            <a:off x="572313" y="1368826"/>
            <a:ext cx="10031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ym typeface="+mn-ea"/>
              </a:rPr>
              <a:t>场景： 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0C7836-5091-4719-B5FA-92F17F92B67B}"/>
              </a:ext>
            </a:extLst>
          </p:cNvPr>
          <p:cNvSpPr/>
          <p:nvPr/>
        </p:nvSpPr>
        <p:spPr>
          <a:xfrm>
            <a:off x="767278" y="1738158"/>
            <a:ext cx="10657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Apache </a:t>
            </a:r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中，当消费者去消费消息的时候，无论是通过 </a:t>
            </a:r>
            <a:r>
              <a:rPr lang="en-US" altLang="zh-CN" dirty="0"/>
              <a:t>pull </a:t>
            </a:r>
            <a:r>
              <a:rPr lang="zh-CN" altLang="en-US" dirty="0"/>
              <a:t>的方式还是 </a:t>
            </a:r>
            <a:r>
              <a:rPr lang="en-US" altLang="zh-CN" dirty="0"/>
              <a:t>push </a:t>
            </a:r>
            <a:r>
              <a:rPr lang="zh-CN" altLang="en-US" dirty="0"/>
              <a:t>的方式，都可能会出现大批量的消息突刺。如果此时要处理所有消息，很可能会导致系统负载过高，影响稳定性。但其实可能后面几秒之内都没有消息投递，若直接把多余的消息丢掉则没有充分利用系统处理消息的能力。我们希望可以把消息突刺均摊到一段时间内，让系统负载保持在消息处理水位之下的同时尽可能地处理更多消息，从而起到“削峰填谷”的效果：</a:t>
            </a:r>
          </a:p>
        </p:txBody>
      </p:sp>
      <p:pic>
        <p:nvPicPr>
          <p:cNvPr id="7170" name="Picture 2" descr="åå³°å¡«è°·">
            <a:extLst>
              <a:ext uri="{FF2B5EF4-FFF2-40B4-BE49-F238E27FC236}">
                <a16:creationId xmlns:a16="http://schemas.microsoft.com/office/drawing/2014/main" id="{8C4278AE-3EB6-40A9-A6A5-8CE8DB0A7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808" y="3724102"/>
            <a:ext cx="58483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164638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295500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主流框架的适配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0524153-F03C-4252-BE72-A664D14988D3}"/>
              </a:ext>
            </a:extLst>
          </p:cNvPr>
          <p:cNvSpPr/>
          <p:nvPr/>
        </p:nvSpPr>
        <p:spPr>
          <a:xfrm>
            <a:off x="572313" y="1382286"/>
            <a:ext cx="1003189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Web Servlet</a:t>
            </a:r>
          </a:p>
          <a:p>
            <a:r>
              <a:rPr lang="zh-CN" altLang="en-US" dirty="0"/>
              <a:t>默认情况下，当请求被限流时会返回默认的提示页面。您也可以通过 </a:t>
            </a:r>
            <a:r>
              <a:rPr lang="en-US" altLang="zh-CN" dirty="0" err="1"/>
              <a:t>WebServletConfig.setBlockPage</a:t>
            </a:r>
            <a:r>
              <a:rPr lang="en-US" altLang="zh-CN" dirty="0"/>
              <a:t>(</a:t>
            </a:r>
            <a:r>
              <a:rPr lang="en-US" altLang="zh-CN" dirty="0" err="1"/>
              <a:t>blockPage</a:t>
            </a:r>
            <a:r>
              <a:rPr lang="en-US" altLang="zh-CN" dirty="0"/>
              <a:t>) </a:t>
            </a:r>
            <a:r>
              <a:rPr lang="zh-CN" altLang="en-US" dirty="0"/>
              <a:t>方法设定自定义的跳转 </a:t>
            </a:r>
            <a:r>
              <a:rPr lang="en-US" altLang="zh-CN" dirty="0"/>
              <a:t>URL</a:t>
            </a:r>
            <a:r>
              <a:rPr lang="zh-CN" altLang="en-US" dirty="0"/>
              <a:t>，当请求被限流时会自动跳转至设定好的 </a:t>
            </a:r>
            <a:r>
              <a:rPr lang="en-US" altLang="zh-CN" dirty="0"/>
              <a:t>URL</a:t>
            </a:r>
            <a:r>
              <a:rPr lang="zh-CN" altLang="en-US" dirty="0"/>
              <a:t>。同样也可以实现 </a:t>
            </a:r>
            <a:r>
              <a:rPr lang="en-US" altLang="zh-CN" dirty="0" err="1"/>
              <a:t>UrlBlockHandler</a:t>
            </a:r>
            <a:r>
              <a:rPr lang="en-US" altLang="zh-CN" dirty="0"/>
              <a:t> </a:t>
            </a:r>
            <a:r>
              <a:rPr lang="zh-CN" altLang="en-US" dirty="0"/>
              <a:t>接口并编写定制化的限流处理逻辑，然后将其注册至 </a:t>
            </a:r>
            <a:r>
              <a:rPr lang="en-US" altLang="zh-CN" dirty="0" err="1"/>
              <a:t>WebCallbackManager</a:t>
            </a:r>
            <a:r>
              <a:rPr lang="en-US" altLang="zh-CN" dirty="0"/>
              <a:t> </a:t>
            </a:r>
            <a:r>
              <a:rPr lang="zh-CN" altLang="en-US" dirty="0"/>
              <a:t>中。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Dubbo</a:t>
            </a:r>
          </a:p>
          <a:p>
            <a:r>
              <a:rPr lang="zh-CN" altLang="en-US" dirty="0"/>
              <a:t>限流粒度可以是服务接口和服务方法两种粒度：</a:t>
            </a:r>
          </a:p>
          <a:p>
            <a:endParaRPr lang="zh-CN" altLang="en-US" dirty="0"/>
          </a:p>
          <a:p>
            <a:r>
              <a:rPr lang="zh-CN" altLang="en-US" dirty="0"/>
              <a:t>服务接口：</a:t>
            </a:r>
            <a:r>
              <a:rPr lang="en-US" altLang="zh-CN" dirty="0" err="1"/>
              <a:t>resourceName</a:t>
            </a:r>
            <a:r>
              <a:rPr lang="en-US" altLang="zh-CN" dirty="0"/>
              <a:t> </a:t>
            </a:r>
            <a:r>
              <a:rPr lang="zh-CN" altLang="en-US" dirty="0"/>
              <a:t>为 接口全限定名，如 </a:t>
            </a:r>
            <a:r>
              <a:rPr lang="en-US" altLang="zh-CN" dirty="0" err="1"/>
              <a:t>com.alibaba.csp.sentinel.demo.dubbo.FooService</a:t>
            </a:r>
            <a:endParaRPr lang="en-US" altLang="zh-CN" dirty="0"/>
          </a:p>
          <a:p>
            <a:r>
              <a:rPr lang="zh-CN" altLang="en-US" dirty="0"/>
              <a:t>服务方法：</a:t>
            </a:r>
            <a:r>
              <a:rPr lang="en-US" altLang="zh-CN" dirty="0" err="1"/>
              <a:t>resourceName</a:t>
            </a:r>
            <a:r>
              <a:rPr lang="en-US" altLang="zh-CN" dirty="0"/>
              <a:t> </a:t>
            </a:r>
            <a:r>
              <a:rPr lang="zh-CN" altLang="en-US" dirty="0"/>
              <a:t>为 接口全限定名</a:t>
            </a:r>
            <a:r>
              <a:rPr lang="en-US" altLang="zh-CN" dirty="0"/>
              <a:t>:</a:t>
            </a:r>
            <a:r>
              <a:rPr lang="zh-CN" altLang="en-US" dirty="0"/>
              <a:t>方法签名，如 </a:t>
            </a:r>
            <a:r>
              <a:rPr lang="en-US" altLang="zh-CN" dirty="0" err="1"/>
              <a:t>com.alibaba.csp.sentinel.demo.dubbo.FooService:sayHello</a:t>
            </a:r>
            <a:r>
              <a:rPr lang="en-US" altLang="zh-CN" dirty="0"/>
              <a:t>(</a:t>
            </a:r>
            <a:r>
              <a:rPr lang="en-US" altLang="zh-CN" dirty="0" err="1"/>
              <a:t>java.lang.String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Spring Cloud</a:t>
            </a:r>
          </a:p>
          <a:p>
            <a:r>
              <a:rPr lang="en-US" altLang="zh-CN" dirty="0"/>
              <a:t>Spring Cloud Alibaba </a:t>
            </a:r>
            <a:r>
              <a:rPr lang="zh-CN" altLang="en-US" dirty="0"/>
              <a:t>默认为 </a:t>
            </a:r>
            <a:r>
              <a:rPr lang="en-US" altLang="zh-CN" dirty="0"/>
              <a:t>Sentinel </a:t>
            </a:r>
            <a:r>
              <a:rPr lang="zh-CN" altLang="en-US" dirty="0"/>
              <a:t>整合了 </a:t>
            </a:r>
            <a:r>
              <a:rPr lang="en-US" altLang="zh-CN" dirty="0"/>
              <a:t>Servlet </a:t>
            </a:r>
            <a:r>
              <a:rPr lang="zh-CN" altLang="en-US" dirty="0"/>
              <a:t>、</a:t>
            </a:r>
            <a:r>
              <a:rPr lang="en-US" altLang="zh-CN" dirty="0" err="1"/>
              <a:t>RestTemplate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FeignClient</a:t>
            </a:r>
            <a:r>
              <a:rPr lang="zh-CN" altLang="en-US" dirty="0"/>
              <a:t>。</a:t>
            </a:r>
            <a:r>
              <a:rPr lang="en-US" altLang="zh-CN" dirty="0"/>
              <a:t>Sentinel </a:t>
            </a:r>
            <a:r>
              <a:rPr lang="zh-CN" altLang="en-US" dirty="0"/>
              <a:t>在 </a:t>
            </a:r>
            <a:r>
              <a:rPr lang="en-US" altLang="zh-CN" dirty="0"/>
              <a:t>Spring Cloud </a:t>
            </a:r>
            <a:r>
              <a:rPr lang="zh-CN" altLang="en-US" dirty="0"/>
              <a:t>生态中，不仅补全了 </a:t>
            </a:r>
            <a:r>
              <a:rPr lang="en-US" altLang="zh-CN" dirty="0" err="1"/>
              <a:t>Hystrix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/>
              <a:t>Servlet </a:t>
            </a:r>
            <a:r>
              <a:rPr lang="zh-CN" altLang="en-US" dirty="0"/>
              <a:t>和 </a:t>
            </a:r>
            <a:r>
              <a:rPr lang="en-US" altLang="zh-CN" dirty="0" err="1"/>
              <a:t>RestTemplate</a:t>
            </a:r>
            <a:r>
              <a:rPr lang="en-US" altLang="zh-CN" dirty="0"/>
              <a:t> </a:t>
            </a:r>
            <a:r>
              <a:rPr lang="zh-CN" altLang="en-US" dirty="0"/>
              <a:t>这一块的空白，而且还完全兼容了 </a:t>
            </a:r>
            <a:r>
              <a:rPr lang="en-US" altLang="zh-CN" dirty="0" err="1"/>
              <a:t>Hystrix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 err="1"/>
              <a:t>FeignClient</a:t>
            </a:r>
            <a:r>
              <a:rPr lang="en-US" altLang="zh-CN" dirty="0"/>
              <a:t> </a:t>
            </a:r>
            <a:r>
              <a:rPr lang="zh-CN" altLang="en-US" dirty="0"/>
              <a:t>中限流降级的用法</a:t>
            </a:r>
            <a:r>
              <a:rPr lang="en-US" altLang="zh-CN" dirty="0"/>
              <a:t>,</a:t>
            </a:r>
            <a:r>
              <a:rPr lang="zh-CN" altLang="en-US" dirty="0"/>
              <a:t>最后还支持运行时灵活地配置和调整限流降级规则。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Apache </a:t>
            </a:r>
            <a:r>
              <a:rPr lang="en-US" altLang="zh-CN" dirty="0" err="1"/>
              <a:t>RocketMQ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gRPC</a:t>
            </a:r>
            <a:endParaRPr lang="en-US" altLang="zh-CN" dirty="0"/>
          </a:p>
          <a:p>
            <a:r>
              <a:rPr lang="en-US" altLang="zh-CN" sz="2400" dirty="0"/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1411575536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974900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滑动时间窗口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760EFEC-FB2D-4384-A15D-8E37A4BD5EEC}"/>
              </a:ext>
            </a:extLst>
          </p:cNvPr>
          <p:cNvCxnSpPr/>
          <p:nvPr/>
        </p:nvCxnSpPr>
        <p:spPr>
          <a:xfrm>
            <a:off x="2213113" y="2504661"/>
            <a:ext cx="329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0EB67BA-389E-4E82-A13E-B12C619816E9}"/>
              </a:ext>
            </a:extLst>
          </p:cNvPr>
          <p:cNvCxnSpPr/>
          <p:nvPr/>
        </p:nvCxnSpPr>
        <p:spPr>
          <a:xfrm flipV="1">
            <a:off x="2213113" y="2372139"/>
            <a:ext cx="0" cy="132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267F8C9-AD2B-4B2B-B7EF-2342B18E3796}"/>
              </a:ext>
            </a:extLst>
          </p:cNvPr>
          <p:cNvCxnSpPr/>
          <p:nvPr/>
        </p:nvCxnSpPr>
        <p:spPr>
          <a:xfrm flipV="1">
            <a:off x="2862470" y="2378765"/>
            <a:ext cx="0" cy="132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64AC576-18C6-4F00-A218-5BB059AB2AAF}"/>
              </a:ext>
            </a:extLst>
          </p:cNvPr>
          <p:cNvCxnSpPr/>
          <p:nvPr/>
        </p:nvCxnSpPr>
        <p:spPr>
          <a:xfrm flipV="1">
            <a:off x="3525078" y="2372139"/>
            <a:ext cx="0" cy="132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3DE7C75-227F-44F0-8DA1-86362F5FDB42}"/>
              </a:ext>
            </a:extLst>
          </p:cNvPr>
          <p:cNvCxnSpPr/>
          <p:nvPr/>
        </p:nvCxnSpPr>
        <p:spPr>
          <a:xfrm flipV="1">
            <a:off x="4174435" y="2372139"/>
            <a:ext cx="0" cy="132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A6D8223-1548-4C53-8C8B-D9E1F2B51ED2}"/>
              </a:ext>
            </a:extLst>
          </p:cNvPr>
          <p:cNvCxnSpPr/>
          <p:nvPr/>
        </p:nvCxnSpPr>
        <p:spPr>
          <a:xfrm flipV="1">
            <a:off x="4896678" y="2378765"/>
            <a:ext cx="0" cy="132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A0E4F04-139D-499B-A701-7559F6A94255}"/>
              </a:ext>
            </a:extLst>
          </p:cNvPr>
          <p:cNvCxnSpPr/>
          <p:nvPr/>
        </p:nvCxnSpPr>
        <p:spPr>
          <a:xfrm flipV="1">
            <a:off x="5512904" y="2372139"/>
            <a:ext cx="0" cy="132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EB41FFE-B73F-469D-941F-95F555753EFF}"/>
              </a:ext>
            </a:extLst>
          </p:cNvPr>
          <p:cNvCxnSpPr/>
          <p:nvPr/>
        </p:nvCxnSpPr>
        <p:spPr>
          <a:xfrm>
            <a:off x="2862470" y="3001618"/>
            <a:ext cx="329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668D423-BE46-4B9A-998D-B8123C66C671}"/>
              </a:ext>
            </a:extLst>
          </p:cNvPr>
          <p:cNvCxnSpPr/>
          <p:nvPr/>
        </p:nvCxnSpPr>
        <p:spPr>
          <a:xfrm flipV="1">
            <a:off x="2862470" y="2869096"/>
            <a:ext cx="0" cy="132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5B11FE1-2538-41B7-ACCB-6EE5EAE51893}"/>
              </a:ext>
            </a:extLst>
          </p:cNvPr>
          <p:cNvCxnSpPr/>
          <p:nvPr/>
        </p:nvCxnSpPr>
        <p:spPr>
          <a:xfrm flipV="1">
            <a:off x="3511827" y="2875722"/>
            <a:ext cx="0" cy="132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13EE664-90C1-4805-A021-86091D719689}"/>
              </a:ext>
            </a:extLst>
          </p:cNvPr>
          <p:cNvCxnSpPr/>
          <p:nvPr/>
        </p:nvCxnSpPr>
        <p:spPr>
          <a:xfrm flipV="1">
            <a:off x="4174435" y="2869096"/>
            <a:ext cx="0" cy="132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BA4A622-4D6F-4EAB-AE72-93D65A9695F9}"/>
              </a:ext>
            </a:extLst>
          </p:cNvPr>
          <p:cNvCxnSpPr/>
          <p:nvPr/>
        </p:nvCxnSpPr>
        <p:spPr>
          <a:xfrm flipV="1">
            <a:off x="4896678" y="2875722"/>
            <a:ext cx="0" cy="132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C27D3A0-FE06-4FF0-B03A-E8FC9CB997CA}"/>
              </a:ext>
            </a:extLst>
          </p:cNvPr>
          <p:cNvCxnSpPr/>
          <p:nvPr/>
        </p:nvCxnSpPr>
        <p:spPr>
          <a:xfrm flipV="1">
            <a:off x="5552661" y="2875722"/>
            <a:ext cx="0" cy="132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7E55EA5-BDA0-4C68-A908-E134A443BAF2}"/>
              </a:ext>
            </a:extLst>
          </p:cNvPr>
          <p:cNvCxnSpPr/>
          <p:nvPr/>
        </p:nvCxnSpPr>
        <p:spPr>
          <a:xfrm flipV="1">
            <a:off x="6162261" y="2869096"/>
            <a:ext cx="0" cy="132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大括号 8">
            <a:extLst>
              <a:ext uri="{FF2B5EF4-FFF2-40B4-BE49-F238E27FC236}">
                <a16:creationId xmlns:a16="http://schemas.microsoft.com/office/drawing/2014/main" id="{BE3F724C-773F-4725-9F0B-3CC4492DB9EB}"/>
              </a:ext>
            </a:extLst>
          </p:cNvPr>
          <p:cNvSpPr/>
          <p:nvPr/>
        </p:nvSpPr>
        <p:spPr>
          <a:xfrm rot="5400000">
            <a:off x="2491404" y="1954698"/>
            <a:ext cx="92767" cy="6493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A49488-0B56-43A7-BD43-B9AA46B69A59}"/>
              </a:ext>
            </a:extLst>
          </p:cNvPr>
          <p:cNvSpPr txBox="1"/>
          <p:nvPr/>
        </p:nvSpPr>
        <p:spPr>
          <a:xfrm>
            <a:off x="2213111" y="1922881"/>
            <a:ext cx="87464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200ms</a:t>
            </a:r>
            <a:endParaRPr lang="zh-CN" altLang="en-US" sz="1200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1D4AA61F-9D8B-477C-A8F7-861DD2604ECC}"/>
              </a:ext>
            </a:extLst>
          </p:cNvPr>
          <p:cNvSpPr/>
          <p:nvPr/>
        </p:nvSpPr>
        <p:spPr>
          <a:xfrm rot="5400000" flipH="1">
            <a:off x="4220174" y="1779107"/>
            <a:ext cx="650639" cy="32997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14A9724-411D-4F26-801D-5AB767A7DE55}"/>
              </a:ext>
            </a:extLst>
          </p:cNvPr>
          <p:cNvSpPr txBox="1"/>
          <p:nvPr/>
        </p:nvSpPr>
        <p:spPr>
          <a:xfrm>
            <a:off x="3686514" y="1215791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滑动前</a:t>
            </a:r>
            <a:r>
              <a:rPr lang="en-US" altLang="zh-CN" sz="1400" dirty="0"/>
              <a:t>1s</a:t>
            </a:r>
            <a:endParaRPr lang="zh-CN" altLang="en-US" sz="1400" dirty="0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2FF07142-F54F-4EA5-A341-19BD04381B7C}"/>
              </a:ext>
            </a:extLst>
          </p:cNvPr>
          <p:cNvSpPr/>
          <p:nvPr/>
        </p:nvSpPr>
        <p:spPr>
          <a:xfrm rot="16200000" flipH="1">
            <a:off x="3537686" y="234903"/>
            <a:ext cx="650639" cy="32997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B9CDB61-F0AE-4E38-AED9-39F6304A3398}"/>
              </a:ext>
            </a:extLst>
          </p:cNvPr>
          <p:cNvSpPr txBox="1"/>
          <p:nvPr/>
        </p:nvSpPr>
        <p:spPr>
          <a:xfrm>
            <a:off x="4369002" y="375004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滑动后</a:t>
            </a:r>
            <a:r>
              <a:rPr lang="en-US" altLang="zh-CN" sz="1400" dirty="0"/>
              <a:t>1s</a:t>
            </a:r>
            <a:endParaRPr lang="zh-CN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A9BC9CC-CD2B-471B-9E49-3C095E02DAF8}"/>
              </a:ext>
            </a:extLst>
          </p:cNvPr>
          <p:cNvSpPr/>
          <p:nvPr/>
        </p:nvSpPr>
        <p:spPr>
          <a:xfrm>
            <a:off x="9660836" y="15594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AE297C9-D88E-42E5-B01D-BFFE0DBC7B2D}"/>
              </a:ext>
            </a:extLst>
          </p:cNvPr>
          <p:cNvSpPr/>
          <p:nvPr/>
        </p:nvSpPr>
        <p:spPr>
          <a:xfrm>
            <a:off x="9660835" y="249941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944729-CFBB-49DA-9AD0-5244BEAAF5A1}"/>
              </a:ext>
            </a:extLst>
          </p:cNvPr>
          <p:cNvSpPr/>
          <p:nvPr/>
        </p:nvSpPr>
        <p:spPr>
          <a:xfrm>
            <a:off x="9660835" y="34393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46D77BA-43E2-4B8C-9CEB-2D3C59745677}"/>
              </a:ext>
            </a:extLst>
          </p:cNvPr>
          <p:cNvSpPr/>
          <p:nvPr/>
        </p:nvSpPr>
        <p:spPr>
          <a:xfrm>
            <a:off x="9660835" y="438412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875D10C-4228-406D-B361-449EBC999A23}"/>
              </a:ext>
            </a:extLst>
          </p:cNvPr>
          <p:cNvSpPr/>
          <p:nvPr/>
        </p:nvSpPr>
        <p:spPr>
          <a:xfrm>
            <a:off x="9660835" y="532889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B8DC10D-87FE-4753-A3FA-5F76A6650316}"/>
              </a:ext>
            </a:extLst>
          </p:cNvPr>
          <p:cNvSpPr txBox="1"/>
          <p:nvPr/>
        </p:nvSpPr>
        <p:spPr>
          <a:xfrm>
            <a:off x="9564037" y="11336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格式数组</a:t>
            </a:r>
          </a:p>
        </p:txBody>
      </p:sp>
    </p:spTree>
    <p:extLst>
      <p:ext uri="{BB962C8B-B14F-4D97-AF65-F5344CB8AC3E}">
        <p14:creationId xmlns:p14="http://schemas.microsoft.com/office/powerpoint/2010/main" val="130730184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漏桶算法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github.com/alibaba/Sentinel/wiki/image/queue.gif">
            <a:extLst>
              <a:ext uri="{FF2B5EF4-FFF2-40B4-BE49-F238E27FC236}">
                <a16:creationId xmlns:a16="http://schemas.microsoft.com/office/drawing/2014/main" id="{856CD95B-46F5-42DC-9B37-44C981947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74" y="1536927"/>
            <a:ext cx="7543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07004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集群流控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75E323-FA0F-4C99-972F-A968B96DE87C}"/>
              </a:ext>
            </a:extLst>
          </p:cNvPr>
          <p:cNvSpPr/>
          <p:nvPr/>
        </p:nvSpPr>
        <p:spPr>
          <a:xfrm>
            <a:off x="572313" y="1738158"/>
            <a:ext cx="104372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集群流控中共有两种身份：</a:t>
            </a:r>
          </a:p>
          <a:p>
            <a:r>
              <a:rPr lang="en-US" altLang="zh-CN"/>
              <a:t>Token Client</a:t>
            </a:r>
            <a:r>
              <a:rPr lang="zh-CN" altLang="en-US"/>
              <a:t>：集群流控客户端，用于向所属 </a:t>
            </a:r>
            <a:r>
              <a:rPr lang="en-US" altLang="zh-CN"/>
              <a:t>Token Server </a:t>
            </a:r>
            <a:r>
              <a:rPr lang="zh-CN" altLang="en-US"/>
              <a:t>通信请求 </a:t>
            </a:r>
            <a:r>
              <a:rPr lang="en-US" altLang="zh-CN"/>
              <a:t>token</a:t>
            </a:r>
            <a:r>
              <a:rPr lang="zh-CN" altLang="en-US"/>
              <a:t>。集群限流服务端会返回给客户端结果，决定是否限流。</a:t>
            </a:r>
          </a:p>
          <a:p>
            <a:r>
              <a:rPr lang="en-US" altLang="zh-CN"/>
              <a:t>Token Server</a:t>
            </a:r>
            <a:r>
              <a:rPr lang="zh-CN" altLang="en-US"/>
              <a:t>：即集群流控服务端，处理来自 </a:t>
            </a:r>
            <a:r>
              <a:rPr lang="en-US" altLang="zh-CN"/>
              <a:t>Token Client </a:t>
            </a:r>
            <a:r>
              <a:rPr lang="zh-CN" altLang="en-US"/>
              <a:t>的请求，根据配置的集群规则判断是否应该发放 </a:t>
            </a:r>
            <a:r>
              <a:rPr lang="en-US" altLang="zh-CN"/>
              <a:t>token</a:t>
            </a:r>
            <a:r>
              <a:rPr lang="zh-CN" altLang="en-US"/>
              <a:t>（是否允许通过）。</a:t>
            </a:r>
          </a:p>
        </p:txBody>
      </p:sp>
    </p:spTree>
    <p:extLst>
      <p:ext uri="{BB962C8B-B14F-4D97-AF65-F5344CB8AC3E}">
        <p14:creationId xmlns:p14="http://schemas.microsoft.com/office/powerpoint/2010/main" val="2101672372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5" name="pasted-image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43878" y="2463896"/>
            <a:ext cx="1919538" cy="112914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Shape 176" descr="NETEASE…"/>
          <p:cNvSpPr/>
          <p:nvPr/>
        </p:nvSpPr>
        <p:spPr>
          <a:xfrm>
            <a:off x="572313" y="565614"/>
            <a:ext cx="1272784" cy="32829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Kaola Center Training </a:t>
            </a:r>
          </a:p>
        </p:txBody>
      </p:sp>
      <p:sp>
        <p:nvSpPr>
          <p:cNvPr id="177" name="Shape 177"/>
          <p:cNvSpPr/>
          <p:nvPr/>
        </p:nvSpPr>
        <p:spPr>
          <a:xfrm>
            <a:off x="5019770" y="4289192"/>
            <a:ext cx="2616101" cy="66684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8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sz="4000"/>
              <a:t>感谢聆听！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018181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55732BD-AD86-49D2-96BA-8B7C8DFCAA7D}"/>
              </a:ext>
            </a:extLst>
          </p:cNvPr>
          <p:cNvSpPr txBox="1"/>
          <p:nvPr/>
        </p:nvSpPr>
        <p:spPr>
          <a:xfrm>
            <a:off x="1004712" y="159544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比较热门</a:t>
            </a:r>
            <a:r>
              <a:rPr lang="en-US" altLang="zh-CN" dirty="0"/>
              <a:t>,</a:t>
            </a:r>
            <a:r>
              <a:rPr lang="zh-CN" altLang="en-US" dirty="0"/>
              <a:t>迭代非常频繁</a:t>
            </a:r>
            <a:r>
              <a:rPr lang="en-US" altLang="zh-CN" dirty="0"/>
              <a:t>,</a:t>
            </a:r>
            <a:r>
              <a:rPr lang="zh-CN" altLang="en-US" dirty="0"/>
              <a:t> 可靠。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452857-4856-45CF-A68F-45100DAFA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712" y="1964778"/>
            <a:ext cx="6340389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2230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692497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比较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E3E2B43-A5F3-4758-93FC-DFAAABA82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991" y="1762125"/>
            <a:ext cx="6848475" cy="50958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EE13A2D-9CDB-4433-843F-1C7106D1A10A}"/>
              </a:ext>
            </a:extLst>
          </p:cNvPr>
          <p:cNvSpPr txBox="1"/>
          <p:nvPr/>
        </p:nvSpPr>
        <p:spPr>
          <a:xfrm>
            <a:off x="1470991" y="1283332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Sentinel </a:t>
            </a:r>
            <a:r>
              <a:rPr lang="zh-CN" altLang="en-US" dirty="0"/>
              <a:t>与 </a:t>
            </a:r>
            <a:r>
              <a:rPr lang="en-US" altLang="zh-CN" dirty="0" err="1"/>
              <a:t>Hystrix</a:t>
            </a:r>
            <a:r>
              <a:rPr lang="en-US" altLang="zh-CN" dirty="0"/>
              <a:t> </a:t>
            </a:r>
            <a:r>
              <a:rPr lang="zh-CN" altLang="en-US" dirty="0"/>
              <a:t>的对比：</a:t>
            </a:r>
          </a:p>
        </p:txBody>
      </p:sp>
    </p:spTree>
    <p:extLst>
      <p:ext uri="{BB962C8B-B14F-4D97-AF65-F5344CB8AC3E}">
        <p14:creationId xmlns:p14="http://schemas.microsoft.com/office/powerpoint/2010/main" val="178367984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3334246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800" dirty="0"/>
              <a:t>Sentinel </a:t>
            </a:r>
            <a:r>
              <a:rPr lang="zh-CN" altLang="en-US" sz="2800" dirty="0"/>
              <a:t>的主要特性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26" name="Picture 2" descr="Sentinel-features-overview">
            <a:extLst>
              <a:ext uri="{FF2B5EF4-FFF2-40B4-BE49-F238E27FC236}">
                <a16:creationId xmlns:a16="http://schemas.microsoft.com/office/drawing/2014/main" id="{B361A2F7-D78C-42D3-B81C-6AE27BA1E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" y="1168400"/>
            <a:ext cx="12192000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6078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3334246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800" dirty="0"/>
              <a:t>Sentinel </a:t>
            </a:r>
            <a:r>
              <a:rPr lang="zh-CN" altLang="en-US" sz="2800" dirty="0"/>
              <a:t>的开源生态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50" name="Picture 2" descr="Sentinel-opensource-eco">
            <a:extLst>
              <a:ext uri="{FF2B5EF4-FFF2-40B4-BE49-F238E27FC236}">
                <a16:creationId xmlns:a16="http://schemas.microsoft.com/office/drawing/2014/main" id="{17CDA034-FE22-4465-A503-E0E5B189F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06" y="1174679"/>
            <a:ext cx="9284104" cy="560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38578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2546916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800" dirty="0"/>
              <a:t>Who are using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B3DE121-71E4-4C01-830F-68C9A443E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74679"/>
            <a:ext cx="6607113" cy="35283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407D60-78E1-42E8-955C-B9C0001A0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13" y="1174679"/>
            <a:ext cx="4663844" cy="19356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4CFDEA-3653-4FF1-88AA-1777F6CFD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13" y="3110327"/>
            <a:ext cx="4610500" cy="18823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F94B13-F3E6-4FD5-8279-FDCF154570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113" y="4968076"/>
            <a:ext cx="4404742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7422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0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1487587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F291F1C-BA73-455B-8B8E-F0BE7D4E4913}"/>
              </a:ext>
            </a:extLst>
          </p:cNvPr>
          <p:cNvSpPr/>
          <p:nvPr/>
        </p:nvSpPr>
        <p:spPr>
          <a:xfrm>
            <a:off x="0" y="1020880"/>
            <a:ext cx="12191921" cy="5677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资源</a:t>
            </a:r>
            <a:endParaRPr lang="en-US" altLang="zh-CN" sz="32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Sentinel API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定义的代码。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一段代码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由应用程序提供的服务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由应用程序调用的其它应用提供的服务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资源名：用来标识资源，可以方法签名、URL、服务名称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zh-CN" altLang="en-US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规则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宋体" panose="02010600030101010101" pitchFamily="2" charset="-122"/>
                <a:cs typeface="宋体" panose="02010600030101010101" pitchFamily="2" charset="-122"/>
              </a:rPr>
              <a:t>围绕资源的实时状态设定的规则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。规则支持动态实时调整。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>
                <a:latin typeface="宋体" panose="02010600030101010101" pitchFamily="2" charset="-122"/>
                <a:cs typeface="宋体" panose="02010600030101010101" pitchFamily="2" charset="-122"/>
              </a:rPr>
              <a:t>流量控制规则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>
                <a:latin typeface="宋体" panose="02010600030101010101" pitchFamily="2" charset="-122"/>
                <a:cs typeface="宋体" panose="02010600030101010101" pitchFamily="2" charset="-122"/>
              </a:rPr>
              <a:t>熔断降级规则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>
                <a:latin typeface="宋体" panose="02010600030101010101" pitchFamily="2" charset="-122"/>
                <a:cs typeface="宋体" panose="02010600030101010101" pitchFamily="2" charset="-122"/>
              </a:rPr>
              <a:t>系统保护规则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47620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2907</Words>
  <Application>Microsoft Office PowerPoint</Application>
  <PresentationFormat>宽屏</PresentationFormat>
  <Paragraphs>263</Paragraphs>
  <Slides>37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-apple-system</vt:lpstr>
      <vt:lpstr>等线</vt:lpstr>
      <vt:lpstr>等线 Light</vt:lpstr>
      <vt:lpstr>苹方-简</vt:lpstr>
      <vt:lpstr>宋体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谭维明</dc:creator>
  <cp:lastModifiedBy>谭维明</cp:lastModifiedBy>
  <cp:revision>114</cp:revision>
  <dcterms:created xsi:type="dcterms:W3CDTF">2018-11-21T03:20:23Z</dcterms:created>
  <dcterms:modified xsi:type="dcterms:W3CDTF">2019-01-10T06:48:11Z</dcterms:modified>
</cp:coreProperties>
</file>