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60" r:id="rId2"/>
    <p:sldId id="384" r:id="rId3"/>
    <p:sldId id="425" r:id="rId4"/>
    <p:sldId id="386" r:id="rId5"/>
    <p:sldId id="387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24" r:id="rId20"/>
    <p:sldId id="412" r:id="rId21"/>
    <p:sldId id="402" r:id="rId22"/>
    <p:sldId id="426" r:id="rId23"/>
    <p:sldId id="427" r:id="rId24"/>
    <p:sldId id="403" r:id="rId25"/>
    <p:sldId id="411" r:id="rId26"/>
    <p:sldId id="409" r:id="rId27"/>
    <p:sldId id="404" r:id="rId28"/>
    <p:sldId id="410" r:id="rId29"/>
    <p:sldId id="429" r:id="rId30"/>
    <p:sldId id="428" r:id="rId31"/>
    <p:sldId id="408" r:id="rId32"/>
    <p:sldId id="431" r:id="rId33"/>
    <p:sldId id="432" r:id="rId34"/>
    <p:sldId id="430" r:id="rId35"/>
    <p:sldId id="406" r:id="rId36"/>
    <p:sldId id="34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海" initials="赵海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6868"/>
    <a:srgbClr val="C05050"/>
    <a:srgbClr val="95381F"/>
    <a:srgbClr val="C78E83"/>
    <a:srgbClr val="DFBFB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523" autoAdjust="0"/>
  </p:normalViewPr>
  <p:slideViewPr>
    <p:cSldViewPr>
      <p:cViewPr varScale="1">
        <p:scale>
          <a:sx n="85" d="100"/>
          <a:sy n="85" d="100"/>
        </p:scale>
        <p:origin x="1488" y="132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DC65151-9481-408C-96F3-7CE444FA7274}" type="datetime1">
              <a:rPr lang="zh-CN" altLang="en-US"/>
              <a:t>2019/1/7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A45C03-F956-401A-BCF3-1B5B0F352E22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7F4C1-0503-40EF-9A62-18091FAFF80B}" type="datetime1">
              <a:rPr lang="zh-CN" altLang="en-US" smtClean="0"/>
              <a:t>2019/1/7</a:t>
            </a:fld>
            <a:endParaRPr lang="zh-CN" altLang="en-US" sz="1200"/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D57AD-DFF6-4E53-80D5-6A3EC2F7E9B3}" type="slidenum">
              <a:rPr lang="zh-CN" altLang="en-US" smtClean="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4775" y="-57150"/>
            <a:ext cx="8048625" cy="687705"/>
          </a:xfrm>
        </p:spPr>
        <p:txBody>
          <a:bodyPr/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-635" y="0"/>
            <a:ext cx="9144635" cy="621030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027" name="Picture 6" descr="er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145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448425"/>
            <a:ext cx="2016125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2015490" y="6448425"/>
            <a:ext cx="7129145" cy="76200"/>
          </a:xfrm>
          <a:prstGeom prst="rect">
            <a:avLst/>
          </a:prstGeom>
          <a:solidFill>
            <a:srgbClr val="BD2638"/>
          </a:solidFill>
          <a:ln w="9525">
            <a:solidFill>
              <a:srgbClr val="BD2638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/>
        </p:nvSpPr>
        <p:spPr bwMode="auto">
          <a:xfrm>
            <a:off x="0" y="-134938"/>
            <a:ext cx="3095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-12700" y="6350"/>
            <a:ext cx="9144000" cy="6858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1341438"/>
            <a:ext cx="9144000" cy="3095625"/>
          </a:xfrm>
          <a:prstGeom prst="rect">
            <a:avLst/>
          </a:prstGeom>
          <a:solidFill>
            <a:srgbClr val="BD26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6" name="Picture 8" descr="e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2087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1" descr="er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724400"/>
            <a:ext cx="2571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438400"/>
            <a:ext cx="9144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br>
              <a:rPr lang="en-US" altLang="zh-CN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r>
              <a:rPr lang="en-US" altLang="zh-CN" sz="1800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dirty="0">
                <a:solidFill>
                  <a:schemeClr val="accent3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平台研发部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68" y="3929066"/>
            <a:ext cx="20002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2018-09-10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Sentinel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种规则：流量控制规则、熔断降级规则以及系统保护规则。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流量控制规则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(FlowRule)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https://github.com/alibaba/Sentinel/wiki/%E6%B5%81%E9%87%8F%E6%8E%A7%E5%88%B6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2426970"/>
            <a:ext cx="6717030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6190" y="1809750"/>
            <a:ext cx="675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会根据预设的规则，结合前面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NodeSelectorSlot、ClusterNodeBuilderSlot、StatistcSlot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l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590" y="715645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Sentinel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种规则：流量控制规则、熔断降级规则以及系统保护规则。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流量控制规则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(FlowRule)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https://github.com/alibaba/Sentinel/wiki/%E6%B5%81%E9%87%8F%E6%8E%A7%E5%88%B6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680" y="1963420"/>
            <a:ext cx="65087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grade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 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程数 public static final int FLOW_GRADE_THREAD = 0;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QPS public static final int FLOW_GRADE_QPS = 1;</a:t>
            </a: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strategy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根据调用方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final int STRATEGY_DIRECT = 0;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根据关联资源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final int STRATEGY_RELATE = 1;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根据调用链路入口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public static final int STRATEGY_CHAIN = 2;</a:t>
            </a: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controlBehavior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匀速排队 public static final int CONTROL_BEHAVIOR_RATE_LIMITER = 2;</a:t>
            </a:r>
          </a:p>
          <a:p>
            <a:pPr marL="0" indent="0">
              <a:buFont typeface="+mj-ea"/>
              <a:buNone/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/>
              <a:t>1.</a:t>
            </a:r>
            <a:r>
              <a:rPr lang="zh-CN" altLang="en-US" sz="1400" b="1" dirty="0">
                <a:sym typeface="+mn-ea"/>
              </a:rPr>
              <a:t>流量控制规则</a:t>
            </a:r>
            <a:r>
              <a:rPr lang="en-US" altLang="zh-CN" sz="1400" b="1" dirty="0">
                <a:sym typeface="+mn-ea"/>
              </a:rPr>
              <a:t>(FlowRule)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/>
              <a:t>https://github.com/alibaba/Sentinel/wiki/%E6%B5%81%E9%87%8F%E6%8E%A7%E5%88%B6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4925" y="1891665"/>
            <a:ext cx="65087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ea"/>
              <a:buNone/>
            </a:pPr>
            <a:r>
              <a:rPr lang="en-US" altLang="zh-CN" sz="1400" dirty="0"/>
              <a:t>grade</a:t>
            </a:r>
            <a:r>
              <a:rPr lang="zh-CN" altLang="en-US" sz="1400" dirty="0"/>
              <a:t>属性 </a:t>
            </a:r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根据</a:t>
            </a:r>
            <a:r>
              <a:rPr lang="en-US" altLang="zh-CN" sz="1400" dirty="0" err="1">
                <a:sym typeface="+mn-ea"/>
              </a:rPr>
              <a:t>程数</a:t>
            </a:r>
            <a:r>
              <a:rPr lang="en-US" altLang="zh-CN" sz="1400" dirty="0">
                <a:sym typeface="+mn-ea"/>
              </a:rPr>
              <a:t> public static final int FLOW_GRADE_THREAD = 0;</a:t>
            </a:r>
          </a:p>
          <a:p>
            <a:pPr marL="0" indent="0">
              <a:buFont typeface="+mj-ea"/>
              <a:buNone/>
            </a:pPr>
            <a:endParaRPr lang="en-US" altLang="zh-CN" sz="14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场景：Service Consumer 作为客户端去调用远程服务。每一个服务都可能会依赖几个下游服务，若某个服务 A 依赖的下游服务 B 出现了不稳定的情况，服务 A 请求 服务 B 的响应时间变长，从而服务 A 调用服务 B 的线程就会产生堆积，最终可能耗尽服务 A 的线程数。我们通过用并发线程数来控制对下游服务 B 的访问，来保证下游服务不可靠的时候，不会拖垮服务自身</a:t>
            </a:r>
            <a:endParaRPr lang="zh-CN" altLang="en-US" sz="14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推荐</a:t>
            </a:r>
            <a:r>
              <a:rPr lang="en-US" altLang="zh-CN" sz="1200" dirty="0" err="1">
                <a:solidFill>
                  <a:srgbClr val="FF0000"/>
                </a:solidFill>
                <a:sym typeface="+mn-ea"/>
              </a:rPr>
              <a:t>cosumer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端配置</a:t>
            </a:r>
            <a:endParaRPr lang="zh-CN" altLang="en-US" sz="1400" dirty="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400" dirty="0"/>
          </a:p>
          <a:p>
            <a:pPr marL="0" indent="0">
              <a:buFont typeface="+mj-ea"/>
              <a:buNone/>
            </a:pPr>
            <a:r>
              <a:rPr lang="zh-CN" altLang="en-US" sz="1400" dirty="0"/>
              <a:t>根据</a:t>
            </a:r>
            <a:r>
              <a:rPr lang="en-US" altLang="zh-CN" sz="1400" dirty="0"/>
              <a:t>QPS public static final int FLOW_GRADE_QPS = 1;</a:t>
            </a:r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超过</a:t>
            </a:r>
            <a:r>
              <a:rPr lang="en-US" altLang="zh-CN" sz="1400" dirty="0"/>
              <a:t>count</a:t>
            </a:r>
            <a:r>
              <a:rPr lang="zh-CN" altLang="en-US" sz="1400" dirty="0"/>
              <a:t>阈值，直接决绝，比如压测确定了系统的处理能力</a:t>
            </a:r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给系统一个预热实践，逐渐提升流量到阈值</a:t>
            </a:r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匀速器 public static final int CONTROL_BEHAVIOR_RATE_LIMITER = 2;</a:t>
            </a:r>
            <a:endParaRPr lang="en-US" altLang="zh-CN" sz="14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均匀的速度控制流量，漏桶算法</a:t>
            </a:r>
          </a:p>
          <a:p>
            <a:pPr marL="0" indent="0">
              <a:buFont typeface="+mj-ea"/>
              <a:buNone/>
            </a:pPr>
            <a:endParaRPr lang="zh-CN" altLang="en-US" sz="14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场景：Service Provider 用于向外界提供服务，处理各个消费者的调用请求。为了保护 Provider 不被激增的流量拖垮影响稳定性，可以给 Provider 配置 QPS 模式的限流，这样当每秒的请求量超过设定的阈值时会自动拒绝多的请求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推荐</a:t>
            </a:r>
            <a:r>
              <a:rPr lang="en-US" altLang="zh-CN" sz="1200" dirty="0">
                <a:solidFill>
                  <a:srgbClr val="FF0000"/>
                </a:solidFill>
              </a:rPr>
              <a:t>provider</a:t>
            </a:r>
            <a:r>
              <a:rPr lang="zh-CN" altLang="en-US" sz="1200" dirty="0">
                <a:solidFill>
                  <a:srgbClr val="FF0000"/>
                </a:solidFill>
              </a:rPr>
              <a:t>端配置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2385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/>
              <a:t>1.</a:t>
            </a:r>
            <a:r>
              <a:rPr lang="zh-CN" altLang="en-US" sz="1400" b="1" dirty="0">
                <a:sym typeface="+mn-ea"/>
              </a:rPr>
              <a:t>流量控制规则</a:t>
            </a:r>
            <a:r>
              <a:rPr lang="en-US" altLang="zh-CN" sz="1400" b="1" dirty="0">
                <a:sym typeface="+mn-ea"/>
              </a:rPr>
              <a:t>(FlowRule)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/>
              <a:t>https://github.com/alibaba/Sentinel/wiki/%E6%B5%81%E9%87%8F%E6%8E%A7%E5%88%B6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680" y="1963420"/>
            <a:ext cx="650875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ea"/>
              <a:buNone/>
            </a:pPr>
            <a:r>
              <a:rPr lang="en-US" altLang="zh-CN" sz="1400" dirty="0">
                <a:sym typeface="+mn-ea"/>
              </a:rPr>
              <a:t>strategy</a:t>
            </a:r>
            <a:r>
              <a:rPr lang="zh-CN" altLang="en-US" sz="1400" dirty="0">
                <a:sym typeface="+mn-ea"/>
              </a:rPr>
              <a:t>属性</a:t>
            </a:r>
            <a:endParaRPr lang="zh-CN" altLang="en-US" sz="1400" dirty="0"/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根据调用方 </a:t>
            </a:r>
            <a:r>
              <a:rPr lang="en-US" altLang="zh-CN" sz="1400" dirty="0">
                <a:sym typeface="+mn-ea"/>
              </a:rPr>
              <a:t>public static final int STRATEGY_DIRECT = 0;</a:t>
            </a:r>
          </a:p>
          <a:p>
            <a:pPr marL="0" indent="0">
              <a:buFont typeface="+mj-ea"/>
              <a:buNone/>
            </a:pPr>
            <a:r>
              <a:rPr lang="en-US" altLang="zh-CN" sz="1200" dirty="0" err="1">
                <a:sym typeface="+mn-ea"/>
              </a:rPr>
              <a:t>ContextUtil.enter</a:t>
            </a:r>
            <a:r>
              <a:rPr lang="en-US" altLang="zh-CN" sz="1200" dirty="0">
                <a:sym typeface="+mn-ea"/>
              </a:rPr>
              <a:t>(</a:t>
            </a:r>
            <a:r>
              <a:rPr lang="en-US" altLang="zh-CN" sz="1200" dirty="0" err="1">
                <a:sym typeface="+mn-ea"/>
              </a:rPr>
              <a:t>resourceName</a:t>
            </a:r>
            <a:r>
              <a:rPr lang="en-US" altLang="zh-CN" sz="1200" dirty="0">
                <a:sym typeface="+mn-ea"/>
              </a:rPr>
              <a:t>, origin) </a:t>
            </a:r>
            <a:r>
              <a:rPr lang="en-US" altLang="zh-CN" sz="1200" dirty="0" err="1">
                <a:sym typeface="+mn-ea"/>
              </a:rPr>
              <a:t>方法中的</a:t>
            </a:r>
            <a:r>
              <a:rPr lang="en-US" altLang="zh-CN" sz="1200" dirty="0">
                <a:sym typeface="+mn-ea"/>
              </a:rPr>
              <a:t> origin </a:t>
            </a:r>
            <a:r>
              <a:rPr lang="en-US" altLang="zh-CN" sz="1200" dirty="0" err="1">
                <a:sym typeface="+mn-ea"/>
              </a:rPr>
              <a:t>参数标明了调用方身份</a:t>
            </a:r>
            <a:endParaRPr lang="en-US" altLang="zh-CN" sz="14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 dirty="0" err="1">
                <a:sym typeface="+mn-ea"/>
              </a:rPr>
              <a:t>limitApp</a:t>
            </a:r>
            <a:r>
              <a:rPr lang="zh-CN" altLang="en-US" sz="1200" dirty="0">
                <a:sym typeface="+mn-ea"/>
              </a:rPr>
              <a:t>：{some_origin_name}</a:t>
            </a:r>
            <a:r>
              <a:rPr lang="en-US" altLang="zh-CN" sz="1200" dirty="0">
                <a:sym typeface="+mn-ea"/>
              </a:rPr>
              <a:t>(</a:t>
            </a:r>
            <a:r>
              <a:rPr lang="zh-CN" altLang="en-US" sz="1200" dirty="0">
                <a:sym typeface="+mn-ea"/>
              </a:rPr>
              <a:t>特定</a:t>
            </a:r>
            <a:r>
              <a:rPr lang="en-US" altLang="zh-CN" sz="1200" dirty="0">
                <a:sym typeface="+mn-ea"/>
              </a:rPr>
              <a:t>)</a:t>
            </a:r>
            <a:r>
              <a:rPr lang="zh-CN" altLang="en-US" sz="1200" dirty="0">
                <a:sym typeface="+mn-ea"/>
              </a:rPr>
              <a:t> &gt; other</a:t>
            </a:r>
            <a:r>
              <a:rPr lang="en-US" altLang="zh-CN" sz="1200" dirty="0">
                <a:sym typeface="+mn-ea"/>
              </a:rPr>
              <a:t>(</a:t>
            </a:r>
            <a:r>
              <a:rPr lang="zh-CN" altLang="en-US" sz="1200" dirty="0">
                <a:sym typeface="+mn-ea"/>
              </a:rPr>
              <a:t>除特定</a:t>
            </a:r>
            <a:r>
              <a:rPr lang="en-US" altLang="zh-CN" sz="1200" dirty="0">
                <a:sym typeface="+mn-ea"/>
              </a:rPr>
              <a:t>)</a:t>
            </a:r>
            <a:r>
              <a:rPr lang="zh-CN" altLang="en-US" sz="1200" dirty="0">
                <a:sym typeface="+mn-ea"/>
              </a:rPr>
              <a:t> &gt; default</a:t>
            </a:r>
            <a:r>
              <a:rPr lang="en-US" altLang="zh-CN" sz="1200" dirty="0">
                <a:sym typeface="+mn-ea"/>
              </a:rPr>
              <a:t>(</a:t>
            </a:r>
            <a:r>
              <a:rPr lang="zh-CN" altLang="en-US" sz="1200" dirty="0">
                <a:sym typeface="+mn-ea"/>
              </a:rPr>
              <a:t>不区分</a:t>
            </a:r>
            <a:r>
              <a:rPr lang="en-US" altLang="zh-CN" sz="1200" dirty="0">
                <a:sym typeface="+mn-ea"/>
              </a:rPr>
              <a:t>)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场景：根据不同调用方调用限流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根据关联资源 </a:t>
            </a:r>
            <a:r>
              <a:rPr lang="en-US" altLang="zh-CN" sz="1400" dirty="0">
                <a:sym typeface="+mn-ea"/>
              </a:rPr>
              <a:t>public static final int STRATEGY_RELATE = 1;</a:t>
            </a:r>
          </a:p>
          <a:p>
            <a:pPr marL="0" indent="0">
              <a:buFont typeface="+mj-ea"/>
              <a:buNone/>
            </a:pPr>
            <a:r>
              <a:rPr lang="en-US" altLang="zh-CN" sz="1200" dirty="0" err="1">
                <a:sym typeface="+mn-ea"/>
              </a:rPr>
              <a:t>refResource</a:t>
            </a:r>
            <a:r>
              <a:rPr lang="zh-CN" altLang="en-US" sz="1200" dirty="0">
                <a:sym typeface="+mn-ea"/>
              </a:rPr>
              <a:t>：关联的资源名称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场景：写库操作过于频繁时，读数据的请求会限流</a:t>
            </a:r>
          </a:p>
          <a:p>
            <a:pPr marL="0" indent="0">
              <a:buFont typeface="+mj-ea"/>
              <a:buNone/>
            </a:pP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400" dirty="0">
                <a:sym typeface="+mn-ea"/>
              </a:rPr>
              <a:t>根据调用链路入口</a:t>
            </a:r>
            <a:r>
              <a:rPr lang="en-US" altLang="zh-CN" sz="1400" dirty="0">
                <a:sym typeface="+mn-ea"/>
              </a:rPr>
              <a:t> public static final int STRATEGY_CHAIN = 2;</a:t>
            </a:r>
            <a:endParaRPr lang="zh-CN" altLang="en-US" sz="12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场景：只根据调用链路某个入口的统计信息对资源限流</a:t>
            </a:r>
            <a:endParaRPr lang="zh-CN" altLang="en-US" sz="1400" dirty="0"/>
          </a:p>
          <a:p>
            <a:pPr marL="0" indent="0">
              <a:buFont typeface="+mj-ea"/>
              <a:buNone/>
            </a:pPr>
            <a:endParaRPr lang="zh-CN" altLang="en-US" sz="1400" dirty="0"/>
          </a:p>
          <a:p>
            <a:pPr marL="0" indent="0">
              <a:buFont typeface="+mj-ea"/>
              <a:buNone/>
            </a:pP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/>
              <a:t>2.</a:t>
            </a:r>
            <a:r>
              <a:rPr lang="zh-CN" altLang="en-US" sz="1400" b="1" dirty="0"/>
              <a:t>熔断降级</a:t>
            </a:r>
            <a:r>
              <a:rPr lang="zh-CN" altLang="en-US" sz="1400" b="1" dirty="0">
                <a:sym typeface="+mn-ea"/>
              </a:rPr>
              <a:t>规则</a:t>
            </a:r>
            <a:r>
              <a:rPr lang="en-US" altLang="zh-CN" sz="1400" b="1" dirty="0">
                <a:sym typeface="+mn-ea"/>
              </a:rPr>
              <a:t>(DegradeRule)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/>
              <a:t>https://github.com/alibaba/Sentinel/wiki/%E7%86%94%E6%96%AD%E9%99%8D%E7%BA%A7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143760"/>
            <a:ext cx="4838065" cy="25711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sym typeface="+mn-ea"/>
              </a:rPr>
              <a:t>2.</a:t>
            </a:r>
            <a:r>
              <a:rPr lang="zh-CN" altLang="en-US" sz="1400" b="1" dirty="0">
                <a:sym typeface="+mn-ea"/>
              </a:rPr>
              <a:t>熔断降级规则</a:t>
            </a:r>
            <a:r>
              <a:rPr lang="en-US" altLang="zh-CN" sz="1400" b="1" dirty="0">
                <a:sym typeface="+mn-ea"/>
              </a:rPr>
              <a:t>(DegradeRule) 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sym typeface="+mn-ea"/>
              </a:rPr>
              <a:t>https://github.com/alibaba/Sentinel/wiki/%E7%86%94%E6%96%AD%E9%99%8D%E7%BA%A7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304925" y="1963420"/>
            <a:ext cx="6508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ea"/>
              <a:buNone/>
            </a:pPr>
            <a:r>
              <a:rPr lang="en-US" altLang="zh-CN" sz="1400"/>
              <a:t>熔断降级是指当资源处于不稳定的情况下，在接下来的时间窗口之内，对该资源的调用都自动熔断。</a:t>
            </a:r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400"/>
              <a:t>通常用两种方式来衡量资源是否处于稳定的状态</a:t>
            </a:r>
            <a:r>
              <a:rPr lang="zh-CN" altLang="en-US" sz="1400"/>
              <a:t>：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400"/>
              <a:t>grade</a:t>
            </a:r>
            <a:r>
              <a:rPr lang="zh-CN" altLang="en-US" sz="1400"/>
              <a:t>属性 </a:t>
            </a:r>
          </a:p>
          <a:p>
            <a:pPr marL="0" indent="0">
              <a:buFont typeface="+mj-ea"/>
              <a:buNone/>
            </a:pPr>
            <a:r>
              <a:rPr lang="zh-CN" altLang="en-US" sz="1400"/>
              <a:t>根据平均响应时间 </a:t>
            </a:r>
            <a:r>
              <a:rPr lang="en-US" altLang="zh-CN" sz="1400"/>
              <a:t>public static final int DEGRADE_GRADE_RT = 0;</a:t>
            </a:r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200"/>
              <a:t>当资源的平均响应时间超过阈值（ count，以 ms 为单位）之后，资源进入准降级状态。接下来如果持续进入 5 个请求，它们的 RT 都持续超过这个阈值，那么在接下的时间窗口（ timeWindow，以 s 为单位）之内，对这个方法的调用都会自动地返回</a:t>
            </a:r>
            <a:r>
              <a:rPr lang="zh-CN" altLang="en-US" sz="1200"/>
              <a:t>。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zh-CN" altLang="en-US" sz="1400"/>
              <a:t>根据异常比例 </a:t>
            </a:r>
            <a:r>
              <a:rPr lang="en-US" altLang="zh-CN" sz="1400"/>
              <a:t>public static final int DEGRADE_GRADE_EXCEPTION = 1;</a:t>
            </a:r>
          </a:p>
          <a:p>
            <a:pPr marL="0" indent="0">
              <a:buFont typeface="+mj-ea"/>
              <a:buNone/>
            </a:pPr>
            <a:endParaRPr lang="en-US" altLang="zh-CN" sz="1400"/>
          </a:p>
          <a:p>
            <a:pPr marL="0" indent="0">
              <a:buFont typeface="+mj-ea"/>
              <a:buNone/>
            </a:pPr>
            <a:r>
              <a:rPr lang="en-US" altLang="zh-CN" sz="1200"/>
              <a:t>当资源的每秒异常总数占通过总数的比值超过阈值（DegradeRule 中的 count）之后，资源进入降级状态，即在接下的时间窗口（DegradeRule 中的 timeWindow，以 s 为单位）之内，对这个方法的调用都会自动地返回。</a:t>
            </a:r>
            <a:endParaRPr lang="en-US" altLang="zh-CN" sz="1400"/>
          </a:p>
          <a:p>
            <a:pPr marL="0" indent="0">
              <a:buFont typeface="+mj-ea"/>
              <a:buNone/>
            </a:pPr>
            <a:endParaRPr lang="en-US" altLang="zh-CN" sz="140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4140" y="736600"/>
            <a:ext cx="70751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/>
              <a:t>3.系统保护</a:t>
            </a:r>
            <a:r>
              <a:rPr lang="zh-CN" altLang="en-US" sz="1400" b="1" dirty="0">
                <a:sym typeface="+mn-ea"/>
              </a:rPr>
              <a:t>规则</a:t>
            </a:r>
            <a:r>
              <a:rPr lang="en-US" altLang="zh-CN" sz="1400" b="1" dirty="0">
                <a:sym typeface="+mn-ea"/>
              </a:rPr>
              <a:t>(SystemRule)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/>
              <a:t>https://github.com/alibaba/Sentinel/wiki/%E7%B3%BB%E7%BB%9F%E8%B4%9F%E8%BD%BD%E4%BF%9D%E6%8A%A4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9230" y="2152015"/>
            <a:ext cx="67862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系统负载保护的目的：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保证系统不被拖垮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在系统稳定的前提下，保持系统的吞吐量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4140" y="736600"/>
            <a:ext cx="70751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600" b="1" dirty="0"/>
              <a:t>Sentinel</a:t>
            </a:r>
            <a:r>
              <a:rPr lang="zh-CN" altLang="en-US" sz="1600" b="1" dirty="0"/>
              <a:t>支持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种规则：流量控制规则、熔断降级规则以及系统保护规则。</a:t>
            </a:r>
            <a:endParaRPr lang="zh-CN" altLang="en-US" sz="1800" b="1" dirty="0"/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b="1" dirty="0"/>
              <a:t>3.系统保护</a:t>
            </a:r>
            <a:r>
              <a:rPr lang="zh-CN" altLang="en-US" sz="1400" b="1" dirty="0">
                <a:sym typeface="+mn-ea"/>
              </a:rPr>
              <a:t>规则</a:t>
            </a:r>
            <a:r>
              <a:rPr lang="en-US" altLang="zh-CN" sz="1400" b="1" dirty="0">
                <a:sym typeface="+mn-ea"/>
              </a:rPr>
              <a:t>(SystemRule) </a:t>
            </a:r>
            <a:endParaRPr lang="en-US" altLang="zh-CN" sz="1400" dirty="0">
              <a:sym typeface="+mn-ea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1200" dirty="0"/>
              <a:t>https://github.com/alibaba/Sentinel/wiki/%E7%B3%BB%E7%BB%9F%E8%B4%9F%E8%BD%BD%E4%BF%9D%E6%8A%A4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52930" y="2193925"/>
            <a:ext cx="6739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建议阈值的设定是CPU核数*2.5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0" y="2668905"/>
            <a:ext cx="5459730" cy="25895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0195" y="937260"/>
            <a:ext cx="84715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sentinel</a:t>
            </a:r>
            <a:r>
              <a:rPr lang="zh-CN" altLang="en-US" sz="1200"/>
              <a:t>官方提供的控制台</a:t>
            </a:r>
            <a:r>
              <a:rPr lang="en-US" altLang="zh-CN" sz="1200"/>
              <a:t>(sentinel-dashboard)</a:t>
            </a:r>
          </a:p>
          <a:p>
            <a:r>
              <a:rPr lang="en-US" altLang="zh-CN" sz="1200"/>
              <a:t>wiki</a:t>
            </a:r>
            <a:r>
              <a:rPr lang="zh-CN" altLang="en-US" sz="1200"/>
              <a:t>： https://github.com/alibaba/Sentinel/wiki/%E6%8E%A7%E5%88%B6%E5%8F%B0</a:t>
            </a:r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开发环境：</a:t>
            </a:r>
            <a:r>
              <a:rPr lang="en-US" altLang="zh-CN" sz="1200"/>
              <a:t>sentinel.dev.winxuan.io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951990"/>
            <a:ext cx="8590915" cy="4311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550" y="643255"/>
            <a:ext cx="847153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功能列表</a:t>
            </a:r>
            <a:r>
              <a:rPr lang="zh-CN" altLang="en-US" sz="1200"/>
              <a:t>：</a:t>
            </a:r>
          </a:p>
          <a:p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实时监控</a:t>
            </a:r>
            <a:br>
              <a:rPr lang="zh-CN" altLang="en-US" sz="1400"/>
            </a:br>
            <a:r>
              <a:rPr lang="zh-CN" altLang="en-US" sz="1400"/>
              <a:t>实时查看集群中每个资源的实时访问以及流控情况；</a:t>
            </a:r>
            <a:br>
              <a:rPr lang="zh-CN" altLang="en-US" sz="1400"/>
            </a:br>
            <a:r>
              <a:rPr lang="zh-CN" altLang="en-US" sz="1200">
                <a:solidFill>
                  <a:srgbClr val="FF0000"/>
                </a:solidFill>
                <a:effectLst/>
              </a:rPr>
              <a:t>仅存储 5 分钟以内的数据，持久化需要定制开发</a:t>
            </a:r>
            <a:br>
              <a:rPr lang="zh-CN" altLang="en-US" sz="1400">
                <a:solidFill>
                  <a:srgbClr val="FF0000"/>
                </a:solidFill>
              </a:rPr>
            </a:b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簇点链路</a:t>
            </a:r>
            <a:br>
              <a:rPr lang="zh-CN" altLang="en-US" sz="1400"/>
            </a:br>
            <a:r>
              <a:rPr lang="zh-CN" altLang="en-US" sz="1400"/>
              <a:t>展示资源调用链路，方便设置流控、降级规则；</a:t>
            </a:r>
            <a:br>
              <a:rPr lang="zh-CN" altLang="en-US" sz="1400"/>
            </a:br>
            <a:r>
              <a:rPr lang="zh-CN" altLang="en-US" sz="120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流控规则</a:t>
            </a:r>
            <a:br>
              <a:rPr lang="zh-CN" altLang="en-US" sz="1400"/>
            </a:br>
            <a:r>
              <a:rPr lang="zh-CN" altLang="en-US" sz="1400"/>
              <a:t>流控规则</a:t>
            </a:r>
            <a:r>
              <a:rPr lang="en-US" altLang="zh-CN" sz="1400"/>
              <a:t>(FlowRule)</a:t>
            </a:r>
            <a:r>
              <a:rPr lang="zh-CN" altLang="en-US" sz="1400"/>
              <a:t>的增删改查</a:t>
            </a:r>
            <a:br>
              <a:rPr lang="zh-CN" altLang="en-US" sz="1400"/>
            </a:b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降级规则</a:t>
            </a:r>
            <a:br>
              <a:rPr lang="zh-CN" altLang="en-US" sz="1400"/>
            </a:br>
            <a:r>
              <a:rPr lang="zh-CN" altLang="en-US" sz="1400"/>
              <a:t>降级规则</a:t>
            </a:r>
            <a:r>
              <a:rPr lang="en-US" altLang="zh-CN" sz="1400"/>
              <a:t>(DegradeRule)</a:t>
            </a:r>
            <a:r>
              <a:rPr lang="zh-CN" altLang="en-US" sz="140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系统规则</a:t>
            </a:r>
            <a:br>
              <a:rPr lang="zh-CN" altLang="en-US" sz="1400"/>
            </a:br>
            <a:r>
              <a:rPr lang="zh-CN" altLang="en-US" sz="1400"/>
              <a:t>系统规则</a:t>
            </a:r>
            <a:r>
              <a:rPr lang="en-US" altLang="zh-CN" sz="1400"/>
              <a:t>(SystemRule)</a:t>
            </a:r>
            <a:r>
              <a:rPr lang="zh-CN" altLang="en-US" sz="140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/>
              <a:t>机器列表</a:t>
            </a:r>
            <a:br>
              <a:rPr lang="zh-CN" altLang="en-US" sz="1400"/>
            </a:br>
            <a:r>
              <a:rPr lang="zh-CN" altLang="en-US" sz="1400"/>
              <a:t>提供机器自发现功能，方便查看集群机器数量和机器健康状况</a:t>
            </a:r>
          </a:p>
          <a:p>
            <a:r>
              <a:rPr lang="zh-CN" altLang="en-US" sz="1200"/>
              <a:t>     </a:t>
            </a:r>
            <a:r>
              <a:rPr lang="zh-CN" altLang="en-US" sz="120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chemeClr val="tx1"/>
                </a:solidFill>
              </a:rPr>
              <a:t>注：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/>
          </a:p>
          <a:p>
            <a:r>
              <a:rPr lang="en-US" altLang="zh-CN" sz="1200"/>
              <a:t>      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种规则的持久化需要定制开发；</a:t>
            </a:r>
            <a:r>
              <a:rPr lang="en-US" altLang="zh-CN" sz="1200"/>
              <a:t>      </a:t>
            </a:r>
          </a:p>
          <a:p>
            <a:r>
              <a:rPr lang="zh-CN" altLang="en-US" sz="1200"/>
              <a:t>      规则配置是以</a:t>
            </a:r>
            <a:r>
              <a:rPr lang="en-US" altLang="zh-CN" sz="1200"/>
              <a:t>ip</a:t>
            </a:r>
            <a:r>
              <a:rPr lang="zh-CN" altLang="en-US" sz="1200"/>
              <a:t>、端口为单位的，如果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en-US" altLang="zh-CN" sz="1200"/>
              <a:t>dubbo</a:t>
            </a:r>
            <a:r>
              <a:rPr lang="zh-CN" altLang="en-US" sz="1200"/>
              <a:t>服务不同机器部了</a:t>
            </a:r>
            <a:r>
              <a:rPr lang="en-US" altLang="zh-CN" sz="1200"/>
              <a:t>4</a:t>
            </a:r>
            <a:r>
              <a:rPr lang="zh-CN" altLang="en-US" sz="1200"/>
              <a:t>个节点，各节点的规则是分开配置的；</a:t>
            </a:r>
          </a:p>
          <a:p>
            <a:r>
              <a:rPr lang="zh-CN" altLang="en-US" sz="1200"/>
              <a:t>      集群限流、全局规则目前暂不支持，见后续版本 https://github.com/alibaba/Sentinel/wiki/Roadmap。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9" name="内容占位符 2"/>
          <p:cNvSpPr>
            <a:spLocks noGrp="1"/>
          </p:cNvSpPr>
          <p:nvPr/>
        </p:nvSpPr>
        <p:spPr bwMode="auto">
          <a:xfrm>
            <a:off x="1389380" y="1010285"/>
            <a:ext cx="653288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4315" latinLnBrk="0">
              <a:spcBef>
                <a:spcPts val="14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简介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hello world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基本概念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&amp;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工作流程</a:t>
            </a: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资源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&amp;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规则</a:t>
            </a: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控制台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sentinel-support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工程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TODO LIST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问题讨论</a:t>
            </a:r>
          </a:p>
          <a:p>
            <a:pPr marL="0" indent="-234315" latinLnBrk="0">
              <a:spcBef>
                <a:spcPts val="14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参考资料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2530" y="748030"/>
            <a:ext cx="7196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统一管理sentinel的依赖版本，方便接入和扩展</a:t>
            </a: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提供sentinel.properties配置文件支持：包括是否启用sentinel、指定数据源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提供一个定制的JdbcDataSource实现</a:t>
            </a:r>
          </a:p>
          <a:p>
            <a:pPr marL="342900" indent="-342900" latinLnBrk="0">
              <a:lnSpc>
                <a:spcPct val="150000"/>
              </a:lnSpc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ActiveMQ支持：通过BrokerFilter(send)、MessageListener中onMessage的aspect(receive)，加入sentinel的埋点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748030"/>
            <a:ext cx="743775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panose="020B0503020204020204" pitchFamily="34" charset="-122"/>
                <a:cs typeface="+mn-lt"/>
              </a:rPr>
              <a:t>思路：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配置化：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类读取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sentinel.properties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文件行进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相关配置，包括是否启用，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类型及该类型下相关配置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SentinelProperties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初始化时根据配置，加载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ActiveMQ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aspecj bean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、加载对应的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DataSource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</a:rPr>
              <a:t>JdbcDataSource</a:t>
            </a: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设计用于存储应用和规则的相关表，实现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接口，完成数据源的读写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</a:rPr>
              <a:t>ActiveMQ</a:t>
            </a: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支持：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发消息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 通过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BrokerFilter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、BrokerPlugin接口实现了一个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ActiveMQ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的插件，在发送消息时加入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埋点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收消息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 在JMS的MessageListener接口onMessage方法，通过aspectj的aop方式加入sentinel埋点</a:t>
            </a:r>
            <a:endParaRPr lang="zh-CN" altLang="en-US" sz="1400">
              <a:latin typeface="+mn-lt"/>
              <a:ea typeface="微软雅黑" panose="020B0503020204020204" pitchFamily="34" charset="-122"/>
              <a:cs typeface="+mn-lt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en-US" altLang="zh-CN" sz="1400">
              <a:latin typeface="+mn-lt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2600" y="532765"/>
            <a:ext cx="74377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200" b="1">
                <a:cs typeface="Arial" panose="020B0604020202020204" pitchFamily="34" charset="0"/>
              </a:rPr>
              <a:t>sentinel_db</a:t>
            </a:r>
            <a:r>
              <a:rPr lang="zh-CN" altLang="en-US" sz="1200" b="1">
                <a:latin typeface="宋体" panose="02010600030101010101" pitchFamily="2" charset="-122"/>
                <a:cs typeface="+mn-lt"/>
              </a:rPr>
              <a:t>数据库表设计：</a:t>
            </a:r>
            <a:endParaRPr lang="zh-CN" altLang="en-US" sz="1800" b="1">
              <a:latin typeface="宋体" panose="02010600030101010101" pitchFamily="2" charset="-122"/>
              <a:cs typeface="+mn-lt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所有表名以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sentinel_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为前缀便于标识，字段名称如果跟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关键字冲突前面加下划线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应用表通过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_name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_port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确定一个应用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规则表通过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app_id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关联是哪一个应用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查询规则时带上条件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enabled=1 AND deleted=0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客户端接收有效的规则</a:t>
            </a: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sentinel_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" y="1863725"/>
            <a:ext cx="8500110" cy="42646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3250" y="796925"/>
            <a:ext cx="79292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常用</a:t>
            </a:r>
            <a:r>
              <a:rPr lang="en-US" altLang="zh-CN"/>
              <a:t>SQL</a:t>
            </a:r>
            <a:r>
              <a:rPr lang="zh-CN" altLang="en-US"/>
              <a:t>：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-- </a:t>
            </a:r>
            <a:r>
              <a:rPr lang="zh-CN" altLang="en-US"/>
              <a:t>通过应用名称、</a:t>
            </a:r>
            <a:r>
              <a:rPr lang="en-US" altLang="zh-CN"/>
              <a:t>ip</a:t>
            </a:r>
            <a:r>
              <a:rPr lang="zh-CN" altLang="en-US"/>
              <a:t>、端口查询 </a:t>
            </a:r>
            <a:r>
              <a:rPr lang="en-US" altLang="zh-CN"/>
              <a:t>appId </a:t>
            </a:r>
          </a:p>
          <a:p>
            <a:r>
              <a:rPr lang="en-US" altLang="zh-CN" sz="1400"/>
              <a:t>SELECT id FROM sentinel_app </a:t>
            </a:r>
          </a:p>
          <a:p>
            <a:r>
              <a:rPr lang="en-US" altLang="zh-CN" sz="1400"/>
              <a:t>WHERE _name=? AND ip=? AND _port=? AND enabled=1 AND deleted=0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通过</a:t>
            </a:r>
            <a:r>
              <a:rPr lang="en-US" altLang="zh-CN"/>
              <a:t>appId</a:t>
            </a:r>
            <a:r>
              <a:rPr lang="zh-CN" altLang="en-US"/>
              <a:t>查询流控规则列表</a:t>
            </a:r>
            <a:endParaRPr lang="en-US" altLang="zh-CN"/>
          </a:p>
          <a:p>
            <a:r>
              <a:rPr lang="en-US" altLang="zh-CN" sz="1400"/>
              <a:t>SELECT * FROM sentinel_flow_rule </a:t>
            </a:r>
          </a:p>
          <a:p>
            <a:r>
              <a:rPr lang="en-US" altLang="zh-CN" sz="1400"/>
              <a:t>WHERE app_id=? AND enabled=1 AND deleted=0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新增应用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/>
              <a:t>INSERT INTO sentinel_app(id,_name,ip,_port,create_time,update_time,enabled,deleted) VALUES(1,'sentinel-support-dubbo-provider-demo','192.168.1.101',8719,NOW(),NOW(),1,0);</a:t>
            </a:r>
            <a:endParaRPr lang="en-US" altLang="zh-CN"/>
          </a:p>
          <a:p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-- </a:t>
            </a:r>
            <a:r>
              <a:rPr lang="zh-CN" altLang="en-US"/>
              <a:t>新增流控规则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INSERT INTO sentinel_flow_rule(app_id,resource,limit_app,grade,_count,strategy,ref_resource,control_behavior,warm_up_period_sec,max_queueing_time_ms,create_time,update_time,enabled,deleted)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400"/>
              <a:t>VALUES(1,'com.demo.FooService:hello(java.lang.String)','default',1,5,0,NULL,0,NULL,NULL,NOW(),NOW(),1,0);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850" y="772795"/>
            <a:ext cx="71964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添加依赖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添加配置文件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配置规则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修改启动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7795" y="676275"/>
            <a:ext cx="719645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添加依赖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目前</a:t>
            </a:r>
            <a:r>
              <a:rPr lang="en-US" altLang="zh-CN" sz="1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sentinel-support.version=0.1.0-RELEASE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734185"/>
            <a:ext cx="3990340" cy="8858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7795" y="532765"/>
            <a:ext cx="71964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添加配置文件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resource目录下添加sentinel.properties配置文件</a:t>
            </a:r>
            <a:endParaRPr lang="zh-CN" altLang="en-US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jdbc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数据源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 zookeeper数据源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en-US" altLang="zh-CN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70" y="1976755"/>
            <a:ext cx="5208905" cy="179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970" y="4182745"/>
            <a:ext cx="6936105" cy="2190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3495" y="541655"/>
            <a:ext cx="7196455" cy="597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配置规则</a:t>
            </a:r>
            <a:endParaRPr lang="en-US" altLang="zh-CN" sz="1400" b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根据业务场景，在sentinel控制台(jdbc数据源)或zookpeer的配置中心界(zookeeper数据源)上添加、修改、删除规则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添加应用</a:t>
            </a: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INSERT INTO sentinel_app(id,_name,ip,_port,create_time,update_time,enabled,deleted) VALUES(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xxx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.service','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192.168.0.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1',8719,NOW(),NOW(),1,0);</a:t>
            </a: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接口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添加一条流控规则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VALUES(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,'包名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接口名','default',1,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500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,0,NULL,0,NULL,NULL,NOW(),NOW(),1,0);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-- 接口方法添加一条流控规则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INSERT INTO sentinel_flow_rule(app_id,resource,limit_app,grade,_count,strategy,ref_resource,control_behavior,warm_up_period_sec,max_queueing_time_ms,create_time,update_time,enabled,deleted)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VALUES(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,'包名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接口名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方法名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类型类名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参数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类型类名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 )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','default',1,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</a:rPr>
              <a:t>300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</a:rPr>
              <a:t>,0,NULL,0,NULL,NULL,NOW(),NOW(),1,0);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-- 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activemq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队列接收消息添加一条流控规则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INSERT INTO sentinel_flow_rule(app_id,resource,limit_app,grade,_count,strategy,ref_resource,control_behavior,warm_up_period_sec,max_queueing_time_ms,create_time,update_time,enabled,deleted) 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VALUES(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,'队列名称</a:t>
            </a:r>
            <a:r>
              <a:rPr lang="en-US" altLang="zh-CN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_receive</a:t>
            </a:r>
            <a:r>
              <a:rPr lang="zh-CN" altLang="en-US" sz="9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','default',1,500,0,NULL,0,NULL,NULL,NOW(),NOW(),1,0);</a:t>
            </a:r>
          </a:p>
          <a:p>
            <a:pPr marL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注：规则的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app_id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跟应用的</a:t>
            </a:r>
            <a:r>
              <a:rPr lang="en-US" altLang="zh-CN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9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相同，通过它关联</a:t>
            </a:r>
            <a:endParaRPr lang="zh-CN" altLang="en-US"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sentinel-support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7795" y="748030"/>
            <a:ext cx="71964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业务工程接入步骤：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endParaRPr lang="zh-CN" altLang="en-US"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latinLnBrk="0">
              <a:lnSpc>
                <a:spcPct val="150000"/>
              </a:lnSpc>
              <a:buFont typeface="+mj-lt"/>
              <a:buNone/>
            </a:pP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修改启动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1400" b="1"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4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 latinLnBrk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修改启动脚本，增加JVM参数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-Dcsp.sentinel.dashboard.server=consoleIp:port // 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的控制台ip和端口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-Dcsp.sentinel.api.port=8719 // 客户端api监控端口,默认8719，单机多个应用需要配置不同的端口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-Dproject.name=xxx // 应用名称 </a:t>
            </a:r>
          </a:p>
          <a:p>
            <a:pPr marL="0" indent="0" latinLnBrk="0">
              <a:lnSpc>
                <a:spcPct val="150000"/>
              </a:lnSpc>
              <a:buFont typeface="+mj-lt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-Djava.net.preferIPv4Stack=true // 解决加载ipv6模块的问题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TODO LIST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090" y="608330"/>
            <a:ext cx="719645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Dubbo 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目前官方提供的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dubbo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适配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中，提供了一个默认的DefaultDubboFallback，将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sentile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流控的BlockException转换为SentinelRpcException抛出；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考虑如何处理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fallback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，持久化记录、区分场景重试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如发回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MQ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队列或流控重试队列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控制台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(Dashboard)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规则数据的持久化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通过定制一个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JdbcDataSource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，首次加载读取，在控制台配置写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已完成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   优化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逻辑，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delete&amp;insert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全量更新，优化为增量更新，只更新变化的规则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，优先级高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//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监控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监控数据的持久化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包括实时、历史数据，设计各指标在数据库的存储结构；（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，优先级高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权限控制</a:t>
            </a:r>
          </a:p>
          <a:p>
            <a:pPr marL="0" indent="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200">
                <a:latin typeface="宋体" panose="02010600030101010101" pitchFamily="2" charset="-122"/>
                <a:cs typeface="宋体" panose="02010600030101010101" pitchFamily="2" charset="-122"/>
              </a:rPr>
              <a:t>控制各功能菜单的权限（</a:t>
            </a:r>
            <a:r>
              <a:rPr lang="en-US" altLang="zh-CN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TODO</a:t>
            </a:r>
            <a:r>
              <a:rPr lang="zh-CN" altLang="en-US" sz="12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，优先级低</a:t>
            </a:r>
            <a:r>
              <a:rPr lang="en-US" altLang="zh-CN" sz="12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4099" name="内容占位符 2"/>
          <p:cNvSpPr>
            <a:spLocks noGrp="1"/>
          </p:cNvSpPr>
          <p:nvPr/>
        </p:nvSpPr>
        <p:spPr bwMode="auto">
          <a:xfrm>
            <a:off x="730885" y="1071245"/>
            <a:ext cx="765048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Sentinel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A lightweight flow-control library providing high-available protection and monitoring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高可用防护的流量管理框架</a:t>
            </a:r>
            <a:endParaRPr lang="en-US" altLang="zh-CN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git</a:t>
            </a: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地址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      主页</a:t>
            </a:r>
            <a:r>
              <a:rPr lang="en-US" altLang="zh-CN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https://github.com/alibaba/Sentinel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wiki: </a:t>
            </a: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https://github.com/alibaba/Sentinel/wiki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目前最新版本：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	       git master: 0.2.0-SNAPSHOT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lt"/>
              </a:rPr>
              <a:t> 	      maven central: 0.1.1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45" y="899795"/>
            <a:ext cx="81680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dubbo</a:t>
            </a:r>
            <a:r>
              <a:rPr lang="zh-CN" altLang="en-US" sz="1100" dirty="0"/>
              <a:t>服务接入</a:t>
            </a:r>
            <a:br>
              <a:rPr lang="zh-CN" altLang="en-US" sz="1100" dirty="0"/>
            </a:br>
            <a:r>
              <a:rPr lang="zh-CN" altLang="en-US" sz="1100" dirty="0"/>
              <a:t>目前线上 </a:t>
            </a:r>
            <a:r>
              <a:rPr lang="en-US" altLang="zh-CN" sz="1100" dirty="0"/>
              <a:t>P&amp;C</a:t>
            </a:r>
            <a:r>
              <a:rPr lang="zh-CN" altLang="en-US" sz="1100" dirty="0"/>
              <a:t>上百个微服务应用，如何接入</a:t>
            </a:r>
            <a:r>
              <a:rPr lang="en-US" altLang="zh-CN" sz="1100" dirty="0"/>
              <a:t>sentinel</a:t>
            </a:r>
            <a:r>
              <a:rPr lang="zh-CN" altLang="en-US" sz="1100" dirty="0"/>
              <a:t>流控防护？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划分核心应用和非核心应用；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 粒度：按接口、按接口中的方法？</a:t>
            </a: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 流控规则：</a:t>
            </a:r>
            <a:r>
              <a:rPr lang="zh-CN" altLang="en-US" sz="1100" dirty="0"/>
              <a:t> </a:t>
            </a:r>
            <a:r>
              <a:rPr lang="en-US" altLang="zh-CN" sz="1100" dirty="0"/>
              <a:t>QPS</a:t>
            </a:r>
            <a:r>
              <a:rPr lang="zh-CN" altLang="en-US" sz="1100" dirty="0"/>
              <a:t>流控在</a:t>
            </a:r>
            <a:r>
              <a:rPr lang="en-US" altLang="zh-CN" sz="1100" dirty="0">
                <a:sym typeface="+mn-ea"/>
              </a:rPr>
              <a:t>P</a:t>
            </a:r>
            <a:r>
              <a:rPr lang="zh-CN" altLang="en-US" sz="1100" dirty="0">
                <a:sym typeface="+mn-ea"/>
              </a:rPr>
              <a:t>端</a:t>
            </a:r>
            <a:r>
              <a:rPr lang="en-US" altLang="zh-CN" sz="1100" dirty="0">
                <a:sym typeface="+mn-ea"/>
              </a:rPr>
              <a:t>(Provider)</a:t>
            </a:r>
            <a:r>
              <a:rPr lang="zh-CN" altLang="en-US" sz="1100" dirty="0">
                <a:sym typeface="+mn-ea"/>
              </a:rPr>
              <a:t>设配置</a:t>
            </a:r>
            <a:r>
              <a:rPr lang="zh-CN" altLang="en-US" sz="1100" dirty="0"/>
              <a:t>；</a:t>
            </a:r>
            <a:r>
              <a:rPr lang="en-US" altLang="zh-CN" sz="1100" dirty="0">
                <a:sym typeface="+mn-ea"/>
              </a:rPr>
              <a:t>Thread</a:t>
            </a:r>
            <a:r>
              <a:rPr lang="zh-CN" altLang="en-US" sz="1100" dirty="0">
                <a:sym typeface="+mn-ea"/>
              </a:rPr>
              <a:t>的流控在</a:t>
            </a:r>
            <a:r>
              <a:rPr lang="en-US" altLang="zh-CN" sz="1100" dirty="0"/>
              <a:t>C</a:t>
            </a:r>
            <a:r>
              <a:rPr lang="zh-CN" altLang="en-US" sz="1100" dirty="0"/>
              <a:t>端</a:t>
            </a:r>
            <a:r>
              <a:rPr lang="en-US" altLang="zh-CN" sz="1100" dirty="0"/>
              <a:t>(Consumer)</a:t>
            </a:r>
            <a:r>
              <a:rPr lang="zh-CN" altLang="en-US" sz="1100" dirty="0"/>
              <a:t>配置；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降级规则：响应时间、异常比例；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系统规则：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关联关系、链路调用限流的场景？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rest</a:t>
            </a:r>
            <a:r>
              <a:rPr lang="zh-CN" altLang="en-US" sz="1100" dirty="0"/>
              <a:t>网关层接入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网关层通知作为微服务的</a:t>
            </a:r>
            <a:r>
              <a:rPr lang="en-US" altLang="zh-CN" sz="1100" dirty="0"/>
              <a:t>C</a:t>
            </a:r>
            <a:r>
              <a:rPr lang="zh-CN" altLang="en-US" sz="1100" dirty="0"/>
              <a:t>端</a:t>
            </a:r>
            <a:r>
              <a:rPr lang="en-US" altLang="zh-CN" sz="1100" dirty="0"/>
              <a:t>(consumer)</a:t>
            </a:r>
            <a:r>
              <a:rPr lang="zh-CN" altLang="en-US" sz="1100" dirty="0"/>
              <a:t>，也是业务系统界面或第三分系统调用链的入口；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考虑设置流控规则、系统规则？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45" y="899795"/>
            <a:ext cx="8168005" cy="339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ActiveMQ</a:t>
            </a:r>
            <a:r>
              <a:rPr lang="zh-CN" altLang="en-US" sz="1100" dirty="0"/>
              <a:t>接入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发送端：</a:t>
            </a:r>
            <a:r>
              <a:rPr lang="en-US" altLang="zh-CN" sz="1100" dirty="0"/>
              <a:t>ActiveMQ</a:t>
            </a:r>
            <a:r>
              <a:rPr lang="zh-CN" altLang="en-US" sz="1100" dirty="0"/>
              <a:t>作为消息队列中间件，本身有一定消息堆积能力，堆积量通过界面直观看到，考虑发送端暂不用流控？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接收端：消息接收通常是一个业务流程的开始，</a:t>
            </a:r>
            <a:r>
              <a:rPr lang="en-US" altLang="zh-CN" sz="1100" dirty="0"/>
              <a:t>ActiveMQ</a:t>
            </a:r>
            <a:r>
              <a:rPr lang="zh-CN" altLang="en-US" sz="1100" dirty="0"/>
              <a:t>通过</a:t>
            </a:r>
            <a:r>
              <a:rPr lang="en-US" altLang="zh-CN" sz="1100" dirty="0"/>
              <a:t>Pull</a:t>
            </a:r>
            <a:r>
              <a:rPr lang="zh-CN" altLang="en-US" sz="1100" dirty="0"/>
              <a:t>方式取消息，限制接收速率，是用于从链路调用顶端控制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     流量，避免消息突刺导致超过下游应用的负载，但需要考虑：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1.</a:t>
            </a:r>
            <a:r>
              <a:rPr lang="zh-CN" altLang="en-US" sz="1100" dirty="0"/>
              <a:t>应用根据场景选用快速失败、冷启动、匀速器哪一种模式？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2.</a:t>
            </a:r>
            <a:r>
              <a:rPr lang="zh-CN" altLang="en-US" sz="1100" dirty="0"/>
              <a:t>发生流控的处理，因为有的场景消息需要成功后</a:t>
            </a:r>
            <a:r>
              <a:rPr lang="en-US" altLang="zh-CN" sz="1100" dirty="0"/>
              <a:t>ack</a:t>
            </a:r>
            <a:r>
              <a:rPr lang="zh-CN" altLang="en-US" sz="1100" dirty="0"/>
              <a:t>，流控后重新丢消息到原队列或者丢到重试队列？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</a:t>
            </a:r>
            <a:r>
              <a:rPr lang="en-US" altLang="zh-CN" sz="1100" dirty="0"/>
              <a:t>3.</a:t>
            </a:r>
            <a:r>
              <a:rPr lang="zh-CN" altLang="en-US" sz="1100" dirty="0"/>
              <a:t>目前消息量大的队列，消费速度是跟不上生产速度的，希望它能尽可能快消费，因此限制消息接收</a:t>
            </a:r>
            <a:r>
              <a:rPr lang="en-US" altLang="zh-CN" sz="1100" dirty="0"/>
              <a:t>QPS</a:t>
            </a:r>
            <a:r>
              <a:rPr lang="zh-CN" altLang="en-US" sz="1100" dirty="0"/>
              <a:t>还需要压测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         各下游应用的</a:t>
            </a:r>
            <a:r>
              <a:rPr lang="en-US" altLang="zh-CN" sz="1100" dirty="0"/>
              <a:t>QPS</a:t>
            </a:r>
            <a:r>
              <a:rPr lang="zh-CN" altLang="en-US" sz="1100" dirty="0"/>
              <a:t>阈值；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     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100" dirty="0"/>
              <a:t>Kafka</a:t>
            </a:r>
            <a:r>
              <a:rPr lang="zh-CN" altLang="en-US" sz="1100" dirty="0"/>
              <a:t>接入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/>
              <a:t>    目前使用</a:t>
            </a:r>
            <a:r>
              <a:rPr lang="en-US" altLang="zh-CN" sz="1100" dirty="0"/>
              <a:t>ActiveMQ</a:t>
            </a:r>
            <a:r>
              <a:rPr lang="zh-CN" altLang="en-US" sz="1100" dirty="0"/>
              <a:t>应用在逐步往</a:t>
            </a:r>
            <a:r>
              <a:rPr lang="en-US" altLang="zh-CN" sz="1100" dirty="0"/>
              <a:t>Kafka</a:t>
            </a:r>
            <a:r>
              <a:rPr lang="zh-CN" altLang="en-US" sz="1100" dirty="0"/>
              <a:t>迁移，来减轻</a:t>
            </a:r>
            <a:r>
              <a:rPr lang="en-US" altLang="zh-CN" sz="1100" dirty="0"/>
              <a:t>ActiveMQ</a:t>
            </a:r>
            <a:r>
              <a:rPr lang="zh-CN" altLang="en-US" sz="1100" dirty="0"/>
              <a:t>的负载；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100" dirty="0">
                <a:sym typeface="+mn-ea"/>
              </a:rPr>
              <a:t>    加入</a:t>
            </a:r>
            <a:r>
              <a:rPr lang="en-US" altLang="zh-CN" sz="1100" dirty="0">
                <a:sym typeface="+mn-ea"/>
              </a:rPr>
              <a:t>sentinel</a:t>
            </a:r>
            <a:r>
              <a:rPr lang="zh-CN" altLang="en-US" sz="1100" dirty="0">
                <a:sym typeface="+mn-ea"/>
              </a:rPr>
              <a:t>埋点</a:t>
            </a:r>
            <a:r>
              <a:rPr lang="zh-CN" altLang="en-US" sz="1100" dirty="0"/>
              <a:t>在</a:t>
            </a:r>
            <a:r>
              <a:rPr lang="en-US" altLang="zh-CN" sz="1100" dirty="0"/>
              <a:t>storm</a:t>
            </a:r>
            <a:r>
              <a:rPr lang="zh-CN" altLang="en-US" sz="1100" dirty="0"/>
              <a:t>的</a:t>
            </a:r>
            <a:r>
              <a:rPr lang="en-US" altLang="zh-CN" sz="1100" dirty="0"/>
              <a:t>Kafka</a:t>
            </a:r>
            <a:r>
              <a:rPr lang="zh-CN" altLang="en-US" sz="1100" dirty="0"/>
              <a:t>组件中？ 或</a:t>
            </a:r>
            <a:r>
              <a:rPr lang="en-US" altLang="zh-CN" sz="1100" dirty="0"/>
              <a:t>sentinel-support</a:t>
            </a:r>
            <a:r>
              <a:rPr lang="zh-CN" altLang="en-US" sz="1100" dirty="0"/>
              <a:t>？ 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100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：保护核心应用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4160" y="2299335"/>
            <a:ext cx="946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/>
              <a:t>？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：下游应用限速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4160" y="2299335"/>
            <a:ext cx="946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/>
              <a:t>？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2171700"/>
            <a:ext cx="8542655" cy="251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105" y="774065"/>
            <a:ext cx="274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3</a:t>
            </a:r>
            <a:r>
              <a:rPr lang="zh-CN" altLang="en-US"/>
              <a:t>：第三方接口限速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3205" y="1327785"/>
            <a:ext cx="12827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排队超时默认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500ms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考虑内存溢出情况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根据请求量评估？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4805" y="1327785"/>
            <a:ext cx="18249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排队超时会抛BlockException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接入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dubbo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适配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考虑捕获该异常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或实现DubboFallback接口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88355" y="1327785"/>
            <a:ext cx="302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捕获异常后如何处理？缺少上下文参数</a:t>
            </a:r>
          </a:p>
          <a:p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000">
                <a:latin typeface="宋体" panose="02010600030101010101" pitchFamily="2" charset="-122"/>
                <a:cs typeface="宋体" panose="02010600030101010101" pitchFamily="2" charset="-122"/>
              </a:rPr>
              <a:t>DubboFallback</a:t>
            </a: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b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000">
                <a:latin typeface="宋体" panose="02010600030101010101" pitchFamily="2" charset="-122"/>
                <a:cs typeface="宋体" panose="02010600030101010101" pitchFamily="2" charset="-122"/>
              </a:rPr>
              <a:t>Result handle(Invoker&lt;?&gt; invoker, Invocation invocation, BlockException ex);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98" y="-71462"/>
            <a:ext cx="7886700" cy="71438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370" y="1071245"/>
            <a:ext cx="7886700" cy="4850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Sentinel官方文档</a:t>
            </a: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WIKI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https://github.com/alibaba/Sentinel/wiki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252095" algn="l">
              <a:lnSpc>
                <a:spcPct val="150000"/>
              </a:lnSpc>
              <a:buFontTx/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https://github.com/alibaba/Sentinel/wiki/FAQ</a:t>
            </a:r>
          </a:p>
          <a:p>
            <a:pPr marL="252095" indent="0">
              <a:lnSpc>
                <a:spcPct val="150000"/>
              </a:lnSpc>
              <a:buFontTx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Blog</a:t>
            </a:r>
          </a:p>
          <a:p>
            <a:pPr marL="252095" indent="252095" algn="l">
              <a:lnSpc>
                <a:spcPct val="150000"/>
              </a:lnSpc>
              <a:buFontTx/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为 Dubbo 服务保驾护航 by Eric Zhao 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http://dubbo.apache.org/zh-cn/blog/sentinel-introduction-for-dubbo.html</a:t>
            </a: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Sentinel一体化监控解决方案 CrateDB+Grafana by Young Hu</a:t>
            </a:r>
            <a:b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https://blog.csdn.net/huyong1990/article/details/82392386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252095">
              <a:lnSpc>
                <a:spcPct val="150000"/>
              </a:lnSpc>
              <a:buFontTx/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entinel自定义DataSource实战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0">
              <a:lnSpc>
                <a:spcPct val="150000"/>
              </a:lnSpc>
              <a:buFontTx/>
              <a:buNone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https://my.oschina.net/go4it/blog/1930472</a:t>
            </a:r>
          </a:p>
          <a:p>
            <a:pPr marL="252095" indent="0">
              <a:lnSpc>
                <a:spcPct val="150000"/>
              </a:lnSpc>
              <a:buFontTx/>
              <a:buNone/>
            </a:pP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/>
              <a:t>   </a:t>
            </a:r>
          </a:p>
          <a:p>
            <a:pPr marL="457200" indent="-457200">
              <a:buNone/>
            </a:pPr>
            <a:endParaRPr lang="en-US" altLang="zh-CN" sz="2000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86700" cy="78579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  <p:pic>
        <p:nvPicPr>
          <p:cNvPr id="9220" name="Picture 4" descr="https://ss1.bdstatic.com/70cFuXSh_Q1YnxGkpoWK1HF6hhy/it/u=1517416561,844108384&amp;fm=27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7286676" cy="492922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5705" y="847725"/>
            <a:ext cx="71342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latin typeface="+mj-ea"/>
                <a:ea typeface="+mj-ea"/>
                <a:cs typeface="+mj-ea"/>
              </a:rPr>
              <a:t>dubbo</a:t>
            </a:r>
            <a:r>
              <a:rPr lang="zh-CN" altLang="en-US">
                <a:latin typeface="+mj-ea"/>
                <a:ea typeface="+mj-ea"/>
                <a:cs typeface="+mj-ea"/>
              </a:rPr>
              <a:t>三兄弟之一 </a:t>
            </a:r>
            <a:r>
              <a:rPr lang="en-US" altLang="zh-CN">
                <a:latin typeface="+mj-ea"/>
                <a:ea typeface="+mj-ea"/>
                <a:cs typeface="+mj-ea"/>
              </a:rPr>
              <a:t>// </a:t>
            </a:r>
            <a:r>
              <a:rPr lang="zh-CN" altLang="en-US">
                <a:latin typeface="+mj-ea"/>
                <a:ea typeface="+mj-ea"/>
                <a:cs typeface="+mj-ea"/>
              </a:rPr>
              <a:t>最低调、帅气、有灵性的一个</a:t>
            </a:r>
            <a:r>
              <a:rPr lang="en-US" altLang="zh-CN">
                <a:latin typeface="+mj-ea"/>
                <a:ea typeface="+mj-ea"/>
                <a:cs typeface="+mj-ea"/>
              </a:rPr>
              <a:t>:)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latin typeface="+mj-ea"/>
                <a:ea typeface="+mj-ea"/>
                <a:cs typeface="+mj-ea"/>
              </a:rPr>
              <a:t>为 </a:t>
            </a:r>
            <a:r>
              <a:rPr lang="en-US" altLang="zh-CN">
                <a:latin typeface="+mj-ea"/>
                <a:ea typeface="+mj-ea"/>
                <a:cs typeface="+mj-ea"/>
              </a:rPr>
              <a:t>d</a:t>
            </a:r>
            <a:r>
              <a:rPr lang="zh-CN" altLang="en-US">
                <a:latin typeface="+mj-ea"/>
                <a:ea typeface="+mj-ea"/>
                <a:cs typeface="+mj-ea"/>
              </a:rPr>
              <a:t>ubbo 服务保驾护航</a:t>
            </a: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latin typeface="+mj-ea"/>
                <a:ea typeface="+mj-ea"/>
                <a:cs typeface="+mj-ea"/>
              </a:rPr>
              <a:t>轻巧、专业、开源、文档</a:t>
            </a:r>
            <a:r>
              <a:rPr lang="en-US" altLang="zh-CN">
                <a:latin typeface="+mj-ea"/>
                <a:ea typeface="+mj-ea"/>
                <a:cs typeface="+mj-ea"/>
              </a:rPr>
              <a:t>nice</a:t>
            </a:r>
            <a:r>
              <a:rPr lang="zh-CN" altLang="en-US">
                <a:latin typeface="+mj-ea"/>
                <a:ea typeface="+mj-ea"/>
                <a:cs typeface="+mj-ea"/>
              </a:rPr>
              <a:t>、社区活跃</a:t>
            </a: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5" y="2885440"/>
            <a:ext cx="4752340" cy="30568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6665" y="751840"/>
            <a:ext cx="70751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j-lt"/>
                <a:cs typeface="+mj-lt"/>
              </a:rPr>
              <a:t>Sentinel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英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[ˈsentɪnl]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哨兵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命名形象的诠释了 Sentinel 在分布式系统中的工作角色和重要性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b="1" dirty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j-lt"/>
                <a:cs typeface="+mj-lt"/>
              </a:rPr>
              <a:t>Sentinel 是什么</a:t>
            </a: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面向分布式服务架构的轻量级流量控制产品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j-lt"/>
                <a:cs typeface="+mj-lt"/>
                <a:sym typeface="+mn-ea"/>
              </a:rPr>
              <a:t>阿里巴巴“大中台、小前台”架构中的基础模块</a:t>
            </a:r>
            <a:r>
              <a:rPr lang="zh-CN" altLang="en-US" sz="1200" dirty="0">
                <a:latin typeface="+mj-lt"/>
                <a:cs typeface="+mj-lt"/>
                <a:sym typeface="+mn-ea"/>
              </a:rPr>
              <a:t>之一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以流量为切入点，从流量控制、熔断降级、系统负载保护等多个维度来帮助您保护服务的稳定性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j-lt"/>
                <a:cs typeface="+mj-lt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+mj-lt"/>
                <a:cs typeface="+mj-lt"/>
              </a:rPr>
              <a:t>Sentinel 的历史</a:t>
            </a:r>
            <a:endParaRPr lang="en-US" altLang="zh-CN" sz="1200" dirty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2012 年，Sentinel 诞生，主要功能为入口流量控制。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2013-2017 年，Sentinel 在阿里巴巴集团内部迅速发展，成为基础技术模块，覆盖了所有的核心场景。Sentinel 也因此积累了大量的流量归整场景以及生产实践。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2018 年，Sentinel 开源。</a:t>
            </a:r>
            <a:endParaRPr lang="en-US" altLang="zh-CN" sz="1200" dirty="0">
              <a:latin typeface="+mj-lt"/>
              <a:cs typeface="+mj-lt"/>
            </a:endParaRPr>
          </a:p>
          <a:p>
            <a:pPr algn="l">
              <a:lnSpc>
                <a:spcPct val="150000"/>
              </a:lnSpc>
            </a:pPr>
            <a:endParaRPr lang="en-US" altLang="zh-CN" sz="1200" dirty="0">
              <a:latin typeface="+mj-lt"/>
              <a:cs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706120"/>
            <a:ext cx="6695440" cy="5600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65" y="2399665"/>
            <a:ext cx="1209675" cy="36760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0625" y="546735"/>
            <a:ext cx="70751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20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规则支持动态实时调整</a:t>
            </a:r>
          </a:p>
          <a:p>
            <a:pPr algn="l">
              <a:lnSpc>
                <a:spcPct val="150000"/>
              </a:lnSpc>
            </a:pP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理念</a:t>
            </a:r>
            <a:endParaRPr lang="zh-CN" altLang="en-US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定义资源 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// 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资源埋点，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考虑哪些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代码、方法、服务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需要保护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，调用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、框架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flter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aop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等方式</a:t>
            </a:r>
            <a:endParaRPr lang="en-US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定义规则 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资源规则，根据业务场景随时添加、修改、删除规则，调用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DataSource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接口等方式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注：在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demo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方式定义规则，顺序在定义资源前面，实际应用中也可以后面动态添加规则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8875" y="725805"/>
            <a:ext cx="7075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 Entry；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 Entry 通过主流框架的适配自动创建或通过调用 API 显式创建；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创建的时候，同时也会创建一系列插槽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sz="1200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200" dirty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05" y="1996440"/>
            <a:ext cx="7145655" cy="42951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03250" y="71438"/>
            <a:ext cx="7886700" cy="571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630" y="736600"/>
            <a:ext cx="707517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种定义方式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抛出异常的方式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资源发生了限流之后会抛出 BlockException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返回布尔值方式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资源发生了限流之后会返回 false</a:t>
            </a: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+mj-lt"/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95" y="1675765"/>
            <a:ext cx="2383790" cy="2106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95" y="4095115"/>
            <a:ext cx="2383790" cy="226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2645" y="2143125"/>
            <a:ext cx="2307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判断限流降级异常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645" y="2449830"/>
            <a:ext cx="3342640" cy="361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 w="9525" algn="ctr">
          <a:solidFill>
            <a:schemeClr val="tx1"/>
          </a:solidFill>
          <a:round/>
        </a:ln>
      </a:spPr>
      <a:bodyPr/>
      <a:lstStyle>
        <a:defPPr algn="ctr" eaLnBrk="1" hangingPunct="1">
          <a:buFont typeface="Arial" panose="020B0604020202020204" pitchFamily="34" charset="0"/>
          <a:buNone/>
          <a:defRPr sz="16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3276</Words>
  <Application>Microsoft Office PowerPoint</Application>
  <PresentationFormat>全屏显示(4:3)</PresentationFormat>
  <Paragraphs>444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Wingdings</vt:lpstr>
      <vt:lpstr>1_默认设计模板</vt:lpstr>
      <vt:lpstr>Sentinel初探 技术中心·平台研发部</vt:lpstr>
      <vt:lpstr>PowerPoint 演示文稿</vt:lpstr>
      <vt:lpstr>简介</vt:lpstr>
      <vt:lpstr>简介</vt:lpstr>
      <vt:lpstr>简介</vt:lpstr>
      <vt:lpstr>hello world</vt:lpstr>
      <vt:lpstr>基本概念</vt:lpstr>
      <vt:lpstr>工作流程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资源&amp;规则</vt:lpstr>
      <vt:lpstr>sentinel控制台</vt:lpstr>
      <vt:lpstr>sentinel控制台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sentinel-support工程</vt:lpstr>
      <vt:lpstr>TODO LIST</vt:lpstr>
      <vt:lpstr>问题讨论</vt:lpstr>
      <vt:lpstr>问题讨论</vt:lpstr>
      <vt:lpstr>问题讨论</vt:lpstr>
      <vt:lpstr>问题讨论</vt:lpstr>
      <vt:lpstr>问题讨论</vt:lpstr>
      <vt:lpstr>参考资料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</dc:title>
  <dc:creator>hidehai</dc:creator>
  <cp:lastModifiedBy>谭维明</cp:lastModifiedBy>
  <cp:revision>1389</cp:revision>
  <dcterms:created xsi:type="dcterms:W3CDTF">2018-09-07T08:15:00Z</dcterms:created>
  <dcterms:modified xsi:type="dcterms:W3CDTF">2019-01-07T03:29:40Z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