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5" r:id="rId3"/>
    <p:sldId id="278" r:id="rId4"/>
    <p:sldId id="300" r:id="rId5"/>
    <p:sldId id="301" r:id="rId6"/>
    <p:sldId id="302" r:id="rId7"/>
    <p:sldId id="303" r:id="rId8"/>
    <p:sldId id="279" r:id="rId9"/>
    <p:sldId id="290" r:id="rId10"/>
    <p:sldId id="284" r:id="rId11"/>
    <p:sldId id="287" r:id="rId12"/>
    <p:sldId id="291" r:id="rId13"/>
    <p:sldId id="306" r:id="rId14"/>
    <p:sldId id="292" r:id="rId15"/>
    <p:sldId id="293" r:id="rId16"/>
    <p:sldId id="294" r:id="rId17"/>
    <p:sldId id="305" r:id="rId18"/>
    <p:sldId id="304" r:id="rId19"/>
    <p:sldId id="296" r:id="rId20"/>
    <p:sldId id="297" r:id="rId21"/>
    <p:sldId id="298" r:id="rId22"/>
    <p:sldId id="299" r:id="rId23"/>
    <p:sldId id="267"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4"/>
    <p:restoredTop sz="94895"/>
  </p:normalViewPr>
  <p:slideViewPr>
    <p:cSldViewPr snapToGrid="0" snapToObjects="1">
      <p:cViewPr varScale="1">
        <p:scale>
          <a:sx n="85" d="100"/>
          <a:sy n="85" d="100"/>
        </p:scale>
        <p:origin x="960" y="96"/>
      </p:cViewPr>
      <p:guideLst/>
    </p:cSldViewPr>
  </p:slideViewPr>
  <p:outlineViewPr>
    <p:cViewPr>
      <p:scale>
        <a:sx n="90" d="100"/>
        <a:sy n="9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57874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3699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7486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14129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79557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409606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3149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16062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35205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45270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69454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45957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56476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617237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117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21408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37429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65786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91971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44410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20036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0943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0" name="标题文本"/>
          <p:cNvSpPr txBox="1">
            <a:spLocks noGrp="1"/>
          </p:cNvSpPr>
          <p:nvPr>
            <p:ph type="title"/>
          </p:nvPr>
        </p:nvSpPr>
        <p:spPr>
          <a:prstGeom prst="rect">
            <a:avLst/>
          </a:prstGeom>
        </p:spPr>
        <p:txBody>
          <a:bodyPr/>
          <a:lstStyle/>
          <a:p>
            <a:r>
              <a:t>标题文本</a:t>
            </a:r>
          </a:p>
        </p:txBody>
      </p:sp>
      <p:sp>
        <p:nvSpPr>
          <p:cNvPr id="11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asted-image.pdf" descr="pasted-image.pdf"/>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22" name="pasted-image.pdf" descr="pasted-image.pdf"/>
          <p:cNvPicPr>
            <a:picLocks noChangeAspect="1"/>
          </p:cNvPicPr>
          <p:nvPr/>
        </p:nvPicPr>
        <p:blipFill>
          <a:blip r:embed="rId3"/>
          <a:srcRect r="19681"/>
          <a:stretch>
            <a:fillRect/>
          </a:stretch>
        </p:blipFill>
        <p:spPr>
          <a:xfrm>
            <a:off x="7165364" y="1780795"/>
            <a:ext cx="5039183" cy="3690601"/>
          </a:xfrm>
          <a:prstGeom prst="rect">
            <a:avLst/>
          </a:prstGeom>
          <a:ln w="12700">
            <a:miter lim="400000"/>
          </a:ln>
        </p:spPr>
      </p:pic>
      <p:sp>
        <p:nvSpPr>
          <p:cNvPr id="123" name="Shape 130"/>
          <p:cNvSpPr txBox="1"/>
          <p:nvPr/>
        </p:nvSpPr>
        <p:spPr>
          <a:xfrm>
            <a:off x="572312" y="539261"/>
            <a:ext cx="1264680" cy="38100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900">
                <a:solidFill>
                  <a:srgbClr val="FFFFFF"/>
                </a:solidFill>
                <a:latin typeface="PingFang SC Semibold"/>
                <a:ea typeface="PingFang SC Semibold"/>
                <a:cs typeface="PingFang SC Semibold"/>
                <a:sym typeface="PingFang SC Semibold"/>
              </a:defRPr>
            </a:pPr>
            <a:r>
              <a:t>NETEASE</a:t>
            </a:r>
          </a:p>
          <a:p>
            <a:pPr>
              <a:defRPr sz="900">
                <a:solidFill>
                  <a:srgbClr val="FFFFFF"/>
                </a:solidFill>
                <a:latin typeface="PingFang SC Regular"/>
                <a:ea typeface="PingFang SC Regular"/>
                <a:cs typeface="PingFang SC Regular"/>
                <a:sym typeface="PingFang SC Regular"/>
              </a:defRPr>
            </a:pPr>
            <a:r>
              <a:t>Kaola Center Training </a:t>
            </a:r>
          </a:p>
        </p:txBody>
      </p:sp>
      <p:sp>
        <p:nvSpPr>
          <p:cNvPr id="124" name="Shape 131"/>
          <p:cNvSpPr txBox="1"/>
          <p:nvPr/>
        </p:nvSpPr>
        <p:spPr>
          <a:xfrm>
            <a:off x="851926" y="2478135"/>
            <a:ext cx="3290966" cy="117468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4400">
                <a:solidFill>
                  <a:srgbClr val="FFFFFF"/>
                </a:solidFill>
                <a:latin typeface="PingFang SC Medium"/>
                <a:ea typeface="PingFang SC Medium"/>
                <a:cs typeface="PingFang SC Medium"/>
                <a:sym typeface="PingFang SC Medium"/>
              </a:defRPr>
            </a:pPr>
            <a:r>
              <a:rPr lang="en-US" altLang="zh-CN" sz="4400" dirty="0"/>
              <a:t>JVM</a:t>
            </a:r>
            <a:r>
              <a:rPr lang="zh-CN" altLang="en-US" sz="4400" dirty="0"/>
              <a:t>内存管理</a:t>
            </a:r>
            <a:endParaRPr lang="en-US" altLang="zh-CN" sz="4400" dirty="0"/>
          </a:p>
          <a:p>
            <a:pPr>
              <a:defRPr sz="4400">
                <a:solidFill>
                  <a:srgbClr val="FFFFFF"/>
                </a:solidFill>
                <a:latin typeface="PingFang SC Medium"/>
                <a:ea typeface="PingFang SC Medium"/>
                <a:cs typeface="PingFang SC Medium"/>
                <a:sym typeface="PingFang SC Medium"/>
              </a:defRPr>
            </a:pPr>
            <a:r>
              <a:rPr lang="zh-CN" altLang="en-US" sz="2900" dirty="0"/>
              <a:t>谭维明</a:t>
            </a:r>
            <a:endParaRPr dirty="0"/>
          </a:p>
        </p:txBody>
      </p:sp>
      <p:pic>
        <p:nvPicPr>
          <p:cNvPr id="125" name="pasted-image.pdf" descr="pasted-image.pdf"/>
          <p:cNvPicPr>
            <a:picLocks noChangeAspect="1"/>
          </p:cNvPicPr>
          <p:nvPr/>
        </p:nvPicPr>
        <p:blipFill>
          <a:blip r:embed="rId4"/>
          <a:stretch>
            <a:fillRect/>
          </a:stretch>
        </p:blipFill>
        <p:spPr>
          <a:xfrm>
            <a:off x="635812" y="5887808"/>
            <a:ext cx="1706359" cy="31789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487217"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-GC</a:t>
            </a:r>
            <a:r>
              <a:rPr lang="zh-CN" altLang="en-US" dirty="0"/>
              <a:t>流程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5"/>
          <a:stretch>
            <a:fillRect/>
          </a:stretch>
        </p:blipFill>
        <p:spPr>
          <a:xfrm>
            <a:off x="457200" y="952034"/>
            <a:ext cx="6950808" cy="5717458"/>
          </a:xfrm>
          <a:prstGeom prst="rect">
            <a:avLst/>
          </a:prstGeom>
        </p:spPr>
      </p:pic>
    </p:spTree>
    <p:extLst>
      <p:ext uri="{BB962C8B-B14F-4D97-AF65-F5344CB8AC3E}">
        <p14:creationId xmlns:p14="http://schemas.microsoft.com/office/powerpoint/2010/main" val="12221687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3144449"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垃圾回收</a:t>
            </a:r>
            <a:r>
              <a:rPr lang="en-US" altLang="zh-CN" dirty="0"/>
              <a:t>-</a:t>
            </a:r>
            <a:r>
              <a:rPr lang="zh-CN" altLang="en-US" dirty="0"/>
              <a:t>可达性分析</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5"/>
          <a:stretch>
            <a:fillRect/>
          </a:stretch>
        </p:blipFill>
        <p:spPr>
          <a:xfrm>
            <a:off x="304800" y="1555667"/>
            <a:ext cx="7324339" cy="4045033"/>
          </a:xfrm>
          <a:prstGeom prst="rect">
            <a:avLst/>
          </a:prstGeom>
        </p:spPr>
      </p:pic>
      <p:sp>
        <p:nvSpPr>
          <p:cNvPr id="6" name="文本框 5"/>
          <p:cNvSpPr txBox="1"/>
          <p:nvPr/>
        </p:nvSpPr>
        <p:spPr>
          <a:xfrm>
            <a:off x="8121445" y="2566219"/>
            <a:ext cx="354944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altLang="zh-CN" sz="1800" b="0" i="0" u="none" strike="noStrike" cap="none" spc="0" normalizeH="0" baseline="0" dirty="0" err="1">
                <a:ln>
                  <a:noFill/>
                </a:ln>
                <a:solidFill>
                  <a:srgbClr val="000000"/>
                </a:solidFill>
                <a:effectLst/>
                <a:uFillTx/>
                <a:latin typeface="+mj-lt"/>
                <a:ea typeface="+mj-ea"/>
                <a:cs typeface="+mj-cs"/>
                <a:sym typeface="Calibri"/>
              </a:rPr>
              <a:t>GCRoot</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对象：</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虚拟机栈栈帧的局部变量表引用的对象</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lang="zh-CN" altLang="en-US" dirty="0"/>
              <a:t>本地方法栈</a:t>
            </a:r>
            <a:r>
              <a:rPr lang="en-US" altLang="zh-CN" dirty="0"/>
              <a:t>JNI</a:t>
            </a:r>
            <a:r>
              <a:rPr lang="zh-CN" altLang="en-US" dirty="0"/>
              <a:t>所引用的对象</a:t>
            </a:r>
            <a:endParaRPr lang="en-US" altLang="zh-CN" dirty="0"/>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方法区的静态变量和常量所引用的变量</a:t>
            </a:r>
          </a:p>
        </p:txBody>
      </p:sp>
    </p:spTree>
    <p:extLst>
      <p:ext uri="{BB962C8B-B14F-4D97-AF65-F5344CB8AC3E}">
        <p14:creationId xmlns:p14="http://schemas.microsoft.com/office/powerpoint/2010/main" val="651843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内存模型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9288E37-A968-4B68-9CDB-81E9B2E8919F}"/>
              </a:ext>
            </a:extLst>
          </p:cNvPr>
          <p:cNvPicPr>
            <a:picLocks noChangeAspect="1"/>
          </p:cNvPicPr>
          <p:nvPr/>
        </p:nvPicPr>
        <p:blipFill>
          <a:blip r:embed="rId5"/>
          <a:stretch>
            <a:fillRect/>
          </a:stretch>
        </p:blipFill>
        <p:spPr>
          <a:xfrm>
            <a:off x="2419350" y="1795462"/>
            <a:ext cx="7353300" cy="3267075"/>
          </a:xfrm>
          <a:prstGeom prst="rect">
            <a:avLst/>
          </a:prstGeom>
        </p:spPr>
      </p:pic>
    </p:spTree>
    <p:extLst>
      <p:ext uri="{BB962C8B-B14F-4D97-AF65-F5344CB8AC3E}">
        <p14:creationId xmlns:p14="http://schemas.microsoft.com/office/powerpoint/2010/main" val="17560483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内存模型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36BEF7F8-7007-4D87-827D-E8DC50438BD0}"/>
              </a:ext>
            </a:extLst>
          </p:cNvPr>
          <p:cNvPicPr>
            <a:picLocks noChangeAspect="1"/>
          </p:cNvPicPr>
          <p:nvPr/>
        </p:nvPicPr>
        <p:blipFill>
          <a:blip r:embed="rId5"/>
          <a:stretch>
            <a:fillRect/>
          </a:stretch>
        </p:blipFill>
        <p:spPr>
          <a:xfrm>
            <a:off x="1401586" y="1055296"/>
            <a:ext cx="6115050" cy="1743075"/>
          </a:xfrm>
          <a:prstGeom prst="rect">
            <a:avLst/>
          </a:prstGeom>
        </p:spPr>
      </p:pic>
      <p:sp>
        <p:nvSpPr>
          <p:cNvPr id="8" name="矩形 7">
            <a:extLst>
              <a:ext uri="{FF2B5EF4-FFF2-40B4-BE49-F238E27FC236}">
                <a16:creationId xmlns:a16="http://schemas.microsoft.com/office/drawing/2014/main" id="{9F713F89-DAAA-4E99-A509-4D457A9968D3}"/>
              </a:ext>
            </a:extLst>
          </p:cNvPr>
          <p:cNvSpPr/>
          <p:nvPr/>
        </p:nvSpPr>
        <p:spPr>
          <a:xfrm>
            <a:off x="1401586" y="2999559"/>
            <a:ext cx="6096000" cy="923330"/>
          </a:xfrm>
          <a:prstGeom prst="rect">
            <a:avLst/>
          </a:prstGeom>
        </p:spPr>
        <p:txBody>
          <a:bodyPr>
            <a:spAutoFit/>
          </a:bodyPr>
          <a:lstStyle/>
          <a:p>
            <a:r>
              <a:rPr lang="en-US" altLang="zh-CN" dirty="0">
                <a:latin typeface="Verdana" panose="020B0604030504040204" pitchFamily="34" charset="0"/>
              </a:rPr>
              <a:t>Java</a:t>
            </a:r>
            <a:r>
              <a:rPr lang="zh-CN" altLang="en-US" dirty="0">
                <a:latin typeface="Verdana" panose="020B0604030504040204" pitchFamily="34" charset="0"/>
              </a:rPr>
              <a:t>内存模型的主要目标是定义程序中各个变量的访问规则，即在虚拟机中将变量存储到内存和从内存中取出变量这样底层细节</a:t>
            </a:r>
            <a:endParaRPr lang="zh-CN" altLang="en-US" dirty="0"/>
          </a:p>
        </p:txBody>
      </p:sp>
      <p:sp>
        <p:nvSpPr>
          <p:cNvPr id="9" name="矩形 8">
            <a:extLst>
              <a:ext uri="{FF2B5EF4-FFF2-40B4-BE49-F238E27FC236}">
                <a16:creationId xmlns:a16="http://schemas.microsoft.com/office/drawing/2014/main" id="{445AD209-C4BE-4BF3-A565-9A16ACE7BA99}"/>
              </a:ext>
            </a:extLst>
          </p:cNvPr>
          <p:cNvSpPr/>
          <p:nvPr/>
        </p:nvSpPr>
        <p:spPr>
          <a:xfrm>
            <a:off x="1401586" y="3922889"/>
            <a:ext cx="6096000" cy="923330"/>
          </a:xfrm>
          <a:prstGeom prst="rect">
            <a:avLst/>
          </a:prstGeom>
        </p:spPr>
        <p:txBody>
          <a:bodyPr>
            <a:spAutoFit/>
          </a:bodyPr>
          <a:lstStyle/>
          <a:p>
            <a:r>
              <a:rPr lang="en-US" altLang="zh-CN" dirty="0">
                <a:latin typeface="Verdana" panose="020B0604030504040204" pitchFamily="34" charset="0"/>
              </a:rPr>
              <a:t>Java</a:t>
            </a:r>
            <a:r>
              <a:rPr lang="zh-CN" altLang="en-US" dirty="0">
                <a:latin typeface="Verdana" panose="020B0604030504040204" pitchFamily="34" charset="0"/>
              </a:rPr>
              <a:t>内存模型中规定了</a:t>
            </a:r>
            <a:r>
              <a:rPr lang="zh-CN" altLang="en-US" dirty="0">
                <a:solidFill>
                  <a:srgbClr val="FF0000"/>
                </a:solidFill>
                <a:latin typeface="Verdana" panose="020B0604030504040204" pitchFamily="34" charset="0"/>
              </a:rPr>
              <a:t>所有的变量都存储在主内存中，每条线程还有自己的工作内存</a:t>
            </a:r>
            <a:r>
              <a:rPr lang="zh-CN" altLang="en-US" dirty="0">
                <a:latin typeface="Verdana" panose="020B0604030504040204" pitchFamily="34" charset="0"/>
              </a:rPr>
              <a:t>（可以与处理器的高速缓存类比）</a:t>
            </a:r>
            <a:endParaRPr lang="zh-CN" altLang="en-US" dirty="0"/>
          </a:p>
        </p:txBody>
      </p:sp>
      <p:sp>
        <p:nvSpPr>
          <p:cNvPr id="10" name="矩形 9">
            <a:extLst>
              <a:ext uri="{FF2B5EF4-FFF2-40B4-BE49-F238E27FC236}">
                <a16:creationId xmlns:a16="http://schemas.microsoft.com/office/drawing/2014/main" id="{E09CE26B-C457-4935-A7EB-ACFA081E0EEF}"/>
              </a:ext>
            </a:extLst>
          </p:cNvPr>
          <p:cNvSpPr/>
          <p:nvPr/>
        </p:nvSpPr>
        <p:spPr>
          <a:xfrm>
            <a:off x="1401586" y="4991080"/>
            <a:ext cx="6096000" cy="646331"/>
          </a:xfrm>
          <a:prstGeom prst="rect">
            <a:avLst/>
          </a:prstGeom>
        </p:spPr>
        <p:txBody>
          <a:bodyPr>
            <a:spAutoFit/>
          </a:bodyPr>
          <a:lstStyle/>
          <a:p>
            <a:r>
              <a:rPr lang="zh-CN" altLang="en-US" dirty="0">
                <a:solidFill>
                  <a:srgbClr val="FF0000"/>
                </a:solidFill>
                <a:latin typeface="Verdana" panose="020B0604030504040204" pitchFamily="34" charset="0"/>
              </a:rPr>
              <a:t>线程对变量的所有操作（读取、赋值）都必须在工作内存中进行，而不能直接读写主内存中的变量</a:t>
            </a:r>
            <a:r>
              <a:rPr lang="zh-CN" altLang="en-US" dirty="0">
                <a:latin typeface="Verdana" panose="020B0604030504040204" pitchFamily="34" charset="0"/>
              </a:rPr>
              <a:t>。</a:t>
            </a:r>
            <a:endParaRPr lang="zh-CN" altLang="en-US" dirty="0"/>
          </a:p>
        </p:txBody>
      </p:sp>
    </p:spTree>
    <p:extLst>
      <p:ext uri="{BB962C8B-B14F-4D97-AF65-F5344CB8AC3E}">
        <p14:creationId xmlns:p14="http://schemas.microsoft.com/office/powerpoint/2010/main" val="13592789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zh-CN" dirty="0"/>
              <a:t>创建</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52B5A882-9E71-4290-A92F-6E5892CF9005}"/>
              </a:ext>
            </a:extLst>
          </p:cNvPr>
          <p:cNvPicPr>
            <a:picLocks noChangeAspect="1"/>
          </p:cNvPicPr>
          <p:nvPr/>
        </p:nvPicPr>
        <p:blipFill>
          <a:blip r:embed="rId5"/>
          <a:stretch>
            <a:fillRect/>
          </a:stretch>
        </p:blipFill>
        <p:spPr>
          <a:xfrm>
            <a:off x="875183" y="996468"/>
            <a:ext cx="3105150" cy="5257800"/>
          </a:xfrm>
          <a:prstGeom prst="rect">
            <a:avLst/>
          </a:prstGeom>
        </p:spPr>
      </p:pic>
      <p:sp>
        <p:nvSpPr>
          <p:cNvPr id="11" name="文本框 10">
            <a:extLst>
              <a:ext uri="{FF2B5EF4-FFF2-40B4-BE49-F238E27FC236}">
                <a16:creationId xmlns:a16="http://schemas.microsoft.com/office/drawing/2014/main" id="{AC82ECB8-13CD-47B9-917F-DAF43BFC8031}"/>
              </a:ext>
            </a:extLst>
          </p:cNvPr>
          <p:cNvSpPr txBox="1"/>
          <p:nvPr/>
        </p:nvSpPr>
        <p:spPr>
          <a:xfrm>
            <a:off x="5983111" y="2065867"/>
            <a:ext cx="315727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内存分配并发问题解决：</a:t>
            </a:r>
            <a:endParaRPr lang="en-US" altLang="zh-CN"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同步处理：</a:t>
            </a:r>
            <a:r>
              <a:rPr kumimoji="0" lang="en-US" altLang="zh-CN" sz="1800" b="0" i="0" u="none" strike="noStrike" cap="none" spc="0" normalizeH="0" baseline="0" dirty="0">
                <a:ln>
                  <a:noFill/>
                </a:ln>
                <a:solidFill>
                  <a:srgbClr val="000000"/>
                </a:solidFill>
                <a:effectLst/>
                <a:uFillTx/>
                <a:latin typeface="+mj-lt"/>
                <a:ea typeface="+mj-ea"/>
                <a:cs typeface="+mj-cs"/>
                <a:sym typeface="Calibri"/>
              </a:rPr>
              <a:t>CAS</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加失败重试</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zh-CN" altLang="en-US" dirty="0"/>
              <a:t>本地线程分配缓存（</a:t>
            </a:r>
            <a:r>
              <a:rPr lang="en-US" altLang="zh-CN" dirty="0"/>
              <a:t>TLAB</a:t>
            </a:r>
            <a:r>
              <a:rPr lang="zh-CN" altLang="en-US" dirty="0"/>
              <a:t>）</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2" name="文本框 11">
            <a:extLst>
              <a:ext uri="{FF2B5EF4-FFF2-40B4-BE49-F238E27FC236}">
                <a16:creationId xmlns:a16="http://schemas.microsoft.com/office/drawing/2014/main" id="{9D29B6A0-F563-4E07-AEF4-A36876DCD2F4}"/>
              </a:ext>
            </a:extLst>
          </p:cNvPr>
          <p:cNvSpPr txBox="1"/>
          <p:nvPr/>
        </p:nvSpPr>
        <p:spPr>
          <a:xfrm>
            <a:off x="5983111" y="3674186"/>
            <a:ext cx="43114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dirty="0"/>
              <a:t>对象头信息：</a:t>
            </a:r>
            <a:endParaRPr lang="en-US" altLang="zh-CN" dirty="0"/>
          </a:p>
          <a:p>
            <a:r>
              <a:rPr lang="zh-CN" altLang="en-US" dirty="0"/>
              <a:t>哈希码（</a:t>
            </a:r>
            <a:r>
              <a:rPr lang="en-US" altLang="zh-CN" dirty="0" err="1"/>
              <a:t>HashCode</a:t>
            </a:r>
            <a:r>
              <a:rPr lang="zh-CN" altLang="en-US" dirty="0"/>
              <a:t>）、</a:t>
            </a:r>
            <a:r>
              <a:rPr lang="en-US" altLang="zh-CN" dirty="0"/>
              <a:t>GC</a:t>
            </a:r>
            <a:r>
              <a:rPr lang="zh-CN" altLang="en-US" dirty="0"/>
              <a:t>分代年龄、锁状</a:t>
            </a:r>
            <a:endParaRPr lang="en-US" altLang="zh-CN" dirty="0"/>
          </a:p>
          <a:p>
            <a:r>
              <a:rPr lang="zh-CN" altLang="en-US" dirty="0"/>
              <a:t>态标志、线程持有的锁、偏向线程</a:t>
            </a:r>
            <a:r>
              <a:rPr lang="en-US" altLang="zh-CN" dirty="0"/>
              <a:t>ID</a:t>
            </a:r>
            <a:r>
              <a:rPr lang="zh-CN" altLang="en-US" dirty="0"/>
              <a:t>、</a:t>
            </a:r>
            <a:endParaRPr lang="en-US" altLang="zh-CN" dirty="0"/>
          </a:p>
          <a:p>
            <a:r>
              <a:rPr lang="zh-CN" altLang="en-US" dirty="0"/>
              <a:t>偏向时间戳等</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8433657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访问定位</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DEE5A8B3-333D-413E-93B8-99882BA08EF0}"/>
              </a:ext>
            </a:extLst>
          </p:cNvPr>
          <p:cNvPicPr>
            <a:picLocks noChangeAspect="1"/>
          </p:cNvPicPr>
          <p:nvPr/>
        </p:nvPicPr>
        <p:blipFill>
          <a:blip r:embed="rId5"/>
          <a:stretch>
            <a:fillRect/>
          </a:stretch>
        </p:blipFill>
        <p:spPr>
          <a:xfrm>
            <a:off x="2928937" y="1314450"/>
            <a:ext cx="6334125" cy="4229100"/>
          </a:xfrm>
          <a:prstGeom prst="rect">
            <a:avLst/>
          </a:prstGeom>
        </p:spPr>
      </p:pic>
    </p:spTree>
    <p:extLst>
      <p:ext uri="{BB962C8B-B14F-4D97-AF65-F5344CB8AC3E}">
        <p14:creationId xmlns:p14="http://schemas.microsoft.com/office/powerpoint/2010/main" val="29635781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访问定位</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A4E2BD3C-E6BB-4744-9BA1-96357F926A78}"/>
              </a:ext>
            </a:extLst>
          </p:cNvPr>
          <p:cNvPicPr>
            <a:picLocks noChangeAspect="1"/>
          </p:cNvPicPr>
          <p:nvPr/>
        </p:nvPicPr>
        <p:blipFill>
          <a:blip r:embed="rId5"/>
          <a:stretch>
            <a:fillRect/>
          </a:stretch>
        </p:blipFill>
        <p:spPr>
          <a:xfrm>
            <a:off x="2943225" y="1552575"/>
            <a:ext cx="6305550" cy="3752850"/>
          </a:xfrm>
          <a:prstGeom prst="rect">
            <a:avLst/>
          </a:prstGeom>
        </p:spPr>
      </p:pic>
    </p:spTree>
    <p:extLst>
      <p:ext uri="{BB962C8B-B14F-4D97-AF65-F5344CB8AC3E}">
        <p14:creationId xmlns:p14="http://schemas.microsoft.com/office/powerpoint/2010/main" val="35808811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案例</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46FBD9F9-17D9-416A-BE43-A5D0D5353DAD}"/>
              </a:ext>
            </a:extLst>
          </p:cNvPr>
          <p:cNvPicPr>
            <a:picLocks noChangeAspect="1"/>
          </p:cNvPicPr>
          <p:nvPr/>
        </p:nvPicPr>
        <p:blipFill>
          <a:blip r:embed="rId5"/>
          <a:stretch>
            <a:fillRect/>
          </a:stretch>
        </p:blipFill>
        <p:spPr>
          <a:xfrm>
            <a:off x="1570391" y="1694392"/>
            <a:ext cx="6657975" cy="3114675"/>
          </a:xfrm>
          <a:prstGeom prst="rect">
            <a:avLst/>
          </a:prstGeom>
        </p:spPr>
      </p:pic>
      <p:sp>
        <p:nvSpPr>
          <p:cNvPr id="7" name="文本框 6">
            <a:extLst>
              <a:ext uri="{FF2B5EF4-FFF2-40B4-BE49-F238E27FC236}">
                <a16:creationId xmlns:a16="http://schemas.microsoft.com/office/drawing/2014/main" id="{A533E0FF-F98F-439A-9290-4633D320A2DE}"/>
              </a:ext>
            </a:extLst>
          </p:cNvPr>
          <p:cNvSpPr txBox="1"/>
          <p:nvPr/>
        </p:nvSpPr>
        <p:spPr>
          <a:xfrm>
            <a:off x="1998133" y="4809067"/>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4193324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案例</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A3C85ADA-CEB3-4D33-B7A0-D78C5B5CC6A2}"/>
              </a:ext>
            </a:extLst>
          </p:cNvPr>
          <p:cNvSpPr/>
          <p:nvPr/>
        </p:nvSpPr>
        <p:spPr>
          <a:xfrm>
            <a:off x="1196622" y="1429013"/>
            <a:ext cx="9268178" cy="3693319"/>
          </a:xfrm>
          <a:prstGeom prst="rect">
            <a:avLst/>
          </a:prstGeom>
        </p:spPr>
        <p:txBody>
          <a:bodyPr wrap="square">
            <a:spAutoFit/>
          </a:bodyPr>
          <a:lstStyle/>
          <a:p>
            <a:pPr marL="342900" indent="-342900">
              <a:buFont typeface="+mj-lt"/>
              <a:buAutoNum type="arabicPeriod"/>
            </a:pPr>
            <a:r>
              <a:rPr lang="zh-CN" altLang="en-US" dirty="0">
                <a:solidFill>
                  <a:srgbClr val="333333"/>
                </a:solidFill>
                <a:latin typeface="Verdana" panose="020B0604030504040204" pitchFamily="34" charset="0"/>
              </a:rPr>
              <a:t>用户创建了一个</a:t>
            </a:r>
            <a:r>
              <a:rPr lang="en-US" altLang="zh-CN" dirty="0">
                <a:solidFill>
                  <a:srgbClr val="333333"/>
                </a:solidFill>
                <a:latin typeface="Verdana" panose="020B0604030504040204" pitchFamily="34" charset="0"/>
              </a:rPr>
              <a:t>Student</a:t>
            </a:r>
            <a:r>
              <a:rPr lang="zh-CN" altLang="en-US" dirty="0">
                <a:solidFill>
                  <a:srgbClr val="333333"/>
                </a:solidFill>
                <a:latin typeface="Verdana" panose="020B0604030504040204" pitchFamily="34" charset="0"/>
              </a:rPr>
              <a:t>对象，运行时</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首先会去方法区寻找该对象的类型信息，没有则使用类加载器</a:t>
            </a:r>
            <a:r>
              <a:rPr lang="en-US" altLang="zh-CN" dirty="0" err="1">
                <a:solidFill>
                  <a:srgbClr val="333333"/>
                </a:solidFill>
                <a:latin typeface="Verdana" panose="020B0604030504040204" pitchFamily="34" charset="0"/>
              </a:rPr>
              <a:t>classloader</a:t>
            </a:r>
            <a:r>
              <a:rPr lang="zh-CN" altLang="en-US" dirty="0">
                <a:solidFill>
                  <a:srgbClr val="333333"/>
                </a:solidFill>
                <a:latin typeface="Verdana" panose="020B0604030504040204" pitchFamily="34" charset="0"/>
              </a:rPr>
              <a:t>将</a:t>
            </a:r>
            <a:r>
              <a:rPr lang="en-US" altLang="zh-CN" dirty="0" err="1">
                <a:solidFill>
                  <a:srgbClr val="333333"/>
                </a:solidFill>
                <a:latin typeface="Verdana" panose="020B0604030504040204" pitchFamily="34" charset="0"/>
              </a:rPr>
              <a:t>Student.class</a:t>
            </a:r>
            <a:r>
              <a:rPr lang="zh-CN" altLang="en-US" dirty="0">
                <a:solidFill>
                  <a:srgbClr val="333333"/>
                </a:solidFill>
                <a:latin typeface="Verdana" panose="020B0604030504040204" pitchFamily="34" charset="0"/>
              </a:rPr>
              <a:t>字节码文件加载至内存中的方法区，并将</a:t>
            </a:r>
            <a:r>
              <a:rPr lang="en-US" altLang="zh-CN" dirty="0">
                <a:solidFill>
                  <a:srgbClr val="333333"/>
                </a:solidFill>
                <a:latin typeface="Verdana" panose="020B0604030504040204" pitchFamily="34" charset="0"/>
              </a:rPr>
              <a:t>Student</a:t>
            </a:r>
            <a:r>
              <a:rPr lang="zh-CN" altLang="en-US" dirty="0">
                <a:solidFill>
                  <a:srgbClr val="333333"/>
                </a:solidFill>
                <a:latin typeface="Verdana" panose="020B0604030504040204" pitchFamily="34" charset="0"/>
              </a:rPr>
              <a:t>类的类型信息存放至方法区。</a:t>
            </a:r>
            <a:endParaRPr lang="en-US" altLang="zh-CN" dirty="0">
              <a:solidFill>
                <a:srgbClr val="333333"/>
              </a:solidFill>
              <a:latin typeface="Verdana" panose="020B0604030504040204" pitchFamily="34" charset="0"/>
            </a:endParaRPr>
          </a:p>
          <a:p>
            <a:pPr marL="342900" indent="-342900">
              <a:buFont typeface="+mj-lt"/>
              <a:buAutoNum type="arabicPeriod"/>
            </a:pPr>
            <a:r>
              <a:rPr lang="zh-CN" altLang="en-US" dirty="0"/>
              <a:t>接着</a:t>
            </a:r>
            <a:r>
              <a:rPr lang="en-US" altLang="zh-CN" dirty="0"/>
              <a:t>JVM</a:t>
            </a:r>
            <a:r>
              <a:rPr lang="zh-CN" altLang="en-US" dirty="0"/>
              <a:t>在堆中为新的</a:t>
            </a:r>
            <a:r>
              <a:rPr lang="en-US" altLang="zh-CN" dirty="0"/>
              <a:t>Student</a:t>
            </a:r>
            <a:r>
              <a:rPr lang="zh-CN" altLang="en-US" dirty="0"/>
              <a:t>实例分配内存空间，这个实例持有着指向方法区的</a:t>
            </a:r>
            <a:r>
              <a:rPr lang="en-US" altLang="zh-CN" dirty="0"/>
              <a:t>Student</a:t>
            </a:r>
            <a:r>
              <a:rPr lang="zh-CN" altLang="en-US" dirty="0"/>
              <a:t>类型信息的引用，引用指的是类型信息在方法区中的内存地址。</a:t>
            </a:r>
            <a:endParaRPr lang="en-US" altLang="zh-CN" dirty="0"/>
          </a:p>
          <a:p>
            <a:pPr marL="342900" indent="-342900">
              <a:buFont typeface="+mj-lt"/>
              <a:buAutoNum type="arabicPeriod"/>
            </a:pPr>
            <a:r>
              <a:rPr lang="zh-CN" altLang="en-US" dirty="0"/>
              <a:t>在此运行的</a:t>
            </a:r>
            <a:r>
              <a:rPr lang="en-US" altLang="zh-CN" dirty="0"/>
              <a:t>JVM</a:t>
            </a:r>
            <a:r>
              <a:rPr lang="zh-CN" altLang="en-US" dirty="0"/>
              <a:t>进程中，会首先起一个线程跑该用户程序，而创建线程的同时也创建了一个虚拟机栈，虚拟机栈用来跟踪线程运行中的一系列方法调用的过程，每调用一个方法就会创建并往栈中压入一个栈帧，栈帧用来存储方法的参数，局部变量和运算过程的临时数据。上面程序中的</a:t>
            </a:r>
            <a:r>
              <a:rPr lang="en-US" altLang="zh-CN" dirty="0" err="1"/>
              <a:t>stu</a:t>
            </a:r>
            <a:r>
              <a:rPr lang="zh-CN" altLang="en-US" dirty="0"/>
              <a:t>是对</a:t>
            </a:r>
            <a:r>
              <a:rPr lang="en-US" altLang="zh-CN" dirty="0"/>
              <a:t>Student</a:t>
            </a:r>
            <a:r>
              <a:rPr lang="zh-CN" altLang="en-US" dirty="0"/>
              <a:t>的引用，就存放于栈中，并持有指向堆中</a:t>
            </a:r>
            <a:r>
              <a:rPr lang="en-US" altLang="zh-CN" dirty="0"/>
              <a:t>Student</a:t>
            </a:r>
            <a:r>
              <a:rPr lang="zh-CN" altLang="en-US" dirty="0"/>
              <a:t>实例的内存地址。</a:t>
            </a:r>
            <a:endParaRPr lang="en-US" altLang="zh-CN" dirty="0"/>
          </a:p>
          <a:p>
            <a:pPr marL="342900" indent="-342900">
              <a:buFont typeface="+mj-lt"/>
              <a:buAutoNum type="arabicPeriod"/>
            </a:pPr>
            <a:r>
              <a:rPr lang="en-US" altLang="zh-CN" dirty="0"/>
              <a:t>JVM</a:t>
            </a:r>
            <a:r>
              <a:rPr lang="zh-CN" altLang="en-US" dirty="0"/>
              <a:t>根据</a:t>
            </a:r>
            <a:r>
              <a:rPr lang="en-US" altLang="zh-CN" dirty="0" err="1"/>
              <a:t>stu</a:t>
            </a:r>
            <a:r>
              <a:rPr lang="zh-CN" altLang="en-US" dirty="0"/>
              <a:t>引用持有的堆中对象的内存地址，定位到堆中的</a:t>
            </a:r>
            <a:r>
              <a:rPr lang="en-US" altLang="zh-CN" dirty="0"/>
              <a:t>Student</a:t>
            </a:r>
            <a:r>
              <a:rPr lang="zh-CN" altLang="en-US" dirty="0"/>
              <a:t>实例，由于堆中实例持有指向方法区的</a:t>
            </a:r>
            <a:r>
              <a:rPr lang="en-US" altLang="zh-CN" dirty="0"/>
              <a:t>Student</a:t>
            </a:r>
            <a:r>
              <a:rPr lang="zh-CN" altLang="en-US" dirty="0"/>
              <a:t>类型信息的引用，从而获得</a:t>
            </a:r>
            <a:r>
              <a:rPr lang="en-US" altLang="zh-CN" dirty="0"/>
              <a:t>add()</a:t>
            </a:r>
            <a:r>
              <a:rPr lang="zh-CN" altLang="en-US" dirty="0"/>
              <a:t>方法的字节码信息，接着执行</a:t>
            </a:r>
            <a:r>
              <a:rPr lang="en-US" altLang="zh-CN" dirty="0"/>
              <a:t>add()</a:t>
            </a:r>
            <a:r>
              <a:rPr lang="zh-CN" altLang="en-US" dirty="0"/>
              <a:t>方法包含的指令。</a:t>
            </a:r>
          </a:p>
        </p:txBody>
      </p:sp>
    </p:spTree>
    <p:extLst>
      <p:ext uri="{BB962C8B-B14F-4D97-AF65-F5344CB8AC3E}">
        <p14:creationId xmlns:p14="http://schemas.microsoft.com/office/powerpoint/2010/main" val="8278206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738349" y="1223622"/>
            <a:ext cx="1276311" cy="369332"/>
          </a:xfrm>
          <a:prstGeom prst="rect">
            <a:avLst/>
          </a:prstGeom>
        </p:spPr>
        <p:txBody>
          <a:bodyPr wrap="none">
            <a:spAutoFit/>
          </a:bodyPr>
          <a:lstStyle/>
          <a:p>
            <a:r>
              <a:rPr lang="en-US" altLang="zh-CN" dirty="0"/>
              <a:t>Java</a:t>
            </a:r>
            <a:r>
              <a:rPr lang="zh-CN" altLang="en-US" dirty="0"/>
              <a:t>堆溢出</a:t>
            </a:r>
          </a:p>
        </p:txBody>
      </p:sp>
      <p:pic>
        <p:nvPicPr>
          <p:cNvPr id="7" name="图片 6">
            <a:extLst>
              <a:ext uri="{FF2B5EF4-FFF2-40B4-BE49-F238E27FC236}">
                <a16:creationId xmlns:a16="http://schemas.microsoft.com/office/drawing/2014/main" id="{C6D0DB4E-3D97-4CB4-A47C-418FB5907B53}"/>
              </a:ext>
            </a:extLst>
          </p:cNvPr>
          <p:cNvPicPr>
            <a:picLocks noChangeAspect="1"/>
          </p:cNvPicPr>
          <p:nvPr/>
        </p:nvPicPr>
        <p:blipFill>
          <a:blip r:embed="rId5"/>
          <a:stretch>
            <a:fillRect/>
          </a:stretch>
        </p:blipFill>
        <p:spPr>
          <a:xfrm>
            <a:off x="956733" y="1871662"/>
            <a:ext cx="4724400" cy="3114675"/>
          </a:xfrm>
          <a:prstGeom prst="rect">
            <a:avLst/>
          </a:prstGeom>
        </p:spPr>
      </p:pic>
      <p:pic>
        <p:nvPicPr>
          <p:cNvPr id="8" name="图片 7">
            <a:extLst>
              <a:ext uri="{FF2B5EF4-FFF2-40B4-BE49-F238E27FC236}">
                <a16:creationId xmlns:a16="http://schemas.microsoft.com/office/drawing/2014/main" id="{A624B9D6-03CF-4F80-AEA8-0A96A55B9D52}"/>
              </a:ext>
            </a:extLst>
          </p:cNvPr>
          <p:cNvPicPr>
            <a:picLocks noChangeAspect="1"/>
          </p:cNvPicPr>
          <p:nvPr/>
        </p:nvPicPr>
        <p:blipFill>
          <a:blip r:embed="rId6"/>
          <a:stretch>
            <a:fillRect/>
          </a:stretch>
        </p:blipFill>
        <p:spPr>
          <a:xfrm>
            <a:off x="956733" y="5924249"/>
            <a:ext cx="5524500" cy="723900"/>
          </a:xfrm>
          <a:prstGeom prst="rect">
            <a:avLst/>
          </a:prstGeom>
        </p:spPr>
      </p:pic>
      <p:sp>
        <p:nvSpPr>
          <p:cNvPr id="4" name="文本框 3">
            <a:extLst>
              <a:ext uri="{FF2B5EF4-FFF2-40B4-BE49-F238E27FC236}">
                <a16:creationId xmlns:a16="http://schemas.microsoft.com/office/drawing/2014/main" id="{5D26303E-0B2A-446F-A122-23631B369090}"/>
              </a:ext>
            </a:extLst>
          </p:cNvPr>
          <p:cNvSpPr txBox="1"/>
          <p:nvPr/>
        </p:nvSpPr>
        <p:spPr>
          <a:xfrm>
            <a:off x="7147867" y="1445299"/>
            <a:ext cx="426334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dirty="0"/>
              <a:t>内存泄露：掌握 了泄露对象的类型信息</a:t>
            </a:r>
            <a:endParaRPr lang="en-US" altLang="zh-CN" dirty="0"/>
          </a:p>
          <a:p>
            <a:r>
              <a:rPr lang="zh-CN" altLang="en-US" dirty="0"/>
              <a:t>及</a:t>
            </a:r>
            <a:r>
              <a:rPr lang="en-US" altLang="zh-CN" dirty="0"/>
              <a:t>GC Roots</a:t>
            </a:r>
            <a:r>
              <a:rPr lang="zh-CN" altLang="en-US" dirty="0"/>
              <a:t>引用链的信息，就可以比</a:t>
            </a:r>
            <a:endParaRPr lang="en-US" altLang="zh-CN" dirty="0"/>
          </a:p>
          <a:p>
            <a:r>
              <a:rPr lang="zh-CN" altLang="en-US" dirty="0"/>
              <a:t>较准确地定位出泄露代码的位 置。</a:t>
            </a:r>
            <a:endParaRPr lang="en-US" altLang="zh-CN" dirty="0"/>
          </a:p>
          <a:p>
            <a:endParaRPr lang="en-US" altLang="zh-CN" dirty="0"/>
          </a:p>
          <a:p>
            <a:r>
              <a:rPr lang="zh-CN" altLang="en-US" dirty="0"/>
              <a:t>不存在泄露：调节堆参数（</a:t>
            </a:r>
            <a:r>
              <a:rPr lang="en-US" altLang="zh-CN" dirty="0"/>
              <a:t>-</a:t>
            </a:r>
            <a:r>
              <a:rPr lang="en-US" altLang="zh-CN" dirty="0" err="1"/>
              <a:t>Xmx</a:t>
            </a:r>
            <a:r>
              <a:rPr lang="zh-CN" altLang="en-US" dirty="0"/>
              <a:t>与</a:t>
            </a:r>
            <a:r>
              <a:rPr lang="en-US" altLang="zh-CN" dirty="0"/>
              <a:t>-</a:t>
            </a:r>
            <a:r>
              <a:rPr lang="en-US" altLang="zh-CN" dirty="0" err="1"/>
              <a:t>Xms</a:t>
            </a:r>
            <a:r>
              <a:rPr lang="zh-CN" altLang="en-US" dirty="0"/>
              <a:t>）</a:t>
            </a:r>
            <a:endParaRPr lang="en-US" altLang="zh-CN" dirty="0"/>
          </a:p>
          <a:p>
            <a:r>
              <a:rPr lang="en-US" altLang="zh-CN" dirty="0"/>
              <a:t>	         </a:t>
            </a:r>
            <a:r>
              <a:rPr lang="zh-CN" altLang="en-US" dirty="0"/>
              <a:t>优化代码</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58519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374733"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分享内容</a:t>
            </a:r>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1085719" y="2107085"/>
            <a:ext cx="97090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Wingdings" charset="2"/>
              <a:buChar char="u"/>
            </a:pPr>
            <a:r>
              <a:rPr lang="zh-CN" altLang="en-US" sz="2400" dirty="0"/>
              <a:t>运行时数据区域</a:t>
            </a:r>
            <a:endParaRPr lang="en-US" altLang="zh-CN" sz="2400" dirty="0"/>
          </a:p>
          <a:p>
            <a:pPr marL="342900" indent="-342900">
              <a:buFont typeface="Wingdings" charset="2"/>
              <a:buChar char="u"/>
            </a:pPr>
            <a:r>
              <a:rPr lang="en-US" altLang="zh-CN" sz="2400" dirty="0" err="1"/>
              <a:t>HotSpot</a:t>
            </a:r>
            <a:r>
              <a:rPr lang="zh-CN" altLang="en-US" sz="2400" dirty="0"/>
              <a:t>虚拟机对象探秘</a:t>
            </a:r>
            <a:endParaRPr lang="en-US" altLang="zh-CN" sz="2400" dirty="0"/>
          </a:p>
          <a:p>
            <a:pPr marL="342900" indent="-342900">
              <a:buFont typeface="Wingdings" charset="2"/>
              <a:buChar char="u"/>
            </a:pPr>
            <a:r>
              <a:rPr lang="zh-CN" altLang="en-US" sz="2400" dirty="0"/>
              <a:t>实战：</a:t>
            </a:r>
            <a:r>
              <a:rPr lang="en-US" altLang="zh-CN" sz="2400" dirty="0" err="1"/>
              <a:t>OutOfMemoryError</a:t>
            </a:r>
            <a:r>
              <a:rPr lang="zh-CN" altLang="en-US" sz="2400" dirty="0"/>
              <a:t>异常</a:t>
            </a:r>
            <a:endParaRPr lang="en-US" altLang="zh-CN" sz="2400" dirty="0"/>
          </a:p>
          <a:p>
            <a:pPr marR="0" algn="l" defTabSz="914400" rtl="0" fontAlgn="auto" latinLnBrk="0" hangingPunct="0">
              <a:lnSpc>
                <a:spcPct val="100000"/>
              </a:lnSpc>
              <a:spcBef>
                <a:spcPts val="0"/>
              </a:spcBef>
              <a:spcAft>
                <a:spcPts val="0"/>
              </a:spcAft>
              <a:buClrTx/>
              <a:buSzTx/>
              <a:tabLst/>
            </a:pPr>
            <a:endParaRPr lang="en-US" altLang="zh-CN" sz="2400" dirty="0"/>
          </a:p>
          <a:p>
            <a:pPr marL="342900" marR="0" indent="-342900" algn="l" defTabSz="914400" rtl="0" fontAlgn="auto" latinLnBrk="0" hangingPunct="0">
              <a:lnSpc>
                <a:spcPct val="100000"/>
              </a:lnSpc>
              <a:spcBef>
                <a:spcPts val="0"/>
              </a:spcBef>
              <a:spcAft>
                <a:spcPts val="0"/>
              </a:spcAft>
              <a:buClrTx/>
              <a:buSzTx/>
              <a:buFont typeface="Wingdings" charset="2"/>
              <a:buChar char="u"/>
              <a:tabLst/>
            </a:pPr>
            <a:endParaRPr lang="en-US" altLang="zh-CN" sz="2400" dirty="0"/>
          </a:p>
          <a:p>
            <a:pPr marL="342900" marR="0" indent="-342900" algn="l" defTabSz="914400" rtl="0" fontAlgn="auto" latinLnBrk="0" hangingPunct="0">
              <a:lnSpc>
                <a:spcPct val="100000"/>
              </a:lnSpc>
              <a:spcBef>
                <a:spcPts val="0"/>
              </a:spcBef>
              <a:spcAft>
                <a:spcPts val="0"/>
              </a:spcAft>
              <a:buClrTx/>
              <a:buSzTx/>
              <a:buFont typeface="Wingdings" charset="2"/>
              <a:buChar char="u"/>
              <a:tabLst/>
            </a:pPr>
            <a:endParaRPr kumimoji="0" lang="zh-CN" altLang="en-US" sz="24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19533908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569660" cy="369332"/>
          </a:xfrm>
          <a:prstGeom prst="rect">
            <a:avLst/>
          </a:prstGeom>
        </p:spPr>
        <p:txBody>
          <a:bodyPr wrap="none">
            <a:spAutoFit/>
          </a:bodyPr>
          <a:lstStyle/>
          <a:p>
            <a:r>
              <a:rPr lang="zh-CN" altLang="en-US" dirty="0"/>
              <a:t>虚拟机栈溢出</a:t>
            </a:r>
          </a:p>
        </p:txBody>
      </p:sp>
      <p:pic>
        <p:nvPicPr>
          <p:cNvPr id="4" name="图片 3">
            <a:extLst>
              <a:ext uri="{FF2B5EF4-FFF2-40B4-BE49-F238E27FC236}">
                <a16:creationId xmlns:a16="http://schemas.microsoft.com/office/drawing/2014/main" id="{BB7F93BD-B257-44B1-97CC-48D1E02AF208}"/>
              </a:ext>
            </a:extLst>
          </p:cNvPr>
          <p:cNvPicPr>
            <a:picLocks noChangeAspect="1"/>
          </p:cNvPicPr>
          <p:nvPr/>
        </p:nvPicPr>
        <p:blipFill>
          <a:blip r:embed="rId5"/>
          <a:stretch>
            <a:fillRect/>
          </a:stretch>
        </p:blipFill>
        <p:spPr>
          <a:xfrm>
            <a:off x="457200" y="6077288"/>
            <a:ext cx="6276975" cy="685800"/>
          </a:xfrm>
          <a:prstGeom prst="rect">
            <a:avLst/>
          </a:prstGeom>
        </p:spPr>
      </p:pic>
      <p:pic>
        <p:nvPicPr>
          <p:cNvPr id="9" name="图片 8">
            <a:extLst>
              <a:ext uri="{FF2B5EF4-FFF2-40B4-BE49-F238E27FC236}">
                <a16:creationId xmlns:a16="http://schemas.microsoft.com/office/drawing/2014/main" id="{593A9B48-1E1A-4044-A453-8DF9D29B57EF}"/>
              </a:ext>
            </a:extLst>
          </p:cNvPr>
          <p:cNvPicPr>
            <a:picLocks noChangeAspect="1"/>
          </p:cNvPicPr>
          <p:nvPr/>
        </p:nvPicPr>
        <p:blipFill>
          <a:blip r:embed="rId6"/>
          <a:stretch>
            <a:fillRect/>
          </a:stretch>
        </p:blipFill>
        <p:spPr>
          <a:xfrm>
            <a:off x="507496" y="1173718"/>
            <a:ext cx="5153025" cy="4629150"/>
          </a:xfrm>
          <a:prstGeom prst="rect">
            <a:avLst/>
          </a:prstGeom>
        </p:spPr>
      </p:pic>
    </p:spTree>
    <p:extLst>
      <p:ext uri="{BB962C8B-B14F-4D97-AF65-F5344CB8AC3E}">
        <p14:creationId xmlns:p14="http://schemas.microsoft.com/office/powerpoint/2010/main" val="37219760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338828" cy="369332"/>
          </a:xfrm>
          <a:prstGeom prst="rect">
            <a:avLst/>
          </a:prstGeom>
        </p:spPr>
        <p:txBody>
          <a:bodyPr wrap="none">
            <a:spAutoFit/>
          </a:bodyPr>
          <a:lstStyle/>
          <a:p>
            <a:r>
              <a:rPr lang="zh-CN" altLang="en-US" dirty="0"/>
              <a:t>方法区溢出</a:t>
            </a:r>
          </a:p>
        </p:txBody>
      </p:sp>
      <p:pic>
        <p:nvPicPr>
          <p:cNvPr id="7" name="图片 6">
            <a:extLst>
              <a:ext uri="{FF2B5EF4-FFF2-40B4-BE49-F238E27FC236}">
                <a16:creationId xmlns:a16="http://schemas.microsoft.com/office/drawing/2014/main" id="{EFA2F82E-E646-4766-BA52-C0DEAC2519EA}"/>
              </a:ext>
            </a:extLst>
          </p:cNvPr>
          <p:cNvPicPr>
            <a:picLocks noChangeAspect="1"/>
          </p:cNvPicPr>
          <p:nvPr/>
        </p:nvPicPr>
        <p:blipFill>
          <a:blip r:embed="rId5"/>
          <a:stretch>
            <a:fillRect/>
          </a:stretch>
        </p:blipFill>
        <p:spPr>
          <a:xfrm>
            <a:off x="507496" y="1150044"/>
            <a:ext cx="8839200" cy="4276725"/>
          </a:xfrm>
          <a:prstGeom prst="rect">
            <a:avLst/>
          </a:prstGeom>
        </p:spPr>
      </p:pic>
      <p:pic>
        <p:nvPicPr>
          <p:cNvPr id="8" name="图片 7">
            <a:extLst>
              <a:ext uri="{FF2B5EF4-FFF2-40B4-BE49-F238E27FC236}">
                <a16:creationId xmlns:a16="http://schemas.microsoft.com/office/drawing/2014/main" id="{5953DE43-45F4-42FA-8178-0CFD9E52A99C}"/>
              </a:ext>
            </a:extLst>
          </p:cNvPr>
          <p:cNvPicPr>
            <a:picLocks noChangeAspect="1"/>
          </p:cNvPicPr>
          <p:nvPr/>
        </p:nvPicPr>
        <p:blipFill>
          <a:blip r:embed="rId6"/>
          <a:stretch>
            <a:fillRect/>
          </a:stretch>
        </p:blipFill>
        <p:spPr>
          <a:xfrm>
            <a:off x="507496" y="5707956"/>
            <a:ext cx="6572250" cy="676275"/>
          </a:xfrm>
          <a:prstGeom prst="rect">
            <a:avLst/>
          </a:prstGeom>
        </p:spPr>
      </p:pic>
      <p:sp>
        <p:nvSpPr>
          <p:cNvPr id="4" name="文本框 3">
            <a:extLst>
              <a:ext uri="{FF2B5EF4-FFF2-40B4-BE49-F238E27FC236}">
                <a16:creationId xmlns:a16="http://schemas.microsoft.com/office/drawing/2014/main" id="{8027E2AD-9861-46CF-A157-46F77C6B78B5}"/>
              </a:ext>
            </a:extLst>
          </p:cNvPr>
          <p:cNvSpPr txBox="1"/>
          <p:nvPr/>
        </p:nvSpPr>
        <p:spPr>
          <a:xfrm>
            <a:off x="10295467" y="2077156"/>
            <a:ext cx="308834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类太多</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err="1"/>
              <a:t>Asm</a:t>
            </a:r>
            <a:r>
              <a:rPr lang="zh-CN" altLang="en-US" dirty="0"/>
              <a:t>动态产生的类过多</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j-lt"/>
                <a:ea typeface="+mj-ea"/>
                <a:cs typeface="+mj-cs"/>
                <a:sym typeface="Calibri"/>
              </a:rPr>
              <a:t>Jsp</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文件</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err="1"/>
              <a:t>Osgi</a:t>
            </a:r>
            <a:r>
              <a:rPr lang="en-US" altLang="zh-CN" dirty="0"/>
              <a:t> </a:t>
            </a:r>
            <a:r>
              <a:rPr lang="zh-CN" altLang="en-US" dirty="0"/>
              <a:t>多个类加载加载同一个类</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j-lt"/>
                <a:ea typeface="+mj-ea"/>
                <a:cs typeface="+mj-cs"/>
                <a:sym typeface="Calibri"/>
              </a:rPr>
              <a:t>Intern</a:t>
            </a:r>
            <a:r>
              <a:rPr lang="en-US" altLang="zh-CN" dirty="0"/>
              <a:t>()</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9659669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569660" cy="369332"/>
          </a:xfrm>
          <a:prstGeom prst="rect">
            <a:avLst/>
          </a:prstGeom>
        </p:spPr>
        <p:txBody>
          <a:bodyPr wrap="none">
            <a:spAutoFit/>
          </a:bodyPr>
          <a:lstStyle/>
          <a:p>
            <a:r>
              <a:rPr lang="zh-CN" altLang="en-US" dirty="0"/>
              <a:t>直接内存溢出</a:t>
            </a:r>
          </a:p>
        </p:txBody>
      </p:sp>
      <p:pic>
        <p:nvPicPr>
          <p:cNvPr id="9" name="图片 8">
            <a:extLst>
              <a:ext uri="{FF2B5EF4-FFF2-40B4-BE49-F238E27FC236}">
                <a16:creationId xmlns:a16="http://schemas.microsoft.com/office/drawing/2014/main" id="{4AAA1E45-C4A7-422E-BE66-8BD889F22D2E}"/>
              </a:ext>
            </a:extLst>
          </p:cNvPr>
          <p:cNvPicPr>
            <a:picLocks noChangeAspect="1"/>
          </p:cNvPicPr>
          <p:nvPr/>
        </p:nvPicPr>
        <p:blipFill>
          <a:blip r:embed="rId5"/>
          <a:stretch>
            <a:fillRect/>
          </a:stretch>
        </p:blipFill>
        <p:spPr>
          <a:xfrm>
            <a:off x="626709" y="1169800"/>
            <a:ext cx="5000625" cy="3343275"/>
          </a:xfrm>
          <a:prstGeom prst="rect">
            <a:avLst/>
          </a:prstGeom>
        </p:spPr>
      </p:pic>
      <p:pic>
        <p:nvPicPr>
          <p:cNvPr id="10" name="图片 9">
            <a:extLst>
              <a:ext uri="{FF2B5EF4-FFF2-40B4-BE49-F238E27FC236}">
                <a16:creationId xmlns:a16="http://schemas.microsoft.com/office/drawing/2014/main" id="{809ED796-4A01-47A8-81AD-42B2FDA46404}"/>
              </a:ext>
            </a:extLst>
          </p:cNvPr>
          <p:cNvPicPr>
            <a:picLocks noChangeAspect="1"/>
          </p:cNvPicPr>
          <p:nvPr/>
        </p:nvPicPr>
        <p:blipFill>
          <a:blip r:embed="rId6"/>
          <a:stretch>
            <a:fillRect/>
          </a:stretch>
        </p:blipFill>
        <p:spPr>
          <a:xfrm>
            <a:off x="626709" y="5120392"/>
            <a:ext cx="5724525" cy="771525"/>
          </a:xfrm>
          <a:prstGeom prst="rect">
            <a:avLst/>
          </a:prstGeom>
        </p:spPr>
      </p:pic>
    </p:spTree>
    <p:extLst>
      <p:ext uri="{BB962C8B-B14F-4D97-AF65-F5344CB8AC3E}">
        <p14:creationId xmlns:p14="http://schemas.microsoft.com/office/powerpoint/2010/main" val="17733475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asted-image.pdf" descr="pasted-image.pdf"/>
          <p:cNvPicPr>
            <a:picLocks noChangeAspect="1"/>
          </p:cNvPicPr>
          <p:nvPr/>
        </p:nvPicPr>
        <p:blipFill>
          <a:blip r:embed="rId3"/>
          <a:stretch>
            <a:fillRect/>
          </a:stretch>
        </p:blipFill>
        <p:spPr>
          <a:xfrm>
            <a:off x="0" y="0"/>
            <a:ext cx="12192000" cy="6858000"/>
          </a:xfrm>
          <a:prstGeom prst="rect">
            <a:avLst/>
          </a:prstGeom>
          <a:ln w="12700">
            <a:miter lim="400000"/>
          </a:ln>
        </p:spPr>
      </p:pic>
      <p:pic>
        <p:nvPicPr>
          <p:cNvPr id="201" name="pasted-image.pdf" descr="pasted-image.pdf"/>
          <p:cNvPicPr>
            <a:picLocks noChangeAspect="1"/>
          </p:cNvPicPr>
          <p:nvPr/>
        </p:nvPicPr>
        <p:blipFill>
          <a:blip r:embed="rId4"/>
          <a:stretch>
            <a:fillRect/>
          </a:stretch>
        </p:blipFill>
        <p:spPr>
          <a:xfrm>
            <a:off x="5143877" y="2463895"/>
            <a:ext cx="1919539" cy="1129142"/>
          </a:xfrm>
          <a:prstGeom prst="rect">
            <a:avLst/>
          </a:prstGeom>
          <a:ln w="12700">
            <a:miter lim="400000"/>
          </a:ln>
        </p:spPr>
      </p:pic>
      <p:sp>
        <p:nvSpPr>
          <p:cNvPr id="202" name="Shape 176"/>
          <p:cNvSpPr txBox="1"/>
          <p:nvPr/>
        </p:nvSpPr>
        <p:spPr>
          <a:xfrm>
            <a:off x="572312" y="539261"/>
            <a:ext cx="1264680" cy="38100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900">
                <a:solidFill>
                  <a:srgbClr val="FFFFFF"/>
                </a:solidFill>
                <a:latin typeface="PingFang SC Semibold"/>
                <a:ea typeface="PingFang SC Semibold"/>
                <a:cs typeface="PingFang SC Semibold"/>
                <a:sym typeface="PingFang SC Semibold"/>
              </a:defRPr>
            </a:pPr>
            <a:r>
              <a:t>NETEASE</a:t>
            </a:r>
          </a:p>
          <a:p>
            <a:pPr>
              <a:defRPr sz="900">
                <a:solidFill>
                  <a:srgbClr val="FFFFFF"/>
                </a:solidFill>
                <a:latin typeface="PingFang SC Regular"/>
                <a:ea typeface="PingFang SC Regular"/>
                <a:cs typeface="PingFang SC Regular"/>
                <a:sym typeface="PingFang SC Regular"/>
              </a:defRPr>
            </a:pPr>
            <a:r>
              <a:t>Kaola Center Training </a:t>
            </a:r>
          </a:p>
        </p:txBody>
      </p:sp>
      <p:sp>
        <p:nvSpPr>
          <p:cNvPr id="203" name="Shape 177"/>
          <p:cNvSpPr txBox="1"/>
          <p:nvPr/>
        </p:nvSpPr>
        <p:spPr>
          <a:xfrm>
            <a:off x="5019769" y="4241616"/>
            <a:ext cx="2603501" cy="76200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000">
                <a:solidFill>
                  <a:srgbClr val="FFFFFF"/>
                </a:solidFill>
                <a:latin typeface="PingFang SC Medium"/>
                <a:ea typeface="PingFang SC Medium"/>
                <a:cs typeface="PingFang SC Medium"/>
                <a:sym typeface="PingFang SC Medium"/>
              </a:defRPr>
            </a:lvl1pPr>
          </a:lstStyle>
          <a:p>
            <a:r>
              <a:t>感谢聆听！</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385955"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7036255" y="1494503"/>
            <a:ext cx="2930013"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lang="zh-CN" altLang="en-US" dirty="0"/>
              <a:t>栈帧：局部变量表，操作栈，动态链接，方法返回地址</a:t>
            </a:r>
            <a:endParaRPr lang="en-US" altLang="zh-CN" dirty="0"/>
          </a:p>
          <a:p>
            <a:pPr marL="285750" indent="-285750">
              <a:buFont typeface="Wingdings" charset="2"/>
              <a:buChar char="n"/>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方法区：</a:t>
            </a:r>
            <a:r>
              <a:rPr lang="zh-CN" altLang="en-US" dirty="0"/>
              <a:t>类元信息、字段、静态属性、方法、常量等 </a:t>
            </a:r>
            <a:endParaRPr lang="en-US" altLang="zh-CN" dirty="0"/>
          </a:p>
          <a:p>
            <a:pPr marL="285750" indent="-285750">
              <a:buFont typeface="Wingdings" charset="2"/>
              <a:buChar char="n"/>
            </a:pPr>
            <a:r>
              <a:rPr lang="zh-CN" altLang="en-US" dirty="0"/>
              <a:t>程序计数器：字节码行号指示器</a:t>
            </a:r>
            <a:endParaRPr lang="en-US" altLang="zh-CN" dirty="0"/>
          </a:p>
          <a:p>
            <a:pPr marL="285750" indent="-285750">
              <a:buFont typeface="Wingdings" charset="2"/>
              <a:buChar char="n"/>
            </a:pPr>
            <a:r>
              <a:rPr lang="zh-CN" altLang="en-US" dirty="0"/>
              <a:t>执行引擎：解释器，即时（</a:t>
            </a:r>
            <a:r>
              <a:rPr lang="en-US" altLang="zh-CN" dirty="0"/>
              <a:t>Just-In-Time)</a:t>
            </a:r>
            <a:r>
              <a:rPr lang="zh-CN" altLang="en-US" dirty="0"/>
              <a:t>编译器</a:t>
            </a:r>
          </a:p>
          <a:p>
            <a:pPr marL="285750" indent="-285750">
              <a:buFont typeface="Wingdings" charset="2"/>
              <a:buChar char="n"/>
            </a:pPr>
            <a:endParaRPr lang="zh-CN" altLang="en-US" dirty="0"/>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Tree>
    <p:extLst>
      <p:ext uri="{BB962C8B-B14F-4D97-AF65-F5344CB8AC3E}">
        <p14:creationId xmlns:p14="http://schemas.microsoft.com/office/powerpoint/2010/main" val="9425973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3075520"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程序计数器</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2308324"/>
          </a:xfrm>
          <a:prstGeom prst="rect">
            <a:avLst/>
          </a:prstGeom>
        </p:spPr>
        <p:txBody>
          <a:bodyPr wrap="square">
            <a:spAutoFit/>
          </a:bodyPr>
          <a:lstStyle/>
          <a:p>
            <a:r>
              <a:rPr lang="zh-CN" altLang="en-US" b="1"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程序计数器（</a:t>
            </a:r>
            <a:r>
              <a:rPr lang="en-US" altLang="zh-CN" dirty="0">
                <a:solidFill>
                  <a:srgbClr val="333333"/>
                </a:solidFill>
                <a:latin typeface="Verdana" panose="020B0604030504040204" pitchFamily="34" charset="0"/>
              </a:rPr>
              <a:t>Program Counter Register</a:t>
            </a:r>
            <a:r>
              <a:rPr lang="zh-CN" altLang="en-US" dirty="0">
                <a:solidFill>
                  <a:srgbClr val="333333"/>
                </a:solidFill>
                <a:latin typeface="Verdana" panose="020B0604030504040204" pitchFamily="34" charset="0"/>
              </a:rPr>
              <a:t>）是</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中一块较小的内存区域，保存着当前线程执行的虚拟机字节码指令的内存地址。</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多线程的实现，其实是通过线程间的轮流切换并分配处理器执行时间的方式来实现的，在任何时刻，处理器都只会执行一个线程中的指令。在多线程场景下，为了保证线程切换回来后，还能恢复到原先状态，找到原先执行的指令，所以每个线程都会设立一个程序计数器，并且各个线程之间不会互相影响，程序计数器为</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线程私有</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的内存区域。</a:t>
            </a:r>
          </a:p>
          <a:p>
            <a:r>
              <a:rPr lang="zh-CN" altLang="en-US" dirty="0">
                <a:solidFill>
                  <a:srgbClr val="333333"/>
                </a:solidFill>
                <a:latin typeface="Verdana" panose="020B0604030504040204" pitchFamily="34" charset="0"/>
              </a:rPr>
              <a:t>　　如果当前线程正在执行</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方法，则程序计数器保存的是虚拟机字节码的内存地址，如果正在执行的是</a:t>
            </a:r>
            <a:r>
              <a:rPr lang="en-US" altLang="zh-CN" dirty="0">
                <a:solidFill>
                  <a:srgbClr val="333333"/>
                </a:solidFill>
                <a:latin typeface="Verdana" panose="020B0604030504040204" pitchFamily="34" charset="0"/>
              </a:rPr>
              <a:t>Native</a:t>
            </a:r>
            <a:r>
              <a:rPr lang="zh-CN" altLang="en-US" dirty="0">
                <a:solidFill>
                  <a:srgbClr val="333333"/>
                </a:solidFill>
                <a:latin typeface="Verdana" panose="020B0604030504040204" pitchFamily="34" charset="0"/>
              </a:rPr>
              <a:t>方法（非</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方法，</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底层有许多非</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编写的函数实现），计数器则为空。程序计数器是唯一一个在</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规范中没有规定任何</a:t>
            </a:r>
            <a:r>
              <a:rPr lang="en-US" altLang="zh-CN" dirty="0" err="1">
                <a:solidFill>
                  <a:srgbClr val="333333"/>
                </a:solidFill>
                <a:latin typeface="Verdana" panose="020B0604030504040204" pitchFamily="34" charset="0"/>
              </a:rPr>
              <a:t>OutOfMemory</a:t>
            </a:r>
            <a:r>
              <a:rPr lang="zh-CN" altLang="en-US" dirty="0">
                <a:solidFill>
                  <a:srgbClr val="333333"/>
                </a:solidFill>
                <a:latin typeface="Verdana" panose="020B0604030504040204" pitchFamily="34" charset="0"/>
              </a:rPr>
              <a:t>场景的区域。</a:t>
            </a:r>
          </a:p>
        </p:txBody>
      </p:sp>
    </p:spTree>
    <p:extLst>
      <p:ext uri="{BB962C8B-B14F-4D97-AF65-F5344CB8AC3E}">
        <p14:creationId xmlns:p14="http://schemas.microsoft.com/office/powerpoint/2010/main" val="26054236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虚拟机栈</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1200329"/>
          </a:xfrm>
          <a:prstGeom prst="rect">
            <a:avLst/>
          </a:prstGeom>
        </p:spPr>
        <p:txBody>
          <a:bodyPr wrap="square">
            <a:spAutoFit/>
          </a:bodyPr>
          <a:lstStyle/>
          <a:p>
            <a:r>
              <a:rPr lang="zh-CN" altLang="en-US" dirty="0"/>
              <a:t>虚拟机栈：</a:t>
            </a:r>
            <a:r>
              <a:rPr lang="zh-CN" altLang="zh-CN" dirty="0"/>
              <a:t>线程私有的，它的 生命周期与线程相同。</a:t>
            </a:r>
            <a:endParaRPr lang="en-US" altLang="zh-CN" dirty="0"/>
          </a:p>
          <a:p>
            <a:r>
              <a:rPr lang="zh-CN" altLang="zh-CN" dirty="0"/>
              <a:t>每个方法在执行的同时 都会创建一个栈帧（</a:t>
            </a:r>
            <a:r>
              <a:rPr lang="en-US" altLang="zh-CN" dirty="0"/>
              <a:t>Stack Frame [1]</a:t>
            </a:r>
            <a:r>
              <a:rPr lang="zh-CN" altLang="zh-CN" dirty="0"/>
              <a:t>）用于存储局部变量表、操作数栈、动态链接、方法出口 等信息。每一个方法从调用直至执行完成的过程，就对应着一个栈帧在虚拟机栈中入栈到出 栈的过程。</a:t>
            </a:r>
          </a:p>
        </p:txBody>
      </p:sp>
    </p:spTree>
    <p:extLst>
      <p:ext uri="{BB962C8B-B14F-4D97-AF65-F5344CB8AC3E}">
        <p14:creationId xmlns:p14="http://schemas.microsoft.com/office/powerpoint/2010/main" val="5064462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434319"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方法区</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646331"/>
          </a:xfrm>
          <a:prstGeom prst="rect">
            <a:avLst/>
          </a:prstGeom>
        </p:spPr>
        <p:txBody>
          <a:bodyPr wrap="square">
            <a:spAutoFit/>
          </a:bodyPr>
          <a:lstStyle/>
          <a:p>
            <a:r>
              <a:rPr lang="zh-CN" altLang="en-US" dirty="0"/>
              <a:t>方法区：</a:t>
            </a:r>
            <a:r>
              <a:rPr lang="zh-CN" altLang="zh-CN" dirty="0"/>
              <a:t>线程共享的内存区域，它用于存储已被虚 拟机加载的类信息、常量、静态变量、即时编译器编译后的代码等数据。</a:t>
            </a:r>
          </a:p>
        </p:txBody>
      </p:sp>
    </p:spTree>
    <p:extLst>
      <p:ext uri="{BB962C8B-B14F-4D97-AF65-F5344CB8AC3E}">
        <p14:creationId xmlns:p14="http://schemas.microsoft.com/office/powerpoint/2010/main" val="14711911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直接内存</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34581722-FED3-4A9D-8C8A-6F392E2CE5C5}"/>
              </a:ext>
            </a:extLst>
          </p:cNvPr>
          <p:cNvSpPr/>
          <p:nvPr/>
        </p:nvSpPr>
        <p:spPr>
          <a:xfrm>
            <a:off x="1106311" y="1508863"/>
            <a:ext cx="6096000" cy="1754326"/>
          </a:xfrm>
          <a:prstGeom prst="rect">
            <a:avLst/>
          </a:prstGeom>
        </p:spPr>
        <p:txBody>
          <a:bodyPr>
            <a:spAutoFit/>
          </a:bodyPr>
          <a:lstStyle/>
          <a:p>
            <a:r>
              <a:rPr lang="zh-CN" altLang="zh-CN" dirty="0">
                <a:ea typeface="等线" panose="02010600030101010101" pitchFamily="2" charset="-122"/>
                <a:cs typeface="Times New Roman" panose="02020603050405020304" pitchFamily="18" charset="0"/>
              </a:rPr>
              <a:t>在</a:t>
            </a:r>
            <a:r>
              <a:rPr lang="en-US" altLang="zh-CN" dirty="0">
                <a:ea typeface="等线" panose="02010600030101010101" pitchFamily="2" charset="-122"/>
                <a:cs typeface="Times New Roman" panose="02020603050405020304" pitchFamily="18" charset="0"/>
              </a:rPr>
              <a:t>JDK 1.4</a:t>
            </a:r>
            <a:r>
              <a:rPr lang="zh-CN" altLang="zh-CN" dirty="0">
                <a:ea typeface="等线" panose="02010600030101010101" pitchFamily="2" charset="-122"/>
                <a:cs typeface="Times New Roman" panose="02020603050405020304" pitchFamily="18" charset="0"/>
              </a:rPr>
              <a:t>中新加入了</a:t>
            </a:r>
            <a:r>
              <a:rPr lang="en-US" altLang="zh-CN" dirty="0">
                <a:ea typeface="等线" panose="02010600030101010101" pitchFamily="2" charset="-122"/>
                <a:cs typeface="Times New Roman" panose="02020603050405020304" pitchFamily="18" charset="0"/>
              </a:rPr>
              <a:t>NIO</a:t>
            </a:r>
            <a:r>
              <a:rPr lang="zh-CN"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rPr>
              <a:t>New </a:t>
            </a:r>
            <a:r>
              <a:rPr lang="en-US" altLang="zh-CN" dirty="0" err="1">
                <a:ea typeface="等线" panose="02010600030101010101" pitchFamily="2" charset="-122"/>
                <a:cs typeface="Times New Roman" panose="02020603050405020304" pitchFamily="18" charset="0"/>
              </a:rPr>
              <a:t>Input/Output</a:t>
            </a:r>
            <a:r>
              <a:rPr lang="zh-CN" altLang="zh-CN" dirty="0">
                <a:ea typeface="等线" panose="02010600030101010101" pitchFamily="2" charset="-122"/>
                <a:cs typeface="Times New Roman" panose="02020603050405020304" pitchFamily="18" charset="0"/>
              </a:rPr>
              <a:t>）类，引入了一种基于通道（</a:t>
            </a:r>
            <a:r>
              <a:rPr lang="en-US" altLang="zh-CN" dirty="0">
                <a:ea typeface="等线" panose="02010600030101010101" pitchFamily="2" charset="-122"/>
                <a:cs typeface="Times New Roman" panose="02020603050405020304" pitchFamily="18" charset="0"/>
              </a:rPr>
              <a:t>Channel</a:t>
            </a:r>
            <a:r>
              <a:rPr lang="zh-CN" altLang="zh-CN" dirty="0">
                <a:ea typeface="等线" panose="02010600030101010101" pitchFamily="2" charset="-122"/>
                <a:cs typeface="Times New Roman" panose="02020603050405020304" pitchFamily="18" charset="0"/>
              </a:rPr>
              <a:t>）与缓 冲区（</a:t>
            </a:r>
            <a:r>
              <a:rPr lang="en-US" altLang="zh-CN" dirty="0">
                <a:ea typeface="等线" panose="02010600030101010101" pitchFamily="2" charset="-122"/>
                <a:cs typeface="Times New Roman" panose="02020603050405020304" pitchFamily="18" charset="0"/>
              </a:rPr>
              <a:t>Buffer</a:t>
            </a:r>
            <a:r>
              <a:rPr lang="zh-CN" altLang="zh-CN" dirty="0">
                <a:ea typeface="等线" panose="02010600030101010101" pitchFamily="2" charset="-122"/>
                <a:cs typeface="Times New Roman" panose="02020603050405020304" pitchFamily="18" charset="0"/>
              </a:rPr>
              <a:t>）的</a:t>
            </a:r>
            <a:r>
              <a:rPr lang="en-US" altLang="zh-CN" dirty="0">
                <a:ea typeface="等线" panose="02010600030101010101" pitchFamily="2" charset="-122"/>
                <a:cs typeface="Times New Roman" panose="02020603050405020304" pitchFamily="18" charset="0"/>
              </a:rPr>
              <a:t>I/O</a:t>
            </a:r>
            <a:r>
              <a:rPr lang="zh-CN" altLang="zh-CN" dirty="0">
                <a:ea typeface="等线" panose="02010600030101010101" pitchFamily="2" charset="-122"/>
                <a:cs typeface="Times New Roman" panose="02020603050405020304" pitchFamily="18" charset="0"/>
              </a:rPr>
              <a:t>方式，它可以使用</a:t>
            </a:r>
            <a:r>
              <a:rPr lang="en-US" altLang="zh-CN" dirty="0">
                <a:ea typeface="等线" panose="02010600030101010101" pitchFamily="2" charset="-122"/>
                <a:cs typeface="Times New Roman" panose="02020603050405020304" pitchFamily="18" charset="0"/>
              </a:rPr>
              <a:t>Native</a:t>
            </a:r>
            <a:r>
              <a:rPr lang="zh-CN" altLang="zh-CN" dirty="0">
                <a:ea typeface="等线" panose="02010600030101010101" pitchFamily="2" charset="-122"/>
                <a:cs typeface="Times New Roman" panose="02020603050405020304" pitchFamily="18" charset="0"/>
              </a:rPr>
              <a:t>函数库直接分配堆外内存，然后通过一个存储 在</a:t>
            </a:r>
            <a:r>
              <a:rPr lang="en-US" altLang="zh-CN" dirty="0">
                <a:ea typeface="等线" panose="02010600030101010101" pitchFamily="2" charset="-122"/>
                <a:cs typeface="Times New Roman" panose="02020603050405020304" pitchFamily="18" charset="0"/>
              </a:rPr>
              <a:t>Java</a:t>
            </a:r>
            <a:r>
              <a:rPr lang="zh-CN" altLang="zh-CN" dirty="0">
                <a:ea typeface="等线" panose="02010600030101010101" pitchFamily="2" charset="-122"/>
                <a:cs typeface="Times New Roman" panose="02020603050405020304" pitchFamily="18" charset="0"/>
              </a:rPr>
              <a:t>堆中的</a:t>
            </a:r>
            <a:r>
              <a:rPr lang="en-US" altLang="zh-CN" dirty="0" err="1">
                <a:ea typeface="等线" panose="02010600030101010101" pitchFamily="2" charset="-122"/>
                <a:cs typeface="Times New Roman" panose="02020603050405020304" pitchFamily="18" charset="0"/>
              </a:rPr>
              <a:t>DirectByteBuffer</a:t>
            </a:r>
            <a:r>
              <a:rPr lang="zh-CN" altLang="zh-CN" dirty="0">
                <a:ea typeface="等线" panose="02010600030101010101" pitchFamily="2" charset="-122"/>
                <a:cs typeface="Times New Roman" panose="02020603050405020304" pitchFamily="18" charset="0"/>
              </a:rPr>
              <a:t>对象作为这块内存的引用进行操作。这样能在一些场景中显著 提高性能，因为避免了在</a:t>
            </a:r>
            <a:r>
              <a:rPr lang="en-US" altLang="zh-CN" dirty="0">
                <a:ea typeface="等线" panose="02010600030101010101" pitchFamily="2" charset="-122"/>
                <a:cs typeface="Times New Roman" panose="02020603050405020304" pitchFamily="18" charset="0"/>
              </a:rPr>
              <a:t>Java</a:t>
            </a:r>
            <a:r>
              <a:rPr lang="zh-CN" altLang="zh-CN" dirty="0">
                <a:ea typeface="等线" panose="02010600030101010101" pitchFamily="2" charset="-122"/>
                <a:cs typeface="Times New Roman" panose="02020603050405020304" pitchFamily="18" charset="0"/>
              </a:rPr>
              <a:t>堆和</a:t>
            </a:r>
            <a:r>
              <a:rPr lang="en-US" altLang="zh-CN" dirty="0">
                <a:ea typeface="等线" panose="02010600030101010101" pitchFamily="2" charset="-122"/>
                <a:cs typeface="Times New Roman" panose="02020603050405020304" pitchFamily="18" charset="0"/>
              </a:rPr>
              <a:t>Native</a:t>
            </a:r>
            <a:r>
              <a:rPr lang="zh-CN" altLang="zh-CN" dirty="0">
                <a:ea typeface="等线" panose="02010600030101010101" pitchFamily="2" charset="-122"/>
                <a:cs typeface="Times New Roman" panose="02020603050405020304" pitchFamily="18" charset="0"/>
              </a:rPr>
              <a:t>堆中来回复制数据</a:t>
            </a:r>
            <a:endParaRPr lang="zh-CN" altLang="en-US" dirty="0"/>
          </a:p>
        </p:txBody>
      </p:sp>
    </p:spTree>
    <p:extLst>
      <p:ext uri="{BB962C8B-B14F-4D97-AF65-F5344CB8AC3E}">
        <p14:creationId xmlns:p14="http://schemas.microsoft.com/office/powerpoint/2010/main" val="22354175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793118"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堆</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4CF6238C-6914-4711-8E98-580643C792B0}"/>
              </a:ext>
            </a:extLst>
          </p:cNvPr>
          <p:cNvPicPr>
            <a:picLocks noChangeAspect="1"/>
          </p:cNvPicPr>
          <p:nvPr/>
        </p:nvPicPr>
        <p:blipFill>
          <a:blip r:embed="rId5"/>
          <a:stretch>
            <a:fillRect/>
          </a:stretch>
        </p:blipFill>
        <p:spPr>
          <a:xfrm>
            <a:off x="1768298" y="1429631"/>
            <a:ext cx="5381625" cy="2486025"/>
          </a:xfrm>
          <a:prstGeom prst="rect">
            <a:avLst/>
          </a:prstGeom>
        </p:spPr>
      </p:pic>
      <p:sp>
        <p:nvSpPr>
          <p:cNvPr id="8" name="文本框 7">
            <a:extLst>
              <a:ext uri="{FF2B5EF4-FFF2-40B4-BE49-F238E27FC236}">
                <a16:creationId xmlns:a16="http://schemas.microsoft.com/office/drawing/2014/main" id="{D2B9345C-6360-4DDE-9D3D-58EE0989AD41}"/>
              </a:ext>
            </a:extLst>
          </p:cNvPr>
          <p:cNvSpPr txBox="1"/>
          <p:nvPr/>
        </p:nvSpPr>
        <p:spPr>
          <a:xfrm>
            <a:off x="906681" y="4564575"/>
            <a:ext cx="7238518"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dirty="0"/>
              <a:t>Java</a:t>
            </a:r>
            <a:r>
              <a:rPr lang="zh-CN" altLang="en-US" dirty="0"/>
              <a:t>堆是垃圾收集器管理的主要区域，因此很多时候也被称做“</a:t>
            </a:r>
            <a:r>
              <a:rPr lang="en-US" altLang="zh-CN" dirty="0"/>
              <a:t>GC</a:t>
            </a:r>
            <a:r>
              <a:rPr lang="zh-CN" altLang="en-US" dirty="0"/>
              <a:t>堆”。 </a:t>
            </a:r>
            <a:endParaRPr lang="en-US" altLang="zh-CN" dirty="0"/>
          </a:p>
          <a:p>
            <a:r>
              <a:rPr lang="zh-CN" altLang="en-US" dirty="0"/>
              <a:t>从内存回收的角度来看，由于现在收集器基 本都采用分代收集算法，</a:t>
            </a:r>
            <a:endParaRPr lang="en-US" altLang="zh-CN" dirty="0"/>
          </a:p>
          <a:p>
            <a:r>
              <a:rPr lang="zh-CN" altLang="en-US" dirty="0"/>
              <a:t>所以</a:t>
            </a:r>
            <a:r>
              <a:rPr lang="en-US" altLang="zh-CN" dirty="0"/>
              <a:t>Java</a:t>
            </a:r>
            <a:r>
              <a:rPr lang="zh-CN" altLang="en-US" dirty="0"/>
              <a:t>堆中还可以细分为：新生代和老年代；</a:t>
            </a:r>
            <a:endParaRPr lang="en-US" altLang="zh-CN" dirty="0"/>
          </a:p>
          <a:p>
            <a:r>
              <a:rPr lang="zh-CN" altLang="en-US" dirty="0"/>
              <a:t>再细致一点的有 </a:t>
            </a:r>
            <a:r>
              <a:rPr lang="en-US" altLang="zh-CN" dirty="0"/>
              <a:t>Eden</a:t>
            </a:r>
            <a:r>
              <a:rPr lang="zh-CN" altLang="en-US" dirty="0"/>
              <a:t>空间、</a:t>
            </a:r>
            <a:r>
              <a:rPr lang="en-US" altLang="zh-CN" dirty="0"/>
              <a:t>From Survivor</a:t>
            </a:r>
            <a:r>
              <a:rPr lang="zh-CN" altLang="en-US" dirty="0"/>
              <a:t>空间、</a:t>
            </a:r>
            <a:r>
              <a:rPr lang="en-US" altLang="zh-CN" dirty="0"/>
              <a:t>To Survivor</a:t>
            </a:r>
            <a:r>
              <a:rPr lang="zh-CN" altLang="en-US" dirty="0"/>
              <a:t>空间等。</a:t>
            </a:r>
            <a:endParaRPr lang="en-US" altLang="zh-CN" dirty="0"/>
          </a:p>
          <a:p>
            <a:r>
              <a:rPr lang="zh-CN" altLang="zh-CN" dirty="0"/>
              <a:t>内存分配的角度来看，线程共享的</a:t>
            </a:r>
            <a:r>
              <a:rPr lang="en-US" altLang="zh-CN" dirty="0"/>
              <a:t> Java</a:t>
            </a:r>
            <a:r>
              <a:rPr lang="zh-CN" altLang="zh-CN" dirty="0"/>
              <a:t>堆中可能划分出多个线程私有的</a:t>
            </a:r>
            <a:endParaRPr lang="en-US" altLang="zh-CN" dirty="0"/>
          </a:p>
          <a:p>
            <a:r>
              <a:rPr lang="zh-CN" altLang="zh-CN" dirty="0"/>
              <a:t>分配缓冲区（</a:t>
            </a:r>
            <a:r>
              <a:rPr lang="en-US" altLang="zh-CN" dirty="0"/>
              <a:t>Thread Local Allocation </a:t>
            </a:r>
            <a:r>
              <a:rPr lang="en-US" altLang="zh-CN" dirty="0" err="1"/>
              <a:t>Buffer,TLAB</a:t>
            </a:r>
            <a:r>
              <a:rPr lang="zh-CN" altLang="zh-CN" dirty="0"/>
              <a:t>）。</a:t>
            </a:r>
          </a:p>
          <a:p>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501022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3186127"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共享与私有</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5"/>
          <a:stretch>
            <a:fillRect/>
          </a:stretch>
        </p:blipFill>
        <p:spPr>
          <a:xfrm>
            <a:off x="1386348" y="1047543"/>
            <a:ext cx="8780207" cy="5210005"/>
          </a:xfrm>
          <a:prstGeom prst="rect">
            <a:avLst/>
          </a:prstGeom>
        </p:spPr>
      </p:pic>
    </p:spTree>
    <p:extLst>
      <p:ext uri="{BB962C8B-B14F-4D97-AF65-F5344CB8AC3E}">
        <p14:creationId xmlns:p14="http://schemas.microsoft.com/office/powerpoint/2010/main" val="3946750298"/>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13450</TotalTime>
  <Words>997</Words>
  <Application>Microsoft Office PowerPoint</Application>
  <PresentationFormat>宽屏</PresentationFormat>
  <Paragraphs>81</Paragraphs>
  <Slides>23</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PingFang SC Medium</vt:lpstr>
      <vt:lpstr>PingFang SC Regular</vt:lpstr>
      <vt:lpstr>PingFang SC Semibold</vt:lpstr>
      <vt:lpstr>Arial</vt:lpstr>
      <vt:lpstr>Calibri</vt:lpstr>
      <vt:lpstr>Calibri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谭维明</cp:lastModifiedBy>
  <cp:revision>125</cp:revision>
  <dcterms:modified xsi:type="dcterms:W3CDTF">2019-06-04T07:33:03Z</dcterms:modified>
</cp:coreProperties>
</file>