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5" r:id="rId3"/>
    <p:sldId id="278" r:id="rId4"/>
    <p:sldId id="300" r:id="rId5"/>
    <p:sldId id="301" r:id="rId6"/>
    <p:sldId id="302" r:id="rId7"/>
    <p:sldId id="303" r:id="rId8"/>
    <p:sldId id="279" r:id="rId9"/>
    <p:sldId id="284" r:id="rId10"/>
    <p:sldId id="287" r:id="rId11"/>
    <p:sldId id="307" r:id="rId12"/>
    <p:sldId id="291" r:id="rId13"/>
    <p:sldId id="306" r:id="rId14"/>
    <p:sldId id="292" r:id="rId15"/>
    <p:sldId id="293" r:id="rId16"/>
    <p:sldId id="294" r:id="rId17"/>
    <p:sldId id="305" r:id="rId18"/>
    <p:sldId id="304" r:id="rId19"/>
    <p:sldId id="296" r:id="rId20"/>
    <p:sldId id="297" r:id="rId21"/>
    <p:sldId id="298" r:id="rId22"/>
    <p:sldId id="299" r:id="rId23"/>
    <p:sldId id="267" r:id="rId2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94"/>
    <p:restoredTop sz="94895"/>
  </p:normalViewPr>
  <p:slideViewPr>
    <p:cSldViewPr snapToGrid="0" snapToObjects="1">
      <p:cViewPr varScale="1">
        <p:scale>
          <a:sx n="85" d="100"/>
          <a:sy n="85" d="100"/>
        </p:scale>
        <p:origin x="960" y="96"/>
      </p:cViewPr>
      <p:guideLst/>
    </p:cSldViewPr>
  </p:slideViewPr>
  <p:outlineViewPr>
    <p:cViewPr>
      <p:scale>
        <a:sx n="90" d="100"/>
        <a:sy n="90"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8" name="Shape 118"/>
          <p:cNvSpPr>
            <a:spLocks noGrp="1" noRot="1" noChangeAspect="1"/>
          </p:cNvSpPr>
          <p:nvPr>
            <p:ph type="sldImg"/>
          </p:nvPr>
        </p:nvSpPr>
        <p:spPr>
          <a:xfrm>
            <a:off x="1143000" y="685800"/>
            <a:ext cx="4572000" cy="3429000"/>
          </a:xfrm>
          <a:prstGeom prst="rect">
            <a:avLst/>
          </a:prstGeom>
        </p:spPr>
        <p:txBody>
          <a:bodyPr/>
          <a:lstStyle/>
          <a:p>
            <a:endParaRPr/>
          </a:p>
        </p:txBody>
      </p:sp>
      <p:sp>
        <p:nvSpPr>
          <p:cNvPr id="119" name="Shape 11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381000" y="685800"/>
            <a:ext cx="6096000" cy="3429000"/>
          </a:xfrm>
          <a:prstGeom prst="rect">
            <a:avLst/>
          </a:prstGeom>
        </p:spPr>
        <p:txBody>
          <a:bodyPr/>
          <a:lstStyle/>
          <a:p>
            <a:endParaRPr/>
          </a:p>
        </p:txBody>
      </p:sp>
      <p:sp>
        <p:nvSpPr>
          <p:cNvPr id="140" name="Shape 140"/>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2057874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381000" y="685800"/>
            <a:ext cx="6096000" cy="3429000"/>
          </a:xfrm>
          <a:prstGeom prst="rect">
            <a:avLst/>
          </a:prstGeom>
        </p:spPr>
        <p:txBody>
          <a:bodyPr/>
          <a:lstStyle/>
          <a:p>
            <a:endParaRPr/>
          </a:p>
        </p:txBody>
      </p:sp>
      <p:sp>
        <p:nvSpPr>
          <p:cNvPr id="140" name="Shape 140"/>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734267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381000" y="685800"/>
            <a:ext cx="6096000" cy="3429000"/>
          </a:xfrm>
          <a:prstGeom prst="rect">
            <a:avLst/>
          </a:prstGeom>
        </p:spPr>
        <p:txBody>
          <a:bodyPr/>
          <a:lstStyle/>
          <a:p>
            <a:endParaRPr/>
          </a:p>
        </p:txBody>
      </p:sp>
      <p:sp>
        <p:nvSpPr>
          <p:cNvPr id="140" name="Shape 140"/>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174869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381000" y="685800"/>
            <a:ext cx="6096000" cy="3429000"/>
          </a:xfrm>
          <a:prstGeom prst="rect">
            <a:avLst/>
          </a:prstGeom>
        </p:spPr>
        <p:txBody>
          <a:bodyPr/>
          <a:lstStyle/>
          <a:p>
            <a:endParaRPr/>
          </a:p>
        </p:txBody>
      </p:sp>
      <p:sp>
        <p:nvSpPr>
          <p:cNvPr id="140" name="Shape 140"/>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3141295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381000" y="685800"/>
            <a:ext cx="6096000" cy="3429000"/>
          </a:xfrm>
          <a:prstGeom prst="rect">
            <a:avLst/>
          </a:prstGeom>
        </p:spPr>
        <p:txBody>
          <a:bodyPr/>
          <a:lstStyle/>
          <a:p>
            <a:endParaRPr/>
          </a:p>
        </p:txBody>
      </p:sp>
      <p:sp>
        <p:nvSpPr>
          <p:cNvPr id="140" name="Shape 140"/>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1795578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381000" y="685800"/>
            <a:ext cx="6096000" cy="3429000"/>
          </a:xfrm>
          <a:prstGeom prst="rect">
            <a:avLst/>
          </a:prstGeom>
        </p:spPr>
        <p:txBody>
          <a:bodyPr/>
          <a:lstStyle/>
          <a:p>
            <a:endParaRPr/>
          </a:p>
        </p:txBody>
      </p:sp>
      <p:sp>
        <p:nvSpPr>
          <p:cNvPr id="140" name="Shape 140"/>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4096065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381000" y="685800"/>
            <a:ext cx="6096000" cy="3429000"/>
          </a:xfrm>
          <a:prstGeom prst="rect">
            <a:avLst/>
          </a:prstGeom>
        </p:spPr>
        <p:txBody>
          <a:bodyPr/>
          <a:lstStyle/>
          <a:p>
            <a:endParaRPr/>
          </a:p>
        </p:txBody>
      </p:sp>
      <p:sp>
        <p:nvSpPr>
          <p:cNvPr id="140" name="Shape 140"/>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2031496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381000" y="685800"/>
            <a:ext cx="6096000" cy="3429000"/>
          </a:xfrm>
          <a:prstGeom prst="rect">
            <a:avLst/>
          </a:prstGeom>
        </p:spPr>
        <p:txBody>
          <a:bodyPr/>
          <a:lstStyle/>
          <a:p>
            <a:endParaRPr/>
          </a:p>
        </p:txBody>
      </p:sp>
      <p:sp>
        <p:nvSpPr>
          <p:cNvPr id="140" name="Shape 140"/>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3160624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381000" y="685800"/>
            <a:ext cx="6096000" cy="3429000"/>
          </a:xfrm>
          <a:prstGeom prst="rect">
            <a:avLst/>
          </a:prstGeom>
        </p:spPr>
        <p:txBody>
          <a:bodyPr/>
          <a:lstStyle/>
          <a:p>
            <a:endParaRPr/>
          </a:p>
        </p:txBody>
      </p:sp>
      <p:sp>
        <p:nvSpPr>
          <p:cNvPr id="140" name="Shape 140"/>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13520549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381000" y="685800"/>
            <a:ext cx="6096000" cy="3429000"/>
          </a:xfrm>
          <a:prstGeom prst="rect">
            <a:avLst/>
          </a:prstGeom>
        </p:spPr>
        <p:txBody>
          <a:bodyPr/>
          <a:lstStyle/>
          <a:p>
            <a:endParaRPr/>
          </a:p>
        </p:txBody>
      </p:sp>
      <p:sp>
        <p:nvSpPr>
          <p:cNvPr id="140" name="Shape 140"/>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1452704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381000" y="685800"/>
            <a:ext cx="6096000" cy="3429000"/>
          </a:xfrm>
          <a:prstGeom prst="rect">
            <a:avLst/>
          </a:prstGeom>
        </p:spPr>
        <p:txBody>
          <a:bodyPr/>
          <a:lstStyle/>
          <a:p>
            <a:endParaRPr/>
          </a:p>
        </p:txBody>
      </p:sp>
      <p:sp>
        <p:nvSpPr>
          <p:cNvPr id="140" name="Shape 140"/>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3694549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381000" y="685800"/>
            <a:ext cx="6096000" cy="3429000"/>
          </a:xfrm>
          <a:prstGeom prst="rect">
            <a:avLst/>
          </a:prstGeom>
        </p:spPr>
        <p:txBody>
          <a:bodyPr/>
          <a:lstStyle/>
          <a:p>
            <a:endParaRPr/>
          </a:p>
        </p:txBody>
      </p:sp>
      <p:sp>
        <p:nvSpPr>
          <p:cNvPr id="140" name="Shape 140"/>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2459571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381000" y="685800"/>
            <a:ext cx="6096000" cy="3429000"/>
          </a:xfrm>
          <a:prstGeom prst="rect">
            <a:avLst/>
          </a:prstGeom>
        </p:spPr>
        <p:txBody>
          <a:bodyPr/>
          <a:lstStyle/>
          <a:p>
            <a:endParaRPr/>
          </a:p>
        </p:txBody>
      </p:sp>
      <p:sp>
        <p:nvSpPr>
          <p:cNvPr id="140" name="Shape 140"/>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564768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381000" y="685800"/>
            <a:ext cx="6096000" cy="3429000"/>
          </a:xfrm>
          <a:prstGeom prst="rect">
            <a:avLst/>
          </a:prstGeom>
        </p:spPr>
        <p:txBody>
          <a:bodyPr/>
          <a:lstStyle/>
          <a:p>
            <a:endParaRPr/>
          </a:p>
        </p:txBody>
      </p:sp>
      <p:sp>
        <p:nvSpPr>
          <p:cNvPr id="140" name="Shape 140"/>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36172370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71176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381000" y="685800"/>
            <a:ext cx="6096000" cy="3429000"/>
          </a:xfrm>
          <a:prstGeom prst="rect">
            <a:avLst/>
          </a:prstGeom>
        </p:spPr>
        <p:txBody>
          <a:bodyPr/>
          <a:lstStyle/>
          <a:p>
            <a:endParaRPr/>
          </a:p>
        </p:txBody>
      </p:sp>
      <p:sp>
        <p:nvSpPr>
          <p:cNvPr id="140" name="Shape 140"/>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2214086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381000" y="685800"/>
            <a:ext cx="6096000" cy="3429000"/>
          </a:xfrm>
          <a:prstGeom prst="rect">
            <a:avLst/>
          </a:prstGeom>
        </p:spPr>
        <p:txBody>
          <a:bodyPr/>
          <a:lstStyle/>
          <a:p>
            <a:endParaRPr/>
          </a:p>
        </p:txBody>
      </p:sp>
      <p:sp>
        <p:nvSpPr>
          <p:cNvPr id="140" name="Shape 140"/>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1374295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381000" y="685800"/>
            <a:ext cx="6096000" cy="3429000"/>
          </a:xfrm>
          <a:prstGeom prst="rect">
            <a:avLst/>
          </a:prstGeom>
        </p:spPr>
        <p:txBody>
          <a:bodyPr/>
          <a:lstStyle/>
          <a:p>
            <a:endParaRPr/>
          </a:p>
        </p:txBody>
      </p:sp>
      <p:sp>
        <p:nvSpPr>
          <p:cNvPr id="140" name="Shape 140"/>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657863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381000" y="685800"/>
            <a:ext cx="6096000" cy="3429000"/>
          </a:xfrm>
          <a:prstGeom prst="rect">
            <a:avLst/>
          </a:prstGeom>
        </p:spPr>
        <p:txBody>
          <a:bodyPr/>
          <a:lstStyle/>
          <a:p>
            <a:endParaRPr/>
          </a:p>
        </p:txBody>
      </p:sp>
      <p:sp>
        <p:nvSpPr>
          <p:cNvPr id="140" name="Shape 140"/>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919719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381000" y="685800"/>
            <a:ext cx="6096000" cy="3429000"/>
          </a:xfrm>
          <a:prstGeom prst="rect">
            <a:avLst/>
          </a:prstGeom>
        </p:spPr>
        <p:txBody>
          <a:bodyPr/>
          <a:lstStyle/>
          <a:p>
            <a:endParaRPr/>
          </a:p>
        </p:txBody>
      </p:sp>
      <p:sp>
        <p:nvSpPr>
          <p:cNvPr id="140" name="Shape 140"/>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1444108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381000" y="685800"/>
            <a:ext cx="6096000" cy="3429000"/>
          </a:xfrm>
          <a:prstGeom prst="rect">
            <a:avLst/>
          </a:prstGeom>
        </p:spPr>
        <p:txBody>
          <a:bodyPr/>
          <a:lstStyle/>
          <a:p>
            <a:endParaRPr/>
          </a:p>
        </p:txBody>
      </p:sp>
      <p:sp>
        <p:nvSpPr>
          <p:cNvPr id="140" name="Shape 140"/>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309433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381000" y="685800"/>
            <a:ext cx="6096000" cy="3429000"/>
          </a:xfrm>
          <a:prstGeom prst="rect">
            <a:avLst/>
          </a:prstGeom>
        </p:spPr>
        <p:txBody>
          <a:bodyPr/>
          <a:lstStyle/>
          <a:p>
            <a:endParaRPr/>
          </a:p>
        </p:txBody>
      </p:sp>
      <p:sp>
        <p:nvSpPr>
          <p:cNvPr id="140" name="Shape 140"/>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336996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524000" y="1122362"/>
            <a:ext cx="9144000" cy="2387601"/>
          </a:xfrm>
          <a:prstGeom prst="rect">
            <a:avLst/>
          </a:prstGeom>
        </p:spPr>
        <p:txBody>
          <a:bodyPr anchor="b"/>
          <a:lstStyle>
            <a:lvl1pPr algn="ctr">
              <a:defRPr sz="6000"/>
            </a:lvl1pPr>
          </a:lstStyle>
          <a:p>
            <a:r>
              <a:t>标题文本</a:t>
            </a:r>
          </a:p>
        </p:txBody>
      </p:sp>
      <p:sp>
        <p:nvSpPr>
          <p:cNvPr id="12"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竖排标题和文本">
    <p:spTree>
      <p:nvGrpSpPr>
        <p:cNvPr id="1" name=""/>
        <p:cNvGrpSpPr/>
        <p:nvPr/>
      </p:nvGrpSpPr>
      <p:grpSpPr>
        <a:xfrm>
          <a:off x="0" y="0"/>
          <a:ext cx="0" cy="0"/>
          <a:chOff x="0" y="0"/>
          <a:chExt cx="0" cy="0"/>
        </a:xfrm>
      </p:grpSpPr>
      <p:sp>
        <p:nvSpPr>
          <p:cNvPr id="101" name="标题文本"/>
          <p:cNvSpPr txBox="1">
            <a:spLocks noGrp="1"/>
          </p:cNvSpPr>
          <p:nvPr>
            <p:ph type="title"/>
          </p:nvPr>
        </p:nvSpPr>
        <p:spPr>
          <a:xfrm>
            <a:off x="8724900" y="365125"/>
            <a:ext cx="2628900" cy="5811838"/>
          </a:xfrm>
          <a:prstGeom prst="rect">
            <a:avLst/>
          </a:prstGeom>
        </p:spPr>
        <p:txBody>
          <a:bodyPr/>
          <a:lstStyle/>
          <a:p>
            <a:r>
              <a:t>标题文本</a:t>
            </a:r>
          </a:p>
        </p:txBody>
      </p:sp>
      <p:sp>
        <p:nvSpPr>
          <p:cNvPr id="102" name="正文级别 1…"/>
          <p:cNvSpPr txBox="1">
            <a:spLocks noGrp="1"/>
          </p:cNvSpPr>
          <p:nvPr>
            <p:ph type="body" idx="1"/>
          </p:nvPr>
        </p:nvSpPr>
        <p:spPr>
          <a:xfrm>
            <a:off x="838200" y="365125"/>
            <a:ext cx="7734300" cy="58118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110" name="标题文本"/>
          <p:cNvSpPr txBox="1">
            <a:spLocks noGrp="1"/>
          </p:cNvSpPr>
          <p:nvPr>
            <p:ph type="title"/>
          </p:nvPr>
        </p:nvSpPr>
        <p:spPr>
          <a:prstGeom prst="rect">
            <a:avLst/>
          </a:prstGeom>
        </p:spPr>
        <p:txBody>
          <a:bodyPr/>
          <a:lstStyle/>
          <a:p>
            <a:r>
              <a:t>标题文本</a:t>
            </a:r>
          </a:p>
        </p:txBody>
      </p:sp>
      <p:sp>
        <p:nvSpPr>
          <p:cNvPr id="111"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1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831850" y="1709738"/>
            <a:ext cx="10515600" cy="2852737"/>
          </a:xfrm>
          <a:prstGeom prst="rect">
            <a:avLst/>
          </a:prstGeom>
        </p:spPr>
        <p:txBody>
          <a:bodyPr anchor="b"/>
          <a:lstStyle>
            <a:lvl1pPr>
              <a:defRPr sz="6000"/>
            </a:lvl1pPr>
          </a:lstStyle>
          <a:p>
            <a:r>
              <a:t>标题文本</a:t>
            </a:r>
          </a:p>
        </p:txBody>
      </p:sp>
      <p:sp>
        <p:nvSpPr>
          <p:cNvPr id="30"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两项内容">
    <p:spTree>
      <p:nvGrpSpPr>
        <p:cNvPr id="1" name=""/>
        <p:cNvGrpSpPr/>
        <p:nvPr/>
      </p:nvGrpSpPr>
      <p:grpSpPr>
        <a:xfrm>
          <a:off x="0" y="0"/>
          <a:ext cx="0" cy="0"/>
          <a:chOff x="0" y="0"/>
          <a:chExt cx="0" cy="0"/>
        </a:xfrm>
      </p:grpSpPr>
      <p:sp>
        <p:nvSpPr>
          <p:cNvPr id="38" name="标题文本"/>
          <p:cNvSpPr txBox="1">
            <a:spLocks noGrp="1"/>
          </p:cNvSpPr>
          <p:nvPr>
            <p:ph type="title"/>
          </p:nvPr>
        </p:nvSpPr>
        <p:spPr>
          <a:prstGeom prst="rect">
            <a:avLst/>
          </a:prstGeom>
        </p:spPr>
        <p:txBody>
          <a:bodyPr/>
          <a:lstStyle/>
          <a:p>
            <a:r>
              <a:t>标题文本</a:t>
            </a:r>
          </a:p>
        </p:txBody>
      </p:sp>
      <p:sp>
        <p:nvSpPr>
          <p:cNvPr id="39" name="正文级别 1…"/>
          <p:cNvSpPr txBox="1">
            <a:spLocks noGrp="1"/>
          </p:cNvSpPr>
          <p:nvPr>
            <p:ph type="body" sz="half" idx="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a:spLocks noGrp="1"/>
          </p:cNvSpPr>
          <p:nvPr>
            <p:ph type="title"/>
          </p:nvPr>
        </p:nvSpPr>
        <p:spPr>
          <a:xfrm>
            <a:off x="839787" y="365125"/>
            <a:ext cx="10515601" cy="1325563"/>
          </a:xfrm>
          <a:prstGeom prst="rect">
            <a:avLst/>
          </a:prstGeom>
        </p:spPr>
        <p:txBody>
          <a:bodyPr/>
          <a:lstStyle/>
          <a:p>
            <a:r>
              <a:t>标题文本</a:t>
            </a:r>
          </a:p>
        </p:txBody>
      </p:sp>
      <p:sp>
        <p:nvSpPr>
          <p:cNvPr id="48"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文本占位符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a:spLocks noGrp="1"/>
          </p:cNvSpPr>
          <p:nvPr>
            <p:ph type="title"/>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73" name="正文级别 1…"/>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74" name="文本占位符 3"/>
          <p:cNvSpPr>
            <a:spLocks noGrp="1"/>
          </p:cNvSpPr>
          <p:nvPr>
            <p:ph type="body" sz="quarter" idx="13"/>
          </p:nvPr>
        </p:nvSpPr>
        <p:spPr>
          <a:xfrm>
            <a:off x="839787" y="2057400"/>
            <a:ext cx="3932238" cy="3811588"/>
          </a:xfrm>
          <a:prstGeom prst="rect">
            <a:avLst/>
          </a:prstGeom>
        </p:spPr>
        <p:txBody>
          <a:bodyPr/>
          <a:lstStyle/>
          <a:p>
            <a:pPr marL="0" indent="0">
              <a:buSzTx/>
              <a:buFontTx/>
              <a:buNone/>
              <a:defRPr sz="1600"/>
            </a:pPr>
            <a:endParaRP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83" name="图片占位符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标题和竖排文本">
    <p:spTree>
      <p:nvGrpSpPr>
        <p:cNvPr id="1" name=""/>
        <p:cNvGrpSpPr/>
        <p:nvPr/>
      </p:nvGrpSpPr>
      <p:grpSpPr>
        <a:xfrm>
          <a:off x="0" y="0"/>
          <a:ext cx="0" cy="0"/>
          <a:chOff x="0" y="0"/>
          <a:chExt cx="0" cy="0"/>
        </a:xfrm>
      </p:grpSpPr>
      <p:sp>
        <p:nvSpPr>
          <p:cNvPr id="92" name="标题文本"/>
          <p:cNvSpPr txBox="1">
            <a:spLocks noGrp="1"/>
          </p:cNvSpPr>
          <p:nvPr>
            <p:ph type="title"/>
          </p:nvPr>
        </p:nvSpPr>
        <p:spPr>
          <a:prstGeom prst="rect">
            <a:avLst/>
          </a:prstGeom>
        </p:spPr>
        <p:txBody>
          <a:bodyPr/>
          <a:lstStyle/>
          <a:p>
            <a:r>
              <a:t>标题文本</a:t>
            </a:r>
          </a:p>
        </p:txBody>
      </p:sp>
      <p:sp>
        <p:nvSpPr>
          <p:cNvPr id="93"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标题文本</a:t>
            </a:r>
          </a:p>
        </p:txBody>
      </p:sp>
      <p:sp>
        <p:nvSpPr>
          <p:cNvPr id="3" name="正文级别 1…"/>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pasted-image.pdf" descr="pasted-image.pdf"/>
          <p:cNvPicPr>
            <a:picLocks noChangeAspect="1"/>
          </p:cNvPicPr>
          <p:nvPr/>
        </p:nvPicPr>
        <p:blipFill>
          <a:blip r:embed="rId2"/>
          <a:stretch>
            <a:fillRect/>
          </a:stretch>
        </p:blipFill>
        <p:spPr>
          <a:xfrm>
            <a:off x="0" y="0"/>
            <a:ext cx="12192000" cy="6858000"/>
          </a:xfrm>
          <a:prstGeom prst="rect">
            <a:avLst/>
          </a:prstGeom>
          <a:ln w="12700">
            <a:miter lim="400000"/>
          </a:ln>
        </p:spPr>
      </p:pic>
      <p:pic>
        <p:nvPicPr>
          <p:cNvPr id="122" name="pasted-image.pdf" descr="pasted-image.pdf"/>
          <p:cNvPicPr>
            <a:picLocks noChangeAspect="1"/>
          </p:cNvPicPr>
          <p:nvPr/>
        </p:nvPicPr>
        <p:blipFill>
          <a:blip r:embed="rId3"/>
          <a:srcRect r="19681"/>
          <a:stretch>
            <a:fillRect/>
          </a:stretch>
        </p:blipFill>
        <p:spPr>
          <a:xfrm>
            <a:off x="7165364" y="1780795"/>
            <a:ext cx="5039183" cy="3690601"/>
          </a:xfrm>
          <a:prstGeom prst="rect">
            <a:avLst/>
          </a:prstGeom>
          <a:ln w="12700">
            <a:miter lim="400000"/>
          </a:ln>
        </p:spPr>
      </p:pic>
      <p:sp>
        <p:nvSpPr>
          <p:cNvPr id="123" name="Shape 130"/>
          <p:cNvSpPr txBox="1"/>
          <p:nvPr/>
        </p:nvSpPr>
        <p:spPr>
          <a:xfrm>
            <a:off x="572312" y="539261"/>
            <a:ext cx="1264680" cy="381001"/>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p>
            <a:pPr>
              <a:defRPr sz="900">
                <a:solidFill>
                  <a:srgbClr val="FFFFFF"/>
                </a:solidFill>
                <a:latin typeface="PingFang SC Semibold"/>
                <a:ea typeface="PingFang SC Semibold"/>
                <a:cs typeface="PingFang SC Semibold"/>
                <a:sym typeface="PingFang SC Semibold"/>
              </a:defRPr>
            </a:pPr>
            <a:r>
              <a:t>NETEASE</a:t>
            </a:r>
          </a:p>
          <a:p>
            <a:pPr>
              <a:defRPr sz="900">
                <a:solidFill>
                  <a:srgbClr val="FFFFFF"/>
                </a:solidFill>
                <a:latin typeface="PingFang SC Regular"/>
                <a:ea typeface="PingFang SC Regular"/>
                <a:cs typeface="PingFang SC Regular"/>
                <a:sym typeface="PingFang SC Regular"/>
              </a:defRPr>
            </a:pPr>
            <a:r>
              <a:t>Kaola Center Training </a:t>
            </a:r>
          </a:p>
        </p:txBody>
      </p:sp>
      <p:sp>
        <p:nvSpPr>
          <p:cNvPr id="124" name="Shape 131"/>
          <p:cNvSpPr txBox="1"/>
          <p:nvPr/>
        </p:nvSpPr>
        <p:spPr>
          <a:xfrm>
            <a:off x="851926" y="2478135"/>
            <a:ext cx="3290966" cy="1174681"/>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p>
            <a:pPr>
              <a:defRPr sz="4400">
                <a:solidFill>
                  <a:srgbClr val="FFFFFF"/>
                </a:solidFill>
                <a:latin typeface="PingFang SC Medium"/>
                <a:ea typeface="PingFang SC Medium"/>
                <a:cs typeface="PingFang SC Medium"/>
                <a:sym typeface="PingFang SC Medium"/>
              </a:defRPr>
            </a:pPr>
            <a:r>
              <a:rPr lang="en-US" altLang="zh-CN" sz="4400" dirty="0"/>
              <a:t>JVM</a:t>
            </a:r>
            <a:r>
              <a:rPr lang="zh-CN" altLang="en-US" sz="4400" dirty="0"/>
              <a:t>内存管理</a:t>
            </a:r>
            <a:endParaRPr lang="en-US" altLang="zh-CN" sz="4400" dirty="0"/>
          </a:p>
          <a:p>
            <a:pPr>
              <a:defRPr sz="4400">
                <a:solidFill>
                  <a:srgbClr val="FFFFFF"/>
                </a:solidFill>
                <a:latin typeface="PingFang SC Medium"/>
                <a:ea typeface="PingFang SC Medium"/>
                <a:cs typeface="PingFang SC Medium"/>
                <a:sym typeface="PingFang SC Medium"/>
              </a:defRPr>
            </a:pPr>
            <a:r>
              <a:rPr lang="zh-CN" altLang="en-US" sz="2900" dirty="0"/>
              <a:t>谭维明</a:t>
            </a:r>
            <a:endParaRPr dirty="0"/>
          </a:p>
        </p:txBody>
      </p:sp>
      <p:pic>
        <p:nvPicPr>
          <p:cNvPr id="125" name="pasted-image.pdf" descr="pasted-image.pdf"/>
          <p:cNvPicPr>
            <a:picLocks noChangeAspect="1"/>
          </p:cNvPicPr>
          <p:nvPr/>
        </p:nvPicPr>
        <p:blipFill>
          <a:blip r:embed="rId4"/>
          <a:stretch>
            <a:fillRect/>
          </a:stretch>
        </p:blipFill>
        <p:spPr>
          <a:xfrm>
            <a:off x="635812" y="5887808"/>
            <a:ext cx="1706359" cy="317899"/>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asted-image.pdf" descr="pasted-image.pdf"/>
          <p:cNvPicPr>
            <a:picLocks noChangeAspect="1"/>
          </p:cNvPicPr>
          <p:nvPr/>
        </p:nvPicPr>
        <p:blipFill>
          <a:blip r:embed="rId3"/>
          <a:srcRect b="82595"/>
          <a:stretch>
            <a:fillRect/>
          </a:stretch>
        </p:blipFill>
        <p:spPr>
          <a:xfrm>
            <a:off x="0" y="-18922"/>
            <a:ext cx="12191921" cy="799634"/>
          </a:xfrm>
          <a:prstGeom prst="rect">
            <a:avLst/>
          </a:prstGeom>
          <a:ln w="12700">
            <a:miter lim="400000"/>
          </a:ln>
        </p:spPr>
      </p:pic>
      <p:pic>
        <p:nvPicPr>
          <p:cNvPr id="137" name="pasted-image.pdf" descr="pasted-image.pdf"/>
          <p:cNvPicPr>
            <a:picLocks noChangeAspect="1"/>
          </p:cNvPicPr>
          <p:nvPr/>
        </p:nvPicPr>
        <p:blipFill>
          <a:blip r:embed="rId4"/>
          <a:stretch>
            <a:fillRect/>
          </a:stretch>
        </p:blipFill>
        <p:spPr>
          <a:xfrm>
            <a:off x="9723360" y="247909"/>
            <a:ext cx="1835152" cy="341894"/>
          </a:xfrm>
          <a:prstGeom prst="rect">
            <a:avLst/>
          </a:prstGeom>
          <a:ln w="12700">
            <a:miter lim="400000"/>
          </a:ln>
        </p:spPr>
      </p:pic>
      <p:sp>
        <p:nvSpPr>
          <p:cNvPr id="5" name="优缺点"/>
          <p:cNvSpPr txBox="1"/>
          <p:nvPr/>
        </p:nvSpPr>
        <p:spPr>
          <a:xfrm>
            <a:off x="398353" y="134694"/>
            <a:ext cx="3144449" cy="47705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500">
                <a:solidFill>
                  <a:srgbClr val="FFFFFF"/>
                </a:solidFill>
              </a:defRPr>
            </a:lvl1pPr>
          </a:lstStyle>
          <a:p>
            <a:r>
              <a:rPr lang="zh-CN" altLang="en-US" dirty="0"/>
              <a:t>垃圾回收</a:t>
            </a:r>
            <a:r>
              <a:rPr lang="en-US" altLang="zh-CN" dirty="0"/>
              <a:t>-</a:t>
            </a:r>
            <a:r>
              <a:rPr lang="zh-CN" altLang="en-US" dirty="0"/>
              <a:t>可达性分析</a:t>
            </a:r>
            <a:endParaRPr dirty="0"/>
          </a:p>
        </p:txBody>
      </p:sp>
      <p:sp>
        <p:nvSpPr>
          <p:cNvPr id="2" name="AutoShape 2" descr="8c9d65e2bbb4b498feca42616e99192_643fd075f3a56abc0515"/>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a84ee5e2e3740a28043e9dc9134e954_ea4aad037d44b1cccc60"/>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p:cNvPicPr>
            <a:picLocks noChangeAspect="1"/>
          </p:cNvPicPr>
          <p:nvPr/>
        </p:nvPicPr>
        <p:blipFill>
          <a:blip r:embed="rId5"/>
          <a:stretch>
            <a:fillRect/>
          </a:stretch>
        </p:blipFill>
        <p:spPr>
          <a:xfrm>
            <a:off x="304800" y="1555667"/>
            <a:ext cx="7324339" cy="4045033"/>
          </a:xfrm>
          <a:prstGeom prst="rect">
            <a:avLst/>
          </a:prstGeom>
        </p:spPr>
      </p:pic>
      <p:sp>
        <p:nvSpPr>
          <p:cNvPr id="6" name="文本框 5"/>
          <p:cNvSpPr txBox="1"/>
          <p:nvPr/>
        </p:nvSpPr>
        <p:spPr>
          <a:xfrm>
            <a:off x="8121445" y="2566219"/>
            <a:ext cx="3549445"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kumimoji="0" lang="en-US" altLang="zh-CN" sz="1800" b="0" i="0" u="none" strike="noStrike" cap="none" spc="0" normalizeH="0" baseline="0" dirty="0" err="1">
                <a:ln>
                  <a:noFill/>
                </a:ln>
                <a:solidFill>
                  <a:srgbClr val="000000"/>
                </a:solidFill>
                <a:effectLst/>
                <a:uFillTx/>
                <a:latin typeface="+mj-lt"/>
                <a:ea typeface="+mj-ea"/>
                <a:cs typeface="+mj-cs"/>
                <a:sym typeface="Calibri"/>
              </a:rPr>
              <a:t>GCRoot</a:t>
            </a:r>
            <a:r>
              <a:rPr kumimoji="0" lang="zh-CN" altLang="en-US" sz="1800" b="0" i="0" u="none" strike="noStrike" cap="none" spc="0" normalizeH="0" baseline="0" dirty="0">
                <a:ln>
                  <a:noFill/>
                </a:ln>
                <a:solidFill>
                  <a:srgbClr val="000000"/>
                </a:solidFill>
                <a:effectLst/>
                <a:uFillTx/>
                <a:latin typeface="+mj-lt"/>
                <a:ea typeface="+mj-ea"/>
                <a:cs typeface="+mj-cs"/>
                <a:sym typeface="Calibri"/>
              </a:rPr>
              <a:t>对象：</a:t>
            </a:r>
            <a:endParaRPr kumimoji="0" lang="en-US" altLang="zh-CN" sz="1800" b="0" i="0" u="none" strike="noStrike" cap="none" spc="0" normalizeH="0" baseline="0" dirty="0">
              <a:ln>
                <a:noFill/>
              </a:ln>
              <a:solidFill>
                <a:srgbClr val="000000"/>
              </a:solidFill>
              <a:effectLst/>
              <a:uFillTx/>
              <a:latin typeface="+mj-lt"/>
              <a:ea typeface="+mj-ea"/>
              <a:cs typeface="+mj-cs"/>
              <a:sym typeface="Calibri"/>
            </a:endParaRPr>
          </a:p>
          <a:p>
            <a:pPr marL="285750" marR="0" indent="-285750" algn="l" defTabSz="914400" rtl="0" fontAlgn="auto" latinLnBrk="0" hangingPunct="0">
              <a:lnSpc>
                <a:spcPct val="100000"/>
              </a:lnSpc>
              <a:spcBef>
                <a:spcPts val="0"/>
              </a:spcBef>
              <a:spcAft>
                <a:spcPts val="0"/>
              </a:spcAft>
              <a:buClrTx/>
              <a:buSzTx/>
              <a:buFont typeface="Wingdings" charset="2"/>
              <a:buChar char="n"/>
              <a:tabLst/>
            </a:pPr>
            <a:r>
              <a:rPr kumimoji="0" lang="zh-CN" altLang="en-US" sz="1800" b="0" i="0" u="none" strike="noStrike" cap="none" spc="0" normalizeH="0" baseline="0" dirty="0">
                <a:ln>
                  <a:noFill/>
                </a:ln>
                <a:solidFill>
                  <a:srgbClr val="000000"/>
                </a:solidFill>
                <a:effectLst/>
                <a:uFillTx/>
                <a:latin typeface="+mj-lt"/>
                <a:ea typeface="+mj-ea"/>
                <a:cs typeface="+mj-cs"/>
                <a:sym typeface="Calibri"/>
              </a:rPr>
              <a:t>虚拟机栈栈帧的局部变量表引用的对象</a:t>
            </a:r>
            <a:endParaRPr kumimoji="0" lang="en-US" altLang="zh-CN" sz="1800" b="0" i="0" u="none" strike="noStrike" cap="none" spc="0" normalizeH="0" baseline="0" dirty="0">
              <a:ln>
                <a:noFill/>
              </a:ln>
              <a:solidFill>
                <a:srgbClr val="000000"/>
              </a:solidFill>
              <a:effectLst/>
              <a:uFillTx/>
              <a:latin typeface="+mj-lt"/>
              <a:ea typeface="+mj-ea"/>
              <a:cs typeface="+mj-cs"/>
              <a:sym typeface="Calibri"/>
            </a:endParaRPr>
          </a:p>
          <a:p>
            <a:pPr marL="285750" marR="0" indent="-285750" algn="l" defTabSz="914400" rtl="0" fontAlgn="auto" latinLnBrk="0" hangingPunct="0">
              <a:lnSpc>
                <a:spcPct val="100000"/>
              </a:lnSpc>
              <a:spcBef>
                <a:spcPts val="0"/>
              </a:spcBef>
              <a:spcAft>
                <a:spcPts val="0"/>
              </a:spcAft>
              <a:buClrTx/>
              <a:buSzTx/>
              <a:buFont typeface="Wingdings" charset="2"/>
              <a:buChar char="n"/>
              <a:tabLst/>
            </a:pPr>
            <a:r>
              <a:rPr lang="zh-CN" altLang="en-US" dirty="0"/>
              <a:t>本地方法栈</a:t>
            </a:r>
            <a:r>
              <a:rPr lang="en-US" altLang="zh-CN" dirty="0"/>
              <a:t>JNI</a:t>
            </a:r>
            <a:r>
              <a:rPr lang="zh-CN" altLang="en-US" dirty="0"/>
              <a:t>所引用的对象</a:t>
            </a:r>
            <a:endParaRPr lang="en-US" altLang="zh-CN" dirty="0"/>
          </a:p>
          <a:p>
            <a:pPr marL="285750" marR="0" indent="-285750" algn="l" defTabSz="914400" rtl="0" fontAlgn="auto" latinLnBrk="0" hangingPunct="0">
              <a:lnSpc>
                <a:spcPct val="100000"/>
              </a:lnSpc>
              <a:spcBef>
                <a:spcPts val="0"/>
              </a:spcBef>
              <a:spcAft>
                <a:spcPts val="0"/>
              </a:spcAft>
              <a:buClrTx/>
              <a:buSzTx/>
              <a:buFont typeface="Wingdings" charset="2"/>
              <a:buChar char="n"/>
              <a:tabLst/>
            </a:pPr>
            <a:r>
              <a:rPr kumimoji="0" lang="zh-CN" altLang="en-US" sz="1800" b="0" i="0" u="none" strike="noStrike" cap="none" spc="0" normalizeH="0" baseline="0" dirty="0">
                <a:ln>
                  <a:noFill/>
                </a:ln>
                <a:solidFill>
                  <a:srgbClr val="000000"/>
                </a:solidFill>
                <a:effectLst/>
                <a:uFillTx/>
                <a:latin typeface="+mj-lt"/>
                <a:ea typeface="+mj-ea"/>
                <a:cs typeface="+mj-cs"/>
                <a:sym typeface="Calibri"/>
              </a:rPr>
              <a:t>方法区的静态变量和常量所引用的变量</a:t>
            </a:r>
          </a:p>
        </p:txBody>
      </p:sp>
    </p:spTree>
    <p:extLst>
      <p:ext uri="{BB962C8B-B14F-4D97-AF65-F5344CB8AC3E}">
        <p14:creationId xmlns:p14="http://schemas.microsoft.com/office/powerpoint/2010/main" val="6518436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asted-image.pdf" descr="pasted-image.pdf"/>
          <p:cNvPicPr>
            <a:picLocks noChangeAspect="1"/>
          </p:cNvPicPr>
          <p:nvPr/>
        </p:nvPicPr>
        <p:blipFill>
          <a:blip r:embed="rId3"/>
          <a:srcRect b="82595"/>
          <a:stretch>
            <a:fillRect/>
          </a:stretch>
        </p:blipFill>
        <p:spPr>
          <a:xfrm>
            <a:off x="0" y="-18922"/>
            <a:ext cx="12191921" cy="799634"/>
          </a:xfrm>
          <a:prstGeom prst="rect">
            <a:avLst/>
          </a:prstGeom>
          <a:ln w="12700">
            <a:miter lim="400000"/>
          </a:ln>
        </p:spPr>
      </p:pic>
      <p:pic>
        <p:nvPicPr>
          <p:cNvPr id="137" name="pasted-image.pdf" descr="pasted-image.pdf"/>
          <p:cNvPicPr>
            <a:picLocks noChangeAspect="1"/>
          </p:cNvPicPr>
          <p:nvPr/>
        </p:nvPicPr>
        <p:blipFill>
          <a:blip r:embed="rId4"/>
          <a:stretch>
            <a:fillRect/>
          </a:stretch>
        </p:blipFill>
        <p:spPr>
          <a:xfrm>
            <a:off x="9723360" y="247909"/>
            <a:ext cx="1835152" cy="341894"/>
          </a:xfrm>
          <a:prstGeom prst="rect">
            <a:avLst/>
          </a:prstGeom>
          <a:ln w="12700">
            <a:miter lim="400000"/>
          </a:ln>
        </p:spPr>
      </p:pic>
      <p:sp>
        <p:nvSpPr>
          <p:cNvPr id="5" name="优缺点"/>
          <p:cNvSpPr txBox="1"/>
          <p:nvPr/>
        </p:nvSpPr>
        <p:spPr>
          <a:xfrm>
            <a:off x="398353" y="134694"/>
            <a:ext cx="2434319" cy="47705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500">
                <a:solidFill>
                  <a:srgbClr val="FFFFFF"/>
                </a:solidFill>
              </a:defRPr>
            </a:lvl1pPr>
          </a:lstStyle>
          <a:p>
            <a:r>
              <a:rPr lang="zh-CN" altLang="en-US" dirty="0"/>
              <a:t>垃圾回收</a:t>
            </a:r>
            <a:r>
              <a:rPr lang="en-US" altLang="zh-CN" dirty="0"/>
              <a:t>-</a:t>
            </a:r>
            <a:r>
              <a:rPr lang="zh-CN" altLang="en-US" dirty="0"/>
              <a:t>收集器</a:t>
            </a:r>
            <a:endParaRPr dirty="0"/>
          </a:p>
        </p:txBody>
      </p:sp>
      <p:sp>
        <p:nvSpPr>
          <p:cNvPr id="2" name="AutoShape 2" descr="8c9d65e2bbb4b498feca42616e99192_643fd075f3a56abc0515"/>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a84ee5e2e3740a28043e9dc9134e954_ea4aad037d44b1cccc60"/>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矩形 6">
            <a:extLst>
              <a:ext uri="{FF2B5EF4-FFF2-40B4-BE49-F238E27FC236}">
                <a16:creationId xmlns:a16="http://schemas.microsoft.com/office/drawing/2014/main" id="{9D661A0B-FBE6-4B3B-B50B-891B0DE25697}"/>
              </a:ext>
            </a:extLst>
          </p:cNvPr>
          <p:cNvSpPr/>
          <p:nvPr/>
        </p:nvSpPr>
        <p:spPr>
          <a:xfrm>
            <a:off x="398353" y="1254779"/>
            <a:ext cx="11328400" cy="5078313"/>
          </a:xfrm>
          <a:prstGeom prst="rect">
            <a:avLst/>
          </a:prstGeom>
        </p:spPr>
        <p:txBody>
          <a:bodyPr wrap="square">
            <a:spAutoFit/>
          </a:bodyPr>
          <a:lstStyle/>
          <a:p>
            <a:r>
              <a:rPr lang="en-US" altLang="zh-CN" b="1" dirty="0"/>
              <a:t>Serial</a:t>
            </a:r>
            <a:r>
              <a:rPr lang="zh-CN" altLang="en-US" b="1" dirty="0"/>
              <a:t>收集器</a:t>
            </a:r>
            <a:r>
              <a:rPr lang="zh-CN" altLang="en-US" dirty="0"/>
              <a:t>：新生代收集器，使用停止复制算法，使用一个线程进行</a:t>
            </a:r>
            <a:r>
              <a:rPr lang="en-US" altLang="zh-CN" dirty="0"/>
              <a:t>GC</a:t>
            </a:r>
            <a:r>
              <a:rPr lang="zh-CN" altLang="en-US" dirty="0"/>
              <a:t>，其它工作线程暂停。使用</a:t>
            </a:r>
            <a:r>
              <a:rPr lang="en-US" altLang="zh-CN" dirty="0"/>
              <a:t>-XX:+</a:t>
            </a:r>
            <a:r>
              <a:rPr lang="en-US" altLang="zh-CN" dirty="0" err="1"/>
              <a:t>UseSerialGC</a:t>
            </a:r>
            <a:r>
              <a:rPr lang="zh-CN" altLang="en-US" dirty="0"/>
              <a:t>可以使用</a:t>
            </a:r>
            <a:r>
              <a:rPr lang="en-US" altLang="zh-CN" dirty="0" err="1"/>
              <a:t>Serial+Serial</a:t>
            </a:r>
            <a:r>
              <a:rPr lang="en-US" altLang="zh-CN" dirty="0"/>
              <a:t> Old</a:t>
            </a:r>
            <a:r>
              <a:rPr lang="zh-CN" altLang="en-US" dirty="0"/>
              <a:t>模式运行进行内存回收（这也是虚拟机在</a:t>
            </a:r>
            <a:r>
              <a:rPr lang="en-US" altLang="zh-CN" dirty="0"/>
              <a:t>Client</a:t>
            </a:r>
            <a:r>
              <a:rPr lang="zh-CN" altLang="en-US" dirty="0"/>
              <a:t>模式下运行的默认值）</a:t>
            </a:r>
          </a:p>
          <a:p>
            <a:endParaRPr lang="en-US" altLang="zh-CN" b="1" dirty="0"/>
          </a:p>
          <a:p>
            <a:r>
              <a:rPr lang="en-US" altLang="zh-CN" b="1" dirty="0" err="1"/>
              <a:t>ParNew</a:t>
            </a:r>
            <a:r>
              <a:rPr lang="zh-CN" altLang="en-US" b="1" dirty="0"/>
              <a:t>收集器</a:t>
            </a:r>
            <a:r>
              <a:rPr lang="zh-CN" altLang="en-US" dirty="0"/>
              <a:t>：新生代收集器，使用停止复制算法，</a:t>
            </a:r>
            <a:r>
              <a:rPr lang="en-US" altLang="zh-CN" dirty="0"/>
              <a:t>Serial</a:t>
            </a:r>
            <a:r>
              <a:rPr lang="zh-CN" altLang="en-US" dirty="0"/>
              <a:t>收集器的多线程版，用多个线程进行</a:t>
            </a:r>
            <a:r>
              <a:rPr lang="en-US" altLang="zh-CN" dirty="0"/>
              <a:t>GC</a:t>
            </a:r>
            <a:r>
              <a:rPr lang="zh-CN" altLang="en-US" dirty="0"/>
              <a:t>，其它工作线程暂停，关注缩短垃圾收集时间。</a:t>
            </a:r>
            <a:endParaRPr lang="en-US" altLang="zh-CN" dirty="0"/>
          </a:p>
          <a:p>
            <a:endParaRPr lang="en-US" altLang="zh-CN" b="1" dirty="0"/>
          </a:p>
          <a:p>
            <a:r>
              <a:rPr lang="en-US" altLang="zh-CN" b="1" dirty="0"/>
              <a:t>Parallel Scavenge </a:t>
            </a:r>
            <a:r>
              <a:rPr lang="zh-CN" altLang="en-US" b="1" dirty="0"/>
              <a:t>收集器</a:t>
            </a:r>
            <a:r>
              <a:rPr lang="zh-CN" altLang="en-US" dirty="0"/>
              <a:t>：新生代收集器，使用停止复制算法，关注</a:t>
            </a:r>
            <a:r>
              <a:rPr lang="en-US" altLang="zh-CN" dirty="0"/>
              <a:t>CPU</a:t>
            </a:r>
            <a:r>
              <a:rPr lang="zh-CN" altLang="en-US" dirty="0"/>
              <a:t>吞吐量。</a:t>
            </a:r>
            <a:endParaRPr lang="en-US" altLang="zh-CN" dirty="0"/>
          </a:p>
          <a:p>
            <a:endParaRPr lang="en-US" altLang="zh-CN" b="1" dirty="0"/>
          </a:p>
          <a:p>
            <a:r>
              <a:rPr lang="en-US" altLang="zh-CN" b="1" dirty="0"/>
              <a:t>Serial Old</a:t>
            </a:r>
            <a:r>
              <a:rPr lang="zh-CN" altLang="en-US" b="1" dirty="0"/>
              <a:t>收集器</a:t>
            </a:r>
            <a:r>
              <a:rPr lang="zh-CN" altLang="en-US" dirty="0"/>
              <a:t>：老年代收集器，单线程收集器，使用标记整理（整理的方法是</a:t>
            </a:r>
            <a:r>
              <a:rPr lang="en-US" altLang="zh-CN" dirty="0"/>
              <a:t>Sweep</a:t>
            </a:r>
            <a:r>
              <a:rPr lang="zh-CN" altLang="en-US" dirty="0"/>
              <a:t>（清理）和</a:t>
            </a:r>
            <a:r>
              <a:rPr lang="en-US" altLang="zh-CN" dirty="0"/>
              <a:t>Compact</a:t>
            </a:r>
            <a:r>
              <a:rPr lang="zh-CN" altLang="en-US" dirty="0"/>
              <a:t>（压缩），清理是将废弃的对象干掉，只留幸存 的对象，压缩是将移动对象）算法，使用单线程进行</a:t>
            </a:r>
            <a:r>
              <a:rPr lang="en-US" altLang="zh-CN" dirty="0"/>
              <a:t>GC</a:t>
            </a:r>
            <a:r>
              <a:rPr lang="zh-CN" altLang="en-US" dirty="0"/>
              <a:t>，其它工作线程暂停（注意，在老年代中进行标 记整理算法清理，也需要暂停其它线程）。</a:t>
            </a:r>
          </a:p>
          <a:p>
            <a:endParaRPr lang="en-US" altLang="zh-CN" b="1" dirty="0"/>
          </a:p>
          <a:p>
            <a:r>
              <a:rPr lang="en-US" altLang="zh-CN" b="1" dirty="0"/>
              <a:t>Parallel Old</a:t>
            </a:r>
            <a:r>
              <a:rPr lang="zh-CN" altLang="en-US" b="1" dirty="0"/>
              <a:t>收集器</a:t>
            </a:r>
            <a:r>
              <a:rPr lang="zh-CN" altLang="en-US" dirty="0"/>
              <a:t>：老年代收集器，多线程，多线程机制与</a:t>
            </a:r>
            <a:r>
              <a:rPr lang="en-US" altLang="zh-CN" dirty="0"/>
              <a:t>Parallel Scavenge</a:t>
            </a:r>
            <a:r>
              <a:rPr lang="zh-CN" altLang="en-US" dirty="0"/>
              <a:t>差不错，使用标记整理（与</a:t>
            </a:r>
            <a:r>
              <a:rPr lang="en-US" altLang="zh-CN" dirty="0"/>
              <a:t>Serial Old</a:t>
            </a:r>
            <a:r>
              <a:rPr lang="zh-CN" altLang="en-US" dirty="0"/>
              <a:t>不同，这里的整理是</a:t>
            </a:r>
            <a:r>
              <a:rPr lang="en-US" altLang="zh-CN" dirty="0"/>
              <a:t>Summary</a:t>
            </a:r>
            <a:r>
              <a:rPr lang="zh-CN" altLang="en-US" dirty="0"/>
              <a:t>（汇总）和</a:t>
            </a:r>
            <a:r>
              <a:rPr lang="en-US" altLang="zh-CN" dirty="0"/>
              <a:t>Compact</a:t>
            </a:r>
            <a:r>
              <a:rPr lang="zh-CN" altLang="en-US" dirty="0"/>
              <a:t>（压缩），汇总的意思就是将幸存的对象复制到预先准备好的区域，而不是像</a:t>
            </a:r>
            <a:r>
              <a:rPr lang="en-US" altLang="zh-CN" dirty="0"/>
              <a:t>Sweep</a:t>
            </a:r>
            <a:r>
              <a:rPr lang="zh-CN" altLang="en-US" dirty="0"/>
              <a:t>（清 理）那样清理废弃的对象）算法，在</a:t>
            </a:r>
            <a:r>
              <a:rPr lang="en-US" altLang="zh-CN" dirty="0"/>
              <a:t>Parallel Old</a:t>
            </a:r>
            <a:r>
              <a:rPr lang="zh-CN" altLang="en-US" dirty="0"/>
              <a:t>执行时，仍然需要暂停其它线程。</a:t>
            </a:r>
          </a:p>
          <a:p>
            <a:endParaRPr lang="en-US" altLang="zh-CN" b="1" dirty="0"/>
          </a:p>
          <a:p>
            <a:r>
              <a:rPr lang="en-US" altLang="zh-CN" b="1" dirty="0"/>
              <a:t>CMS</a:t>
            </a:r>
            <a:r>
              <a:rPr lang="zh-CN" altLang="en-US" b="1" dirty="0"/>
              <a:t>（</a:t>
            </a:r>
            <a:r>
              <a:rPr lang="en-US" altLang="zh-CN" b="1" dirty="0"/>
              <a:t>Concurrent Mark Sweep</a:t>
            </a:r>
            <a:r>
              <a:rPr lang="zh-CN" altLang="en-US" b="1" dirty="0"/>
              <a:t>）收集器</a:t>
            </a:r>
            <a:r>
              <a:rPr lang="zh-CN" altLang="en-US" dirty="0"/>
              <a:t>：老年代收集器，致力于获取最短回收停顿时间，使用标记清除算法，多线程，优点是并发收集（用户线程可以和</a:t>
            </a:r>
            <a:r>
              <a:rPr lang="en-US" altLang="zh-CN" dirty="0"/>
              <a:t>GC</a:t>
            </a:r>
            <a:r>
              <a:rPr lang="zh-CN" altLang="en-US" dirty="0"/>
              <a:t>线程同时工作），停顿小。</a:t>
            </a:r>
          </a:p>
        </p:txBody>
      </p:sp>
    </p:spTree>
    <p:extLst>
      <p:ext uri="{BB962C8B-B14F-4D97-AF65-F5344CB8AC3E}">
        <p14:creationId xmlns:p14="http://schemas.microsoft.com/office/powerpoint/2010/main" val="307108571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asted-image.pdf" descr="pasted-image.pdf"/>
          <p:cNvPicPr>
            <a:picLocks noChangeAspect="1"/>
          </p:cNvPicPr>
          <p:nvPr/>
        </p:nvPicPr>
        <p:blipFill>
          <a:blip r:embed="rId3"/>
          <a:srcRect b="82595"/>
          <a:stretch>
            <a:fillRect/>
          </a:stretch>
        </p:blipFill>
        <p:spPr>
          <a:xfrm>
            <a:off x="0" y="-18922"/>
            <a:ext cx="12191921" cy="799634"/>
          </a:xfrm>
          <a:prstGeom prst="rect">
            <a:avLst/>
          </a:prstGeom>
          <a:ln w="12700">
            <a:miter lim="400000"/>
          </a:ln>
        </p:spPr>
      </p:pic>
      <p:pic>
        <p:nvPicPr>
          <p:cNvPr id="137" name="pasted-image.pdf" descr="pasted-image.pdf"/>
          <p:cNvPicPr>
            <a:picLocks noChangeAspect="1"/>
          </p:cNvPicPr>
          <p:nvPr/>
        </p:nvPicPr>
        <p:blipFill>
          <a:blip r:embed="rId4"/>
          <a:stretch>
            <a:fillRect/>
          </a:stretch>
        </p:blipFill>
        <p:spPr>
          <a:xfrm>
            <a:off x="9723360" y="247909"/>
            <a:ext cx="1835152" cy="341894"/>
          </a:xfrm>
          <a:prstGeom prst="rect">
            <a:avLst/>
          </a:prstGeom>
          <a:ln w="12700">
            <a:miter lim="400000"/>
          </a:ln>
        </p:spPr>
      </p:pic>
      <p:sp>
        <p:nvSpPr>
          <p:cNvPr id="5" name="优缺点"/>
          <p:cNvSpPr txBox="1"/>
          <p:nvPr/>
        </p:nvSpPr>
        <p:spPr>
          <a:xfrm>
            <a:off x="398353" y="134694"/>
            <a:ext cx="2754919" cy="47705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500">
                <a:solidFill>
                  <a:srgbClr val="FFFFFF"/>
                </a:solidFill>
              </a:defRPr>
            </a:lvl1pPr>
          </a:lstStyle>
          <a:p>
            <a:r>
              <a:rPr lang="zh-CN" altLang="en-US" dirty="0"/>
              <a:t>内存布局</a:t>
            </a:r>
            <a:r>
              <a:rPr lang="en-US" altLang="zh-CN" dirty="0"/>
              <a:t>-</a:t>
            </a:r>
            <a:r>
              <a:rPr lang="zh-CN" altLang="en-US" dirty="0"/>
              <a:t>内存模型</a:t>
            </a:r>
            <a:endParaRPr dirty="0"/>
          </a:p>
        </p:txBody>
      </p:sp>
      <p:sp>
        <p:nvSpPr>
          <p:cNvPr id="2" name="AutoShape 2" descr="8c9d65e2bbb4b498feca42616e99192_643fd075f3a56abc0515"/>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a84ee5e2e3740a28043e9dc9134e954_ea4aad037d44b1cccc60"/>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a:extLst>
              <a:ext uri="{FF2B5EF4-FFF2-40B4-BE49-F238E27FC236}">
                <a16:creationId xmlns:a16="http://schemas.microsoft.com/office/drawing/2014/main" id="{49288E37-A968-4B68-9CDB-81E9B2E8919F}"/>
              </a:ext>
            </a:extLst>
          </p:cNvPr>
          <p:cNvPicPr>
            <a:picLocks noChangeAspect="1"/>
          </p:cNvPicPr>
          <p:nvPr/>
        </p:nvPicPr>
        <p:blipFill>
          <a:blip r:embed="rId5"/>
          <a:stretch>
            <a:fillRect/>
          </a:stretch>
        </p:blipFill>
        <p:spPr>
          <a:xfrm>
            <a:off x="2419350" y="1795462"/>
            <a:ext cx="7353300" cy="3267075"/>
          </a:xfrm>
          <a:prstGeom prst="rect">
            <a:avLst/>
          </a:prstGeom>
        </p:spPr>
      </p:pic>
    </p:spTree>
    <p:extLst>
      <p:ext uri="{BB962C8B-B14F-4D97-AF65-F5344CB8AC3E}">
        <p14:creationId xmlns:p14="http://schemas.microsoft.com/office/powerpoint/2010/main" val="175604834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asted-image.pdf" descr="pasted-image.pdf"/>
          <p:cNvPicPr>
            <a:picLocks noChangeAspect="1"/>
          </p:cNvPicPr>
          <p:nvPr/>
        </p:nvPicPr>
        <p:blipFill>
          <a:blip r:embed="rId3"/>
          <a:srcRect b="82595"/>
          <a:stretch>
            <a:fillRect/>
          </a:stretch>
        </p:blipFill>
        <p:spPr>
          <a:xfrm>
            <a:off x="0" y="-18922"/>
            <a:ext cx="12191921" cy="799634"/>
          </a:xfrm>
          <a:prstGeom prst="rect">
            <a:avLst/>
          </a:prstGeom>
          <a:ln w="12700">
            <a:miter lim="400000"/>
          </a:ln>
        </p:spPr>
      </p:pic>
      <p:pic>
        <p:nvPicPr>
          <p:cNvPr id="137" name="pasted-image.pdf" descr="pasted-image.pdf"/>
          <p:cNvPicPr>
            <a:picLocks noChangeAspect="1"/>
          </p:cNvPicPr>
          <p:nvPr/>
        </p:nvPicPr>
        <p:blipFill>
          <a:blip r:embed="rId4"/>
          <a:stretch>
            <a:fillRect/>
          </a:stretch>
        </p:blipFill>
        <p:spPr>
          <a:xfrm>
            <a:off x="9723360" y="247909"/>
            <a:ext cx="1835152" cy="341894"/>
          </a:xfrm>
          <a:prstGeom prst="rect">
            <a:avLst/>
          </a:prstGeom>
          <a:ln w="12700">
            <a:miter lim="400000"/>
          </a:ln>
        </p:spPr>
      </p:pic>
      <p:sp>
        <p:nvSpPr>
          <p:cNvPr id="5" name="优缺点"/>
          <p:cNvSpPr txBox="1"/>
          <p:nvPr/>
        </p:nvSpPr>
        <p:spPr>
          <a:xfrm>
            <a:off x="398353" y="134694"/>
            <a:ext cx="2754919" cy="47705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500">
                <a:solidFill>
                  <a:srgbClr val="FFFFFF"/>
                </a:solidFill>
              </a:defRPr>
            </a:lvl1pPr>
          </a:lstStyle>
          <a:p>
            <a:r>
              <a:rPr lang="zh-CN" altLang="en-US" dirty="0"/>
              <a:t>内存布局</a:t>
            </a:r>
            <a:r>
              <a:rPr lang="en-US" altLang="zh-CN" dirty="0"/>
              <a:t>-</a:t>
            </a:r>
            <a:r>
              <a:rPr lang="zh-CN" altLang="en-US" dirty="0"/>
              <a:t>内存模型</a:t>
            </a:r>
            <a:endParaRPr dirty="0"/>
          </a:p>
        </p:txBody>
      </p:sp>
      <p:sp>
        <p:nvSpPr>
          <p:cNvPr id="2" name="AutoShape 2" descr="8c9d65e2bbb4b498feca42616e99192_643fd075f3a56abc0515"/>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a84ee5e2e3740a28043e9dc9134e954_ea4aad037d44b1cccc60"/>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a:extLst>
              <a:ext uri="{FF2B5EF4-FFF2-40B4-BE49-F238E27FC236}">
                <a16:creationId xmlns:a16="http://schemas.microsoft.com/office/drawing/2014/main" id="{36BEF7F8-7007-4D87-827D-E8DC50438BD0}"/>
              </a:ext>
            </a:extLst>
          </p:cNvPr>
          <p:cNvPicPr>
            <a:picLocks noChangeAspect="1"/>
          </p:cNvPicPr>
          <p:nvPr/>
        </p:nvPicPr>
        <p:blipFill>
          <a:blip r:embed="rId5"/>
          <a:stretch>
            <a:fillRect/>
          </a:stretch>
        </p:blipFill>
        <p:spPr>
          <a:xfrm>
            <a:off x="1401586" y="1055296"/>
            <a:ext cx="6115050" cy="1743075"/>
          </a:xfrm>
          <a:prstGeom prst="rect">
            <a:avLst/>
          </a:prstGeom>
        </p:spPr>
      </p:pic>
      <p:sp>
        <p:nvSpPr>
          <p:cNvPr id="8" name="矩形 7">
            <a:extLst>
              <a:ext uri="{FF2B5EF4-FFF2-40B4-BE49-F238E27FC236}">
                <a16:creationId xmlns:a16="http://schemas.microsoft.com/office/drawing/2014/main" id="{9F713F89-DAAA-4E99-A509-4D457A9968D3}"/>
              </a:ext>
            </a:extLst>
          </p:cNvPr>
          <p:cNvSpPr/>
          <p:nvPr/>
        </p:nvSpPr>
        <p:spPr>
          <a:xfrm>
            <a:off x="1401586" y="2999559"/>
            <a:ext cx="6096000" cy="923330"/>
          </a:xfrm>
          <a:prstGeom prst="rect">
            <a:avLst/>
          </a:prstGeom>
        </p:spPr>
        <p:txBody>
          <a:bodyPr>
            <a:spAutoFit/>
          </a:bodyPr>
          <a:lstStyle/>
          <a:p>
            <a:r>
              <a:rPr lang="en-US" altLang="zh-CN" dirty="0">
                <a:latin typeface="Verdana" panose="020B0604030504040204" pitchFamily="34" charset="0"/>
              </a:rPr>
              <a:t>Java</a:t>
            </a:r>
            <a:r>
              <a:rPr lang="zh-CN" altLang="en-US" dirty="0">
                <a:latin typeface="Verdana" panose="020B0604030504040204" pitchFamily="34" charset="0"/>
              </a:rPr>
              <a:t>内存模型的主要目标是定义程序中各个变量的访问规则，即在虚拟机中将变量存储到内存和从内存中取出变量这样底层细节</a:t>
            </a:r>
            <a:endParaRPr lang="zh-CN" altLang="en-US" dirty="0"/>
          </a:p>
        </p:txBody>
      </p:sp>
      <p:sp>
        <p:nvSpPr>
          <p:cNvPr id="9" name="矩形 8">
            <a:extLst>
              <a:ext uri="{FF2B5EF4-FFF2-40B4-BE49-F238E27FC236}">
                <a16:creationId xmlns:a16="http://schemas.microsoft.com/office/drawing/2014/main" id="{445AD209-C4BE-4BF3-A565-9A16ACE7BA99}"/>
              </a:ext>
            </a:extLst>
          </p:cNvPr>
          <p:cNvSpPr/>
          <p:nvPr/>
        </p:nvSpPr>
        <p:spPr>
          <a:xfrm>
            <a:off x="1401586" y="3922889"/>
            <a:ext cx="6096000" cy="923330"/>
          </a:xfrm>
          <a:prstGeom prst="rect">
            <a:avLst/>
          </a:prstGeom>
        </p:spPr>
        <p:txBody>
          <a:bodyPr>
            <a:spAutoFit/>
          </a:bodyPr>
          <a:lstStyle/>
          <a:p>
            <a:r>
              <a:rPr lang="en-US" altLang="zh-CN" dirty="0">
                <a:latin typeface="Verdana" panose="020B0604030504040204" pitchFamily="34" charset="0"/>
              </a:rPr>
              <a:t>Java</a:t>
            </a:r>
            <a:r>
              <a:rPr lang="zh-CN" altLang="en-US" dirty="0">
                <a:latin typeface="Verdana" panose="020B0604030504040204" pitchFamily="34" charset="0"/>
              </a:rPr>
              <a:t>内存模型中规定了</a:t>
            </a:r>
            <a:r>
              <a:rPr lang="zh-CN" altLang="en-US" dirty="0">
                <a:solidFill>
                  <a:srgbClr val="FF0000"/>
                </a:solidFill>
                <a:latin typeface="Verdana" panose="020B0604030504040204" pitchFamily="34" charset="0"/>
              </a:rPr>
              <a:t>所有的变量都存储在主内存中，每条线程还有自己的工作内存</a:t>
            </a:r>
            <a:r>
              <a:rPr lang="zh-CN" altLang="en-US" dirty="0">
                <a:latin typeface="Verdana" panose="020B0604030504040204" pitchFamily="34" charset="0"/>
              </a:rPr>
              <a:t>（可以与处理器的高速缓存类比）</a:t>
            </a:r>
            <a:endParaRPr lang="zh-CN" altLang="en-US" dirty="0"/>
          </a:p>
        </p:txBody>
      </p:sp>
      <p:sp>
        <p:nvSpPr>
          <p:cNvPr id="10" name="矩形 9">
            <a:extLst>
              <a:ext uri="{FF2B5EF4-FFF2-40B4-BE49-F238E27FC236}">
                <a16:creationId xmlns:a16="http://schemas.microsoft.com/office/drawing/2014/main" id="{E09CE26B-C457-4935-A7EB-ACFA081E0EEF}"/>
              </a:ext>
            </a:extLst>
          </p:cNvPr>
          <p:cNvSpPr/>
          <p:nvPr/>
        </p:nvSpPr>
        <p:spPr>
          <a:xfrm>
            <a:off x="1401586" y="4991080"/>
            <a:ext cx="6096000" cy="646331"/>
          </a:xfrm>
          <a:prstGeom prst="rect">
            <a:avLst/>
          </a:prstGeom>
        </p:spPr>
        <p:txBody>
          <a:bodyPr>
            <a:spAutoFit/>
          </a:bodyPr>
          <a:lstStyle/>
          <a:p>
            <a:r>
              <a:rPr lang="zh-CN" altLang="en-US" dirty="0">
                <a:solidFill>
                  <a:srgbClr val="FF0000"/>
                </a:solidFill>
                <a:latin typeface="Verdana" panose="020B0604030504040204" pitchFamily="34" charset="0"/>
              </a:rPr>
              <a:t>线程对变量的所有操作（读取、赋值）都必须在工作内存中进行，而不能直接读写主内存中的变量</a:t>
            </a:r>
            <a:r>
              <a:rPr lang="zh-CN" altLang="en-US" dirty="0">
                <a:latin typeface="Verdana" panose="020B0604030504040204" pitchFamily="34" charset="0"/>
              </a:rPr>
              <a:t>。</a:t>
            </a:r>
            <a:endParaRPr lang="zh-CN" altLang="en-US" dirty="0"/>
          </a:p>
        </p:txBody>
      </p:sp>
    </p:spTree>
    <p:extLst>
      <p:ext uri="{BB962C8B-B14F-4D97-AF65-F5344CB8AC3E}">
        <p14:creationId xmlns:p14="http://schemas.microsoft.com/office/powerpoint/2010/main" val="135927894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asted-image.pdf" descr="pasted-image.pdf"/>
          <p:cNvPicPr>
            <a:picLocks noChangeAspect="1"/>
          </p:cNvPicPr>
          <p:nvPr/>
        </p:nvPicPr>
        <p:blipFill>
          <a:blip r:embed="rId3"/>
          <a:srcRect b="82595"/>
          <a:stretch>
            <a:fillRect/>
          </a:stretch>
        </p:blipFill>
        <p:spPr>
          <a:xfrm>
            <a:off x="0" y="-18922"/>
            <a:ext cx="12191921" cy="799634"/>
          </a:xfrm>
          <a:prstGeom prst="rect">
            <a:avLst/>
          </a:prstGeom>
          <a:ln w="12700">
            <a:miter lim="400000"/>
          </a:ln>
        </p:spPr>
      </p:pic>
      <p:pic>
        <p:nvPicPr>
          <p:cNvPr id="137" name="pasted-image.pdf" descr="pasted-image.pdf"/>
          <p:cNvPicPr>
            <a:picLocks noChangeAspect="1"/>
          </p:cNvPicPr>
          <p:nvPr/>
        </p:nvPicPr>
        <p:blipFill>
          <a:blip r:embed="rId4"/>
          <a:stretch>
            <a:fillRect/>
          </a:stretch>
        </p:blipFill>
        <p:spPr>
          <a:xfrm>
            <a:off x="9723360" y="247909"/>
            <a:ext cx="1835152" cy="341894"/>
          </a:xfrm>
          <a:prstGeom prst="rect">
            <a:avLst/>
          </a:prstGeom>
          <a:ln w="12700">
            <a:miter lim="400000"/>
          </a:ln>
        </p:spPr>
      </p:pic>
      <p:sp>
        <p:nvSpPr>
          <p:cNvPr id="5" name="优缺点"/>
          <p:cNvSpPr txBox="1"/>
          <p:nvPr/>
        </p:nvSpPr>
        <p:spPr>
          <a:xfrm>
            <a:off x="398353" y="134694"/>
            <a:ext cx="2113718" cy="86177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500">
                <a:solidFill>
                  <a:srgbClr val="FFFFFF"/>
                </a:solidFill>
              </a:defRPr>
            </a:lvl1pPr>
          </a:lstStyle>
          <a:p>
            <a:r>
              <a:rPr lang="zh-CN" altLang="en-US" dirty="0"/>
              <a:t>对象探秘</a:t>
            </a:r>
            <a:r>
              <a:rPr lang="en-US" altLang="zh-CN" dirty="0"/>
              <a:t>-</a:t>
            </a:r>
            <a:r>
              <a:rPr lang="zh-CN" altLang="zh-CN" dirty="0"/>
              <a:t>创建</a:t>
            </a:r>
          </a:p>
          <a:p>
            <a:endParaRPr dirty="0"/>
          </a:p>
        </p:txBody>
      </p:sp>
      <p:sp>
        <p:nvSpPr>
          <p:cNvPr id="2" name="AutoShape 2" descr="8c9d65e2bbb4b498feca42616e99192_643fd075f3a56abc0515"/>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a84ee5e2e3740a28043e9dc9134e954_ea4aad037d44b1cccc60"/>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a:extLst>
              <a:ext uri="{FF2B5EF4-FFF2-40B4-BE49-F238E27FC236}">
                <a16:creationId xmlns:a16="http://schemas.microsoft.com/office/drawing/2014/main" id="{52B5A882-9E71-4290-A92F-6E5892CF9005}"/>
              </a:ext>
            </a:extLst>
          </p:cNvPr>
          <p:cNvPicPr>
            <a:picLocks noChangeAspect="1"/>
          </p:cNvPicPr>
          <p:nvPr/>
        </p:nvPicPr>
        <p:blipFill>
          <a:blip r:embed="rId5"/>
          <a:stretch>
            <a:fillRect/>
          </a:stretch>
        </p:blipFill>
        <p:spPr>
          <a:xfrm>
            <a:off x="875183" y="996468"/>
            <a:ext cx="3105150" cy="5257800"/>
          </a:xfrm>
          <a:prstGeom prst="rect">
            <a:avLst/>
          </a:prstGeom>
        </p:spPr>
      </p:pic>
      <p:sp>
        <p:nvSpPr>
          <p:cNvPr id="11" name="文本框 10">
            <a:extLst>
              <a:ext uri="{FF2B5EF4-FFF2-40B4-BE49-F238E27FC236}">
                <a16:creationId xmlns:a16="http://schemas.microsoft.com/office/drawing/2014/main" id="{AC82ECB8-13CD-47B9-917F-DAF43BFC8031}"/>
              </a:ext>
            </a:extLst>
          </p:cNvPr>
          <p:cNvSpPr txBox="1"/>
          <p:nvPr/>
        </p:nvSpPr>
        <p:spPr>
          <a:xfrm>
            <a:off x="5983111" y="2065867"/>
            <a:ext cx="3157273"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dirty="0"/>
              <a:t>内存分配并发问题解决：</a:t>
            </a:r>
            <a:endParaRPr lang="en-US" altLang="zh-CN"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zh-CN" altLang="en-US" sz="1800" b="0" i="0" u="none" strike="noStrike" cap="none" spc="0" normalizeH="0" baseline="0" dirty="0">
                <a:ln>
                  <a:noFill/>
                </a:ln>
                <a:solidFill>
                  <a:srgbClr val="000000"/>
                </a:solidFill>
                <a:effectLst/>
                <a:uFillTx/>
                <a:latin typeface="+mj-lt"/>
                <a:ea typeface="+mj-ea"/>
                <a:cs typeface="+mj-cs"/>
                <a:sym typeface="Calibri"/>
              </a:rPr>
              <a:t>同步处理：</a:t>
            </a:r>
            <a:r>
              <a:rPr kumimoji="0" lang="en-US" altLang="zh-CN" sz="1800" b="0" i="0" u="none" strike="noStrike" cap="none" spc="0" normalizeH="0" baseline="0" dirty="0">
                <a:ln>
                  <a:noFill/>
                </a:ln>
                <a:solidFill>
                  <a:srgbClr val="000000"/>
                </a:solidFill>
                <a:effectLst/>
                <a:uFillTx/>
                <a:latin typeface="+mj-lt"/>
                <a:ea typeface="+mj-ea"/>
                <a:cs typeface="+mj-cs"/>
                <a:sym typeface="Calibri"/>
              </a:rPr>
              <a:t>CAS</a:t>
            </a:r>
            <a:r>
              <a:rPr kumimoji="0" lang="zh-CN" altLang="en-US" sz="1800" b="0" i="0" u="none" strike="noStrike" cap="none" spc="0" normalizeH="0" baseline="0" dirty="0">
                <a:ln>
                  <a:noFill/>
                </a:ln>
                <a:solidFill>
                  <a:srgbClr val="000000"/>
                </a:solidFill>
                <a:effectLst/>
                <a:uFillTx/>
                <a:latin typeface="+mj-lt"/>
                <a:ea typeface="+mj-ea"/>
                <a:cs typeface="+mj-cs"/>
                <a:sym typeface="Calibri"/>
              </a:rPr>
              <a:t>加失败重试</a:t>
            </a:r>
            <a:endParaRPr kumimoji="0" lang="en-US" altLang="zh-CN" sz="1800" b="0" i="0" u="none" strike="noStrike" cap="none" spc="0" normalizeH="0" baseline="0" dirty="0">
              <a:ln>
                <a:noFill/>
              </a:ln>
              <a:solidFill>
                <a:srgbClr val="000000"/>
              </a:solidFill>
              <a:effectLst/>
              <a:uFillTx/>
              <a:latin typeface="+mj-lt"/>
              <a:ea typeface="+mj-ea"/>
              <a:cs typeface="+mj-cs"/>
              <a:sym typeface="Calibri"/>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zh-CN" altLang="en-US" dirty="0"/>
              <a:t>本地线程分配缓存（</a:t>
            </a:r>
            <a:r>
              <a:rPr lang="en-US" altLang="zh-CN" dirty="0"/>
              <a:t>TLAB</a:t>
            </a:r>
            <a:r>
              <a:rPr lang="zh-CN" altLang="en-US" dirty="0"/>
              <a:t>）</a:t>
            </a:r>
            <a:endParaRPr kumimoji="0" lang="zh-CN" altLang="en-US" sz="1800" b="0" i="0" u="none" strike="noStrike" cap="none" spc="0" normalizeH="0" baseline="0" dirty="0">
              <a:ln>
                <a:noFill/>
              </a:ln>
              <a:solidFill>
                <a:srgbClr val="000000"/>
              </a:solidFill>
              <a:effectLst/>
              <a:uFillTx/>
              <a:latin typeface="+mj-lt"/>
              <a:ea typeface="+mj-ea"/>
              <a:cs typeface="+mj-cs"/>
              <a:sym typeface="Calibri"/>
            </a:endParaRPr>
          </a:p>
        </p:txBody>
      </p:sp>
      <p:sp>
        <p:nvSpPr>
          <p:cNvPr id="12" name="文本框 11">
            <a:extLst>
              <a:ext uri="{FF2B5EF4-FFF2-40B4-BE49-F238E27FC236}">
                <a16:creationId xmlns:a16="http://schemas.microsoft.com/office/drawing/2014/main" id="{9D29B6A0-F563-4E07-AEF4-A36876DCD2F4}"/>
              </a:ext>
            </a:extLst>
          </p:cNvPr>
          <p:cNvSpPr txBox="1"/>
          <p:nvPr/>
        </p:nvSpPr>
        <p:spPr>
          <a:xfrm>
            <a:off x="5983111" y="3674186"/>
            <a:ext cx="4311435"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zh-CN" altLang="en-US" dirty="0"/>
              <a:t>对象头信息：</a:t>
            </a:r>
            <a:endParaRPr lang="en-US" altLang="zh-CN" dirty="0"/>
          </a:p>
          <a:p>
            <a:r>
              <a:rPr lang="zh-CN" altLang="en-US" dirty="0"/>
              <a:t>哈希码（</a:t>
            </a:r>
            <a:r>
              <a:rPr lang="en-US" altLang="zh-CN" dirty="0" err="1"/>
              <a:t>HashCode</a:t>
            </a:r>
            <a:r>
              <a:rPr lang="zh-CN" altLang="en-US" dirty="0"/>
              <a:t>）、</a:t>
            </a:r>
            <a:r>
              <a:rPr lang="en-US" altLang="zh-CN" dirty="0"/>
              <a:t>GC</a:t>
            </a:r>
            <a:r>
              <a:rPr lang="zh-CN" altLang="en-US" dirty="0"/>
              <a:t>分代年龄、锁状</a:t>
            </a:r>
            <a:endParaRPr lang="en-US" altLang="zh-CN" dirty="0"/>
          </a:p>
          <a:p>
            <a:r>
              <a:rPr lang="zh-CN" altLang="en-US" dirty="0"/>
              <a:t>态标志、线程持有的锁、偏向线程</a:t>
            </a:r>
            <a:r>
              <a:rPr lang="en-US" altLang="zh-CN" dirty="0"/>
              <a:t>ID</a:t>
            </a:r>
            <a:r>
              <a:rPr lang="zh-CN" altLang="en-US" dirty="0"/>
              <a:t>、</a:t>
            </a:r>
            <a:endParaRPr lang="en-US" altLang="zh-CN" dirty="0"/>
          </a:p>
          <a:p>
            <a:r>
              <a:rPr lang="zh-CN" altLang="en-US" dirty="0"/>
              <a:t>偏向时间戳等</a:t>
            </a:r>
            <a:endParaRPr kumimoji="0" lang="zh-CN" altLang="en-US" sz="18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384336579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asted-image.pdf" descr="pasted-image.pdf"/>
          <p:cNvPicPr>
            <a:picLocks noChangeAspect="1"/>
          </p:cNvPicPr>
          <p:nvPr/>
        </p:nvPicPr>
        <p:blipFill>
          <a:blip r:embed="rId3"/>
          <a:srcRect b="82595"/>
          <a:stretch>
            <a:fillRect/>
          </a:stretch>
        </p:blipFill>
        <p:spPr>
          <a:xfrm>
            <a:off x="0" y="-18922"/>
            <a:ext cx="12191921" cy="799634"/>
          </a:xfrm>
          <a:prstGeom prst="rect">
            <a:avLst/>
          </a:prstGeom>
          <a:ln w="12700">
            <a:miter lim="400000"/>
          </a:ln>
        </p:spPr>
      </p:pic>
      <p:pic>
        <p:nvPicPr>
          <p:cNvPr id="137" name="pasted-image.pdf" descr="pasted-image.pdf"/>
          <p:cNvPicPr>
            <a:picLocks noChangeAspect="1"/>
          </p:cNvPicPr>
          <p:nvPr/>
        </p:nvPicPr>
        <p:blipFill>
          <a:blip r:embed="rId4"/>
          <a:stretch>
            <a:fillRect/>
          </a:stretch>
        </p:blipFill>
        <p:spPr>
          <a:xfrm>
            <a:off x="9723360" y="247909"/>
            <a:ext cx="1835152" cy="341894"/>
          </a:xfrm>
          <a:prstGeom prst="rect">
            <a:avLst/>
          </a:prstGeom>
          <a:ln w="12700">
            <a:miter lim="400000"/>
          </a:ln>
        </p:spPr>
      </p:pic>
      <p:sp>
        <p:nvSpPr>
          <p:cNvPr id="5" name="优缺点"/>
          <p:cNvSpPr txBox="1"/>
          <p:nvPr/>
        </p:nvSpPr>
        <p:spPr>
          <a:xfrm>
            <a:off x="398353" y="134694"/>
            <a:ext cx="2754919" cy="86177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500">
                <a:solidFill>
                  <a:srgbClr val="FFFFFF"/>
                </a:solidFill>
              </a:defRPr>
            </a:lvl1pPr>
          </a:lstStyle>
          <a:p>
            <a:r>
              <a:rPr lang="zh-CN" altLang="en-US" dirty="0"/>
              <a:t>对象探秘</a:t>
            </a:r>
            <a:r>
              <a:rPr lang="en-US" altLang="zh-CN" dirty="0"/>
              <a:t>-</a:t>
            </a:r>
            <a:r>
              <a:rPr lang="zh-CN" altLang="en-US" dirty="0"/>
              <a:t>访问定位</a:t>
            </a:r>
            <a:endParaRPr lang="zh-CN" altLang="zh-CN" dirty="0"/>
          </a:p>
          <a:p>
            <a:endParaRPr dirty="0"/>
          </a:p>
        </p:txBody>
      </p:sp>
      <p:sp>
        <p:nvSpPr>
          <p:cNvPr id="2" name="AutoShape 2" descr="8c9d65e2bbb4b498feca42616e99192_643fd075f3a56abc0515"/>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a84ee5e2e3740a28043e9dc9134e954_ea4aad037d44b1cccc60"/>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a:extLst>
              <a:ext uri="{FF2B5EF4-FFF2-40B4-BE49-F238E27FC236}">
                <a16:creationId xmlns:a16="http://schemas.microsoft.com/office/drawing/2014/main" id="{DEE5A8B3-333D-413E-93B8-99882BA08EF0}"/>
              </a:ext>
            </a:extLst>
          </p:cNvPr>
          <p:cNvPicPr>
            <a:picLocks noChangeAspect="1"/>
          </p:cNvPicPr>
          <p:nvPr/>
        </p:nvPicPr>
        <p:blipFill>
          <a:blip r:embed="rId5"/>
          <a:stretch>
            <a:fillRect/>
          </a:stretch>
        </p:blipFill>
        <p:spPr>
          <a:xfrm>
            <a:off x="2928937" y="1314450"/>
            <a:ext cx="6334125" cy="4229100"/>
          </a:xfrm>
          <a:prstGeom prst="rect">
            <a:avLst/>
          </a:prstGeom>
        </p:spPr>
      </p:pic>
    </p:spTree>
    <p:extLst>
      <p:ext uri="{BB962C8B-B14F-4D97-AF65-F5344CB8AC3E}">
        <p14:creationId xmlns:p14="http://schemas.microsoft.com/office/powerpoint/2010/main" val="296357813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asted-image.pdf" descr="pasted-image.pdf"/>
          <p:cNvPicPr>
            <a:picLocks noChangeAspect="1"/>
          </p:cNvPicPr>
          <p:nvPr/>
        </p:nvPicPr>
        <p:blipFill>
          <a:blip r:embed="rId3"/>
          <a:srcRect b="82595"/>
          <a:stretch>
            <a:fillRect/>
          </a:stretch>
        </p:blipFill>
        <p:spPr>
          <a:xfrm>
            <a:off x="0" y="-18922"/>
            <a:ext cx="12191921" cy="799634"/>
          </a:xfrm>
          <a:prstGeom prst="rect">
            <a:avLst/>
          </a:prstGeom>
          <a:ln w="12700">
            <a:miter lim="400000"/>
          </a:ln>
        </p:spPr>
      </p:pic>
      <p:pic>
        <p:nvPicPr>
          <p:cNvPr id="137" name="pasted-image.pdf" descr="pasted-image.pdf"/>
          <p:cNvPicPr>
            <a:picLocks noChangeAspect="1"/>
          </p:cNvPicPr>
          <p:nvPr/>
        </p:nvPicPr>
        <p:blipFill>
          <a:blip r:embed="rId4"/>
          <a:stretch>
            <a:fillRect/>
          </a:stretch>
        </p:blipFill>
        <p:spPr>
          <a:xfrm>
            <a:off x="9723360" y="247909"/>
            <a:ext cx="1835152" cy="341894"/>
          </a:xfrm>
          <a:prstGeom prst="rect">
            <a:avLst/>
          </a:prstGeom>
          <a:ln w="12700">
            <a:miter lim="400000"/>
          </a:ln>
        </p:spPr>
      </p:pic>
      <p:sp>
        <p:nvSpPr>
          <p:cNvPr id="5" name="优缺点"/>
          <p:cNvSpPr txBox="1"/>
          <p:nvPr/>
        </p:nvSpPr>
        <p:spPr>
          <a:xfrm>
            <a:off x="398353" y="134694"/>
            <a:ext cx="2754919" cy="86177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500">
                <a:solidFill>
                  <a:srgbClr val="FFFFFF"/>
                </a:solidFill>
              </a:defRPr>
            </a:lvl1pPr>
          </a:lstStyle>
          <a:p>
            <a:r>
              <a:rPr lang="zh-CN" altLang="en-US" dirty="0"/>
              <a:t>对象探秘</a:t>
            </a:r>
            <a:r>
              <a:rPr lang="en-US" altLang="zh-CN" dirty="0"/>
              <a:t>-</a:t>
            </a:r>
            <a:r>
              <a:rPr lang="zh-CN" altLang="en-US" dirty="0"/>
              <a:t>访问定位</a:t>
            </a:r>
            <a:endParaRPr lang="zh-CN" altLang="zh-CN" dirty="0"/>
          </a:p>
          <a:p>
            <a:endParaRPr dirty="0"/>
          </a:p>
        </p:txBody>
      </p:sp>
      <p:sp>
        <p:nvSpPr>
          <p:cNvPr id="2" name="AutoShape 2" descr="8c9d65e2bbb4b498feca42616e99192_643fd075f3a56abc0515"/>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a84ee5e2e3740a28043e9dc9134e954_ea4aad037d44b1cccc60"/>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a:extLst>
              <a:ext uri="{FF2B5EF4-FFF2-40B4-BE49-F238E27FC236}">
                <a16:creationId xmlns:a16="http://schemas.microsoft.com/office/drawing/2014/main" id="{A4E2BD3C-E6BB-4744-9BA1-96357F926A78}"/>
              </a:ext>
            </a:extLst>
          </p:cNvPr>
          <p:cNvPicPr>
            <a:picLocks noChangeAspect="1"/>
          </p:cNvPicPr>
          <p:nvPr/>
        </p:nvPicPr>
        <p:blipFill>
          <a:blip r:embed="rId5"/>
          <a:stretch>
            <a:fillRect/>
          </a:stretch>
        </p:blipFill>
        <p:spPr>
          <a:xfrm>
            <a:off x="2943225" y="1552575"/>
            <a:ext cx="6305550" cy="3752850"/>
          </a:xfrm>
          <a:prstGeom prst="rect">
            <a:avLst/>
          </a:prstGeom>
        </p:spPr>
      </p:pic>
    </p:spTree>
    <p:extLst>
      <p:ext uri="{BB962C8B-B14F-4D97-AF65-F5344CB8AC3E}">
        <p14:creationId xmlns:p14="http://schemas.microsoft.com/office/powerpoint/2010/main" val="358088118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asted-image.pdf" descr="pasted-image.pdf"/>
          <p:cNvPicPr>
            <a:picLocks noChangeAspect="1"/>
          </p:cNvPicPr>
          <p:nvPr/>
        </p:nvPicPr>
        <p:blipFill>
          <a:blip r:embed="rId3"/>
          <a:srcRect b="82595"/>
          <a:stretch>
            <a:fillRect/>
          </a:stretch>
        </p:blipFill>
        <p:spPr>
          <a:xfrm>
            <a:off x="0" y="-18922"/>
            <a:ext cx="12191921" cy="799634"/>
          </a:xfrm>
          <a:prstGeom prst="rect">
            <a:avLst/>
          </a:prstGeom>
          <a:ln w="12700">
            <a:miter lim="400000"/>
          </a:ln>
        </p:spPr>
      </p:pic>
      <p:pic>
        <p:nvPicPr>
          <p:cNvPr id="137" name="pasted-image.pdf" descr="pasted-image.pdf"/>
          <p:cNvPicPr>
            <a:picLocks noChangeAspect="1"/>
          </p:cNvPicPr>
          <p:nvPr/>
        </p:nvPicPr>
        <p:blipFill>
          <a:blip r:embed="rId4"/>
          <a:stretch>
            <a:fillRect/>
          </a:stretch>
        </p:blipFill>
        <p:spPr>
          <a:xfrm>
            <a:off x="9723360" y="247909"/>
            <a:ext cx="1835152" cy="341894"/>
          </a:xfrm>
          <a:prstGeom prst="rect">
            <a:avLst/>
          </a:prstGeom>
          <a:ln w="12700">
            <a:miter lim="400000"/>
          </a:ln>
        </p:spPr>
      </p:pic>
      <p:sp>
        <p:nvSpPr>
          <p:cNvPr id="5" name="优缺点"/>
          <p:cNvSpPr txBox="1"/>
          <p:nvPr/>
        </p:nvSpPr>
        <p:spPr>
          <a:xfrm>
            <a:off x="398353" y="134694"/>
            <a:ext cx="2113718" cy="86177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500">
                <a:solidFill>
                  <a:srgbClr val="FFFFFF"/>
                </a:solidFill>
              </a:defRPr>
            </a:lvl1pPr>
          </a:lstStyle>
          <a:p>
            <a:r>
              <a:rPr lang="zh-CN" altLang="en-US" dirty="0"/>
              <a:t>对象探秘</a:t>
            </a:r>
            <a:r>
              <a:rPr lang="en-US" altLang="zh-CN" dirty="0"/>
              <a:t>-</a:t>
            </a:r>
            <a:r>
              <a:rPr lang="zh-CN" altLang="en-US" dirty="0"/>
              <a:t>案例</a:t>
            </a:r>
            <a:endParaRPr lang="zh-CN" altLang="zh-CN" dirty="0"/>
          </a:p>
          <a:p>
            <a:endParaRPr dirty="0"/>
          </a:p>
        </p:txBody>
      </p:sp>
      <p:sp>
        <p:nvSpPr>
          <p:cNvPr id="2" name="AutoShape 2" descr="8c9d65e2bbb4b498feca42616e99192_643fd075f3a56abc0515"/>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a84ee5e2e3740a28043e9dc9134e954_ea4aad037d44b1cccc60"/>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a:extLst>
              <a:ext uri="{FF2B5EF4-FFF2-40B4-BE49-F238E27FC236}">
                <a16:creationId xmlns:a16="http://schemas.microsoft.com/office/drawing/2014/main" id="{46FBD9F9-17D9-416A-BE43-A5D0D5353DAD}"/>
              </a:ext>
            </a:extLst>
          </p:cNvPr>
          <p:cNvPicPr>
            <a:picLocks noChangeAspect="1"/>
          </p:cNvPicPr>
          <p:nvPr/>
        </p:nvPicPr>
        <p:blipFill>
          <a:blip r:embed="rId5"/>
          <a:stretch>
            <a:fillRect/>
          </a:stretch>
        </p:blipFill>
        <p:spPr>
          <a:xfrm>
            <a:off x="1570391" y="1694392"/>
            <a:ext cx="6657975" cy="3114675"/>
          </a:xfrm>
          <a:prstGeom prst="rect">
            <a:avLst/>
          </a:prstGeom>
        </p:spPr>
      </p:pic>
      <p:sp>
        <p:nvSpPr>
          <p:cNvPr id="7" name="文本框 6">
            <a:extLst>
              <a:ext uri="{FF2B5EF4-FFF2-40B4-BE49-F238E27FC236}">
                <a16:creationId xmlns:a16="http://schemas.microsoft.com/office/drawing/2014/main" id="{A533E0FF-F98F-439A-9290-4633D320A2DE}"/>
              </a:ext>
            </a:extLst>
          </p:cNvPr>
          <p:cNvSpPr txBox="1"/>
          <p:nvPr/>
        </p:nvSpPr>
        <p:spPr>
          <a:xfrm>
            <a:off x="1998133" y="4809067"/>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141933246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asted-image.pdf" descr="pasted-image.pdf"/>
          <p:cNvPicPr>
            <a:picLocks noChangeAspect="1"/>
          </p:cNvPicPr>
          <p:nvPr/>
        </p:nvPicPr>
        <p:blipFill>
          <a:blip r:embed="rId3"/>
          <a:srcRect b="82595"/>
          <a:stretch>
            <a:fillRect/>
          </a:stretch>
        </p:blipFill>
        <p:spPr>
          <a:xfrm>
            <a:off x="0" y="-18922"/>
            <a:ext cx="12191921" cy="799634"/>
          </a:xfrm>
          <a:prstGeom prst="rect">
            <a:avLst/>
          </a:prstGeom>
          <a:ln w="12700">
            <a:miter lim="400000"/>
          </a:ln>
        </p:spPr>
      </p:pic>
      <p:pic>
        <p:nvPicPr>
          <p:cNvPr id="137" name="pasted-image.pdf" descr="pasted-image.pdf"/>
          <p:cNvPicPr>
            <a:picLocks noChangeAspect="1"/>
          </p:cNvPicPr>
          <p:nvPr/>
        </p:nvPicPr>
        <p:blipFill>
          <a:blip r:embed="rId4"/>
          <a:stretch>
            <a:fillRect/>
          </a:stretch>
        </p:blipFill>
        <p:spPr>
          <a:xfrm>
            <a:off x="9723360" y="247909"/>
            <a:ext cx="1835152" cy="341894"/>
          </a:xfrm>
          <a:prstGeom prst="rect">
            <a:avLst/>
          </a:prstGeom>
          <a:ln w="12700">
            <a:miter lim="400000"/>
          </a:ln>
        </p:spPr>
      </p:pic>
      <p:sp>
        <p:nvSpPr>
          <p:cNvPr id="5" name="优缺点"/>
          <p:cNvSpPr txBox="1"/>
          <p:nvPr/>
        </p:nvSpPr>
        <p:spPr>
          <a:xfrm>
            <a:off x="398353" y="134694"/>
            <a:ext cx="2113718" cy="86177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500">
                <a:solidFill>
                  <a:srgbClr val="FFFFFF"/>
                </a:solidFill>
              </a:defRPr>
            </a:lvl1pPr>
          </a:lstStyle>
          <a:p>
            <a:r>
              <a:rPr lang="zh-CN" altLang="en-US" dirty="0"/>
              <a:t>对象探秘</a:t>
            </a:r>
            <a:r>
              <a:rPr lang="en-US" altLang="zh-CN" dirty="0"/>
              <a:t>-</a:t>
            </a:r>
            <a:r>
              <a:rPr lang="zh-CN" altLang="en-US" dirty="0"/>
              <a:t>案例</a:t>
            </a:r>
            <a:endParaRPr lang="zh-CN" altLang="zh-CN" dirty="0"/>
          </a:p>
          <a:p>
            <a:endParaRPr dirty="0"/>
          </a:p>
        </p:txBody>
      </p:sp>
      <p:sp>
        <p:nvSpPr>
          <p:cNvPr id="2" name="AutoShape 2" descr="8c9d65e2bbb4b498feca42616e99192_643fd075f3a56abc0515"/>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a84ee5e2e3740a28043e9dc9134e954_ea4aad037d44b1cccc60"/>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a:extLst>
              <a:ext uri="{FF2B5EF4-FFF2-40B4-BE49-F238E27FC236}">
                <a16:creationId xmlns:a16="http://schemas.microsoft.com/office/drawing/2014/main" id="{A3C85ADA-CEB3-4D33-B7A0-D78C5B5CC6A2}"/>
              </a:ext>
            </a:extLst>
          </p:cNvPr>
          <p:cNvSpPr/>
          <p:nvPr/>
        </p:nvSpPr>
        <p:spPr>
          <a:xfrm>
            <a:off x="1196622" y="1429013"/>
            <a:ext cx="9268178" cy="3693319"/>
          </a:xfrm>
          <a:prstGeom prst="rect">
            <a:avLst/>
          </a:prstGeom>
        </p:spPr>
        <p:txBody>
          <a:bodyPr wrap="square">
            <a:spAutoFit/>
          </a:bodyPr>
          <a:lstStyle/>
          <a:p>
            <a:pPr marL="342900" indent="-342900">
              <a:buFont typeface="+mj-lt"/>
              <a:buAutoNum type="arabicPeriod"/>
            </a:pPr>
            <a:r>
              <a:rPr lang="zh-CN" altLang="en-US" dirty="0">
                <a:solidFill>
                  <a:srgbClr val="333333"/>
                </a:solidFill>
                <a:latin typeface="Verdana" panose="020B0604030504040204" pitchFamily="34" charset="0"/>
              </a:rPr>
              <a:t>用户创建了一个</a:t>
            </a:r>
            <a:r>
              <a:rPr lang="en-US" altLang="zh-CN" dirty="0">
                <a:solidFill>
                  <a:srgbClr val="333333"/>
                </a:solidFill>
                <a:latin typeface="Verdana" panose="020B0604030504040204" pitchFamily="34" charset="0"/>
              </a:rPr>
              <a:t>Student</a:t>
            </a:r>
            <a:r>
              <a:rPr lang="zh-CN" altLang="en-US" dirty="0">
                <a:solidFill>
                  <a:srgbClr val="333333"/>
                </a:solidFill>
                <a:latin typeface="Verdana" panose="020B0604030504040204" pitchFamily="34" charset="0"/>
              </a:rPr>
              <a:t>对象，运行时</a:t>
            </a:r>
            <a:r>
              <a:rPr lang="en-US" altLang="zh-CN" dirty="0">
                <a:solidFill>
                  <a:srgbClr val="333333"/>
                </a:solidFill>
                <a:latin typeface="Verdana" panose="020B0604030504040204" pitchFamily="34" charset="0"/>
              </a:rPr>
              <a:t>JVM</a:t>
            </a:r>
            <a:r>
              <a:rPr lang="zh-CN" altLang="en-US" dirty="0">
                <a:solidFill>
                  <a:srgbClr val="333333"/>
                </a:solidFill>
                <a:latin typeface="Verdana" panose="020B0604030504040204" pitchFamily="34" charset="0"/>
              </a:rPr>
              <a:t>首先会去方法区寻找该对象的类型信息，没有则使用类加载器</a:t>
            </a:r>
            <a:r>
              <a:rPr lang="en-US" altLang="zh-CN" dirty="0" err="1">
                <a:solidFill>
                  <a:srgbClr val="333333"/>
                </a:solidFill>
                <a:latin typeface="Verdana" panose="020B0604030504040204" pitchFamily="34" charset="0"/>
              </a:rPr>
              <a:t>classloader</a:t>
            </a:r>
            <a:r>
              <a:rPr lang="zh-CN" altLang="en-US" dirty="0">
                <a:solidFill>
                  <a:srgbClr val="333333"/>
                </a:solidFill>
                <a:latin typeface="Verdana" panose="020B0604030504040204" pitchFamily="34" charset="0"/>
              </a:rPr>
              <a:t>将</a:t>
            </a:r>
            <a:r>
              <a:rPr lang="en-US" altLang="zh-CN" dirty="0" err="1">
                <a:solidFill>
                  <a:srgbClr val="333333"/>
                </a:solidFill>
                <a:latin typeface="Verdana" panose="020B0604030504040204" pitchFamily="34" charset="0"/>
              </a:rPr>
              <a:t>Student.class</a:t>
            </a:r>
            <a:r>
              <a:rPr lang="zh-CN" altLang="en-US" dirty="0">
                <a:solidFill>
                  <a:srgbClr val="333333"/>
                </a:solidFill>
                <a:latin typeface="Verdana" panose="020B0604030504040204" pitchFamily="34" charset="0"/>
              </a:rPr>
              <a:t>字节码文件加载至内存中的方法区，并将</a:t>
            </a:r>
            <a:r>
              <a:rPr lang="en-US" altLang="zh-CN" dirty="0">
                <a:solidFill>
                  <a:srgbClr val="333333"/>
                </a:solidFill>
                <a:latin typeface="Verdana" panose="020B0604030504040204" pitchFamily="34" charset="0"/>
              </a:rPr>
              <a:t>Student</a:t>
            </a:r>
            <a:r>
              <a:rPr lang="zh-CN" altLang="en-US" dirty="0">
                <a:solidFill>
                  <a:srgbClr val="333333"/>
                </a:solidFill>
                <a:latin typeface="Verdana" panose="020B0604030504040204" pitchFamily="34" charset="0"/>
              </a:rPr>
              <a:t>类的类型信息存放至方法区。</a:t>
            </a:r>
            <a:endParaRPr lang="en-US" altLang="zh-CN" dirty="0">
              <a:solidFill>
                <a:srgbClr val="333333"/>
              </a:solidFill>
              <a:latin typeface="Verdana" panose="020B0604030504040204" pitchFamily="34" charset="0"/>
            </a:endParaRPr>
          </a:p>
          <a:p>
            <a:pPr marL="342900" indent="-342900">
              <a:buFont typeface="+mj-lt"/>
              <a:buAutoNum type="arabicPeriod"/>
            </a:pPr>
            <a:r>
              <a:rPr lang="zh-CN" altLang="en-US" dirty="0"/>
              <a:t>接着</a:t>
            </a:r>
            <a:r>
              <a:rPr lang="en-US" altLang="zh-CN" dirty="0"/>
              <a:t>JVM</a:t>
            </a:r>
            <a:r>
              <a:rPr lang="zh-CN" altLang="en-US" dirty="0"/>
              <a:t>在堆中为新的</a:t>
            </a:r>
            <a:r>
              <a:rPr lang="en-US" altLang="zh-CN" dirty="0"/>
              <a:t>Student</a:t>
            </a:r>
            <a:r>
              <a:rPr lang="zh-CN" altLang="en-US" dirty="0"/>
              <a:t>实例分配内存空间，这个实例持有着指向方法区的</a:t>
            </a:r>
            <a:r>
              <a:rPr lang="en-US" altLang="zh-CN" dirty="0"/>
              <a:t>Student</a:t>
            </a:r>
            <a:r>
              <a:rPr lang="zh-CN" altLang="en-US" dirty="0"/>
              <a:t>类型信息的引用，引用指的是类型信息在方法区中的内存地址。</a:t>
            </a:r>
            <a:endParaRPr lang="en-US" altLang="zh-CN" dirty="0"/>
          </a:p>
          <a:p>
            <a:pPr marL="342900" indent="-342900">
              <a:buFont typeface="+mj-lt"/>
              <a:buAutoNum type="arabicPeriod"/>
            </a:pPr>
            <a:r>
              <a:rPr lang="zh-CN" altLang="en-US" dirty="0"/>
              <a:t>在此运行的</a:t>
            </a:r>
            <a:r>
              <a:rPr lang="en-US" altLang="zh-CN" dirty="0"/>
              <a:t>JVM</a:t>
            </a:r>
            <a:r>
              <a:rPr lang="zh-CN" altLang="en-US" dirty="0"/>
              <a:t>进程中，会首先起一个线程跑该用户程序，而创建线程的同时也创建了一个虚拟机栈，虚拟机栈用来跟踪线程运行中的一系列方法调用的过程，每调用一个方法就会创建并往栈中压入一个栈帧，栈帧用来存储方法的参数，局部变量和运算过程的临时数据。上面程序中的</a:t>
            </a:r>
            <a:r>
              <a:rPr lang="en-US" altLang="zh-CN" dirty="0" err="1"/>
              <a:t>stu</a:t>
            </a:r>
            <a:r>
              <a:rPr lang="zh-CN" altLang="en-US" dirty="0"/>
              <a:t>是对</a:t>
            </a:r>
            <a:r>
              <a:rPr lang="en-US" altLang="zh-CN" dirty="0"/>
              <a:t>Student</a:t>
            </a:r>
            <a:r>
              <a:rPr lang="zh-CN" altLang="en-US" dirty="0"/>
              <a:t>的引用，就存放于栈中，并持有指向堆中</a:t>
            </a:r>
            <a:r>
              <a:rPr lang="en-US" altLang="zh-CN" dirty="0"/>
              <a:t>Student</a:t>
            </a:r>
            <a:r>
              <a:rPr lang="zh-CN" altLang="en-US" dirty="0"/>
              <a:t>实例的内存地址。</a:t>
            </a:r>
            <a:endParaRPr lang="en-US" altLang="zh-CN" dirty="0"/>
          </a:p>
          <a:p>
            <a:pPr marL="342900" indent="-342900">
              <a:buFont typeface="+mj-lt"/>
              <a:buAutoNum type="arabicPeriod"/>
            </a:pPr>
            <a:r>
              <a:rPr lang="en-US" altLang="zh-CN" dirty="0"/>
              <a:t>JVM</a:t>
            </a:r>
            <a:r>
              <a:rPr lang="zh-CN" altLang="en-US" dirty="0"/>
              <a:t>根据</a:t>
            </a:r>
            <a:r>
              <a:rPr lang="en-US" altLang="zh-CN" dirty="0" err="1"/>
              <a:t>stu</a:t>
            </a:r>
            <a:r>
              <a:rPr lang="zh-CN" altLang="en-US" dirty="0"/>
              <a:t>引用持有的堆中对象的内存地址，定位到堆中的</a:t>
            </a:r>
            <a:r>
              <a:rPr lang="en-US" altLang="zh-CN" dirty="0"/>
              <a:t>Student</a:t>
            </a:r>
            <a:r>
              <a:rPr lang="zh-CN" altLang="en-US" dirty="0"/>
              <a:t>实例，由于堆中实例持有指向方法区的</a:t>
            </a:r>
            <a:r>
              <a:rPr lang="en-US" altLang="zh-CN" dirty="0"/>
              <a:t>Student</a:t>
            </a:r>
            <a:r>
              <a:rPr lang="zh-CN" altLang="en-US" dirty="0"/>
              <a:t>类型信息的引用，从而获得</a:t>
            </a:r>
            <a:r>
              <a:rPr lang="en-US" altLang="zh-CN" dirty="0"/>
              <a:t>add()</a:t>
            </a:r>
            <a:r>
              <a:rPr lang="zh-CN" altLang="en-US" dirty="0"/>
              <a:t>方法的字节码信息，接着执行</a:t>
            </a:r>
            <a:r>
              <a:rPr lang="en-US" altLang="zh-CN" dirty="0"/>
              <a:t>add()</a:t>
            </a:r>
            <a:r>
              <a:rPr lang="zh-CN" altLang="en-US" dirty="0"/>
              <a:t>方法包含的指令。</a:t>
            </a:r>
          </a:p>
        </p:txBody>
      </p:sp>
    </p:spTree>
    <p:extLst>
      <p:ext uri="{BB962C8B-B14F-4D97-AF65-F5344CB8AC3E}">
        <p14:creationId xmlns:p14="http://schemas.microsoft.com/office/powerpoint/2010/main" val="82782065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asted-image.pdf" descr="pasted-image.pdf"/>
          <p:cNvPicPr>
            <a:picLocks noChangeAspect="1"/>
          </p:cNvPicPr>
          <p:nvPr/>
        </p:nvPicPr>
        <p:blipFill>
          <a:blip r:embed="rId3"/>
          <a:srcRect b="82595"/>
          <a:stretch>
            <a:fillRect/>
          </a:stretch>
        </p:blipFill>
        <p:spPr>
          <a:xfrm>
            <a:off x="0" y="-18922"/>
            <a:ext cx="12191921" cy="799634"/>
          </a:xfrm>
          <a:prstGeom prst="rect">
            <a:avLst/>
          </a:prstGeom>
          <a:ln w="12700">
            <a:miter lim="400000"/>
          </a:ln>
        </p:spPr>
      </p:pic>
      <p:pic>
        <p:nvPicPr>
          <p:cNvPr id="137" name="pasted-image.pdf" descr="pasted-image.pdf"/>
          <p:cNvPicPr>
            <a:picLocks noChangeAspect="1"/>
          </p:cNvPicPr>
          <p:nvPr/>
        </p:nvPicPr>
        <p:blipFill>
          <a:blip r:embed="rId4"/>
          <a:stretch>
            <a:fillRect/>
          </a:stretch>
        </p:blipFill>
        <p:spPr>
          <a:xfrm>
            <a:off x="9723360" y="247909"/>
            <a:ext cx="1835152" cy="341894"/>
          </a:xfrm>
          <a:prstGeom prst="rect">
            <a:avLst/>
          </a:prstGeom>
          <a:ln w="12700">
            <a:miter lim="400000"/>
          </a:ln>
        </p:spPr>
      </p:pic>
      <p:sp>
        <p:nvSpPr>
          <p:cNvPr id="5" name="优缺点"/>
          <p:cNvSpPr txBox="1"/>
          <p:nvPr/>
        </p:nvSpPr>
        <p:spPr>
          <a:xfrm>
            <a:off x="398353" y="134694"/>
            <a:ext cx="4271360" cy="47705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500">
                <a:solidFill>
                  <a:srgbClr val="FFFFFF"/>
                </a:solidFill>
              </a:defRPr>
            </a:lvl1pPr>
          </a:lstStyle>
          <a:p>
            <a:r>
              <a:rPr lang="zh-CN" altLang="en-US" dirty="0"/>
              <a:t>实战：</a:t>
            </a:r>
            <a:r>
              <a:rPr lang="en-US" altLang="zh-CN" dirty="0" err="1"/>
              <a:t>OutOfMemoryError</a:t>
            </a:r>
            <a:r>
              <a:rPr lang="zh-CN" altLang="en-US" dirty="0"/>
              <a:t>异常</a:t>
            </a:r>
            <a:endParaRPr dirty="0"/>
          </a:p>
        </p:txBody>
      </p:sp>
      <p:sp>
        <p:nvSpPr>
          <p:cNvPr id="2" name="AutoShape 2" descr="8c9d65e2bbb4b498feca42616e99192_643fd075f3a56abc0515"/>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a84ee5e2e3740a28043e9dc9134e954_ea4aad037d44b1cccc60"/>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a:extLst>
              <a:ext uri="{FF2B5EF4-FFF2-40B4-BE49-F238E27FC236}">
                <a16:creationId xmlns:a16="http://schemas.microsoft.com/office/drawing/2014/main" id="{BFB9E29A-E5FF-4231-A078-982037DE751B}"/>
              </a:ext>
            </a:extLst>
          </p:cNvPr>
          <p:cNvSpPr/>
          <p:nvPr/>
        </p:nvSpPr>
        <p:spPr>
          <a:xfrm>
            <a:off x="738349" y="1223622"/>
            <a:ext cx="1276311" cy="369332"/>
          </a:xfrm>
          <a:prstGeom prst="rect">
            <a:avLst/>
          </a:prstGeom>
        </p:spPr>
        <p:txBody>
          <a:bodyPr wrap="none">
            <a:spAutoFit/>
          </a:bodyPr>
          <a:lstStyle/>
          <a:p>
            <a:r>
              <a:rPr lang="en-US" altLang="zh-CN" dirty="0"/>
              <a:t>Java</a:t>
            </a:r>
            <a:r>
              <a:rPr lang="zh-CN" altLang="en-US" dirty="0"/>
              <a:t>堆溢出</a:t>
            </a:r>
          </a:p>
        </p:txBody>
      </p:sp>
      <p:pic>
        <p:nvPicPr>
          <p:cNvPr id="7" name="图片 6">
            <a:extLst>
              <a:ext uri="{FF2B5EF4-FFF2-40B4-BE49-F238E27FC236}">
                <a16:creationId xmlns:a16="http://schemas.microsoft.com/office/drawing/2014/main" id="{C6D0DB4E-3D97-4CB4-A47C-418FB5907B53}"/>
              </a:ext>
            </a:extLst>
          </p:cNvPr>
          <p:cNvPicPr>
            <a:picLocks noChangeAspect="1"/>
          </p:cNvPicPr>
          <p:nvPr/>
        </p:nvPicPr>
        <p:blipFill>
          <a:blip r:embed="rId5"/>
          <a:stretch>
            <a:fillRect/>
          </a:stretch>
        </p:blipFill>
        <p:spPr>
          <a:xfrm>
            <a:off x="956733" y="1871662"/>
            <a:ext cx="4724400" cy="3114675"/>
          </a:xfrm>
          <a:prstGeom prst="rect">
            <a:avLst/>
          </a:prstGeom>
        </p:spPr>
      </p:pic>
      <p:pic>
        <p:nvPicPr>
          <p:cNvPr id="8" name="图片 7">
            <a:extLst>
              <a:ext uri="{FF2B5EF4-FFF2-40B4-BE49-F238E27FC236}">
                <a16:creationId xmlns:a16="http://schemas.microsoft.com/office/drawing/2014/main" id="{A624B9D6-03CF-4F80-AEA8-0A96A55B9D52}"/>
              </a:ext>
            </a:extLst>
          </p:cNvPr>
          <p:cNvPicPr>
            <a:picLocks noChangeAspect="1"/>
          </p:cNvPicPr>
          <p:nvPr/>
        </p:nvPicPr>
        <p:blipFill>
          <a:blip r:embed="rId6"/>
          <a:stretch>
            <a:fillRect/>
          </a:stretch>
        </p:blipFill>
        <p:spPr>
          <a:xfrm>
            <a:off x="956733" y="5924249"/>
            <a:ext cx="5524500" cy="723900"/>
          </a:xfrm>
          <a:prstGeom prst="rect">
            <a:avLst/>
          </a:prstGeom>
        </p:spPr>
      </p:pic>
      <p:sp>
        <p:nvSpPr>
          <p:cNvPr id="4" name="文本框 3">
            <a:extLst>
              <a:ext uri="{FF2B5EF4-FFF2-40B4-BE49-F238E27FC236}">
                <a16:creationId xmlns:a16="http://schemas.microsoft.com/office/drawing/2014/main" id="{5D26303E-0B2A-446F-A122-23631B369090}"/>
              </a:ext>
            </a:extLst>
          </p:cNvPr>
          <p:cNvSpPr txBox="1"/>
          <p:nvPr/>
        </p:nvSpPr>
        <p:spPr>
          <a:xfrm>
            <a:off x="7147867" y="1445299"/>
            <a:ext cx="4263345"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zh-CN" altLang="en-US" dirty="0"/>
              <a:t>内存泄露：掌握 了泄露对象的类型信息</a:t>
            </a:r>
            <a:endParaRPr lang="en-US" altLang="zh-CN" dirty="0"/>
          </a:p>
          <a:p>
            <a:r>
              <a:rPr lang="zh-CN" altLang="en-US" dirty="0"/>
              <a:t>及</a:t>
            </a:r>
            <a:r>
              <a:rPr lang="en-US" altLang="zh-CN" dirty="0"/>
              <a:t>GC Roots</a:t>
            </a:r>
            <a:r>
              <a:rPr lang="zh-CN" altLang="en-US" dirty="0"/>
              <a:t>引用链的信息，就可以比</a:t>
            </a:r>
            <a:endParaRPr lang="en-US" altLang="zh-CN" dirty="0"/>
          </a:p>
          <a:p>
            <a:r>
              <a:rPr lang="zh-CN" altLang="en-US" dirty="0"/>
              <a:t>较准确地定位出泄露代码的位 置。</a:t>
            </a:r>
            <a:endParaRPr lang="en-US" altLang="zh-CN" dirty="0"/>
          </a:p>
          <a:p>
            <a:endParaRPr lang="en-US" altLang="zh-CN" dirty="0"/>
          </a:p>
          <a:p>
            <a:r>
              <a:rPr lang="zh-CN" altLang="en-US" dirty="0"/>
              <a:t>不存在泄露：调节堆参数（</a:t>
            </a:r>
            <a:r>
              <a:rPr lang="en-US" altLang="zh-CN" dirty="0"/>
              <a:t>-</a:t>
            </a:r>
            <a:r>
              <a:rPr lang="en-US" altLang="zh-CN" dirty="0" err="1"/>
              <a:t>Xmx</a:t>
            </a:r>
            <a:r>
              <a:rPr lang="zh-CN" altLang="en-US" dirty="0"/>
              <a:t>与</a:t>
            </a:r>
            <a:r>
              <a:rPr lang="en-US" altLang="zh-CN" dirty="0"/>
              <a:t>-</a:t>
            </a:r>
            <a:r>
              <a:rPr lang="en-US" altLang="zh-CN" dirty="0" err="1"/>
              <a:t>Xms</a:t>
            </a:r>
            <a:r>
              <a:rPr lang="zh-CN" altLang="en-US" dirty="0"/>
              <a:t>）</a:t>
            </a:r>
            <a:endParaRPr lang="en-US" altLang="zh-CN" dirty="0"/>
          </a:p>
          <a:p>
            <a:r>
              <a:rPr lang="en-US" altLang="zh-CN" dirty="0"/>
              <a:t>	         </a:t>
            </a:r>
            <a:r>
              <a:rPr lang="zh-CN" altLang="en-US" dirty="0"/>
              <a:t>优化代码</a:t>
            </a:r>
            <a:endParaRPr kumimoji="0" lang="zh-CN" altLang="en-US" sz="18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28585194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asted-image.pdf" descr="pasted-image.pdf"/>
          <p:cNvPicPr>
            <a:picLocks noChangeAspect="1"/>
          </p:cNvPicPr>
          <p:nvPr/>
        </p:nvPicPr>
        <p:blipFill>
          <a:blip r:embed="rId3"/>
          <a:srcRect b="82595"/>
          <a:stretch>
            <a:fillRect/>
          </a:stretch>
        </p:blipFill>
        <p:spPr>
          <a:xfrm>
            <a:off x="0" y="-18922"/>
            <a:ext cx="12191921" cy="799634"/>
          </a:xfrm>
          <a:prstGeom prst="rect">
            <a:avLst/>
          </a:prstGeom>
          <a:ln w="12700">
            <a:miter lim="400000"/>
          </a:ln>
        </p:spPr>
      </p:pic>
      <p:pic>
        <p:nvPicPr>
          <p:cNvPr id="137" name="pasted-image.pdf" descr="pasted-image.pdf"/>
          <p:cNvPicPr>
            <a:picLocks noChangeAspect="1"/>
          </p:cNvPicPr>
          <p:nvPr/>
        </p:nvPicPr>
        <p:blipFill>
          <a:blip r:embed="rId4"/>
          <a:stretch>
            <a:fillRect/>
          </a:stretch>
        </p:blipFill>
        <p:spPr>
          <a:xfrm>
            <a:off x="9723360" y="247909"/>
            <a:ext cx="1835152" cy="341894"/>
          </a:xfrm>
          <a:prstGeom prst="rect">
            <a:avLst/>
          </a:prstGeom>
          <a:ln w="12700">
            <a:miter lim="400000"/>
          </a:ln>
        </p:spPr>
      </p:pic>
      <p:sp>
        <p:nvSpPr>
          <p:cNvPr id="5" name="优缺点"/>
          <p:cNvSpPr txBox="1"/>
          <p:nvPr/>
        </p:nvSpPr>
        <p:spPr>
          <a:xfrm>
            <a:off x="398353" y="134694"/>
            <a:ext cx="1374733" cy="47705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500">
                <a:solidFill>
                  <a:srgbClr val="FFFFFF"/>
                </a:solidFill>
              </a:defRPr>
            </a:lvl1pPr>
          </a:lstStyle>
          <a:p>
            <a:r>
              <a:rPr lang="zh-CN" altLang="en-US" dirty="0"/>
              <a:t>分享内容</a:t>
            </a:r>
          </a:p>
        </p:txBody>
      </p:sp>
      <p:sp>
        <p:nvSpPr>
          <p:cNvPr id="2" name="AutoShape 2" descr="8c9d65e2bbb4b498feca42616e99192_643fd075f3a56abc0515"/>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文本框 7"/>
          <p:cNvSpPr txBox="1"/>
          <p:nvPr/>
        </p:nvSpPr>
        <p:spPr>
          <a:xfrm>
            <a:off x="1085719" y="2107085"/>
            <a:ext cx="9709079"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indent="-342900">
              <a:buFont typeface="Wingdings" charset="2"/>
              <a:buChar char="u"/>
            </a:pPr>
            <a:r>
              <a:rPr lang="zh-CN" altLang="en-US" sz="2400" dirty="0"/>
              <a:t>运行时数据区域</a:t>
            </a:r>
            <a:endParaRPr lang="en-US" altLang="zh-CN" sz="2400" dirty="0"/>
          </a:p>
          <a:p>
            <a:pPr marL="342900" indent="-342900">
              <a:buFont typeface="Wingdings" charset="2"/>
              <a:buChar char="u"/>
            </a:pPr>
            <a:r>
              <a:rPr lang="en-US" altLang="zh-CN" sz="2400" dirty="0" err="1"/>
              <a:t>HotSpot</a:t>
            </a:r>
            <a:r>
              <a:rPr lang="zh-CN" altLang="en-US" sz="2400" dirty="0"/>
              <a:t>虚拟机对象探秘</a:t>
            </a:r>
            <a:endParaRPr lang="en-US" altLang="zh-CN" sz="2400" dirty="0"/>
          </a:p>
          <a:p>
            <a:pPr marL="342900" indent="-342900">
              <a:buFont typeface="Wingdings" charset="2"/>
              <a:buChar char="u"/>
            </a:pPr>
            <a:r>
              <a:rPr lang="zh-CN" altLang="en-US" sz="2400" dirty="0"/>
              <a:t>实战：</a:t>
            </a:r>
            <a:r>
              <a:rPr lang="en-US" altLang="zh-CN" sz="2400" dirty="0" err="1"/>
              <a:t>OutOfMemoryError</a:t>
            </a:r>
            <a:r>
              <a:rPr lang="zh-CN" altLang="en-US" sz="2400" dirty="0"/>
              <a:t>异常</a:t>
            </a:r>
            <a:endParaRPr lang="en-US" altLang="zh-CN" sz="2400" dirty="0"/>
          </a:p>
          <a:p>
            <a:pPr marR="0" algn="l" defTabSz="914400" rtl="0" fontAlgn="auto" latinLnBrk="0" hangingPunct="0">
              <a:lnSpc>
                <a:spcPct val="100000"/>
              </a:lnSpc>
              <a:spcBef>
                <a:spcPts val="0"/>
              </a:spcBef>
              <a:spcAft>
                <a:spcPts val="0"/>
              </a:spcAft>
              <a:buClrTx/>
              <a:buSzTx/>
              <a:tabLst/>
            </a:pPr>
            <a:endParaRPr lang="en-US" altLang="zh-CN" sz="2400" dirty="0"/>
          </a:p>
          <a:p>
            <a:pPr marL="342900" marR="0" indent="-342900" algn="l" defTabSz="914400" rtl="0" fontAlgn="auto" latinLnBrk="0" hangingPunct="0">
              <a:lnSpc>
                <a:spcPct val="100000"/>
              </a:lnSpc>
              <a:spcBef>
                <a:spcPts val="0"/>
              </a:spcBef>
              <a:spcAft>
                <a:spcPts val="0"/>
              </a:spcAft>
              <a:buClrTx/>
              <a:buSzTx/>
              <a:buFont typeface="Wingdings" charset="2"/>
              <a:buChar char="u"/>
              <a:tabLst/>
            </a:pPr>
            <a:endParaRPr lang="en-US" altLang="zh-CN" sz="2400" dirty="0"/>
          </a:p>
          <a:p>
            <a:pPr marL="342900" marR="0" indent="-342900" algn="l" defTabSz="914400" rtl="0" fontAlgn="auto" latinLnBrk="0" hangingPunct="0">
              <a:lnSpc>
                <a:spcPct val="100000"/>
              </a:lnSpc>
              <a:spcBef>
                <a:spcPts val="0"/>
              </a:spcBef>
              <a:spcAft>
                <a:spcPts val="0"/>
              </a:spcAft>
              <a:buClrTx/>
              <a:buSzTx/>
              <a:buFont typeface="Wingdings" charset="2"/>
              <a:buChar char="u"/>
              <a:tabLst/>
            </a:pPr>
            <a:endParaRPr kumimoji="0" lang="zh-CN" altLang="en-US" sz="2400" b="0" i="0" u="none" strike="noStrike" cap="none" spc="0" normalizeH="0" baseline="0" dirty="0">
              <a:ln>
                <a:noFill/>
              </a:ln>
              <a:solidFill>
                <a:srgbClr val="000000"/>
              </a:solidFill>
              <a:effectLst/>
              <a:uFillTx/>
              <a:sym typeface="Calibri"/>
            </a:endParaRPr>
          </a:p>
        </p:txBody>
      </p:sp>
    </p:spTree>
    <p:extLst>
      <p:ext uri="{BB962C8B-B14F-4D97-AF65-F5344CB8AC3E}">
        <p14:creationId xmlns:p14="http://schemas.microsoft.com/office/powerpoint/2010/main" val="1953390872"/>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asted-image.pdf" descr="pasted-image.pdf"/>
          <p:cNvPicPr>
            <a:picLocks noChangeAspect="1"/>
          </p:cNvPicPr>
          <p:nvPr/>
        </p:nvPicPr>
        <p:blipFill>
          <a:blip r:embed="rId3"/>
          <a:srcRect b="82595"/>
          <a:stretch>
            <a:fillRect/>
          </a:stretch>
        </p:blipFill>
        <p:spPr>
          <a:xfrm>
            <a:off x="0" y="-18922"/>
            <a:ext cx="12191921" cy="799634"/>
          </a:xfrm>
          <a:prstGeom prst="rect">
            <a:avLst/>
          </a:prstGeom>
          <a:ln w="12700">
            <a:miter lim="400000"/>
          </a:ln>
        </p:spPr>
      </p:pic>
      <p:pic>
        <p:nvPicPr>
          <p:cNvPr id="137" name="pasted-image.pdf" descr="pasted-image.pdf"/>
          <p:cNvPicPr>
            <a:picLocks noChangeAspect="1"/>
          </p:cNvPicPr>
          <p:nvPr/>
        </p:nvPicPr>
        <p:blipFill>
          <a:blip r:embed="rId4"/>
          <a:stretch>
            <a:fillRect/>
          </a:stretch>
        </p:blipFill>
        <p:spPr>
          <a:xfrm>
            <a:off x="9723360" y="247909"/>
            <a:ext cx="1835152" cy="341894"/>
          </a:xfrm>
          <a:prstGeom prst="rect">
            <a:avLst/>
          </a:prstGeom>
          <a:ln w="12700">
            <a:miter lim="400000"/>
          </a:ln>
        </p:spPr>
      </p:pic>
      <p:sp>
        <p:nvSpPr>
          <p:cNvPr id="5" name="优缺点"/>
          <p:cNvSpPr txBox="1"/>
          <p:nvPr/>
        </p:nvSpPr>
        <p:spPr>
          <a:xfrm>
            <a:off x="398353" y="134694"/>
            <a:ext cx="4271360" cy="47705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500">
                <a:solidFill>
                  <a:srgbClr val="FFFFFF"/>
                </a:solidFill>
              </a:defRPr>
            </a:lvl1pPr>
          </a:lstStyle>
          <a:p>
            <a:r>
              <a:rPr lang="zh-CN" altLang="en-US" dirty="0"/>
              <a:t>实战：</a:t>
            </a:r>
            <a:r>
              <a:rPr lang="en-US" altLang="zh-CN" dirty="0" err="1"/>
              <a:t>OutOfMemoryError</a:t>
            </a:r>
            <a:r>
              <a:rPr lang="zh-CN" altLang="en-US" dirty="0"/>
              <a:t>异常</a:t>
            </a:r>
            <a:endParaRPr dirty="0"/>
          </a:p>
        </p:txBody>
      </p:sp>
      <p:sp>
        <p:nvSpPr>
          <p:cNvPr id="2" name="AutoShape 2" descr="8c9d65e2bbb4b498feca42616e99192_643fd075f3a56abc0515"/>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a84ee5e2e3740a28043e9dc9134e954_ea4aad037d44b1cccc60"/>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a:extLst>
              <a:ext uri="{FF2B5EF4-FFF2-40B4-BE49-F238E27FC236}">
                <a16:creationId xmlns:a16="http://schemas.microsoft.com/office/drawing/2014/main" id="{BFB9E29A-E5FF-4231-A078-982037DE751B}"/>
              </a:ext>
            </a:extLst>
          </p:cNvPr>
          <p:cNvSpPr/>
          <p:nvPr/>
        </p:nvSpPr>
        <p:spPr>
          <a:xfrm>
            <a:off x="507496" y="780712"/>
            <a:ext cx="1569660" cy="369332"/>
          </a:xfrm>
          <a:prstGeom prst="rect">
            <a:avLst/>
          </a:prstGeom>
        </p:spPr>
        <p:txBody>
          <a:bodyPr wrap="none">
            <a:spAutoFit/>
          </a:bodyPr>
          <a:lstStyle/>
          <a:p>
            <a:r>
              <a:rPr lang="zh-CN" altLang="en-US" dirty="0"/>
              <a:t>虚拟机栈溢出</a:t>
            </a:r>
          </a:p>
        </p:txBody>
      </p:sp>
      <p:pic>
        <p:nvPicPr>
          <p:cNvPr id="4" name="图片 3">
            <a:extLst>
              <a:ext uri="{FF2B5EF4-FFF2-40B4-BE49-F238E27FC236}">
                <a16:creationId xmlns:a16="http://schemas.microsoft.com/office/drawing/2014/main" id="{BB7F93BD-B257-44B1-97CC-48D1E02AF208}"/>
              </a:ext>
            </a:extLst>
          </p:cNvPr>
          <p:cNvPicPr>
            <a:picLocks noChangeAspect="1"/>
          </p:cNvPicPr>
          <p:nvPr/>
        </p:nvPicPr>
        <p:blipFill>
          <a:blip r:embed="rId5"/>
          <a:stretch>
            <a:fillRect/>
          </a:stretch>
        </p:blipFill>
        <p:spPr>
          <a:xfrm>
            <a:off x="457200" y="6077288"/>
            <a:ext cx="6276975" cy="685800"/>
          </a:xfrm>
          <a:prstGeom prst="rect">
            <a:avLst/>
          </a:prstGeom>
        </p:spPr>
      </p:pic>
      <p:pic>
        <p:nvPicPr>
          <p:cNvPr id="9" name="图片 8">
            <a:extLst>
              <a:ext uri="{FF2B5EF4-FFF2-40B4-BE49-F238E27FC236}">
                <a16:creationId xmlns:a16="http://schemas.microsoft.com/office/drawing/2014/main" id="{593A9B48-1E1A-4044-A453-8DF9D29B57EF}"/>
              </a:ext>
            </a:extLst>
          </p:cNvPr>
          <p:cNvPicPr>
            <a:picLocks noChangeAspect="1"/>
          </p:cNvPicPr>
          <p:nvPr/>
        </p:nvPicPr>
        <p:blipFill>
          <a:blip r:embed="rId6"/>
          <a:stretch>
            <a:fillRect/>
          </a:stretch>
        </p:blipFill>
        <p:spPr>
          <a:xfrm>
            <a:off x="507496" y="1173718"/>
            <a:ext cx="5153025" cy="4629150"/>
          </a:xfrm>
          <a:prstGeom prst="rect">
            <a:avLst/>
          </a:prstGeom>
        </p:spPr>
      </p:pic>
    </p:spTree>
    <p:extLst>
      <p:ext uri="{BB962C8B-B14F-4D97-AF65-F5344CB8AC3E}">
        <p14:creationId xmlns:p14="http://schemas.microsoft.com/office/powerpoint/2010/main" val="372197601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asted-image.pdf" descr="pasted-image.pdf"/>
          <p:cNvPicPr>
            <a:picLocks noChangeAspect="1"/>
          </p:cNvPicPr>
          <p:nvPr/>
        </p:nvPicPr>
        <p:blipFill>
          <a:blip r:embed="rId3"/>
          <a:srcRect b="82595"/>
          <a:stretch>
            <a:fillRect/>
          </a:stretch>
        </p:blipFill>
        <p:spPr>
          <a:xfrm>
            <a:off x="0" y="-18922"/>
            <a:ext cx="12191921" cy="799634"/>
          </a:xfrm>
          <a:prstGeom prst="rect">
            <a:avLst/>
          </a:prstGeom>
          <a:ln w="12700">
            <a:miter lim="400000"/>
          </a:ln>
        </p:spPr>
      </p:pic>
      <p:pic>
        <p:nvPicPr>
          <p:cNvPr id="137" name="pasted-image.pdf" descr="pasted-image.pdf"/>
          <p:cNvPicPr>
            <a:picLocks noChangeAspect="1"/>
          </p:cNvPicPr>
          <p:nvPr/>
        </p:nvPicPr>
        <p:blipFill>
          <a:blip r:embed="rId4"/>
          <a:stretch>
            <a:fillRect/>
          </a:stretch>
        </p:blipFill>
        <p:spPr>
          <a:xfrm>
            <a:off x="9723360" y="247909"/>
            <a:ext cx="1835152" cy="341894"/>
          </a:xfrm>
          <a:prstGeom prst="rect">
            <a:avLst/>
          </a:prstGeom>
          <a:ln w="12700">
            <a:miter lim="400000"/>
          </a:ln>
        </p:spPr>
      </p:pic>
      <p:sp>
        <p:nvSpPr>
          <p:cNvPr id="5" name="优缺点"/>
          <p:cNvSpPr txBox="1"/>
          <p:nvPr/>
        </p:nvSpPr>
        <p:spPr>
          <a:xfrm>
            <a:off x="398353" y="134694"/>
            <a:ext cx="4271360" cy="47705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500">
                <a:solidFill>
                  <a:srgbClr val="FFFFFF"/>
                </a:solidFill>
              </a:defRPr>
            </a:lvl1pPr>
          </a:lstStyle>
          <a:p>
            <a:r>
              <a:rPr lang="zh-CN" altLang="en-US" dirty="0"/>
              <a:t>实战：</a:t>
            </a:r>
            <a:r>
              <a:rPr lang="en-US" altLang="zh-CN" dirty="0" err="1"/>
              <a:t>OutOfMemoryError</a:t>
            </a:r>
            <a:r>
              <a:rPr lang="zh-CN" altLang="en-US" dirty="0"/>
              <a:t>异常</a:t>
            </a:r>
            <a:endParaRPr dirty="0"/>
          </a:p>
        </p:txBody>
      </p:sp>
      <p:sp>
        <p:nvSpPr>
          <p:cNvPr id="2" name="AutoShape 2" descr="8c9d65e2bbb4b498feca42616e99192_643fd075f3a56abc0515"/>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a84ee5e2e3740a28043e9dc9134e954_ea4aad037d44b1cccc60"/>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a:extLst>
              <a:ext uri="{FF2B5EF4-FFF2-40B4-BE49-F238E27FC236}">
                <a16:creationId xmlns:a16="http://schemas.microsoft.com/office/drawing/2014/main" id="{BFB9E29A-E5FF-4231-A078-982037DE751B}"/>
              </a:ext>
            </a:extLst>
          </p:cNvPr>
          <p:cNvSpPr/>
          <p:nvPr/>
        </p:nvSpPr>
        <p:spPr>
          <a:xfrm>
            <a:off x="507496" y="780712"/>
            <a:ext cx="1338828" cy="369332"/>
          </a:xfrm>
          <a:prstGeom prst="rect">
            <a:avLst/>
          </a:prstGeom>
        </p:spPr>
        <p:txBody>
          <a:bodyPr wrap="none">
            <a:spAutoFit/>
          </a:bodyPr>
          <a:lstStyle/>
          <a:p>
            <a:r>
              <a:rPr lang="zh-CN" altLang="en-US" dirty="0"/>
              <a:t>方法区溢出</a:t>
            </a:r>
          </a:p>
        </p:txBody>
      </p:sp>
      <p:pic>
        <p:nvPicPr>
          <p:cNvPr id="7" name="图片 6">
            <a:extLst>
              <a:ext uri="{FF2B5EF4-FFF2-40B4-BE49-F238E27FC236}">
                <a16:creationId xmlns:a16="http://schemas.microsoft.com/office/drawing/2014/main" id="{EFA2F82E-E646-4766-BA52-C0DEAC2519EA}"/>
              </a:ext>
            </a:extLst>
          </p:cNvPr>
          <p:cNvPicPr>
            <a:picLocks noChangeAspect="1"/>
          </p:cNvPicPr>
          <p:nvPr/>
        </p:nvPicPr>
        <p:blipFill>
          <a:blip r:embed="rId5"/>
          <a:stretch>
            <a:fillRect/>
          </a:stretch>
        </p:blipFill>
        <p:spPr>
          <a:xfrm>
            <a:off x="507496" y="1150044"/>
            <a:ext cx="8839200" cy="4276725"/>
          </a:xfrm>
          <a:prstGeom prst="rect">
            <a:avLst/>
          </a:prstGeom>
        </p:spPr>
      </p:pic>
      <p:pic>
        <p:nvPicPr>
          <p:cNvPr id="8" name="图片 7">
            <a:extLst>
              <a:ext uri="{FF2B5EF4-FFF2-40B4-BE49-F238E27FC236}">
                <a16:creationId xmlns:a16="http://schemas.microsoft.com/office/drawing/2014/main" id="{5953DE43-45F4-42FA-8178-0CFD9E52A99C}"/>
              </a:ext>
            </a:extLst>
          </p:cNvPr>
          <p:cNvPicPr>
            <a:picLocks noChangeAspect="1"/>
          </p:cNvPicPr>
          <p:nvPr/>
        </p:nvPicPr>
        <p:blipFill>
          <a:blip r:embed="rId6"/>
          <a:stretch>
            <a:fillRect/>
          </a:stretch>
        </p:blipFill>
        <p:spPr>
          <a:xfrm>
            <a:off x="507496" y="5707956"/>
            <a:ext cx="6572250" cy="676275"/>
          </a:xfrm>
          <a:prstGeom prst="rect">
            <a:avLst/>
          </a:prstGeom>
        </p:spPr>
      </p:pic>
      <p:sp>
        <p:nvSpPr>
          <p:cNvPr id="4" name="文本框 3">
            <a:extLst>
              <a:ext uri="{FF2B5EF4-FFF2-40B4-BE49-F238E27FC236}">
                <a16:creationId xmlns:a16="http://schemas.microsoft.com/office/drawing/2014/main" id="{8027E2AD-9861-46CF-A157-46F77C6B78B5}"/>
              </a:ext>
            </a:extLst>
          </p:cNvPr>
          <p:cNvSpPr txBox="1"/>
          <p:nvPr/>
        </p:nvSpPr>
        <p:spPr>
          <a:xfrm>
            <a:off x="10295467" y="2077156"/>
            <a:ext cx="3088344"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mj-lt"/>
                <a:ea typeface="+mj-ea"/>
                <a:cs typeface="+mj-cs"/>
                <a:sym typeface="Calibri"/>
              </a:rPr>
              <a:t>类太多</a:t>
            </a:r>
            <a:endParaRPr kumimoji="0" lang="en-US" altLang="zh-CN" sz="1800" b="0" i="0" u="none" strike="noStrike" cap="none" spc="0" normalizeH="0" baseline="0" dirty="0">
              <a:ln>
                <a:noFill/>
              </a:ln>
              <a:solidFill>
                <a:srgbClr val="000000"/>
              </a:solidFill>
              <a:effectLst/>
              <a:uFillTx/>
              <a:latin typeface="+mj-lt"/>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lang="en-US" altLang="zh-CN" dirty="0" err="1"/>
              <a:t>Asm</a:t>
            </a:r>
            <a:r>
              <a:rPr lang="zh-CN" altLang="en-US" dirty="0"/>
              <a:t>动态产生的类过多</a:t>
            </a:r>
            <a:endParaRPr lang="en-US" altLang="zh-CN" dirty="0"/>
          </a:p>
          <a:p>
            <a:pPr marL="0" marR="0" indent="0" algn="l" defTabSz="914400" rtl="0" fontAlgn="auto" latinLnBrk="0" hangingPunct="0">
              <a:lnSpc>
                <a:spcPct val="100000"/>
              </a:lnSpc>
              <a:spcBef>
                <a:spcPts val="0"/>
              </a:spcBef>
              <a:spcAft>
                <a:spcPts val="0"/>
              </a:spcAft>
              <a:buClrTx/>
              <a:buSzTx/>
              <a:buFontTx/>
              <a:buNone/>
              <a:tabLst/>
            </a:pPr>
            <a:r>
              <a:rPr kumimoji="0" lang="en-US" altLang="zh-CN" sz="1800" b="0" i="0" u="none" strike="noStrike" cap="none" spc="0" normalizeH="0" baseline="0" dirty="0" err="1">
                <a:ln>
                  <a:noFill/>
                </a:ln>
                <a:solidFill>
                  <a:srgbClr val="000000"/>
                </a:solidFill>
                <a:effectLst/>
                <a:uFillTx/>
                <a:latin typeface="+mj-lt"/>
                <a:ea typeface="+mj-ea"/>
                <a:cs typeface="+mj-cs"/>
                <a:sym typeface="Calibri"/>
              </a:rPr>
              <a:t>Jsp</a:t>
            </a:r>
            <a:r>
              <a:rPr kumimoji="0" lang="zh-CN" altLang="en-US" sz="1800" b="0" i="0" u="none" strike="noStrike" cap="none" spc="0" normalizeH="0" baseline="0" dirty="0">
                <a:ln>
                  <a:noFill/>
                </a:ln>
                <a:solidFill>
                  <a:srgbClr val="000000"/>
                </a:solidFill>
                <a:effectLst/>
                <a:uFillTx/>
                <a:latin typeface="+mj-lt"/>
                <a:ea typeface="+mj-ea"/>
                <a:cs typeface="+mj-cs"/>
                <a:sym typeface="Calibri"/>
              </a:rPr>
              <a:t>文件</a:t>
            </a:r>
            <a:endParaRPr kumimoji="0" lang="en-US" altLang="zh-CN" sz="1800" b="0" i="0" u="none" strike="noStrike" cap="none" spc="0" normalizeH="0" baseline="0" dirty="0">
              <a:ln>
                <a:noFill/>
              </a:ln>
              <a:solidFill>
                <a:srgbClr val="000000"/>
              </a:solidFill>
              <a:effectLst/>
              <a:uFillTx/>
              <a:latin typeface="+mj-lt"/>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lang="en-US" altLang="zh-CN" dirty="0" err="1"/>
              <a:t>Osgi</a:t>
            </a:r>
            <a:r>
              <a:rPr lang="en-US" altLang="zh-CN" dirty="0"/>
              <a:t> </a:t>
            </a:r>
            <a:r>
              <a:rPr lang="zh-CN" altLang="en-US" dirty="0"/>
              <a:t>多个类加载加载同一个类</a:t>
            </a:r>
            <a:endParaRPr lang="en-US" altLang="zh-CN" dirty="0"/>
          </a:p>
          <a:p>
            <a:pPr marL="0" marR="0" indent="0" algn="l" defTabSz="914400" rtl="0" fontAlgn="auto" latinLnBrk="0" hangingPunct="0">
              <a:lnSpc>
                <a:spcPct val="100000"/>
              </a:lnSpc>
              <a:spcBef>
                <a:spcPts val="0"/>
              </a:spcBef>
              <a:spcAft>
                <a:spcPts val="0"/>
              </a:spcAft>
              <a:buClrTx/>
              <a:buSzTx/>
              <a:buFontTx/>
              <a:buNone/>
              <a:tabLst/>
            </a:pPr>
            <a:r>
              <a:rPr kumimoji="0" lang="en-US" altLang="zh-CN" sz="1800" b="0" i="0" u="none" strike="noStrike" cap="none" spc="0" normalizeH="0" baseline="0" dirty="0">
                <a:ln>
                  <a:noFill/>
                </a:ln>
                <a:solidFill>
                  <a:srgbClr val="000000"/>
                </a:solidFill>
                <a:effectLst/>
                <a:uFillTx/>
                <a:latin typeface="+mj-lt"/>
                <a:ea typeface="+mj-ea"/>
                <a:cs typeface="+mj-cs"/>
                <a:sym typeface="Calibri"/>
              </a:rPr>
              <a:t>Intern</a:t>
            </a:r>
            <a:r>
              <a:rPr lang="en-US" altLang="zh-CN" dirty="0"/>
              <a:t>()</a:t>
            </a:r>
            <a:endParaRPr kumimoji="0" lang="zh-CN" altLang="en-US" sz="18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296596693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asted-image.pdf" descr="pasted-image.pdf"/>
          <p:cNvPicPr>
            <a:picLocks noChangeAspect="1"/>
          </p:cNvPicPr>
          <p:nvPr/>
        </p:nvPicPr>
        <p:blipFill>
          <a:blip r:embed="rId3"/>
          <a:srcRect b="82595"/>
          <a:stretch>
            <a:fillRect/>
          </a:stretch>
        </p:blipFill>
        <p:spPr>
          <a:xfrm>
            <a:off x="0" y="-18922"/>
            <a:ext cx="12191921" cy="799634"/>
          </a:xfrm>
          <a:prstGeom prst="rect">
            <a:avLst/>
          </a:prstGeom>
          <a:ln w="12700">
            <a:miter lim="400000"/>
          </a:ln>
        </p:spPr>
      </p:pic>
      <p:pic>
        <p:nvPicPr>
          <p:cNvPr id="137" name="pasted-image.pdf" descr="pasted-image.pdf"/>
          <p:cNvPicPr>
            <a:picLocks noChangeAspect="1"/>
          </p:cNvPicPr>
          <p:nvPr/>
        </p:nvPicPr>
        <p:blipFill>
          <a:blip r:embed="rId4"/>
          <a:stretch>
            <a:fillRect/>
          </a:stretch>
        </p:blipFill>
        <p:spPr>
          <a:xfrm>
            <a:off x="9723360" y="247909"/>
            <a:ext cx="1835152" cy="341894"/>
          </a:xfrm>
          <a:prstGeom prst="rect">
            <a:avLst/>
          </a:prstGeom>
          <a:ln w="12700">
            <a:miter lim="400000"/>
          </a:ln>
        </p:spPr>
      </p:pic>
      <p:sp>
        <p:nvSpPr>
          <p:cNvPr id="5" name="优缺点"/>
          <p:cNvSpPr txBox="1"/>
          <p:nvPr/>
        </p:nvSpPr>
        <p:spPr>
          <a:xfrm>
            <a:off x="398353" y="134694"/>
            <a:ext cx="4271360" cy="47705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500">
                <a:solidFill>
                  <a:srgbClr val="FFFFFF"/>
                </a:solidFill>
              </a:defRPr>
            </a:lvl1pPr>
          </a:lstStyle>
          <a:p>
            <a:r>
              <a:rPr lang="zh-CN" altLang="en-US" dirty="0"/>
              <a:t>实战：</a:t>
            </a:r>
            <a:r>
              <a:rPr lang="en-US" altLang="zh-CN" dirty="0" err="1"/>
              <a:t>OutOfMemoryError</a:t>
            </a:r>
            <a:r>
              <a:rPr lang="zh-CN" altLang="en-US" dirty="0"/>
              <a:t>异常</a:t>
            </a:r>
            <a:endParaRPr dirty="0"/>
          </a:p>
        </p:txBody>
      </p:sp>
      <p:sp>
        <p:nvSpPr>
          <p:cNvPr id="2" name="AutoShape 2" descr="8c9d65e2bbb4b498feca42616e99192_643fd075f3a56abc0515"/>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a84ee5e2e3740a28043e9dc9134e954_ea4aad037d44b1cccc60"/>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a:extLst>
              <a:ext uri="{FF2B5EF4-FFF2-40B4-BE49-F238E27FC236}">
                <a16:creationId xmlns:a16="http://schemas.microsoft.com/office/drawing/2014/main" id="{BFB9E29A-E5FF-4231-A078-982037DE751B}"/>
              </a:ext>
            </a:extLst>
          </p:cNvPr>
          <p:cNvSpPr/>
          <p:nvPr/>
        </p:nvSpPr>
        <p:spPr>
          <a:xfrm>
            <a:off x="507496" y="780712"/>
            <a:ext cx="1569660" cy="369332"/>
          </a:xfrm>
          <a:prstGeom prst="rect">
            <a:avLst/>
          </a:prstGeom>
        </p:spPr>
        <p:txBody>
          <a:bodyPr wrap="none">
            <a:spAutoFit/>
          </a:bodyPr>
          <a:lstStyle/>
          <a:p>
            <a:r>
              <a:rPr lang="zh-CN" altLang="en-US" dirty="0"/>
              <a:t>直接内存溢出</a:t>
            </a:r>
          </a:p>
        </p:txBody>
      </p:sp>
      <p:pic>
        <p:nvPicPr>
          <p:cNvPr id="9" name="图片 8">
            <a:extLst>
              <a:ext uri="{FF2B5EF4-FFF2-40B4-BE49-F238E27FC236}">
                <a16:creationId xmlns:a16="http://schemas.microsoft.com/office/drawing/2014/main" id="{4AAA1E45-C4A7-422E-BE66-8BD889F22D2E}"/>
              </a:ext>
            </a:extLst>
          </p:cNvPr>
          <p:cNvPicPr>
            <a:picLocks noChangeAspect="1"/>
          </p:cNvPicPr>
          <p:nvPr/>
        </p:nvPicPr>
        <p:blipFill>
          <a:blip r:embed="rId5"/>
          <a:stretch>
            <a:fillRect/>
          </a:stretch>
        </p:blipFill>
        <p:spPr>
          <a:xfrm>
            <a:off x="626709" y="1169800"/>
            <a:ext cx="5000625" cy="3343275"/>
          </a:xfrm>
          <a:prstGeom prst="rect">
            <a:avLst/>
          </a:prstGeom>
        </p:spPr>
      </p:pic>
      <p:pic>
        <p:nvPicPr>
          <p:cNvPr id="10" name="图片 9">
            <a:extLst>
              <a:ext uri="{FF2B5EF4-FFF2-40B4-BE49-F238E27FC236}">
                <a16:creationId xmlns:a16="http://schemas.microsoft.com/office/drawing/2014/main" id="{809ED796-4A01-47A8-81AD-42B2FDA46404}"/>
              </a:ext>
            </a:extLst>
          </p:cNvPr>
          <p:cNvPicPr>
            <a:picLocks noChangeAspect="1"/>
          </p:cNvPicPr>
          <p:nvPr/>
        </p:nvPicPr>
        <p:blipFill>
          <a:blip r:embed="rId6"/>
          <a:stretch>
            <a:fillRect/>
          </a:stretch>
        </p:blipFill>
        <p:spPr>
          <a:xfrm>
            <a:off x="626709" y="5120392"/>
            <a:ext cx="5724525" cy="771525"/>
          </a:xfrm>
          <a:prstGeom prst="rect">
            <a:avLst/>
          </a:prstGeom>
        </p:spPr>
      </p:pic>
    </p:spTree>
    <p:extLst>
      <p:ext uri="{BB962C8B-B14F-4D97-AF65-F5344CB8AC3E}">
        <p14:creationId xmlns:p14="http://schemas.microsoft.com/office/powerpoint/2010/main" val="177334751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 name="pasted-image.pdf" descr="pasted-image.pdf"/>
          <p:cNvPicPr>
            <a:picLocks noChangeAspect="1"/>
          </p:cNvPicPr>
          <p:nvPr/>
        </p:nvPicPr>
        <p:blipFill>
          <a:blip r:embed="rId3"/>
          <a:stretch>
            <a:fillRect/>
          </a:stretch>
        </p:blipFill>
        <p:spPr>
          <a:xfrm>
            <a:off x="0" y="0"/>
            <a:ext cx="12192000" cy="6858000"/>
          </a:xfrm>
          <a:prstGeom prst="rect">
            <a:avLst/>
          </a:prstGeom>
          <a:ln w="12700">
            <a:miter lim="400000"/>
          </a:ln>
        </p:spPr>
      </p:pic>
      <p:pic>
        <p:nvPicPr>
          <p:cNvPr id="201" name="pasted-image.pdf" descr="pasted-image.pdf"/>
          <p:cNvPicPr>
            <a:picLocks noChangeAspect="1"/>
          </p:cNvPicPr>
          <p:nvPr/>
        </p:nvPicPr>
        <p:blipFill>
          <a:blip r:embed="rId4"/>
          <a:stretch>
            <a:fillRect/>
          </a:stretch>
        </p:blipFill>
        <p:spPr>
          <a:xfrm>
            <a:off x="5143877" y="2463895"/>
            <a:ext cx="1919539" cy="1129142"/>
          </a:xfrm>
          <a:prstGeom prst="rect">
            <a:avLst/>
          </a:prstGeom>
          <a:ln w="12700">
            <a:miter lim="400000"/>
          </a:ln>
        </p:spPr>
      </p:pic>
      <p:sp>
        <p:nvSpPr>
          <p:cNvPr id="202" name="Shape 176"/>
          <p:cNvSpPr txBox="1"/>
          <p:nvPr/>
        </p:nvSpPr>
        <p:spPr>
          <a:xfrm>
            <a:off x="572312" y="539261"/>
            <a:ext cx="1264680" cy="381001"/>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p>
            <a:pPr>
              <a:defRPr sz="900">
                <a:solidFill>
                  <a:srgbClr val="FFFFFF"/>
                </a:solidFill>
                <a:latin typeface="PingFang SC Semibold"/>
                <a:ea typeface="PingFang SC Semibold"/>
                <a:cs typeface="PingFang SC Semibold"/>
                <a:sym typeface="PingFang SC Semibold"/>
              </a:defRPr>
            </a:pPr>
            <a:r>
              <a:t>NETEASE</a:t>
            </a:r>
          </a:p>
          <a:p>
            <a:pPr>
              <a:defRPr sz="900">
                <a:solidFill>
                  <a:srgbClr val="FFFFFF"/>
                </a:solidFill>
                <a:latin typeface="PingFang SC Regular"/>
                <a:ea typeface="PingFang SC Regular"/>
                <a:cs typeface="PingFang SC Regular"/>
                <a:sym typeface="PingFang SC Regular"/>
              </a:defRPr>
            </a:pPr>
            <a:r>
              <a:t>Kaola Center Training </a:t>
            </a:r>
          </a:p>
        </p:txBody>
      </p:sp>
      <p:sp>
        <p:nvSpPr>
          <p:cNvPr id="203" name="Shape 177"/>
          <p:cNvSpPr txBox="1"/>
          <p:nvPr/>
        </p:nvSpPr>
        <p:spPr>
          <a:xfrm>
            <a:off x="5019769" y="4241616"/>
            <a:ext cx="2603501" cy="762001"/>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defRPr sz="4000">
                <a:solidFill>
                  <a:srgbClr val="FFFFFF"/>
                </a:solidFill>
                <a:latin typeface="PingFang SC Medium"/>
                <a:ea typeface="PingFang SC Medium"/>
                <a:cs typeface="PingFang SC Medium"/>
                <a:sym typeface="PingFang SC Medium"/>
              </a:defRPr>
            </a:lvl1pPr>
          </a:lstStyle>
          <a:p>
            <a:r>
              <a:t>感谢聆听！</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asted-image.pdf" descr="pasted-image.pdf"/>
          <p:cNvPicPr>
            <a:picLocks noChangeAspect="1"/>
          </p:cNvPicPr>
          <p:nvPr/>
        </p:nvPicPr>
        <p:blipFill>
          <a:blip r:embed="rId3"/>
          <a:srcRect b="82595"/>
          <a:stretch>
            <a:fillRect/>
          </a:stretch>
        </p:blipFill>
        <p:spPr>
          <a:xfrm>
            <a:off x="0" y="-18922"/>
            <a:ext cx="12191921" cy="799634"/>
          </a:xfrm>
          <a:prstGeom prst="rect">
            <a:avLst/>
          </a:prstGeom>
          <a:ln w="12700">
            <a:miter lim="400000"/>
          </a:ln>
        </p:spPr>
      </p:pic>
      <p:pic>
        <p:nvPicPr>
          <p:cNvPr id="137" name="pasted-image.pdf" descr="pasted-image.pdf"/>
          <p:cNvPicPr>
            <a:picLocks noChangeAspect="1"/>
          </p:cNvPicPr>
          <p:nvPr/>
        </p:nvPicPr>
        <p:blipFill>
          <a:blip r:embed="rId4"/>
          <a:stretch>
            <a:fillRect/>
          </a:stretch>
        </p:blipFill>
        <p:spPr>
          <a:xfrm>
            <a:off x="9723360" y="247909"/>
            <a:ext cx="1835152" cy="341894"/>
          </a:xfrm>
          <a:prstGeom prst="rect">
            <a:avLst/>
          </a:prstGeom>
          <a:ln w="12700">
            <a:miter lim="400000"/>
          </a:ln>
        </p:spPr>
      </p:pic>
      <p:sp>
        <p:nvSpPr>
          <p:cNvPr id="5" name="优缺点"/>
          <p:cNvSpPr txBox="1"/>
          <p:nvPr/>
        </p:nvSpPr>
        <p:spPr>
          <a:xfrm>
            <a:off x="398353" y="134694"/>
            <a:ext cx="1385955" cy="47705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500">
                <a:solidFill>
                  <a:srgbClr val="FFFFFF"/>
                </a:solidFill>
              </a:defRPr>
            </a:lvl1pPr>
          </a:lstStyle>
          <a:p>
            <a:r>
              <a:rPr lang="zh-CN" altLang="en-US" dirty="0"/>
              <a:t>内存布局</a:t>
            </a:r>
            <a:endParaRPr dirty="0"/>
          </a:p>
        </p:txBody>
      </p:sp>
      <p:sp>
        <p:nvSpPr>
          <p:cNvPr id="2" name="AutoShape 2" descr="8c9d65e2bbb4b498feca42616e99192_643fd075f3a56abc0515"/>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a84ee5e2e3740a28043e9dc9134e954_ea4aad037d44b1cccc60"/>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文本框 7"/>
          <p:cNvSpPr txBox="1"/>
          <p:nvPr/>
        </p:nvSpPr>
        <p:spPr>
          <a:xfrm>
            <a:off x="7036255" y="1494503"/>
            <a:ext cx="2930013"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Wingdings" charset="2"/>
              <a:buChar char="n"/>
              <a:tabLst/>
            </a:pPr>
            <a:r>
              <a:rPr lang="zh-CN" altLang="en-US" dirty="0"/>
              <a:t>栈帧：局部变量表，操作栈，动态链接，方法返回地址</a:t>
            </a:r>
            <a:endParaRPr lang="en-US" altLang="zh-CN" dirty="0"/>
          </a:p>
          <a:p>
            <a:pPr marL="285750" indent="-285750">
              <a:buFont typeface="Wingdings" charset="2"/>
              <a:buChar char="n"/>
            </a:pPr>
            <a:r>
              <a:rPr kumimoji="0" lang="zh-CN" altLang="en-US" sz="1800" b="0" i="0" u="none" strike="noStrike" cap="none" spc="0" normalizeH="0" baseline="0" dirty="0">
                <a:ln>
                  <a:noFill/>
                </a:ln>
                <a:solidFill>
                  <a:srgbClr val="000000"/>
                </a:solidFill>
                <a:effectLst/>
                <a:uFillTx/>
                <a:latin typeface="+mj-lt"/>
                <a:ea typeface="+mj-ea"/>
                <a:cs typeface="+mj-cs"/>
                <a:sym typeface="Calibri"/>
              </a:rPr>
              <a:t>方法区：</a:t>
            </a:r>
            <a:r>
              <a:rPr lang="zh-CN" altLang="en-US" dirty="0"/>
              <a:t>类元信息、字段、静态属性、方法、常量等 </a:t>
            </a:r>
            <a:endParaRPr lang="en-US" altLang="zh-CN" dirty="0"/>
          </a:p>
          <a:p>
            <a:pPr marL="285750" indent="-285750">
              <a:buFont typeface="Wingdings" charset="2"/>
              <a:buChar char="n"/>
            </a:pPr>
            <a:r>
              <a:rPr lang="zh-CN" altLang="en-US" dirty="0"/>
              <a:t>程序计数器：字节码行号指示器</a:t>
            </a:r>
            <a:endParaRPr lang="en-US" altLang="zh-CN" dirty="0"/>
          </a:p>
          <a:p>
            <a:pPr marL="285750" indent="-285750">
              <a:buFont typeface="Wingdings" charset="2"/>
              <a:buChar char="n"/>
            </a:pPr>
            <a:r>
              <a:rPr lang="zh-CN" altLang="en-US" dirty="0"/>
              <a:t>执行引擎：解释器，即时（</a:t>
            </a:r>
            <a:r>
              <a:rPr lang="en-US" altLang="zh-CN" dirty="0"/>
              <a:t>Just-In-Time)</a:t>
            </a:r>
            <a:r>
              <a:rPr lang="zh-CN" altLang="en-US" dirty="0"/>
              <a:t>编译器</a:t>
            </a:r>
          </a:p>
          <a:p>
            <a:pPr marL="285750" indent="-285750">
              <a:buFont typeface="Wingdings" charset="2"/>
              <a:buChar char="n"/>
            </a:pPr>
            <a:endParaRPr lang="zh-CN" altLang="en-US" dirty="0"/>
          </a:p>
        </p:txBody>
      </p:sp>
      <p:pic>
        <p:nvPicPr>
          <p:cNvPr id="7" name="图片 6">
            <a:extLst>
              <a:ext uri="{FF2B5EF4-FFF2-40B4-BE49-F238E27FC236}">
                <a16:creationId xmlns:a16="http://schemas.microsoft.com/office/drawing/2014/main" id="{C568F689-03CB-45CE-9AAE-D8E0221459C5}"/>
              </a:ext>
            </a:extLst>
          </p:cNvPr>
          <p:cNvPicPr>
            <a:picLocks noChangeAspect="1"/>
          </p:cNvPicPr>
          <p:nvPr/>
        </p:nvPicPr>
        <p:blipFill>
          <a:blip r:embed="rId5"/>
          <a:stretch>
            <a:fillRect/>
          </a:stretch>
        </p:blipFill>
        <p:spPr>
          <a:xfrm>
            <a:off x="457200" y="1091326"/>
            <a:ext cx="5705475" cy="3114675"/>
          </a:xfrm>
          <a:prstGeom prst="rect">
            <a:avLst/>
          </a:prstGeom>
        </p:spPr>
      </p:pic>
    </p:spTree>
    <p:extLst>
      <p:ext uri="{BB962C8B-B14F-4D97-AF65-F5344CB8AC3E}">
        <p14:creationId xmlns:p14="http://schemas.microsoft.com/office/powerpoint/2010/main" val="94259730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asted-image.pdf" descr="pasted-image.pdf"/>
          <p:cNvPicPr>
            <a:picLocks noChangeAspect="1"/>
          </p:cNvPicPr>
          <p:nvPr/>
        </p:nvPicPr>
        <p:blipFill>
          <a:blip r:embed="rId3"/>
          <a:srcRect b="82595"/>
          <a:stretch>
            <a:fillRect/>
          </a:stretch>
        </p:blipFill>
        <p:spPr>
          <a:xfrm>
            <a:off x="0" y="-18922"/>
            <a:ext cx="12191921" cy="799634"/>
          </a:xfrm>
          <a:prstGeom prst="rect">
            <a:avLst/>
          </a:prstGeom>
          <a:ln w="12700">
            <a:miter lim="400000"/>
          </a:ln>
        </p:spPr>
      </p:pic>
      <p:pic>
        <p:nvPicPr>
          <p:cNvPr id="137" name="pasted-image.pdf" descr="pasted-image.pdf"/>
          <p:cNvPicPr>
            <a:picLocks noChangeAspect="1"/>
          </p:cNvPicPr>
          <p:nvPr/>
        </p:nvPicPr>
        <p:blipFill>
          <a:blip r:embed="rId4"/>
          <a:stretch>
            <a:fillRect/>
          </a:stretch>
        </p:blipFill>
        <p:spPr>
          <a:xfrm>
            <a:off x="9723360" y="247909"/>
            <a:ext cx="1835152" cy="341894"/>
          </a:xfrm>
          <a:prstGeom prst="rect">
            <a:avLst/>
          </a:prstGeom>
          <a:ln w="12700">
            <a:miter lim="400000"/>
          </a:ln>
        </p:spPr>
      </p:pic>
      <p:sp>
        <p:nvSpPr>
          <p:cNvPr id="5" name="优缺点"/>
          <p:cNvSpPr txBox="1"/>
          <p:nvPr/>
        </p:nvSpPr>
        <p:spPr>
          <a:xfrm>
            <a:off x="398353" y="134694"/>
            <a:ext cx="3075520" cy="86177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500">
                <a:solidFill>
                  <a:srgbClr val="FFFFFF"/>
                </a:solidFill>
              </a:defRPr>
            </a:lvl1pPr>
          </a:lstStyle>
          <a:p>
            <a:r>
              <a:rPr lang="zh-CN" altLang="en-US" dirty="0"/>
              <a:t>内存布局</a:t>
            </a:r>
            <a:r>
              <a:rPr lang="en-US" altLang="zh-CN" dirty="0"/>
              <a:t>-</a:t>
            </a:r>
            <a:r>
              <a:rPr lang="zh-CN" altLang="en-US" dirty="0"/>
              <a:t>程序计数器</a:t>
            </a:r>
          </a:p>
          <a:p>
            <a:endParaRPr dirty="0"/>
          </a:p>
        </p:txBody>
      </p:sp>
      <p:sp>
        <p:nvSpPr>
          <p:cNvPr id="2" name="AutoShape 2" descr="8c9d65e2bbb4b498feca42616e99192_643fd075f3a56abc0515"/>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a84ee5e2e3740a28043e9dc9134e954_ea4aad037d44b1cccc60"/>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a:extLst>
              <a:ext uri="{FF2B5EF4-FFF2-40B4-BE49-F238E27FC236}">
                <a16:creationId xmlns:a16="http://schemas.microsoft.com/office/drawing/2014/main" id="{C568F689-03CB-45CE-9AAE-D8E0221459C5}"/>
              </a:ext>
            </a:extLst>
          </p:cNvPr>
          <p:cNvPicPr>
            <a:picLocks noChangeAspect="1"/>
          </p:cNvPicPr>
          <p:nvPr/>
        </p:nvPicPr>
        <p:blipFill>
          <a:blip r:embed="rId5"/>
          <a:stretch>
            <a:fillRect/>
          </a:stretch>
        </p:blipFill>
        <p:spPr>
          <a:xfrm>
            <a:off x="457200" y="1091326"/>
            <a:ext cx="5705475" cy="3114675"/>
          </a:xfrm>
          <a:prstGeom prst="rect">
            <a:avLst/>
          </a:prstGeom>
        </p:spPr>
      </p:pic>
      <p:sp>
        <p:nvSpPr>
          <p:cNvPr id="4" name="矩形 3">
            <a:extLst>
              <a:ext uri="{FF2B5EF4-FFF2-40B4-BE49-F238E27FC236}">
                <a16:creationId xmlns:a16="http://schemas.microsoft.com/office/drawing/2014/main" id="{930F3064-6D40-47BD-AD01-908CB0ED6338}"/>
              </a:ext>
            </a:extLst>
          </p:cNvPr>
          <p:cNvSpPr/>
          <p:nvPr/>
        </p:nvSpPr>
        <p:spPr>
          <a:xfrm>
            <a:off x="846667" y="4206001"/>
            <a:ext cx="10340622" cy="2308324"/>
          </a:xfrm>
          <a:prstGeom prst="rect">
            <a:avLst/>
          </a:prstGeom>
        </p:spPr>
        <p:txBody>
          <a:bodyPr wrap="square">
            <a:spAutoFit/>
          </a:bodyPr>
          <a:lstStyle/>
          <a:p>
            <a:r>
              <a:rPr lang="zh-CN" altLang="en-US" b="1" dirty="0">
                <a:solidFill>
                  <a:srgbClr val="333333"/>
                </a:solidFill>
                <a:latin typeface="Verdana" panose="020B0604030504040204" pitchFamily="34" charset="0"/>
              </a:rPr>
              <a:t>　　</a:t>
            </a:r>
            <a:r>
              <a:rPr lang="zh-CN" altLang="en-US" dirty="0">
                <a:solidFill>
                  <a:srgbClr val="333333"/>
                </a:solidFill>
                <a:latin typeface="Verdana" panose="020B0604030504040204" pitchFamily="34" charset="0"/>
              </a:rPr>
              <a:t>程序计数器（</a:t>
            </a:r>
            <a:r>
              <a:rPr lang="en-US" altLang="zh-CN" dirty="0">
                <a:solidFill>
                  <a:srgbClr val="333333"/>
                </a:solidFill>
                <a:latin typeface="Verdana" panose="020B0604030504040204" pitchFamily="34" charset="0"/>
              </a:rPr>
              <a:t>Program Counter Register</a:t>
            </a:r>
            <a:r>
              <a:rPr lang="zh-CN" altLang="en-US" dirty="0">
                <a:solidFill>
                  <a:srgbClr val="333333"/>
                </a:solidFill>
                <a:latin typeface="Verdana" panose="020B0604030504040204" pitchFamily="34" charset="0"/>
              </a:rPr>
              <a:t>）是</a:t>
            </a:r>
            <a:r>
              <a:rPr lang="en-US" altLang="zh-CN" dirty="0">
                <a:solidFill>
                  <a:srgbClr val="333333"/>
                </a:solidFill>
                <a:latin typeface="Verdana" panose="020B0604030504040204" pitchFamily="34" charset="0"/>
              </a:rPr>
              <a:t>JVM</a:t>
            </a:r>
            <a:r>
              <a:rPr lang="zh-CN" altLang="en-US" dirty="0">
                <a:solidFill>
                  <a:srgbClr val="333333"/>
                </a:solidFill>
                <a:latin typeface="Verdana" panose="020B0604030504040204" pitchFamily="34" charset="0"/>
              </a:rPr>
              <a:t>中一块较小的内存区域，保存着当前线程执行的虚拟机字节码指令的内存地址。</a:t>
            </a:r>
            <a:r>
              <a:rPr lang="en-US" altLang="zh-CN" dirty="0">
                <a:solidFill>
                  <a:srgbClr val="333333"/>
                </a:solidFill>
                <a:latin typeface="Verdana" panose="020B0604030504040204" pitchFamily="34" charset="0"/>
              </a:rPr>
              <a:t>Java</a:t>
            </a:r>
            <a:r>
              <a:rPr lang="zh-CN" altLang="en-US" dirty="0">
                <a:solidFill>
                  <a:srgbClr val="333333"/>
                </a:solidFill>
                <a:latin typeface="Verdana" panose="020B0604030504040204" pitchFamily="34" charset="0"/>
              </a:rPr>
              <a:t>多线程的实现，其实是通过线程间的轮流切换并分配处理器执行时间的方式来实现的，在任何时刻，处理器都只会执行一个线程中的指令。在多线程场景下，为了保证线程切换回来后，还能恢复到原先状态，找到原先执行的指令，所以每个线程都会设立一个程序计数器，并且各个线程之间不会互相影响，程序计数器为</a:t>
            </a:r>
            <a:r>
              <a:rPr lang="en-US" altLang="zh-CN" dirty="0">
                <a:solidFill>
                  <a:srgbClr val="333333"/>
                </a:solidFill>
                <a:latin typeface="Verdana" panose="020B0604030504040204" pitchFamily="34" charset="0"/>
              </a:rPr>
              <a:t>"</a:t>
            </a:r>
            <a:r>
              <a:rPr lang="zh-CN" altLang="en-US" dirty="0">
                <a:solidFill>
                  <a:srgbClr val="333333"/>
                </a:solidFill>
                <a:latin typeface="Verdana" panose="020B0604030504040204" pitchFamily="34" charset="0"/>
              </a:rPr>
              <a:t>线程私有</a:t>
            </a:r>
            <a:r>
              <a:rPr lang="en-US" altLang="zh-CN" dirty="0">
                <a:solidFill>
                  <a:srgbClr val="333333"/>
                </a:solidFill>
                <a:latin typeface="Verdana" panose="020B0604030504040204" pitchFamily="34" charset="0"/>
              </a:rPr>
              <a:t>"</a:t>
            </a:r>
            <a:r>
              <a:rPr lang="zh-CN" altLang="en-US" dirty="0">
                <a:solidFill>
                  <a:srgbClr val="333333"/>
                </a:solidFill>
                <a:latin typeface="Verdana" panose="020B0604030504040204" pitchFamily="34" charset="0"/>
              </a:rPr>
              <a:t>的内存区域。</a:t>
            </a:r>
          </a:p>
          <a:p>
            <a:r>
              <a:rPr lang="zh-CN" altLang="en-US" dirty="0">
                <a:solidFill>
                  <a:srgbClr val="333333"/>
                </a:solidFill>
                <a:latin typeface="Verdana" panose="020B0604030504040204" pitchFamily="34" charset="0"/>
              </a:rPr>
              <a:t>　　如果当前线程正在执行</a:t>
            </a:r>
            <a:r>
              <a:rPr lang="en-US" altLang="zh-CN" dirty="0">
                <a:solidFill>
                  <a:srgbClr val="333333"/>
                </a:solidFill>
                <a:latin typeface="Verdana" panose="020B0604030504040204" pitchFamily="34" charset="0"/>
              </a:rPr>
              <a:t>Java</a:t>
            </a:r>
            <a:r>
              <a:rPr lang="zh-CN" altLang="en-US" dirty="0">
                <a:solidFill>
                  <a:srgbClr val="333333"/>
                </a:solidFill>
                <a:latin typeface="Verdana" panose="020B0604030504040204" pitchFamily="34" charset="0"/>
              </a:rPr>
              <a:t>方法，则程序计数器保存的是虚拟机字节码的内存地址，如果正在执行的是</a:t>
            </a:r>
            <a:r>
              <a:rPr lang="en-US" altLang="zh-CN" dirty="0">
                <a:solidFill>
                  <a:srgbClr val="333333"/>
                </a:solidFill>
                <a:latin typeface="Verdana" panose="020B0604030504040204" pitchFamily="34" charset="0"/>
              </a:rPr>
              <a:t>Native</a:t>
            </a:r>
            <a:r>
              <a:rPr lang="zh-CN" altLang="en-US" dirty="0">
                <a:solidFill>
                  <a:srgbClr val="333333"/>
                </a:solidFill>
                <a:latin typeface="Verdana" panose="020B0604030504040204" pitchFamily="34" charset="0"/>
              </a:rPr>
              <a:t>方法（非</a:t>
            </a:r>
            <a:r>
              <a:rPr lang="en-US" altLang="zh-CN" dirty="0">
                <a:solidFill>
                  <a:srgbClr val="333333"/>
                </a:solidFill>
                <a:latin typeface="Verdana" panose="020B0604030504040204" pitchFamily="34" charset="0"/>
              </a:rPr>
              <a:t>Java</a:t>
            </a:r>
            <a:r>
              <a:rPr lang="zh-CN" altLang="en-US" dirty="0">
                <a:solidFill>
                  <a:srgbClr val="333333"/>
                </a:solidFill>
                <a:latin typeface="Verdana" panose="020B0604030504040204" pitchFamily="34" charset="0"/>
              </a:rPr>
              <a:t>方法，</a:t>
            </a:r>
            <a:r>
              <a:rPr lang="en-US" altLang="zh-CN" dirty="0">
                <a:solidFill>
                  <a:srgbClr val="333333"/>
                </a:solidFill>
                <a:latin typeface="Verdana" panose="020B0604030504040204" pitchFamily="34" charset="0"/>
              </a:rPr>
              <a:t>JVM</a:t>
            </a:r>
            <a:r>
              <a:rPr lang="zh-CN" altLang="en-US" dirty="0">
                <a:solidFill>
                  <a:srgbClr val="333333"/>
                </a:solidFill>
                <a:latin typeface="Verdana" panose="020B0604030504040204" pitchFamily="34" charset="0"/>
              </a:rPr>
              <a:t>底层有许多非</a:t>
            </a:r>
            <a:r>
              <a:rPr lang="en-US" altLang="zh-CN" dirty="0">
                <a:solidFill>
                  <a:srgbClr val="333333"/>
                </a:solidFill>
                <a:latin typeface="Verdana" panose="020B0604030504040204" pitchFamily="34" charset="0"/>
              </a:rPr>
              <a:t>Java</a:t>
            </a:r>
            <a:r>
              <a:rPr lang="zh-CN" altLang="en-US" dirty="0">
                <a:solidFill>
                  <a:srgbClr val="333333"/>
                </a:solidFill>
                <a:latin typeface="Verdana" panose="020B0604030504040204" pitchFamily="34" charset="0"/>
              </a:rPr>
              <a:t>编写的函数实现），计数器则为空。程序计数器是唯一一个在</a:t>
            </a:r>
            <a:r>
              <a:rPr lang="en-US" altLang="zh-CN" dirty="0">
                <a:solidFill>
                  <a:srgbClr val="333333"/>
                </a:solidFill>
                <a:latin typeface="Verdana" panose="020B0604030504040204" pitchFamily="34" charset="0"/>
              </a:rPr>
              <a:t>Java</a:t>
            </a:r>
            <a:r>
              <a:rPr lang="zh-CN" altLang="en-US" dirty="0">
                <a:solidFill>
                  <a:srgbClr val="333333"/>
                </a:solidFill>
                <a:latin typeface="Verdana" panose="020B0604030504040204" pitchFamily="34" charset="0"/>
              </a:rPr>
              <a:t>规范中没有规定任何</a:t>
            </a:r>
            <a:r>
              <a:rPr lang="en-US" altLang="zh-CN" dirty="0" err="1">
                <a:solidFill>
                  <a:srgbClr val="333333"/>
                </a:solidFill>
                <a:latin typeface="Verdana" panose="020B0604030504040204" pitchFamily="34" charset="0"/>
              </a:rPr>
              <a:t>OutOfMemory</a:t>
            </a:r>
            <a:r>
              <a:rPr lang="zh-CN" altLang="en-US" dirty="0">
                <a:solidFill>
                  <a:srgbClr val="333333"/>
                </a:solidFill>
                <a:latin typeface="Verdana" panose="020B0604030504040204" pitchFamily="34" charset="0"/>
              </a:rPr>
              <a:t>场景的区域。</a:t>
            </a:r>
          </a:p>
        </p:txBody>
      </p:sp>
    </p:spTree>
    <p:extLst>
      <p:ext uri="{BB962C8B-B14F-4D97-AF65-F5344CB8AC3E}">
        <p14:creationId xmlns:p14="http://schemas.microsoft.com/office/powerpoint/2010/main" val="260542365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asted-image.pdf" descr="pasted-image.pdf"/>
          <p:cNvPicPr>
            <a:picLocks noChangeAspect="1"/>
          </p:cNvPicPr>
          <p:nvPr/>
        </p:nvPicPr>
        <p:blipFill>
          <a:blip r:embed="rId3"/>
          <a:srcRect b="82595"/>
          <a:stretch>
            <a:fillRect/>
          </a:stretch>
        </p:blipFill>
        <p:spPr>
          <a:xfrm>
            <a:off x="0" y="-18922"/>
            <a:ext cx="12191921" cy="799634"/>
          </a:xfrm>
          <a:prstGeom prst="rect">
            <a:avLst/>
          </a:prstGeom>
          <a:ln w="12700">
            <a:miter lim="400000"/>
          </a:ln>
        </p:spPr>
      </p:pic>
      <p:pic>
        <p:nvPicPr>
          <p:cNvPr id="137" name="pasted-image.pdf" descr="pasted-image.pdf"/>
          <p:cNvPicPr>
            <a:picLocks noChangeAspect="1"/>
          </p:cNvPicPr>
          <p:nvPr/>
        </p:nvPicPr>
        <p:blipFill>
          <a:blip r:embed="rId4"/>
          <a:stretch>
            <a:fillRect/>
          </a:stretch>
        </p:blipFill>
        <p:spPr>
          <a:xfrm>
            <a:off x="9723360" y="247909"/>
            <a:ext cx="1835152" cy="341894"/>
          </a:xfrm>
          <a:prstGeom prst="rect">
            <a:avLst/>
          </a:prstGeom>
          <a:ln w="12700">
            <a:miter lim="400000"/>
          </a:ln>
        </p:spPr>
      </p:pic>
      <p:sp>
        <p:nvSpPr>
          <p:cNvPr id="5" name="优缺点"/>
          <p:cNvSpPr txBox="1"/>
          <p:nvPr/>
        </p:nvSpPr>
        <p:spPr>
          <a:xfrm>
            <a:off x="398353" y="134694"/>
            <a:ext cx="2754919" cy="86177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500">
                <a:solidFill>
                  <a:srgbClr val="FFFFFF"/>
                </a:solidFill>
              </a:defRPr>
            </a:lvl1pPr>
          </a:lstStyle>
          <a:p>
            <a:r>
              <a:rPr lang="zh-CN" altLang="en-US" dirty="0"/>
              <a:t>内存布局</a:t>
            </a:r>
            <a:r>
              <a:rPr lang="en-US" altLang="zh-CN" dirty="0"/>
              <a:t>-</a:t>
            </a:r>
            <a:r>
              <a:rPr lang="zh-CN" altLang="en-US" dirty="0"/>
              <a:t>虚拟机栈</a:t>
            </a:r>
          </a:p>
          <a:p>
            <a:endParaRPr dirty="0"/>
          </a:p>
        </p:txBody>
      </p:sp>
      <p:sp>
        <p:nvSpPr>
          <p:cNvPr id="2" name="AutoShape 2" descr="8c9d65e2bbb4b498feca42616e99192_643fd075f3a56abc0515"/>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a84ee5e2e3740a28043e9dc9134e954_ea4aad037d44b1cccc60"/>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a:extLst>
              <a:ext uri="{FF2B5EF4-FFF2-40B4-BE49-F238E27FC236}">
                <a16:creationId xmlns:a16="http://schemas.microsoft.com/office/drawing/2014/main" id="{C568F689-03CB-45CE-9AAE-D8E0221459C5}"/>
              </a:ext>
            </a:extLst>
          </p:cNvPr>
          <p:cNvPicPr>
            <a:picLocks noChangeAspect="1"/>
          </p:cNvPicPr>
          <p:nvPr/>
        </p:nvPicPr>
        <p:blipFill>
          <a:blip r:embed="rId5"/>
          <a:stretch>
            <a:fillRect/>
          </a:stretch>
        </p:blipFill>
        <p:spPr>
          <a:xfrm>
            <a:off x="457200" y="1091326"/>
            <a:ext cx="5705475" cy="3114675"/>
          </a:xfrm>
          <a:prstGeom prst="rect">
            <a:avLst/>
          </a:prstGeom>
        </p:spPr>
      </p:pic>
      <p:sp>
        <p:nvSpPr>
          <p:cNvPr id="4" name="矩形 3">
            <a:extLst>
              <a:ext uri="{FF2B5EF4-FFF2-40B4-BE49-F238E27FC236}">
                <a16:creationId xmlns:a16="http://schemas.microsoft.com/office/drawing/2014/main" id="{930F3064-6D40-47BD-AD01-908CB0ED6338}"/>
              </a:ext>
            </a:extLst>
          </p:cNvPr>
          <p:cNvSpPr/>
          <p:nvPr/>
        </p:nvSpPr>
        <p:spPr>
          <a:xfrm>
            <a:off x="846667" y="4206001"/>
            <a:ext cx="10340622" cy="1200329"/>
          </a:xfrm>
          <a:prstGeom prst="rect">
            <a:avLst/>
          </a:prstGeom>
        </p:spPr>
        <p:txBody>
          <a:bodyPr wrap="square">
            <a:spAutoFit/>
          </a:bodyPr>
          <a:lstStyle/>
          <a:p>
            <a:r>
              <a:rPr lang="zh-CN" altLang="en-US" dirty="0"/>
              <a:t>虚拟机栈：</a:t>
            </a:r>
            <a:r>
              <a:rPr lang="zh-CN" altLang="zh-CN" dirty="0"/>
              <a:t>线程私有的，它的 生命周期与线程相同。</a:t>
            </a:r>
            <a:endParaRPr lang="en-US" altLang="zh-CN" dirty="0"/>
          </a:p>
          <a:p>
            <a:r>
              <a:rPr lang="zh-CN" altLang="zh-CN" dirty="0"/>
              <a:t>每个方法在执行的同时 都会创建一个栈帧（</a:t>
            </a:r>
            <a:r>
              <a:rPr lang="en-US" altLang="zh-CN" dirty="0"/>
              <a:t>Stack Frame [1]</a:t>
            </a:r>
            <a:r>
              <a:rPr lang="zh-CN" altLang="zh-CN" dirty="0"/>
              <a:t>）用于存储局部变量表、操作数栈、动态链接、方法出口 等信息。每一个方法从调用直至执行完成的过程，就对应着一个栈帧在虚拟机栈中入栈到出 栈的过程。</a:t>
            </a:r>
          </a:p>
        </p:txBody>
      </p:sp>
    </p:spTree>
    <p:extLst>
      <p:ext uri="{BB962C8B-B14F-4D97-AF65-F5344CB8AC3E}">
        <p14:creationId xmlns:p14="http://schemas.microsoft.com/office/powerpoint/2010/main" val="50644622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asted-image.pdf" descr="pasted-image.pdf"/>
          <p:cNvPicPr>
            <a:picLocks noChangeAspect="1"/>
          </p:cNvPicPr>
          <p:nvPr/>
        </p:nvPicPr>
        <p:blipFill>
          <a:blip r:embed="rId3"/>
          <a:srcRect b="82595"/>
          <a:stretch>
            <a:fillRect/>
          </a:stretch>
        </p:blipFill>
        <p:spPr>
          <a:xfrm>
            <a:off x="0" y="-18922"/>
            <a:ext cx="12191921" cy="799634"/>
          </a:xfrm>
          <a:prstGeom prst="rect">
            <a:avLst/>
          </a:prstGeom>
          <a:ln w="12700">
            <a:miter lim="400000"/>
          </a:ln>
        </p:spPr>
      </p:pic>
      <p:pic>
        <p:nvPicPr>
          <p:cNvPr id="137" name="pasted-image.pdf" descr="pasted-image.pdf"/>
          <p:cNvPicPr>
            <a:picLocks noChangeAspect="1"/>
          </p:cNvPicPr>
          <p:nvPr/>
        </p:nvPicPr>
        <p:blipFill>
          <a:blip r:embed="rId4"/>
          <a:stretch>
            <a:fillRect/>
          </a:stretch>
        </p:blipFill>
        <p:spPr>
          <a:xfrm>
            <a:off x="9723360" y="247909"/>
            <a:ext cx="1835152" cy="341894"/>
          </a:xfrm>
          <a:prstGeom prst="rect">
            <a:avLst/>
          </a:prstGeom>
          <a:ln w="12700">
            <a:miter lim="400000"/>
          </a:ln>
        </p:spPr>
      </p:pic>
      <p:sp>
        <p:nvSpPr>
          <p:cNvPr id="5" name="优缺点"/>
          <p:cNvSpPr txBox="1"/>
          <p:nvPr/>
        </p:nvSpPr>
        <p:spPr>
          <a:xfrm>
            <a:off x="398353" y="134694"/>
            <a:ext cx="2434319" cy="86177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500">
                <a:solidFill>
                  <a:srgbClr val="FFFFFF"/>
                </a:solidFill>
              </a:defRPr>
            </a:lvl1pPr>
          </a:lstStyle>
          <a:p>
            <a:r>
              <a:rPr lang="zh-CN" altLang="en-US" dirty="0"/>
              <a:t>内存布局</a:t>
            </a:r>
            <a:r>
              <a:rPr lang="en-US" altLang="zh-CN" dirty="0"/>
              <a:t>-</a:t>
            </a:r>
            <a:r>
              <a:rPr lang="zh-CN" altLang="en-US" dirty="0"/>
              <a:t>方法区</a:t>
            </a:r>
          </a:p>
          <a:p>
            <a:endParaRPr dirty="0"/>
          </a:p>
        </p:txBody>
      </p:sp>
      <p:sp>
        <p:nvSpPr>
          <p:cNvPr id="2" name="AutoShape 2" descr="8c9d65e2bbb4b498feca42616e99192_643fd075f3a56abc0515"/>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a84ee5e2e3740a28043e9dc9134e954_ea4aad037d44b1cccc60"/>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a:extLst>
              <a:ext uri="{FF2B5EF4-FFF2-40B4-BE49-F238E27FC236}">
                <a16:creationId xmlns:a16="http://schemas.microsoft.com/office/drawing/2014/main" id="{C568F689-03CB-45CE-9AAE-D8E0221459C5}"/>
              </a:ext>
            </a:extLst>
          </p:cNvPr>
          <p:cNvPicPr>
            <a:picLocks noChangeAspect="1"/>
          </p:cNvPicPr>
          <p:nvPr/>
        </p:nvPicPr>
        <p:blipFill>
          <a:blip r:embed="rId5"/>
          <a:stretch>
            <a:fillRect/>
          </a:stretch>
        </p:blipFill>
        <p:spPr>
          <a:xfrm>
            <a:off x="457200" y="1091326"/>
            <a:ext cx="5705475" cy="3114675"/>
          </a:xfrm>
          <a:prstGeom prst="rect">
            <a:avLst/>
          </a:prstGeom>
        </p:spPr>
      </p:pic>
      <p:sp>
        <p:nvSpPr>
          <p:cNvPr id="4" name="矩形 3">
            <a:extLst>
              <a:ext uri="{FF2B5EF4-FFF2-40B4-BE49-F238E27FC236}">
                <a16:creationId xmlns:a16="http://schemas.microsoft.com/office/drawing/2014/main" id="{930F3064-6D40-47BD-AD01-908CB0ED6338}"/>
              </a:ext>
            </a:extLst>
          </p:cNvPr>
          <p:cNvSpPr/>
          <p:nvPr/>
        </p:nvSpPr>
        <p:spPr>
          <a:xfrm>
            <a:off x="846667" y="4206001"/>
            <a:ext cx="10340622" cy="646331"/>
          </a:xfrm>
          <a:prstGeom prst="rect">
            <a:avLst/>
          </a:prstGeom>
        </p:spPr>
        <p:txBody>
          <a:bodyPr wrap="square">
            <a:spAutoFit/>
          </a:bodyPr>
          <a:lstStyle/>
          <a:p>
            <a:r>
              <a:rPr lang="zh-CN" altLang="en-US" dirty="0"/>
              <a:t>方法区：</a:t>
            </a:r>
            <a:r>
              <a:rPr lang="zh-CN" altLang="zh-CN" dirty="0"/>
              <a:t>线程共享的内存区域，它用于存储已被虚 拟机加载的类信息、常量、静态变量、即时编译器编译后的代码等数据。</a:t>
            </a:r>
          </a:p>
        </p:txBody>
      </p:sp>
    </p:spTree>
    <p:extLst>
      <p:ext uri="{BB962C8B-B14F-4D97-AF65-F5344CB8AC3E}">
        <p14:creationId xmlns:p14="http://schemas.microsoft.com/office/powerpoint/2010/main" val="147119115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asted-image.pdf" descr="pasted-image.pdf"/>
          <p:cNvPicPr>
            <a:picLocks noChangeAspect="1"/>
          </p:cNvPicPr>
          <p:nvPr/>
        </p:nvPicPr>
        <p:blipFill>
          <a:blip r:embed="rId3"/>
          <a:srcRect b="82595"/>
          <a:stretch>
            <a:fillRect/>
          </a:stretch>
        </p:blipFill>
        <p:spPr>
          <a:xfrm>
            <a:off x="0" y="-18922"/>
            <a:ext cx="12191921" cy="799634"/>
          </a:xfrm>
          <a:prstGeom prst="rect">
            <a:avLst/>
          </a:prstGeom>
          <a:ln w="12700">
            <a:miter lim="400000"/>
          </a:ln>
        </p:spPr>
      </p:pic>
      <p:pic>
        <p:nvPicPr>
          <p:cNvPr id="137" name="pasted-image.pdf" descr="pasted-image.pdf"/>
          <p:cNvPicPr>
            <a:picLocks noChangeAspect="1"/>
          </p:cNvPicPr>
          <p:nvPr/>
        </p:nvPicPr>
        <p:blipFill>
          <a:blip r:embed="rId4"/>
          <a:stretch>
            <a:fillRect/>
          </a:stretch>
        </p:blipFill>
        <p:spPr>
          <a:xfrm>
            <a:off x="9723360" y="247909"/>
            <a:ext cx="1835152" cy="341894"/>
          </a:xfrm>
          <a:prstGeom prst="rect">
            <a:avLst/>
          </a:prstGeom>
          <a:ln w="12700">
            <a:miter lim="400000"/>
          </a:ln>
        </p:spPr>
      </p:pic>
      <p:sp>
        <p:nvSpPr>
          <p:cNvPr id="5" name="优缺点"/>
          <p:cNvSpPr txBox="1"/>
          <p:nvPr/>
        </p:nvSpPr>
        <p:spPr>
          <a:xfrm>
            <a:off x="398353" y="134694"/>
            <a:ext cx="2754919" cy="86177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500">
                <a:solidFill>
                  <a:srgbClr val="FFFFFF"/>
                </a:solidFill>
              </a:defRPr>
            </a:lvl1pPr>
          </a:lstStyle>
          <a:p>
            <a:r>
              <a:rPr lang="zh-CN" altLang="en-US" dirty="0"/>
              <a:t>内存布局</a:t>
            </a:r>
            <a:r>
              <a:rPr lang="en-US" altLang="zh-CN" dirty="0"/>
              <a:t>-</a:t>
            </a:r>
            <a:r>
              <a:rPr lang="zh-CN" altLang="en-US" dirty="0"/>
              <a:t>直接内存</a:t>
            </a:r>
          </a:p>
          <a:p>
            <a:endParaRPr dirty="0"/>
          </a:p>
        </p:txBody>
      </p:sp>
      <p:sp>
        <p:nvSpPr>
          <p:cNvPr id="2" name="AutoShape 2" descr="8c9d65e2bbb4b498feca42616e99192_643fd075f3a56abc0515"/>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a84ee5e2e3740a28043e9dc9134e954_ea4aad037d44b1cccc60"/>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a:extLst>
              <a:ext uri="{FF2B5EF4-FFF2-40B4-BE49-F238E27FC236}">
                <a16:creationId xmlns:a16="http://schemas.microsoft.com/office/drawing/2014/main" id="{34581722-FED3-4A9D-8C8A-6F392E2CE5C5}"/>
              </a:ext>
            </a:extLst>
          </p:cNvPr>
          <p:cNvSpPr/>
          <p:nvPr/>
        </p:nvSpPr>
        <p:spPr>
          <a:xfrm>
            <a:off x="1106311" y="1508863"/>
            <a:ext cx="6096000" cy="1754326"/>
          </a:xfrm>
          <a:prstGeom prst="rect">
            <a:avLst/>
          </a:prstGeom>
        </p:spPr>
        <p:txBody>
          <a:bodyPr>
            <a:spAutoFit/>
          </a:bodyPr>
          <a:lstStyle/>
          <a:p>
            <a:r>
              <a:rPr lang="zh-CN" altLang="zh-CN" dirty="0">
                <a:ea typeface="等线" panose="02010600030101010101" pitchFamily="2" charset="-122"/>
                <a:cs typeface="Times New Roman" panose="02020603050405020304" pitchFamily="18" charset="0"/>
              </a:rPr>
              <a:t>在</a:t>
            </a:r>
            <a:r>
              <a:rPr lang="en-US" altLang="zh-CN" dirty="0">
                <a:ea typeface="等线" panose="02010600030101010101" pitchFamily="2" charset="-122"/>
                <a:cs typeface="Times New Roman" panose="02020603050405020304" pitchFamily="18" charset="0"/>
              </a:rPr>
              <a:t>JDK 1.4</a:t>
            </a:r>
            <a:r>
              <a:rPr lang="zh-CN" altLang="zh-CN" dirty="0">
                <a:ea typeface="等线" panose="02010600030101010101" pitchFamily="2" charset="-122"/>
                <a:cs typeface="Times New Roman" panose="02020603050405020304" pitchFamily="18" charset="0"/>
              </a:rPr>
              <a:t>中新加入了</a:t>
            </a:r>
            <a:r>
              <a:rPr lang="en-US" altLang="zh-CN" dirty="0">
                <a:ea typeface="等线" panose="02010600030101010101" pitchFamily="2" charset="-122"/>
                <a:cs typeface="Times New Roman" panose="02020603050405020304" pitchFamily="18" charset="0"/>
              </a:rPr>
              <a:t>NIO</a:t>
            </a:r>
            <a:r>
              <a:rPr lang="zh-CN" altLang="zh-CN" dirty="0">
                <a:ea typeface="等线" panose="02010600030101010101" pitchFamily="2" charset="-122"/>
                <a:cs typeface="Times New Roman" panose="02020603050405020304" pitchFamily="18" charset="0"/>
              </a:rPr>
              <a:t>（</a:t>
            </a:r>
            <a:r>
              <a:rPr lang="en-US" altLang="zh-CN" dirty="0">
                <a:ea typeface="等线" panose="02010600030101010101" pitchFamily="2" charset="-122"/>
                <a:cs typeface="Times New Roman" panose="02020603050405020304" pitchFamily="18" charset="0"/>
              </a:rPr>
              <a:t>New </a:t>
            </a:r>
            <a:r>
              <a:rPr lang="en-US" altLang="zh-CN" dirty="0" err="1">
                <a:ea typeface="等线" panose="02010600030101010101" pitchFamily="2" charset="-122"/>
                <a:cs typeface="Times New Roman" panose="02020603050405020304" pitchFamily="18" charset="0"/>
              </a:rPr>
              <a:t>Input/Output</a:t>
            </a:r>
            <a:r>
              <a:rPr lang="zh-CN" altLang="zh-CN" dirty="0">
                <a:ea typeface="等线" panose="02010600030101010101" pitchFamily="2" charset="-122"/>
                <a:cs typeface="Times New Roman" panose="02020603050405020304" pitchFamily="18" charset="0"/>
              </a:rPr>
              <a:t>）类，引入了一种基于通道（</a:t>
            </a:r>
            <a:r>
              <a:rPr lang="en-US" altLang="zh-CN" dirty="0">
                <a:ea typeface="等线" panose="02010600030101010101" pitchFamily="2" charset="-122"/>
                <a:cs typeface="Times New Roman" panose="02020603050405020304" pitchFamily="18" charset="0"/>
              </a:rPr>
              <a:t>Channel</a:t>
            </a:r>
            <a:r>
              <a:rPr lang="zh-CN" altLang="zh-CN" dirty="0">
                <a:ea typeface="等线" panose="02010600030101010101" pitchFamily="2" charset="-122"/>
                <a:cs typeface="Times New Roman" panose="02020603050405020304" pitchFamily="18" charset="0"/>
              </a:rPr>
              <a:t>）与缓 冲区（</a:t>
            </a:r>
            <a:r>
              <a:rPr lang="en-US" altLang="zh-CN" dirty="0">
                <a:ea typeface="等线" panose="02010600030101010101" pitchFamily="2" charset="-122"/>
                <a:cs typeface="Times New Roman" panose="02020603050405020304" pitchFamily="18" charset="0"/>
              </a:rPr>
              <a:t>Buffer</a:t>
            </a:r>
            <a:r>
              <a:rPr lang="zh-CN" altLang="zh-CN" dirty="0">
                <a:ea typeface="等线" panose="02010600030101010101" pitchFamily="2" charset="-122"/>
                <a:cs typeface="Times New Roman" panose="02020603050405020304" pitchFamily="18" charset="0"/>
              </a:rPr>
              <a:t>）的</a:t>
            </a:r>
            <a:r>
              <a:rPr lang="en-US" altLang="zh-CN" dirty="0">
                <a:ea typeface="等线" panose="02010600030101010101" pitchFamily="2" charset="-122"/>
                <a:cs typeface="Times New Roman" panose="02020603050405020304" pitchFamily="18" charset="0"/>
              </a:rPr>
              <a:t>I/O</a:t>
            </a:r>
            <a:r>
              <a:rPr lang="zh-CN" altLang="zh-CN" dirty="0">
                <a:ea typeface="等线" panose="02010600030101010101" pitchFamily="2" charset="-122"/>
                <a:cs typeface="Times New Roman" panose="02020603050405020304" pitchFamily="18" charset="0"/>
              </a:rPr>
              <a:t>方式，它可以使用</a:t>
            </a:r>
            <a:r>
              <a:rPr lang="en-US" altLang="zh-CN" dirty="0">
                <a:ea typeface="等线" panose="02010600030101010101" pitchFamily="2" charset="-122"/>
                <a:cs typeface="Times New Roman" panose="02020603050405020304" pitchFamily="18" charset="0"/>
              </a:rPr>
              <a:t>Native</a:t>
            </a:r>
            <a:r>
              <a:rPr lang="zh-CN" altLang="zh-CN" dirty="0">
                <a:ea typeface="等线" panose="02010600030101010101" pitchFamily="2" charset="-122"/>
                <a:cs typeface="Times New Roman" panose="02020603050405020304" pitchFamily="18" charset="0"/>
              </a:rPr>
              <a:t>函数库直接分配堆外内存，然后通过一个存储 在</a:t>
            </a:r>
            <a:r>
              <a:rPr lang="en-US" altLang="zh-CN" dirty="0">
                <a:ea typeface="等线" panose="02010600030101010101" pitchFamily="2" charset="-122"/>
                <a:cs typeface="Times New Roman" panose="02020603050405020304" pitchFamily="18" charset="0"/>
              </a:rPr>
              <a:t>Java</a:t>
            </a:r>
            <a:r>
              <a:rPr lang="zh-CN" altLang="zh-CN" dirty="0">
                <a:ea typeface="等线" panose="02010600030101010101" pitchFamily="2" charset="-122"/>
                <a:cs typeface="Times New Roman" panose="02020603050405020304" pitchFamily="18" charset="0"/>
              </a:rPr>
              <a:t>堆中的</a:t>
            </a:r>
            <a:r>
              <a:rPr lang="en-US" altLang="zh-CN" dirty="0" err="1">
                <a:ea typeface="等线" panose="02010600030101010101" pitchFamily="2" charset="-122"/>
                <a:cs typeface="Times New Roman" panose="02020603050405020304" pitchFamily="18" charset="0"/>
              </a:rPr>
              <a:t>DirectByteBuffer</a:t>
            </a:r>
            <a:r>
              <a:rPr lang="zh-CN" altLang="zh-CN" dirty="0">
                <a:ea typeface="等线" panose="02010600030101010101" pitchFamily="2" charset="-122"/>
                <a:cs typeface="Times New Roman" panose="02020603050405020304" pitchFamily="18" charset="0"/>
              </a:rPr>
              <a:t>对象作为这块内存的引用进行操作。这样能在一些场景中显著 提高性能，因为避免了在</a:t>
            </a:r>
            <a:r>
              <a:rPr lang="en-US" altLang="zh-CN" dirty="0">
                <a:ea typeface="等线" panose="02010600030101010101" pitchFamily="2" charset="-122"/>
                <a:cs typeface="Times New Roman" panose="02020603050405020304" pitchFamily="18" charset="0"/>
              </a:rPr>
              <a:t>Java</a:t>
            </a:r>
            <a:r>
              <a:rPr lang="zh-CN" altLang="zh-CN" dirty="0">
                <a:ea typeface="等线" panose="02010600030101010101" pitchFamily="2" charset="-122"/>
                <a:cs typeface="Times New Roman" panose="02020603050405020304" pitchFamily="18" charset="0"/>
              </a:rPr>
              <a:t>堆和</a:t>
            </a:r>
            <a:r>
              <a:rPr lang="en-US" altLang="zh-CN" dirty="0">
                <a:ea typeface="等线" panose="02010600030101010101" pitchFamily="2" charset="-122"/>
                <a:cs typeface="Times New Roman" panose="02020603050405020304" pitchFamily="18" charset="0"/>
              </a:rPr>
              <a:t>Native</a:t>
            </a:r>
            <a:r>
              <a:rPr lang="zh-CN" altLang="zh-CN" dirty="0">
                <a:ea typeface="等线" panose="02010600030101010101" pitchFamily="2" charset="-122"/>
                <a:cs typeface="Times New Roman" panose="02020603050405020304" pitchFamily="18" charset="0"/>
              </a:rPr>
              <a:t>堆中来回复制数据</a:t>
            </a:r>
            <a:endParaRPr lang="zh-CN" altLang="en-US" dirty="0"/>
          </a:p>
        </p:txBody>
      </p:sp>
    </p:spTree>
    <p:extLst>
      <p:ext uri="{BB962C8B-B14F-4D97-AF65-F5344CB8AC3E}">
        <p14:creationId xmlns:p14="http://schemas.microsoft.com/office/powerpoint/2010/main" val="223541756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asted-image.pdf" descr="pasted-image.pdf"/>
          <p:cNvPicPr>
            <a:picLocks noChangeAspect="1"/>
          </p:cNvPicPr>
          <p:nvPr/>
        </p:nvPicPr>
        <p:blipFill>
          <a:blip r:embed="rId3"/>
          <a:srcRect b="82595"/>
          <a:stretch>
            <a:fillRect/>
          </a:stretch>
        </p:blipFill>
        <p:spPr>
          <a:xfrm>
            <a:off x="0" y="-18922"/>
            <a:ext cx="12191921" cy="799634"/>
          </a:xfrm>
          <a:prstGeom prst="rect">
            <a:avLst/>
          </a:prstGeom>
          <a:ln w="12700">
            <a:miter lim="400000"/>
          </a:ln>
        </p:spPr>
      </p:pic>
      <p:pic>
        <p:nvPicPr>
          <p:cNvPr id="137" name="pasted-image.pdf" descr="pasted-image.pdf"/>
          <p:cNvPicPr>
            <a:picLocks noChangeAspect="1"/>
          </p:cNvPicPr>
          <p:nvPr/>
        </p:nvPicPr>
        <p:blipFill>
          <a:blip r:embed="rId4"/>
          <a:stretch>
            <a:fillRect/>
          </a:stretch>
        </p:blipFill>
        <p:spPr>
          <a:xfrm>
            <a:off x="9723360" y="247909"/>
            <a:ext cx="1835152" cy="341894"/>
          </a:xfrm>
          <a:prstGeom prst="rect">
            <a:avLst/>
          </a:prstGeom>
          <a:ln w="12700">
            <a:miter lim="400000"/>
          </a:ln>
        </p:spPr>
      </p:pic>
      <p:sp>
        <p:nvSpPr>
          <p:cNvPr id="5" name="优缺点"/>
          <p:cNvSpPr txBox="1"/>
          <p:nvPr/>
        </p:nvSpPr>
        <p:spPr>
          <a:xfrm>
            <a:off x="398353" y="134694"/>
            <a:ext cx="1793118" cy="47705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500">
                <a:solidFill>
                  <a:srgbClr val="FFFFFF"/>
                </a:solidFill>
              </a:defRPr>
            </a:lvl1pPr>
          </a:lstStyle>
          <a:p>
            <a:r>
              <a:rPr lang="zh-CN" altLang="en-US" dirty="0"/>
              <a:t>内存布局</a:t>
            </a:r>
            <a:r>
              <a:rPr lang="en-US" altLang="zh-CN" dirty="0"/>
              <a:t>-</a:t>
            </a:r>
            <a:r>
              <a:rPr lang="zh-CN" altLang="en-US" dirty="0"/>
              <a:t>堆</a:t>
            </a:r>
            <a:endParaRPr dirty="0"/>
          </a:p>
        </p:txBody>
      </p:sp>
      <p:sp>
        <p:nvSpPr>
          <p:cNvPr id="2" name="AutoShape 2" descr="8c9d65e2bbb4b498feca42616e99192_643fd075f3a56abc0515"/>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a84ee5e2e3740a28043e9dc9134e954_ea4aad037d44b1cccc60"/>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a:extLst>
              <a:ext uri="{FF2B5EF4-FFF2-40B4-BE49-F238E27FC236}">
                <a16:creationId xmlns:a16="http://schemas.microsoft.com/office/drawing/2014/main" id="{4CF6238C-6914-4711-8E98-580643C792B0}"/>
              </a:ext>
            </a:extLst>
          </p:cNvPr>
          <p:cNvPicPr>
            <a:picLocks noChangeAspect="1"/>
          </p:cNvPicPr>
          <p:nvPr/>
        </p:nvPicPr>
        <p:blipFill>
          <a:blip r:embed="rId5"/>
          <a:stretch>
            <a:fillRect/>
          </a:stretch>
        </p:blipFill>
        <p:spPr>
          <a:xfrm>
            <a:off x="1768298" y="1429631"/>
            <a:ext cx="5381625" cy="2486025"/>
          </a:xfrm>
          <a:prstGeom prst="rect">
            <a:avLst/>
          </a:prstGeom>
        </p:spPr>
      </p:pic>
      <p:sp>
        <p:nvSpPr>
          <p:cNvPr id="8" name="文本框 7">
            <a:extLst>
              <a:ext uri="{FF2B5EF4-FFF2-40B4-BE49-F238E27FC236}">
                <a16:creationId xmlns:a16="http://schemas.microsoft.com/office/drawing/2014/main" id="{D2B9345C-6360-4DDE-9D3D-58EE0989AD41}"/>
              </a:ext>
            </a:extLst>
          </p:cNvPr>
          <p:cNvSpPr txBox="1"/>
          <p:nvPr/>
        </p:nvSpPr>
        <p:spPr>
          <a:xfrm>
            <a:off x="906681" y="4564575"/>
            <a:ext cx="7238518"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US" altLang="zh-CN" dirty="0"/>
              <a:t>Java</a:t>
            </a:r>
            <a:r>
              <a:rPr lang="zh-CN" altLang="en-US" dirty="0"/>
              <a:t>堆是垃圾收集器管理的主要区域，因此很多时候也被称做“</a:t>
            </a:r>
            <a:r>
              <a:rPr lang="en-US" altLang="zh-CN" dirty="0"/>
              <a:t>GC</a:t>
            </a:r>
            <a:r>
              <a:rPr lang="zh-CN" altLang="en-US" dirty="0"/>
              <a:t>堆”。 </a:t>
            </a:r>
            <a:endParaRPr lang="en-US" altLang="zh-CN" dirty="0"/>
          </a:p>
          <a:p>
            <a:r>
              <a:rPr lang="zh-CN" altLang="en-US" dirty="0"/>
              <a:t>从内存回收的角度来看，由于现在收集器基 本都采用分代收集算法，</a:t>
            </a:r>
            <a:endParaRPr lang="en-US" altLang="zh-CN" dirty="0"/>
          </a:p>
          <a:p>
            <a:r>
              <a:rPr lang="zh-CN" altLang="en-US" dirty="0"/>
              <a:t>所以</a:t>
            </a:r>
            <a:r>
              <a:rPr lang="en-US" altLang="zh-CN" dirty="0"/>
              <a:t>Java</a:t>
            </a:r>
            <a:r>
              <a:rPr lang="zh-CN" altLang="en-US" dirty="0"/>
              <a:t>堆中还可以细分为：新生代和老年代；</a:t>
            </a:r>
            <a:endParaRPr lang="en-US" altLang="zh-CN" dirty="0"/>
          </a:p>
          <a:p>
            <a:r>
              <a:rPr lang="zh-CN" altLang="en-US" dirty="0"/>
              <a:t>再细致一点的有 </a:t>
            </a:r>
            <a:r>
              <a:rPr lang="en-US" altLang="zh-CN" dirty="0"/>
              <a:t>Eden</a:t>
            </a:r>
            <a:r>
              <a:rPr lang="zh-CN" altLang="en-US" dirty="0"/>
              <a:t>空间、</a:t>
            </a:r>
            <a:r>
              <a:rPr lang="en-US" altLang="zh-CN" dirty="0"/>
              <a:t>From Survivor</a:t>
            </a:r>
            <a:r>
              <a:rPr lang="zh-CN" altLang="en-US" dirty="0"/>
              <a:t>空间、</a:t>
            </a:r>
            <a:r>
              <a:rPr lang="en-US" altLang="zh-CN" dirty="0"/>
              <a:t>To Survivor</a:t>
            </a:r>
            <a:r>
              <a:rPr lang="zh-CN" altLang="en-US" dirty="0"/>
              <a:t>空间等。</a:t>
            </a:r>
            <a:endParaRPr lang="en-US" altLang="zh-CN" dirty="0"/>
          </a:p>
          <a:p>
            <a:r>
              <a:rPr lang="zh-CN" altLang="zh-CN" dirty="0"/>
              <a:t>内存分配的角度来看，线程共享的</a:t>
            </a:r>
            <a:r>
              <a:rPr lang="en-US" altLang="zh-CN" dirty="0"/>
              <a:t> Java</a:t>
            </a:r>
            <a:r>
              <a:rPr lang="zh-CN" altLang="zh-CN" dirty="0"/>
              <a:t>堆中可能划分出多个线程私有的</a:t>
            </a:r>
            <a:endParaRPr lang="en-US" altLang="zh-CN" dirty="0"/>
          </a:p>
          <a:p>
            <a:r>
              <a:rPr lang="zh-CN" altLang="zh-CN" dirty="0"/>
              <a:t>分配缓冲区（</a:t>
            </a:r>
            <a:r>
              <a:rPr lang="en-US" altLang="zh-CN" dirty="0"/>
              <a:t>Thread Local Allocation </a:t>
            </a:r>
            <a:r>
              <a:rPr lang="en-US" altLang="zh-CN" dirty="0" err="1"/>
              <a:t>Buffer,TLAB</a:t>
            </a:r>
            <a:r>
              <a:rPr lang="zh-CN" altLang="zh-CN" dirty="0"/>
              <a:t>）。</a:t>
            </a:r>
          </a:p>
          <a:p>
            <a:endParaRPr kumimoji="0" lang="zh-CN" altLang="en-US" sz="18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155010223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asted-image.pdf" descr="pasted-image.pdf"/>
          <p:cNvPicPr>
            <a:picLocks noChangeAspect="1"/>
          </p:cNvPicPr>
          <p:nvPr/>
        </p:nvPicPr>
        <p:blipFill>
          <a:blip r:embed="rId3"/>
          <a:srcRect b="82595"/>
          <a:stretch>
            <a:fillRect/>
          </a:stretch>
        </p:blipFill>
        <p:spPr>
          <a:xfrm>
            <a:off x="0" y="-18922"/>
            <a:ext cx="12191921" cy="799634"/>
          </a:xfrm>
          <a:prstGeom prst="rect">
            <a:avLst/>
          </a:prstGeom>
          <a:ln w="12700">
            <a:miter lim="400000"/>
          </a:ln>
        </p:spPr>
      </p:pic>
      <p:pic>
        <p:nvPicPr>
          <p:cNvPr id="137" name="pasted-image.pdf" descr="pasted-image.pdf"/>
          <p:cNvPicPr>
            <a:picLocks noChangeAspect="1"/>
          </p:cNvPicPr>
          <p:nvPr/>
        </p:nvPicPr>
        <p:blipFill>
          <a:blip r:embed="rId4"/>
          <a:stretch>
            <a:fillRect/>
          </a:stretch>
        </p:blipFill>
        <p:spPr>
          <a:xfrm>
            <a:off x="9723360" y="247909"/>
            <a:ext cx="1835152" cy="341894"/>
          </a:xfrm>
          <a:prstGeom prst="rect">
            <a:avLst/>
          </a:prstGeom>
          <a:ln w="12700">
            <a:miter lim="400000"/>
          </a:ln>
        </p:spPr>
      </p:pic>
      <p:sp>
        <p:nvSpPr>
          <p:cNvPr id="5" name="优缺点"/>
          <p:cNvSpPr txBox="1"/>
          <p:nvPr/>
        </p:nvSpPr>
        <p:spPr>
          <a:xfrm>
            <a:off x="398353" y="134694"/>
            <a:ext cx="2487217" cy="47705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500">
                <a:solidFill>
                  <a:srgbClr val="FFFFFF"/>
                </a:solidFill>
              </a:defRPr>
            </a:lvl1pPr>
          </a:lstStyle>
          <a:p>
            <a:r>
              <a:rPr lang="zh-CN" altLang="en-US" dirty="0"/>
              <a:t>内存布局</a:t>
            </a:r>
            <a:r>
              <a:rPr lang="en-US" altLang="zh-CN" dirty="0"/>
              <a:t>-GC</a:t>
            </a:r>
            <a:r>
              <a:rPr lang="zh-CN" altLang="en-US" dirty="0"/>
              <a:t>流程</a:t>
            </a:r>
            <a:endParaRPr dirty="0"/>
          </a:p>
        </p:txBody>
      </p:sp>
      <p:sp>
        <p:nvSpPr>
          <p:cNvPr id="2" name="AutoShape 2" descr="8c9d65e2bbb4b498feca42616e99192_643fd075f3a56abc0515"/>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a84ee5e2e3740a28043e9dc9134e954_ea4aad037d44b1cccc60"/>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p:cNvPicPr>
            <a:picLocks noChangeAspect="1"/>
          </p:cNvPicPr>
          <p:nvPr/>
        </p:nvPicPr>
        <p:blipFill>
          <a:blip r:embed="rId5"/>
          <a:stretch>
            <a:fillRect/>
          </a:stretch>
        </p:blipFill>
        <p:spPr>
          <a:xfrm>
            <a:off x="457200" y="952034"/>
            <a:ext cx="6950808" cy="5717458"/>
          </a:xfrm>
          <a:prstGeom prst="rect">
            <a:avLst/>
          </a:prstGeom>
        </p:spPr>
      </p:pic>
    </p:spTree>
    <p:extLst>
      <p:ext uri="{BB962C8B-B14F-4D97-AF65-F5344CB8AC3E}">
        <p14:creationId xmlns:p14="http://schemas.microsoft.com/office/powerpoint/2010/main" val="1222168770"/>
      </p:ext>
    </p:extLst>
  </p:cSld>
  <p:clrMapOvr>
    <a:masterClrMapping/>
  </p:clrMapOvr>
  <p:transition spd="med"/>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13502</TotalTime>
  <Words>1326</Words>
  <Application>Microsoft Office PowerPoint</Application>
  <PresentationFormat>宽屏</PresentationFormat>
  <Paragraphs>92</Paragraphs>
  <Slides>23</Slides>
  <Notes>22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PingFang SC Medium</vt:lpstr>
      <vt:lpstr>PingFang SC Regular</vt:lpstr>
      <vt:lpstr>PingFang SC Semibold</vt:lpstr>
      <vt:lpstr>Arial</vt:lpstr>
      <vt:lpstr>Calibri</vt:lpstr>
      <vt:lpstr>Calibri Light</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谭维明</cp:lastModifiedBy>
  <cp:revision>129</cp:revision>
  <dcterms:modified xsi:type="dcterms:W3CDTF">2019-06-04T08:30:37Z</dcterms:modified>
</cp:coreProperties>
</file>