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88" r:id="rId3"/>
    <p:sldId id="289" r:id="rId4"/>
    <p:sldId id="298" r:id="rId5"/>
    <p:sldId id="303" r:id="rId6"/>
    <p:sldId id="304" r:id="rId7"/>
    <p:sldId id="305" r:id="rId8"/>
    <p:sldId id="306" r:id="rId9"/>
    <p:sldId id="297" r:id="rId10"/>
    <p:sldId id="294" r:id="rId11"/>
    <p:sldId id="290" r:id="rId12"/>
    <p:sldId id="291" r:id="rId13"/>
    <p:sldId id="292" r:id="rId14"/>
    <p:sldId id="293" r:id="rId15"/>
    <p:sldId id="299" r:id="rId16"/>
    <p:sldId id="300" r:id="rId17"/>
    <p:sldId id="301" r:id="rId18"/>
    <p:sldId id="302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462" autoAdjust="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7199-265D-42F1-94C8-20DFA73AB2C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79D3-442E-4BC7-8AC6-820C46F02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816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对于一些小容量应用场景，可以使用单线程模型，但是对于高负载、大并发的应用却不合适，主要原因如下：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NIO</a:t>
            </a:r>
            <a:r>
              <a:rPr lang="zh-CN" altLang="en-US" dirty="0"/>
              <a:t>线程同时处理成百上千的链路，性能上无法支撑。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NIO</a:t>
            </a:r>
            <a:r>
              <a:rPr lang="zh-CN" altLang="en-US" dirty="0"/>
              <a:t>线程负载过重之后，处理速度将变慢，这会导致大量客户端连接超时，</a:t>
            </a:r>
            <a:endParaRPr lang="en-US" altLang="zh-CN" dirty="0"/>
          </a:p>
          <a:p>
            <a:r>
              <a:rPr lang="zh-CN" altLang="en-US" dirty="0"/>
              <a:t>      超时之后往往进行重发，导致大量消息积压和处理超时，</a:t>
            </a:r>
            <a:r>
              <a:rPr lang="en-US" altLang="zh-CN" dirty="0"/>
              <a:t>NIO</a:t>
            </a:r>
            <a:r>
              <a:rPr lang="zh-CN" altLang="en-US" dirty="0"/>
              <a:t>线程会成为系统的性能瓶颈；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单线程可靠性问题。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47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27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85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099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63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663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87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2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4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98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以一个餐饮为例，每一个人来就餐就是一个事件，他会先看一下菜单，然后点餐。就像一个网站会有很多的请求，要求服务器做一些事情。处理这些就餐事件的就需要我们的服务人员了。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在多线程处理的方式会是这样的：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一个人来就餐，一个服务员去服务，然后客人会看菜单，点菜。 服务员将菜单给后厨。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二个人来就餐，二个服务员去服务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五个人来就餐，五个服务员去服务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这个就是多线程的处理方式，一个事件到来，就会有一个线程服务。很显然这种方式在人少的情况下会有很好的用户体验，每个客人都感觉自己是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，专人服务的。如果餐厅一直这样同一时间最多来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个客人，这家餐厅是可以很好的服务下去的。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来了一个好消息，因为这家店的服务好，吃饭的人多了起来。同一时间会来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个客人，老板很开心，但是只有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个服务员，这样就不能一对一服务了，有些客人就要没有人管了。老板就又请了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个服务员，现在好了，又能每个人都受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待遇了。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越来越多的人对这家餐厅满意，客源又多了，同时来吃饭的人到了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人，老板高兴不起来了，再请服务员吧，占地方不说，还要开工钱，再请人就攒不到钱了。怎么办呢？老板想了想，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个服务员对付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个客人也是能对付过来的，服务员勤快点就好了，伺候完一个客人马上伺候另外一个，还是来得及的。综合考虑了一下，老板决定就使用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个服务人员的线程池啦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但是这样有一个比较严重的缺点就是，如果正在接受服务员服务的客人点菜很慢，其他的客人可能就要等好长时间了。有些火爆脾气的客人可能就等不了走人了。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板后来发现，客人点菜比较慢，大部服务员都在等着客人点菜，其实干的活不是太多。老板能当老板当然有点不一样的地方，终于发现了一个新的方法，那就是：当客人点菜的时候，服务员就可以去招呼其他客人了，等客人点好了菜，直接招呼一声“服务员”，马上就有个服务员过去服务。嘿嘿，然后在老板有了这个新的方法之后，就进行了一次裁员，只留了一个服务员！这就是用单个线程来做多线程的事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30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 </a:t>
            </a:r>
            <a:r>
              <a:rPr lang="en-US" altLang="zh-CN" dirty="0"/>
              <a:t>socket </a:t>
            </a:r>
            <a:r>
              <a:rPr lang="zh-CN" altLang="en-US" dirty="0"/>
              <a:t>被创建后，都会分配两个缓冲区，输入缓冲区和输出缓冲区。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write()/send()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并不立即向网络中传输数据，而是先将数据写入缓冲区中，再由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协议将数据从缓冲区发送到目标机器。一旦将数据写入到缓冲区，函数就可以成功返回，不管它们有没有到达目标机器，也不管它们何时被发送到网络，这些都是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协议负责的事情。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协议独立于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write()/send()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函数，数据有可能刚被写入缓冲区就发送到网络，也可能在缓冲区中不断积压，多次写入的数据被一次性发送到网络，这取决于当时的网络情况、当前线程是否空闲等诸多因素，不由程序员控制。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read()/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函数也是如此，也从输入缓冲区中读取数据，而不是直接从网络中读取。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11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69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45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65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9165-F53C-4E34-AF33-A46ABCA0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69E92-18DB-4F27-9236-61A5F83F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F5542-8E09-433D-8F75-620086E7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085B-2303-4861-ADFC-4121AD3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B06B-95D7-4168-9EB6-80DA4AE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2FBE-E200-495E-8EED-145A9F7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FE5F4-108E-4AB9-876F-4D0C3FCF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EDCE9-4196-4672-926F-48CE61D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6F821-DCCB-4DE4-B941-1850AD38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393A0-1282-40F0-B4DA-81A8CFED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74F27-797D-4F95-9076-663D84F35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5EBE5-1355-42D1-B321-B0495BDC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E7AE-D2ED-4038-A210-FF5F9771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FA66-24E0-43F3-A402-8EFC1B2B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6CD0-2155-4453-B7A7-750477E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8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752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8B59-9D3C-4E57-B874-CA746D9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EEDF-2F19-45CF-A3A0-18908988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8195-2B09-465C-A7C2-1CC636E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F9CB-8FFB-42A7-9EC9-C2DAE86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0DECD-C678-4A9A-9024-CDAAA47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A2FB-0CA8-4FD5-946D-8751360A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92A66-D35C-45D1-B9EF-0ACFB844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A8C4-5EB8-451A-A5A1-5A8C17C7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F25FA-2F61-4BCB-99A4-77E9BF70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F2E4E-3A56-41BF-89F0-F98DDE21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1631-58F8-4C71-934C-FD27C772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55655-C052-4E88-A4CF-5D6C33591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67CF1-8898-40F0-B639-CDF3B86D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1A4-93E1-4342-AB76-567A7BD2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5510E-957B-4271-9BA3-AC8288D0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35BEA-0F59-4E38-8CCB-664065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EE0F0-9CF3-4879-A4FA-E185B655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A6098-5090-4289-B185-1E844F7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3301F-2769-4601-BAC4-BD3CC757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D5554-4218-419C-AA1A-D815F580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33040-A40A-451F-A6BE-671E4696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AA646-9BFB-41A3-B660-F162ADF7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9DFD6-F84B-4D79-B7F9-25525F32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17CA0-1918-4727-B316-F58392D5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5DCC-F8EE-495A-BF10-32D27C4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483944-C47C-4662-AC3C-EDFEA06B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FF558B-884D-4FB6-A793-BD62148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0876E-6E49-4DF5-BE7D-9B76A66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CDF7E-147E-48A0-8BF7-90DE438F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CE750-5B58-49C4-8C2A-3B41FA9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EFA9A-3EB9-4654-B0FB-89CC80B6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22DC-52E0-4173-ACA7-6FC44C6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AF9D1-4DB5-403D-A4F8-A3338416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2CAC8-9804-4DF4-9A90-0A7679BD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3A312-8025-49FD-866E-F16E8342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AD865-7838-42A1-B2F0-21432E2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B9EC1-048D-4BAF-96B4-DA1EBEB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1811-6E36-4843-90A3-0BCD150D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2C60E-8C01-4F9F-BD05-3E54145F9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FA341-270D-4415-98B5-901416FD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EB355-1453-4055-98DC-06C5893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4BF13-BB2C-4635-89FC-C5609757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ACD0E-348D-4D1C-84E2-FAA048F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97239-2649-439E-BF68-A8AB177F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66744-2294-4F08-B247-760A5870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C7FD7-0DD1-4449-A5F6-E867C9F5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4E18-AF72-477F-A30D-6C77BD2DD321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260DF-0CA6-4386-8019-38437692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CC407-842D-4E57-914F-EC04D5A8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gee.cs.oswego.edu/dl/cpjslides/nio.pdf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7165365" y="1780796"/>
            <a:ext cx="5039182" cy="36905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572313" y="2816642"/>
            <a:ext cx="3297569" cy="113479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9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lang="en-US" altLang="zh-CN" sz="4500" dirty="0"/>
              <a:t>Reactor</a:t>
            </a:r>
            <a:r>
              <a:rPr lang="zh-CN" altLang="en-US" sz="4500" dirty="0"/>
              <a:t>模式</a:t>
            </a:r>
            <a:endParaRPr sz="900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 err="1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主讲人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：</a:t>
            </a:r>
            <a:r>
              <a:rPr lang="zh-CN" alt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谭维明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   </a:t>
            </a: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/>
              <a:t>时   间：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201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9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年</a:t>
            </a:r>
            <a:r>
              <a:rPr 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3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月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3" y="5887808"/>
            <a:ext cx="1706357" cy="317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496324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Reactor</a:t>
            </a:r>
            <a:r>
              <a:rPr lang="zh-CN" altLang="en-US" sz="2500" dirty="0"/>
              <a:t>线程模型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433F36-B017-4293-9577-8A142419DE9F}"/>
              </a:ext>
            </a:extLst>
          </p:cNvPr>
          <p:cNvSpPr txBox="1"/>
          <p:nvPr/>
        </p:nvSpPr>
        <p:spPr>
          <a:xfrm>
            <a:off x="1501423" y="1727200"/>
            <a:ext cx="4757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常见的</a:t>
            </a:r>
            <a:r>
              <a:rPr lang="en-US" altLang="zh-CN" dirty="0"/>
              <a:t>Reactor</a:t>
            </a:r>
            <a:r>
              <a:rPr lang="zh-CN" altLang="en-US" dirty="0"/>
              <a:t>线程模型有三种，分别如下：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Reactor</a:t>
            </a:r>
            <a:r>
              <a:rPr lang="zh-CN" altLang="en-US" dirty="0"/>
              <a:t>单线程模型；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Reactor</a:t>
            </a:r>
            <a:r>
              <a:rPr lang="zh-CN" altLang="en-US" dirty="0"/>
              <a:t>多线程模型；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主从</a:t>
            </a:r>
            <a:r>
              <a:rPr lang="en-US" altLang="zh-CN" dirty="0"/>
              <a:t>Reactor</a:t>
            </a:r>
            <a:r>
              <a:rPr lang="zh-CN" altLang="en-US" dirty="0"/>
              <a:t>多线程模型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3451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147272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Reactor</a:t>
            </a:r>
            <a:r>
              <a:rPr lang="zh-CN" altLang="en-US" sz="2800" dirty="0"/>
              <a:t>单线程模型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7F5168-843B-44FB-B6FB-CF871059E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949" y="1692275"/>
            <a:ext cx="5648325" cy="2457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C1E952-4598-428B-AE6E-4992CE7DEBE8}"/>
              </a:ext>
            </a:extLst>
          </p:cNvPr>
          <p:cNvSpPr txBox="1"/>
          <p:nvPr/>
        </p:nvSpPr>
        <p:spPr>
          <a:xfrm>
            <a:off x="790222" y="4981059"/>
            <a:ext cx="766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Reactor</a:t>
            </a:r>
            <a:r>
              <a:rPr lang="zh-CN" altLang="en-US" dirty="0"/>
              <a:t>单线程模型，指的是所有的</a:t>
            </a:r>
            <a:r>
              <a:rPr lang="en-US" altLang="zh-CN" dirty="0"/>
              <a:t>I/O</a:t>
            </a:r>
            <a:r>
              <a:rPr lang="zh-CN" altLang="en-US" dirty="0"/>
              <a:t>操作都在同一个</a:t>
            </a:r>
            <a:r>
              <a:rPr lang="en-US" altLang="zh-CN" dirty="0"/>
              <a:t>NIO</a:t>
            </a:r>
            <a:r>
              <a:rPr lang="zh-CN" altLang="en-US" dirty="0"/>
              <a:t>线程上面完成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108FF9-B315-4EEA-92F9-C61F0AE3C457}"/>
              </a:ext>
            </a:extLst>
          </p:cNvPr>
          <p:cNvSpPr txBox="1"/>
          <p:nvPr/>
        </p:nvSpPr>
        <p:spPr>
          <a:xfrm>
            <a:off x="869244" y="5621866"/>
            <a:ext cx="7000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，业务处理严重影响吞吐量，仅适用于业务处理能快速完成的场景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，不能充分利用多核资源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，单线程可靠问题</a:t>
            </a:r>
          </a:p>
        </p:txBody>
      </p:sp>
    </p:spTree>
    <p:extLst>
      <p:ext uri="{BB962C8B-B14F-4D97-AF65-F5344CB8AC3E}">
        <p14:creationId xmlns:p14="http://schemas.microsoft.com/office/powerpoint/2010/main" val="406289725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147272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Reactor</a:t>
            </a:r>
            <a:r>
              <a:rPr lang="zh-CN" altLang="en-US" sz="2800" dirty="0"/>
              <a:t>多线程模型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5D3BA0-6198-4AC7-8077-065670FD3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490" y="1174679"/>
            <a:ext cx="5819775" cy="3762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8A2731-D912-44BB-89EA-75C58A9955C8}"/>
              </a:ext>
            </a:extLst>
          </p:cNvPr>
          <p:cNvSpPr txBox="1"/>
          <p:nvPr/>
        </p:nvSpPr>
        <p:spPr>
          <a:xfrm>
            <a:off x="1036722" y="5043885"/>
            <a:ext cx="10118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Reactor</a:t>
            </a:r>
            <a:r>
              <a:rPr lang="zh-CN" altLang="en-US" dirty="0"/>
              <a:t>多线程模型与单线程模型最大区别就是有一组</a:t>
            </a:r>
            <a:r>
              <a:rPr lang="en-US" altLang="zh-CN" dirty="0"/>
              <a:t>NIO</a:t>
            </a:r>
            <a:r>
              <a:rPr lang="zh-CN" altLang="en-US" dirty="0"/>
              <a:t>线程处理</a:t>
            </a:r>
            <a:r>
              <a:rPr lang="en-US" altLang="zh-CN" dirty="0"/>
              <a:t>I/O</a:t>
            </a:r>
            <a:r>
              <a:rPr lang="zh-CN" altLang="en-US" dirty="0"/>
              <a:t>操作，它的特点如下：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有一个专门的</a:t>
            </a:r>
            <a:r>
              <a:rPr lang="en-US" altLang="zh-CN" dirty="0"/>
              <a:t>NIO</a:t>
            </a:r>
            <a:r>
              <a:rPr lang="zh-CN" altLang="en-US" dirty="0"/>
              <a:t>线程</a:t>
            </a:r>
            <a:r>
              <a:rPr lang="en-US" altLang="zh-CN" dirty="0"/>
              <a:t>--acceptor</a:t>
            </a:r>
            <a:r>
              <a:rPr lang="zh-CN" altLang="en-US" dirty="0"/>
              <a:t>新城用于监听服务端，接收客户端的</a:t>
            </a:r>
            <a:r>
              <a:rPr lang="en-US" altLang="zh-CN" dirty="0"/>
              <a:t>TCP</a:t>
            </a:r>
            <a:r>
              <a:rPr lang="zh-CN" altLang="en-US" dirty="0"/>
              <a:t>连接请求；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  <a:r>
              <a:rPr lang="en-US" altLang="zh-CN" dirty="0"/>
              <a:t>--</a:t>
            </a:r>
            <a:r>
              <a:rPr lang="zh-CN" altLang="en-US" dirty="0"/>
              <a:t>读、写等由一个</a:t>
            </a:r>
            <a:r>
              <a:rPr lang="en-US" altLang="zh-CN" dirty="0"/>
              <a:t>NIO</a:t>
            </a:r>
            <a:r>
              <a:rPr lang="zh-CN" altLang="en-US" dirty="0"/>
              <a:t>线程池负责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NIO</a:t>
            </a:r>
            <a:r>
              <a:rPr lang="zh-CN" altLang="en-US" dirty="0"/>
              <a:t>线程可以同时处理</a:t>
            </a:r>
            <a:r>
              <a:rPr lang="en-US" altLang="zh-CN" dirty="0"/>
              <a:t>N</a:t>
            </a:r>
            <a:r>
              <a:rPr lang="zh-CN" altLang="en-US" dirty="0"/>
              <a:t>条链路，但是</a:t>
            </a:r>
            <a:r>
              <a:rPr lang="en-US" altLang="zh-CN" dirty="0"/>
              <a:t>1</a:t>
            </a:r>
            <a:r>
              <a:rPr lang="zh-CN" altLang="en-US" dirty="0"/>
              <a:t>个链路只对应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NIO</a:t>
            </a:r>
            <a:r>
              <a:rPr lang="zh-CN" altLang="en-US" dirty="0"/>
              <a:t>线程，防止发生并发操作问题。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F033BF-C539-4CA4-B5C8-18E27876421C}"/>
              </a:ext>
            </a:extLst>
          </p:cNvPr>
          <p:cNvSpPr txBox="1"/>
          <p:nvPr/>
        </p:nvSpPr>
        <p:spPr>
          <a:xfrm>
            <a:off x="1036722" y="6336547"/>
            <a:ext cx="1153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单独一个</a:t>
            </a:r>
            <a:r>
              <a:rPr lang="en-US" altLang="zh-CN" dirty="0"/>
              <a:t>Acceptor</a:t>
            </a:r>
            <a:r>
              <a:rPr lang="zh-CN" altLang="en-US" dirty="0"/>
              <a:t>线程可能会存在性能不足问题</a:t>
            </a:r>
          </a:p>
        </p:txBody>
      </p:sp>
    </p:spTree>
    <p:extLst>
      <p:ext uri="{BB962C8B-B14F-4D97-AF65-F5344CB8AC3E}">
        <p14:creationId xmlns:p14="http://schemas.microsoft.com/office/powerpoint/2010/main" val="421232879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86541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/>
              <a:t>主从</a:t>
            </a:r>
            <a:r>
              <a:rPr lang="en-US" altLang="zh-CN" sz="2800" dirty="0"/>
              <a:t>Reactor</a:t>
            </a:r>
            <a:r>
              <a:rPr lang="zh-CN" altLang="en-US" sz="2800" dirty="0"/>
              <a:t>多线程模型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8A2731-D912-44BB-89EA-75C58A9955C8}"/>
              </a:ext>
            </a:extLst>
          </p:cNvPr>
          <p:cNvSpPr txBox="1"/>
          <p:nvPr/>
        </p:nvSpPr>
        <p:spPr>
          <a:xfrm>
            <a:off x="1036722" y="5139821"/>
            <a:ext cx="885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服务端用于接收客户端连接的不再是</a:t>
            </a:r>
            <a:r>
              <a:rPr lang="en-US" altLang="zh-CN" dirty="0"/>
              <a:t>1</a:t>
            </a:r>
            <a:r>
              <a:rPr lang="zh-CN" altLang="en-US" dirty="0"/>
              <a:t>个单独的</a:t>
            </a:r>
            <a:r>
              <a:rPr lang="en-US" altLang="zh-CN" dirty="0"/>
              <a:t>NIO</a:t>
            </a:r>
            <a:r>
              <a:rPr lang="zh-CN" altLang="en-US" dirty="0"/>
              <a:t>线程，而是一个独立的</a:t>
            </a:r>
            <a:r>
              <a:rPr lang="en-US" altLang="zh-CN" dirty="0"/>
              <a:t>NIO</a:t>
            </a:r>
            <a:r>
              <a:rPr lang="zh-CN" altLang="en-US" dirty="0"/>
              <a:t>线程池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F033BF-C539-4CA4-B5C8-18E27876421C}"/>
              </a:ext>
            </a:extLst>
          </p:cNvPr>
          <p:cNvSpPr txBox="1"/>
          <p:nvPr/>
        </p:nvSpPr>
        <p:spPr>
          <a:xfrm>
            <a:off x="1036722" y="5923248"/>
            <a:ext cx="1153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通常，</a:t>
            </a:r>
            <a:r>
              <a:rPr lang="en-US" altLang="zh-CN" dirty="0" err="1"/>
              <a:t>subReactor</a:t>
            </a:r>
            <a:r>
              <a:rPr lang="zh-CN" altLang="en-US" dirty="0"/>
              <a:t>个数上可与</a:t>
            </a:r>
            <a:r>
              <a:rPr lang="en-US" altLang="zh-CN" dirty="0"/>
              <a:t>CPU</a:t>
            </a:r>
            <a:r>
              <a:rPr lang="zh-CN" altLang="en-US" dirty="0"/>
              <a:t>个数等同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89C763-7864-45F0-A4D5-676F6D232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014" y="1174679"/>
            <a:ext cx="5867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245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433F36-B017-4293-9577-8A142419DE9F}"/>
              </a:ext>
            </a:extLst>
          </p:cNvPr>
          <p:cNvSpPr txBox="1"/>
          <p:nvPr/>
        </p:nvSpPr>
        <p:spPr>
          <a:xfrm>
            <a:off x="572313" y="1600555"/>
            <a:ext cx="114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 NIO</a:t>
            </a:r>
            <a:r>
              <a:rPr lang="zh-CN" altLang="en-US" dirty="0"/>
              <a:t>构建</a:t>
            </a:r>
            <a:r>
              <a:rPr lang="en-US" altLang="zh-CN" dirty="0"/>
              <a:t>Reactor</a:t>
            </a:r>
            <a:r>
              <a:rPr lang="zh-CN" altLang="en-US" dirty="0"/>
              <a:t>模式，</a:t>
            </a:r>
            <a:r>
              <a:rPr lang="en-US" altLang="zh-CN" dirty="0"/>
              <a:t>Doug Lea</a:t>
            </a:r>
            <a:r>
              <a:rPr lang="zh-CN" altLang="en-US" dirty="0"/>
              <a:t>（就是那位让人无限景仰的大爷）在“</a:t>
            </a:r>
            <a:r>
              <a:rPr lang="en-US" altLang="zh-CN" dirty="0">
                <a:hlinkClick r:id="rId5"/>
              </a:rPr>
              <a:t>Scalable IO in Java</a:t>
            </a:r>
            <a:r>
              <a:rPr lang="en-US" altLang="zh-CN" dirty="0"/>
              <a:t>”</a:t>
            </a:r>
            <a:r>
              <a:rPr lang="zh-CN" altLang="en-US" dirty="0"/>
              <a:t>中给了很好的阐述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EFB7B9-B912-4FAD-979E-5331D9F8A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977" y="1969887"/>
            <a:ext cx="8334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057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55F454-BE22-4C24-9E93-3166F4E75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047" y="1323975"/>
            <a:ext cx="8505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755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6B43FD8-5CE6-45E5-9039-AB165BD3F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943" y="1745877"/>
            <a:ext cx="8239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1197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1C5893-D532-4D92-9163-6B5619BD5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385" y="1221742"/>
            <a:ext cx="8439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8507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代码实现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9EC5DF-C08D-426A-838E-A9EFEBDC6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972" y="1276069"/>
            <a:ext cx="7400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158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3878" y="2463896"/>
            <a:ext cx="1919538" cy="11291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5019770" y="4289192"/>
            <a:ext cx="2616101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sz="4000"/>
              <a:t>感谢聆听！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692497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905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讲到高性能</a:t>
            </a:r>
            <a:r>
              <a:rPr lang="en-US" altLang="zh-CN" dirty="0"/>
              <a:t>IO</a:t>
            </a:r>
            <a:r>
              <a:rPr lang="zh-CN" altLang="en-US" dirty="0"/>
              <a:t>绕不开</a:t>
            </a:r>
            <a:r>
              <a:rPr lang="en-US" altLang="zh-CN" dirty="0"/>
              <a:t>Reactor</a:t>
            </a:r>
            <a:r>
              <a:rPr lang="zh-CN" altLang="en-US" dirty="0"/>
              <a:t>模式，它是大多数</a:t>
            </a:r>
            <a:r>
              <a:rPr lang="en-US" altLang="zh-CN" dirty="0"/>
              <a:t>IO</a:t>
            </a:r>
            <a:r>
              <a:rPr lang="zh-CN" altLang="en-US" dirty="0"/>
              <a:t>相关组件如</a:t>
            </a:r>
            <a:r>
              <a:rPr lang="en-US" altLang="zh-CN" dirty="0" err="1"/>
              <a:t>Netty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在使用的</a:t>
            </a:r>
            <a:r>
              <a:rPr lang="en-US" altLang="zh-CN" dirty="0"/>
              <a:t>IO</a:t>
            </a:r>
            <a:r>
              <a:rPr lang="zh-CN" altLang="en-US" dirty="0"/>
              <a:t>模式，为什么需要这种模式，它是如何设计来解决高性能并发的呢？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93670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网络服务的基本结构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433F36-B017-4293-9577-8A142419DE9F}"/>
              </a:ext>
            </a:extLst>
          </p:cNvPr>
          <p:cNvSpPr txBox="1"/>
          <p:nvPr/>
        </p:nvSpPr>
        <p:spPr>
          <a:xfrm>
            <a:off x="1501423" y="1727200"/>
            <a:ext cx="9046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当今网络上的各种基于</a:t>
            </a:r>
            <a:r>
              <a:rPr lang="en-US" altLang="zh-CN" dirty="0"/>
              <a:t>TCP/IP</a:t>
            </a:r>
            <a:r>
              <a:rPr lang="zh-CN" altLang="en-US" dirty="0"/>
              <a:t>的应用服务，其对</a:t>
            </a:r>
            <a:r>
              <a:rPr lang="en-US" altLang="zh-CN" dirty="0"/>
              <a:t>1</a:t>
            </a:r>
            <a:r>
              <a:rPr lang="zh-CN" altLang="en-US" dirty="0"/>
              <a:t>次请求的处理过程的本质流程结构均为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从底层</a:t>
            </a:r>
            <a:r>
              <a:rPr lang="en-US" altLang="zh-CN" dirty="0"/>
              <a:t>IO</a:t>
            </a:r>
            <a:r>
              <a:rPr lang="zh-CN" altLang="en-US" dirty="0"/>
              <a:t>读取字节请求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把读取后的字节请求进行解码成为自己的业务请求对象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把解码后的业务请求对象进行业务处理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把处理后的响应编码为底层</a:t>
            </a:r>
            <a:r>
              <a:rPr lang="en-US" altLang="zh-CN" dirty="0"/>
              <a:t>IO</a:t>
            </a:r>
            <a:r>
              <a:rPr lang="zh-CN" altLang="en-US" dirty="0"/>
              <a:t>可写入的字节响应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利用底层</a:t>
            </a:r>
            <a:r>
              <a:rPr lang="en-US" altLang="zh-CN" dirty="0"/>
              <a:t>IO</a:t>
            </a:r>
            <a:r>
              <a:rPr lang="zh-CN" altLang="en-US" dirty="0"/>
              <a:t>返回（发出）编码后的字节响应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367984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5136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478277" y="1600555"/>
            <a:ext cx="108029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最最原始的网络编程思路就是服务器用一个</a:t>
            </a:r>
            <a:r>
              <a:rPr lang="en-US" altLang="zh-CN" dirty="0"/>
              <a:t>while</a:t>
            </a:r>
            <a:r>
              <a:rPr lang="zh-CN" altLang="en-US" dirty="0"/>
              <a:t>循环，不断监听端口是否有新的套接字连接，如果有，</a:t>
            </a:r>
            <a:endParaRPr lang="en-US" altLang="zh-CN" dirty="0"/>
          </a:p>
          <a:p>
            <a:r>
              <a:rPr lang="zh-CN" altLang="en-US" dirty="0"/>
              <a:t>那么就调用一个处理函数处理，类似：</a:t>
            </a:r>
            <a:br>
              <a:rPr lang="zh-CN" altLang="en-US" dirty="0"/>
            </a:br>
            <a:r>
              <a:rPr lang="en-US" altLang="zh-CN" dirty="0"/>
              <a:t>while(true){ </a:t>
            </a:r>
            <a:br>
              <a:rPr lang="en-US" altLang="zh-CN" dirty="0"/>
            </a:br>
            <a:r>
              <a:rPr lang="en-US" altLang="zh-CN" dirty="0"/>
              <a:t>socket = accept(); </a:t>
            </a:r>
            <a:br>
              <a:rPr lang="en-US" altLang="zh-CN" dirty="0"/>
            </a:br>
            <a:r>
              <a:rPr lang="en-US" altLang="zh-CN" dirty="0"/>
              <a:t>handle(socket) </a:t>
            </a:r>
            <a:br>
              <a:rPr lang="en-US" altLang="zh-CN" dirty="0"/>
            </a:br>
            <a:r>
              <a:rPr lang="en-US" altLang="zh-CN" dirty="0"/>
              <a:t>} </a:t>
            </a:r>
            <a:br>
              <a:rPr lang="en-US" altLang="zh-CN" dirty="0"/>
            </a:br>
            <a:r>
              <a:rPr lang="zh-CN" altLang="en-US" dirty="0"/>
              <a:t>这种方法的最大问题是无法并发，效率太低，如果当前的请求没有处理完，那么后面的请求只能被阻塞，</a:t>
            </a:r>
            <a:endParaRPr lang="en-US" altLang="zh-CN" dirty="0"/>
          </a:p>
          <a:p>
            <a:r>
              <a:rPr lang="zh-CN" altLang="en-US" dirty="0"/>
              <a:t>服务器的吞吐量太低。</a:t>
            </a:r>
            <a:br>
              <a:rPr lang="zh-CN" altLang="en-US" dirty="0"/>
            </a:br>
            <a:r>
              <a:rPr lang="zh-CN" altLang="en-US" dirty="0"/>
              <a:t>之后，想到了使用多线程，也就是很经典的</a:t>
            </a:r>
            <a:r>
              <a:rPr lang="en-US" altLang="zh-CN" dirty="0"/>
              <a:t>connection per thread</a:t>
            </a:r>
            <a:r>
              <a:rPr lang="zh-CN" altLang="en-US" dirty="0"/>
              <a:t>，每一个连接用一个线程处理，类似：</a:t>
            </a:r>
            <a:br>
              <a:rPr lang="zh-CN" altLang="en-US" dirty="0"/>
            </a:br>
            <a:r>
              <a:rPr lang="en-US" altLang="zh-CN" dirty="0"/>
              <a:t>while(true){ </a:t>
            </a:r>
            <a:br>
              <a:rPr lang="en-US" altLang="zh-CN" dirty="0"/>
            </a:br>
            <a:r>
              <a:rPr lang="en-US" altLang="zh-CN" dirty="0"/>
              <a:t>socket = accept(); </a:t>
            </a:r>
            <a:br>
              <a:rPr lang="en-US" altLang="zh-CN" dirty="0"/>
            </a:br>
            <a:r>
              <a:rPr lang="en-US" altLang="zh-CN" dirty="0"/>
              <a:t>new thread(socket); </a:t>
            </a:r>
            <a:br>
              <a:rPr lang="en-US" altLang="zh-CN" dirty="0"/>
            </a:br>
            <a:r>
              <a:rPr lang="en-US" altLang="zh-CN" dirty="0"/>
              <a:t>} </a:t>
            </a:r>
          </a:p>
          <a:p>
            <a:r>
              <a:rPr lang="zh-CN" altLang="en-US" dirty="0"/>
              <a:t>缺点在于资源要求太高，系统中创建线程是需要比较高的系统资源的，如果连接数太高，系统无法承受。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Shape 143" descr="NETEASE…">
            <a:extLst>
              <a:ext uri="{FF2B5EF4-FFF2-40B4-BE49-F238E27FC236}">
                <a16:creationId xmlns:a16="http://schemas.microsoft.com/office/drawing/2014/main" id="{EEDA37C4-61E9-453C-A191-FAE9D01BCAFF}"/>
              </a:ext>
            </a:extLst>
          </p:cNvPr>
          <p:cNvSpPr/>
          <p:nvPr/>
        </p:nvSpPr>
        <p:spPr>
          <a:xfrm>
            <a:off x="572313" y="336787"/>
            <a:ext cx="2205732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/>
              <a:t>网络编程演进</a:t>
            </a:r>
          </a:p>
        </p:txBody>
      </p:sp>
    </p:spTree>
    <p:extLst>
      <p:ext uri="{BB962C8B-B14F-4D97-AF65-F5344CB8AC3E}">
        <p14:creationId xmlns:p14="http://schemas.microsoft.com/office/powerpoint/2010/main" val="37135453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496324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Reactor</a:t>
            </a:r>
            <a:r>
              <a:rPr lang="zh-CN" altLang="en-US" sz="2500" dirty="0"/>
              <a:t>模式介绍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478277" y="1600555"/>
            <a:ext cx="11726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    那么，</a:t>
            </a:r>
            <a:r>
              <a:rPr lang="en-US" altLang="zh-CN" dirty="0"/>
              <a:t>Reactor</a:t>
            </a:r>
            <a:r>
              <a:rPr lang="zh-CN" altLang="en-US" dirty="0"/>
              <a:t>模式究竟是个什么东西呢？这要从事件驱动的开发方式说起。我们知道，对于应用服务器，</a:t>
            </a:r>
            <a:endParaRPr lang="en-US" altLang="zh-CN" dirty="0"/>
          </a:p>
          <a:p>
            <a:r>
              <a:rPr lang="zh-CN" altLang="en-US" dirty="0"/>
              <a:t>一个主要规律就是，</a:t>
            </a:r>
            <a:r>
              <a:rPr lang="en-US" altLang="zh-CN" dirty="0"/>
              <a:t>CPU</a:t>
            </a:r>
            <a:r>
              <a:rPr lang="zh-CN" altLang="en-US" dirty="0"/>
              <a:t>的处理速度是要远远快于</a:t>
            </a:r>
            <a:r>
              <a:rPr lang="en-US" altLang="zh-CN" dirty="0"/>
              <a:t>IO</a:t>
            </a:r>
            <a:r>
              <a:rPr lang="zh-CN" altLang="en-US" dirty="0"/>
              <a:t>速度的，如果</a:t>
            </a:r>
            <a:r>
              <a:rPr lang="en-US" altLang="zh-CN" dirty="0"/>
              <a:t>CPU</a:t>
            </a:r>
            <a:r>
              <a:rPr lang="zh-CN" altLang="en-US" dirty="0"/>
              <a:t>为了</a:t>
            </a:r>
            <a:r>
              <a:rPr lang="en-US" altLang="zh-CN" dirty="0"/>
              <a:t>IO</a:t>
            </a:r>
            <a:r>
              <a:rPr lang="zh-CN" altLang="en-US" dirty="0"/>
              <a:t>操作（例如从</a:t>
            </a:r>
            <a:r>
              <a:rPr lang="en-US" altLang="zh-CN" dirty="0"/>
              <a:t>Socket</a:t>
            </a:r>
            <a:r>
              <a:rPr lang="zh-CN" altLang="en-US" dirty="0"/>
              <a:t>读取一段数据）</a:t>
            </a:r>
            <a:endParaRPr lang="en-US" altLang="zh-CN" dirty="0"/>
          </a:p>
          <a:p>
            <a:r>
              <a:rPr lang="zh-CN" altLang="en-US" dirty="0"/>
              <a:t>而阻塞显然是不划算的。好一点的方法是分为多进程或者线程去进行处理，但是这样会带来一些进程切换的开销，</a:t>
            </a:r>
            <a:endParaRPr lang="en-US" altLang="zh-CN" dirty="0"/>
          </a:p>
          <a:p>
            <a:r>
              <a:rPr lang="zh-CN" altLang="en-US" dirty="0"/>
              <a:t>试想一个进程一个数据读了</a:t>
            </a:r>
            <a:r>
              <a:rPr lang="en-US" altLang="zh-CN" dirty="0"/>
              <a:t>500ms</a:t>
            </a:r>
            <a:r>
              <a:rPr lang="zh-CN" altLang="en-US" dirty="0"/>
              <a:t>，期间进程切换到它</a:t>
            </a:r>
            <a:r>
              <a:rPr lang="en-US" altLang="zh-CN" dirty="0"/>
              <a:t>3</a:t>
            </a:r>
            <a:r>
              <a:rPr lang="zh-CN" altLang="en-US" dirty="0"/>
              <a:t>次，但是</a:t>
            </a:r>
            <a:r>
              <a:rPr lang="en-US" altLang="zh-CN" dirty="0"/>
              <a:t>CPU</a:t>
            </a:r>
            <a:r>
              <a:rPr lang="zh-CN" altLang="en-US" dirty="0"/>
              <a:t>却什么都不能干，就这么切换走了，是不是</a:t>
            </a:r>
            <a:endParaRPr lang="en-US" altLang="zh-CN" dirty="0"/>
          </a:p>
          <a:p>
            <a:r>
              <a:rPr lang="zh-CN" altLang="en-US" dirty="0"/>
              <a:t>也不划算？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0146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3918893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socket</a:t>
            </a:r>
            <a:r>
              <a:rPr lang="zh-CN" altLang="en-US" sz="2500" dirty="0"/>
              <a:t>缓冲区以及阻塞模式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478277" y="1600555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      </a:t>
            </a:r>
            <a:r>
              <a:rPr lang="en-US" altLang="zh-CN" dirty="0"/>
              <a:t>socket</a:t>
            </a:r>
            <a:r>
              <a:rPr lang="zh-CN" altLang="en-US" dirty="0"/>
              <a:t>缓冲区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0E315F-1303-4777-A821-C76F1BD30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105" y="2251944"/>
            <a:ext cx="6762750" cy="2057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9EC95D-C954-4F21-BB48-E1FD02F12653}"/>
              </a:ext>
            </a:extLst>
          </p:cNvPr>
          <p:cNvSpPr txBox="1"/>
          <p:nvPr/>
        </p:nvSpPr>
        <p:spPr>
          <a:xfrm>
            <a:off x="1545966" y="5017256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</a:t>
            </a:r>
            <a:r>
              <a:rPr lang="en-US" altLang="zh-CN" dirty="0"/>
              <a:t>I/O</a:t>
            </a:r>
            <a:r>
              <a:rPr lang="zh-CN" altLang="en-US" dirty="0"/>
              <a:t>缓冲区特性可整理如下：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I/O</a:t>
            </a:r>
            <a:r>
              <a:rPr lang="zh-CN" altLang="en-US" dirty="0"/>
              <a:t>缓冲区在每个</a:t>
            </a:r>
            <a:r>
              <a:rPr lang="en-US" altLang="zh-CN" dirty="0"/>
              <a:t>TCP</a:t>
            </a:r>
            <a:r>
              <a:rPr lang="zh-CN" altLang="en-US" dirty="0"/>
              <a:t>套接字中单独存在；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I/O</a:t>
            </a:r>
            <a:r>
              <a:rPr lang="zh-CN" altLang="en-US" dirty="0"/>
              <a:t>缓冲区在创建套接字时自动生成；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即使关闭套接字也会继续传送输出缓冲区中遗留的数据；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关闭套接字将丢失输入缓冲区中的数据。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18636254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3918893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socket</a:t>
            </a:r>
            <a:r>
              <a:rPr lang="zh-CN" altLang="en-US" sz="2500" dirty="0"/>
              <a:t>缓冲区以及阻塞模式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384191" y="1469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阻塞模式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9EC95D-C954-4F21-BB48-E1FD02F12653}"/>
              </a:ext>
            </a:extLst>
          </p:cNvPr>
          <p:cNvSpPr txBox="1"/>
          <p:nvPr/>
        </p:nvSpPr>
        <p:spPr>
          <a:xfrm>
            <a:off x="384191" y="2133378"/>
            <a:ext cx="118000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TCP</a:t>
            </a:r>
            <a:r>
              <a:rPr lang="zh-CN" altLang="en-US" dirty="0"/>
              <a:t>套接字（默认情况下），当使用 </a:t>
            </a:r>
            <a:r>
              <a:rPr lang="en-US" altLang="zh-CN" dirty="0"/>
              <a:t>write()/send() </a:t>
            </a:r>
            <a:r>
              <a:rPr lang="zh-CN" altLang="en-US" dirty="0"/>
              <a:t>发送数据时：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1) </a:t>
            </a:r>
            <a:r>
              <a:rPr lang="zh-CN" altLang="en-US" dirty="0"/>
              <a:t>首先会检查缓冲区，如果缓冲区的可用空间长度小于要发送的数据，那么 </a:t>
            </a:r>
            <a:r>
              <a:rPr lang="en-US" altLang="zh-CN" dirty="0"/>
              <a:t>write()/send() </a:t>
            </a:r>
            <a:r>
              <a:rPr lang="zh-CN" altLang="en-US" dirty="0"/>
              <a:t>会被阻塞（暂停执行），</a:t>
            </a:r>
            <a:endParaRPr lang="en-US" altLang="zh-CN" dirty="0"/>
          </a:p>
          <a:p>
            <a:r>
              <a:rPr lang="zh-CN" altLang="en-US" dirty="0"/>
              <a:t>直到缓冲区中的数据被发送到目标机器，腾出足够的空间，才唤醒 </a:t>
            </a:r>
            <a:r>
              <a:rPr lang="en-US" altLang="zh-CN" dirty="0"/>
              <a:t>write()/send() </a:t>
            </a:r>
            <a:r>
              <a:rPr lang="zh-CN" altLang="en-US" dirty="0"/>
              <a:t>函数继续写入数据。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2) </a:t>
            </a:r>
            <a:r>
              <a:rPr lang="zh-CN" altLang="en-US" dirty="0"/>
              <a:t>如果</a:t>
            </a:r>
            <a:r>
              <a:rPr lang="en-US" altLang="zh-CN" dirty="0"/>
              <a:t>TCP</a:t>
            </a:r>
            <a:r>
              <a:rPr lang="zh-CN" altLang="en-US" dirty="0"/>
              <a:t>协议正在向网络发送数据，那么输出缓冲区会被锁定，不允许写入，</a:t>
            </a:r>
            <a:r>
              <a:rPr lang="en-US" altLang="zh-CN" dirty="0"/>
              <a:t>write()/send() </a:t>
            </a:r>
            <a:r>
              <a:rPr lang="zh-CN" altLang="en-US" dirty="0"/>
              <a:t>也会被阻塞，</a:t>
            </a:r>
            <a:endParaRPr lang="en-US" altLang="zh-CN" dirty="0"/>
          </a:p>
          <a:p>
            <a:r>
              <a:rPr lang="zh-CN" altLang="en-US" dirty="0"/>
              <a:t>直到数据发送完毕缓冲区解锁，</a:t>
            </a:r>
            <a:r>
              <a:rPr lang="en-US" altLang="zh-CN" dirty="0"/>
              <a:t>write()/send() </a:t>
            </a:r>
            <a:r>
              <a:rPr lang="zh-CN" altLang="en-US" dirty="0"/>
              <a:t>才会被唤醒。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3) </a:t>
            </a:r>
            <a:r>
              <a:rPr lang="zh-CN" altLang="en-US" dirty="0"/>
              <a:t>如果要写入的数据大于缓冲区的最大长度，那么将分批写入。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4) </a:t>
            </a:r>
            <a:r>
              <a:rPr lang="zh-CN" altLang="en-US" dirty="0"/>
              <a:t>直到所有数据被写入缓冲区 </a:t>
            </a:r>
            <a:r>
              <a:rPr lang="en-US" altLang="zh-CN" dirty="0"/>
              <a:t>write()/send() </a:t>
            </a:r>
            <a:r>
              <a:rPr lang="zh-CN" altLang="en-US" dirty="0"/>
              <a:t>才能返回。</a:t>
            </a:r>
          </a:p>
        </p:txBody>
      </p:sp>
    </p:spTree>
    <p:extLst>
      <p:ext uri="{BB962C8B-B14F-4D97-AF65-F5344CB8AC3E}">
        <p14:creationId xmlns:p14="http://schemas.microsoft.com/office/powerpoint/2010/main" val="223557854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3918893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socket</a:t>
            </a:r>
            <a:r>
              <a:rPr lang="zh-CN" altLang="en-US" sz="2500" dirty="0"/>
              <a:t>缓冲区以及阻塞模式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90BD73-9938-4552-89C5-A02B58B73447}"/>
              </a:ext>
            </a:extLst>
          </p:cNvPr>
          <p:cNvSpPr txBox="1"/>
          <p:nvPr/>
        </p:nvSpPr>
        <p:spPr>
          <a:xfrm>
            <a:off x="384191" y="1469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阻塞模式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9EC95D-C954-4F21-BB48-E1FD02F12653}"/>
              </a:ext>
            </a:extLst>
          </p:cNvPr>
          <p:cNvSpPr txBox="1"/>
          <p:nvPr/>
        </p:nvSpPr>
        <p:spPr>
          <a:xfrm>
            <a:off x="384191" y="2133378"/>
            <a:ext cx="10823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当使用 </a:t>
            </a:r>
            <a:r>
              <a:rPr lang="en-US" altLang="zh-CN" dirty="0"/>
              <a:t>read()/</a:t>
            </a:r>
            <a:r>
              <a:rPr lang="en-US" altLang="zh-CN" dirty="0" err="1"/>
              <a:t>recv</a:t>
            </a:r>
            <a:r>
              <a:rPr lang="en-US" altLang="zh-CN" dirty="0"/>
              <a:t>() </a:t>
            </a:r>
            <a:r>
              <a:rPr lang="zh-CN" altLang="en-US" dirty="0"/>
              <a:t>读取数据时：</a:t>
            </a:r>
            <a:br>
              <a:rPr lang="zh-CN" altLang="en-US" dirty="0"/>
            </a:br>
            <a:r>
              <a:rPr lang="en-US" altLang="zh-CN" dirty="0"/>
              <a:t>1) </a:t>
            </a:r>
            <a:r>
              <a:rPr lang="zh-CN" altLang="en-US" dirty="0"/>
              <a:t>首先会检查缓冲区，如果缓冲区中有数据，那么就读取，否则函数会被阻塞，直到网络上有数据到来。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2) </a:t>
            </a:r>
            <a:r>
              <a:rPr lang="zh-CN" altLang="en-US" dirty="0"/>
              <a:t>如果要读取的数据长度小于缓冲区中的数据长度，那么就不能一次性将缓冲区中的所有数据读出，</a:t>
            </a:r>
            <a:endParaRPr lang="en-US" altLang="zh-CN" dirty="0"/>
          </a:p>
          <a:p>
            <a:r>
              <a:rPr lang="zh-CN" altLang="en-US" dirty="0"/>
              <a:t>剩余数据将不断积压，直到有 </a:t>
            </a:r>
            <a:r>
              <a:rPr lang="en-US" altLang="zh-CN" dirty="0"/>
              <a:t>read()/</a:t>
            </a:r>
            <a:r>
              <a:rPr lang="en-US" altLang="zh-CN" dirty="0" err="1"/>
              <a:t>recv</a:t>
            </a:r>
            <a:r>
              <a:rPr lang="en-US" altLang="zh-CN" dirty="0"/>
              <a:t>() </a:t>
            </a:r>
            <a:r>
              <a:rPr lang="zh-CN" altLang="en-US" dirty="0"/>
              <a:t>函数再次读取。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3) </a:t>
            </a:r>
            <a:r>
              <a:rPr lang="zh-CN" altLang="en-US" dirty="0"/>
              <a:t>直到读取到数据后 </a:t>
            </a:r>
            <a:r>
              <a:rPr lang="en-US" altLang="zh-CN" dirty="0"/>
              <a:t>read()/</a:t>
            </a:r>
            <a:r>
              <a:rPr lang="en-US" altLang="zh-CN" dirty="0" err="1"/>
              <a:t>recv</a:t>
            </a:r>
            <a:r>
              <a:rPr lang="en-US" altLang="zh-CN" dirty="0"/>
              <a:t>() </a:t>
            </a:r>
            <a:r>
              <a:rPr lang="zh-CN" altLang="en-US" dirty="0"/>
              <a:t>函数才会返回，否则就一直被阻塞。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3AA27-FCC4-4EFA-97C3-399CA3FCEE42}"/>
              </a:ext>
            </a:extLst>
          </p:cNvPr>
          <p:cNvSpPr txBox="1"/>
          <p:nvPr/>
        </p:nvSpPr>
        <p:spPr>
          <a:xfrm>
            <a:off x="572313" y="5123381"/>
            <a:ext cx="934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</a:t>
            </a:r>
            <a:r>
              <a:rPr lang="en-US" altLang="zh-CN" dirty="0"/>
              <a:t>TCP</a:t>
            </a:r>
            <a:r>
              <a:rPr lang="zh-CN" altLang="en-US" dirty="0"/>
              <a:t>套接字默认情况下是阻塞模式，也是最常用的。当然你也可以更改为非阻塞模式</a:t>
            </a:r>
          </a:p>
        </p:txBody>
      </p:sp>
    </p:spTree>
    <p:extLst>
      <p:ext uri="{BB962C8B-B14F-4D97-AF65-F5344CB8AC3E}">
        <p14:creationId xmlns:p14="http://schemas.microsoft.com/office/powerpoint/2010/main" val="152486863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496324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Reactor</a:t>
            </a:r>
            <a:r>
              <a:rPr lang="zh-CN" altLang="en-US" sz="2500" dirty="0"/>
              <a:t>模式介绍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A3D42E-0CC2-4C16-B6C3-07F3F9ABA9BF}"/>
              </a:ext>
            </a:extLst>
          </p:cNvPr>
          <p:cNvSpPr txBox="1"/>
          <p:nvPr/>
        </p:nvSpPr>
        <p:spPr>
          <a:xfrm>
            <a:off x="1399822" y="3781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6728A3-B1D5-4529-B2FA-42D66259D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864" y="3533974"/>
            <a:ext cx="4848225" cy="3105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A6E354-2FAA-4044-9DA4-C81BE87D65AA}"/>
              </a:ext>
            </a:extLst>
          </p:cNvPr>
          <p:cNvSpPr txBox="1"/>
          <p:nvPr/>
        </p:nvSpPr>
        <p:spPr>
          <a:xfrm>
            <a:off x="270182" y="1415889"/>
            <a:ext cx="11524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Wikipedia</a:t>
            </a:r>
            <a:r>
              <a:rPr lang="zh-CN" altLang="en-US" dirty="0"/>
              <a:t>上说：“</a:t>
            </a:r>
            <a:r>
              <a:rPr lang="en-US" altLang="zh-CN" dirty="0"/>
              <a:t>The reactor design pattern is an event handling pattern for handling service requests delivered </a:t>
            </a:r>
          </a:p>
          <a:p>
            <a:r>
              <a:rPr lang="en-US" altLang="zh-CN" dirty="0"/>
              <a:t>concurrently by one or more inputs. The service handler then demultiplexes the incoming requests and dispatches </a:t>
            </a:r>
          </a:p>
          <a:p>
            <a:r>
              <a:rPr lang="en-US" altLang="zh-CN" dirty="0"/>
              <a:t>them synchronously to associated request handlers.”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从这个描述中，我们知道</a:t>
            </a:r>
            <a:r>
              <a:rPr lang="en-US" altLang="zh-CN" dirty="0"/>
              <a:t>Reactor</a:t>
            </a:r>
            <a:r>
              <a:rPr lang="zh-CN" altLang="en-US" dirty="0"/>
              <a:t>模式首先是</a:t>
            </a:r>
            <a:r>
              <a:rPr lang="zh-CN" altLang="en-US" b="1" dirty="0"/>
              <a:t>事件驱动的，有一个或多个并发输入源，有一个</a:t>
            </a:r>
            <a:r>
              <a:rPr lang="en-US" altLang="zh-CN" b="1" dirty="0"/>
              <a:t>Service Handler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r>
              <a:rPr lang="zh-CN" altLang="en-US" b="1" dirty="0"/>
              <a:t>有多个</a:t>
            </a:r>
            <a:r>
              <a:rPr lang="en-US" altLang="zh-CN" b="1" dirty="0"/>
              <a:t>Request Handlers</a:t>
            </a:r>
            <a:r>
              <a:rPr lang="zh-CN" altLang="en-US" dirty="0"/>
              <a:t>；这个</a:t>
            </a:r>
            <a:r>
              <a:rPr lang="en-US" altLang="zh-CN" dirty="0"/>
              <a:t>Service Handler</a:t>
            </a:r>
            <a:r>
              <a:rPr lang="zh-CN" altLang="en-US" dirty="0"/>
              <a:t>会同步的将输入的请求（</a:t>
            </a:r>
            <a:r>
              <a:rPr lang="en-US" altLang="zh-CN" dirty="0"/>
              <a:t>Event</a:t>
            </a:r>
            <a:r>
              <a:rPr lang="zh-CN" altLang="en-US" dirty="0"/>
              <a:t>）多路复用的分发给相应的</a:t>
            </a:r>
            <a:endParaRPr lang="en-US" altLang="zh-CN" dirty="0"/>
          </a:p>
          <a:p>
            <a:r>
              <a:rPr lang="en-US" altLang="zh-CN" dirty="0"/>
              <a:t>Request 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81705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1589</Words>
  <Application>Microsoft Office PowerPoint</Application>
  <PresentationFormat>宽屏</PresentationFormat>
  <Paragraphs>96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苹方-简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谭维明</dc:creator>
  <cp:lastModifiedBy>谭维明</cp:lastModifiedBy>
  <cp:revision>32</cp:revision>
  <dcterms:created xsi:type="dcterms:W3CDTF">2018-11-21T03:20:23Z</dcterms:created>
  <dcterms:modified xsi:type="dcterms:W3CDTF">2019-03-01T02:12:36Z</dcterms:modified>
</cp:coreProperties>
</file>