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08" d="100"/>
          <a:sy n="108" d="100"/>
        </p:scale>
        <p:origin x="-636"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7C834-A2C7-45C3-A2E5-712CEF1091CC}" type="datetimeFigureOut">
              <a:rPr lang="zh-CN" altLang="en-US" smtClean="0"/>
              <a:pPr/>
              <a:t>2017/10/22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68B84-A2E4-486C-99BD-CCD88AC2CBFB}" type="slidenum">
              <a:rPr lang="zh-CN" altLang="en-US" smtClean="0"/>
              <a:pPr/>
              <a:t>‹#›</a:t>
            </a:fld>
            <a:endParaRPr lang="zh-CN" altLang="en-US"/>
          </a:p>
        </p:txBody>
      </p:sp>
    </p:spTree>
    <p:extLst>
      <p:ext uri="{BB962C8B-B14F-4D97-AF65-F5344CB8AC3E}">
        <p14:creationId xmlns="" xmlns:p14="http://schemas.microsoft.com/office/powerpoint/2010/main" val="370325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403799-0533-4679-8DDC-77BCBC3E858B}" type="slidenum">
              <a:rPr lang="en-US" altLang="zh-CN"/>
              <a:pPr eaLnBrk="1" hangingPunct="1"/>
              <a:t>2</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由于网络通信的发展</a:t>
            </a:r>
            <a:r>
              <a:rPr lang="en-US" altLang="zh-CN" smtClean="0">
                <a:latin typeface="Arial" panose="020B0604020202020204" pitchFamily="34" charset="0"/>
              </a:rPr>
              <a:t>,</a:t>
            </a:r>
            <a:r>
              <a:rPr lang="zh-CN" altLang="en-US" smtClean="0">
                <a:latin typeface="Arial" panose="020B0604020202020204" pitchFamily="34" charset="0"/>
              </a:rPr>
              <a:t>如今人们对网络安全性要求随之升高</a:t>
            </a:r>
            <a:r>
              <a:rPr lang="en-US" altLang="zh-CN" smtClean="0">
                <a:latin typeface="Arial" panose="020B0604020202020204" pitchFamily="34" charset="0"/>
              </a:rPr>
              <a:t>,</a:t>
            </a:r>
            <a:r>
              <a:rPr lang="zh-CN" altLang="en-US" smtClean="0">
                <a:latin typeface="Arial" panose="020B0604020202020204" pitchFamily="34" charset="0"/>
              </a:rPr>
              <a:t>我们经常接触到的邮箱</a:t>
            </a:r>
            <a:r>
              <a:rPr lang="en-US" altLang="zh-CN" smtClean="0">
                <a:latin typeface="Arial" panose="020B0604020202020204" pitchFamily="34" charset="0"/>
              </a:rPr>
              <a:t>,</a:t>
            </a:r>
            <a:r>
              <a:rPr lang="zh-CN" altLang="en-US" smtClean="0">
                <a:latin typeface="Arial" panose="020B0604020202020204" pitchFamily="34" charset="0"/>
              </a:rPr>
              <a:t>网上购物等很多都是基于</a:t>
            </a:r>
            <a:r>
              <a:rPr lang="en-US" altLang="zh-CN" smtClean="0">
                <a:latin typeface="Arial" panose="020B0604020202020204" pitchFamily="34" charset="0"/>
              </a:rPr>
              <a:t>HTTP</a:t>
            </a:r>
            <a:r>
              <a:rPr lang="zh-CN" altLang="en-US" smtClean="0">
                <a:latin typeface="Arial" panose="020B0604020202020204" pitchFamily="34" charset="0"/>
              </a:rPr>
              <a:t>协议的，由于</a:t>
            </a:r>
            <a:r>
              <a:rPr lang="en-US" altLang="zh-CN" smtClean="0">
                <a:latin typeface="Arial" panose="020B0604020202020204" pitchFamily="34" charset="0"/>
              </a:rPr>
              <a:t>H</a:t>
            </a:r>
            <a:r>
              <a:rPr lang="zh-CN" altLang="en-US" smtClean="0">
                <a:latin typeface="Arial" panose="020B0604020202020204" pitchFamily="34" charset="0"/>
              </a:rPr>
              <a:t>ＴＴＰ协议是明文传输，因此村在极大安全隐患，因此，人们研发了ＨＴＴＰＳ协议，为我们提供了面向安全的通道。</a:t>
            </a:r>
          </a:p>
        </p:txBody>
      </p:sp>
    </p:spTree>
    <p:extLst>
      <p:ext uri="{BB962C8B-B14F-4D97-AF65-F5344CB8AC3E}">
        <p14:creationId xmlns="" xmlns:p14="http://schemas.microsoft.com/office/powerpoint/2010/main" val="2404666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68352A-7302-4DBE-B739-345AB4211573}" type="slidenum">
              <a:rPr lang="en-US" altLang="zh-CN"/>
              <a:pPr eaLnBrk="1" hangingPunct="1"/>
              <a:t>14</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介绍</a:t>
            </a:r>
            <a:r>
              <a:rPr lang="en-US" altLang="zh-CN" smtClean="0">
                <a:latin typeface="Arial" panose="020B0604020202020204" pitchFamily="34" charset="0"/>
              </a:rPr>
              <a:t>ssl</a:t>
            </a:r>
            <a:r>
              <a:rPr lang="zh-CN" altLang="en-US" smtClean="0">
                <a:latin typeface="Arial" panose="020B0604020202020204" pitchFamily="34" charset="0"/>
              </a:rPr>
              <a:t>中最重要的握手协议。</a:t>
            </a:r>
          </a:p>
          <a:p>
            <a:pPr eaLnBrk="1" hangingPunct="1"/>
            <a:r>
              <a:rPr lang="zh-CN" altLang="en-US" smtClean="0">
                <a:latin typeface="Arial" panose="020B0604020202020204" pitchFamily="34" charset="0"/>
              </a:rPr>
              <a:t>握手协议的功能。</a:t>
            </a:r>
          </a:p>
        </p:txBody>
      </p:sp>
    </p:spTree>
    <p:extLst>
      <p:ext uri="{BB962C8B-B14F-4D97-AF65-F5344CB8AC3E}">
        <p14:creationId xmlns="" xmlns:p14="http://schemas.microsoft.com/office/powerpoint/2010/main" val="1617269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B867BF-2CAE-4ACB-B8D5-B4FBC47A4568}" type="slidenum">
              <a:rPr lang="en-US" altLang="zh-CN"/>
              <a:pPr eaLnBrk="1" hangingPunct="1"/>
              <a:t>15</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具体是怎么协商，验证身份的呢？就要看握手协议的整个流程。</a:t>
            </a:r>
          </a:p>
          <a:p>
            <a:pPr eaLnBrk="1" hangingPunct="1"/>
            <a:r>
              <a:rPr lang="zh-CN" altLang="en-US" smtClean="0">
                <a:latin typeface="Arial" panose="020B0604020202020204" pitchFamily="34" charset="0"/>
              </a:rPr>
              <a:t>而握手协议的流程又有几种？</a:t>
            </a:r>
          </a:p>
          <a:p>
            <a:pPr eaLnBrk="1" hangingPunct="1"/>
            <a:r>
              <a:rPr lang="zh-CN" altLang="en-US" smtClean="0">
                <a:latin typeface="Arial" panose="020B0604020202020204" pitchFamily="34" charset="0"/>
              </a:rPr>
              <a:t>全流程握手，是客户端和服务器端从无到有建立</a:t>
            </a:r>
            <a:r>
              <a:rPr lang="en-US" altLang="zh-CN" smtClean="0">
                <a:latin typeface="Arial" panose="020B0604020202020204" pitchFamily="34" charset="0"/>
              </a:rPr>
              <a:t>SSL</a:t>
            </a:r>
            <a:r>
              <a:rPr lang="zh-CN" altLang="en-US" smtClean="0">
                <a:latin typeface="Arial" panose="020B0604020202020204" pitchFamily="34" charset="0"/>
              </a:rPr>
              <a:t>连接。</a:t>
            </a:r>
          </a:p>
          <a:p>
            <a:pPr eaLnBrk="1" hangingPunct="1"/>
            <a:r>
              <a:rPr lang="zh-CN" altLang="en-US" smtClean="0">
                <a:latin typeface="Arial" panose="020B0604020202020204" pitchFamily="34" charset="0"/>
              </a:rPr>
              <a:t>恢复会话握手，也就是客户端和服务器端之前建立过连接，但中途断了，因此再重新恢复之前的会话。</a:t>
            </a:r>
          </a:p>
          <a:p>
            <a:pPr eaLnBrk="1" hangingPunct="1"/>
            <a:r>
              <a:rPr lang="zh-CN" altLang="en-US" smtClean="0">
                <a:latin typeface="Arial" panose="020B0604020202020204" pitchFamily="34" charset="0"/>
              </a:rPr>
              <a:t>服务器端重协商握手，这个握手是由于服务器端因为某些原因，要求和客户端重新协商密钥的一个握手。</a:t>
            </a:r>
          </a:p>
          <a:p>
            <a:pPr eaLnBrk="1" hangingPunct="1"/>
            <a:r>
              <a:rPr lang="zh-CN" altLang="en-US" smtClean="0">
                <a:latin typeface="Arial" panose="020B0604020202020204" pitchFamily="34" charset="0"/>
              </a:rPr>
              <a:t>客户端重协商握手，和上述的服务器冲协商握手一样，可户端要求重新协商密钥。</a:t>
            </a:r>
          </a:p>
          <a:p>
            <a:pPr eaLnBrk="1" hangingPunct="1"/>
            <a:r>
              <a:rPr lang="zh-CN" altLang="en-US" smtClean="0">
                <a:latin typeface="Arial" panose="020B0604020202020204" pitchFamily="34" charset="0"/>
              </a:rPr>
              <a:t>这里主要介绍全流程握手，握手步骤如下图所示，其他的握手过程都属于全流程的子集。</a:t>
            </a:r>
          </a:p>
        </p:txBody>
      </p:sp>
    </p:spTree>
    <p:extLst>
      <p:ext uri="{BB962C8B-B14F-4D97-AF65-F5344CB8AC3E}">
        <p14:creationId xmlns="" xmlns:p14="http://schemas.microsoft.com/office/powerpoint/2010/main" val="2719927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8D405B-36F9-4E7C-8C68-F7AA12A19C92}" type="slidenum">
              <a:rPr lang="en-US" altLang="zh-CN"/>
              <a:pPr eaLnBrk="1" hangingPunct="1"/>
              <a:t>16</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sz="1000" smtClean="0">
                <a:latin typeface="Arial" panose="020B0604020202020204" pitchFamily="34" charset="0"/>
              </a:rPr>
              <a:t>*</a:t>
            </a:r>
            <a:r>
              <a:rPr lang="zh-CN" altLang="en-US" sz="1000" smtClean="0">
                <a:latin typeface="Arial" panose="020B0604020202020204" pitchFamily="34" charset="0"/>
              </a:rPr>
              <a:t>为可选发送的报文。</a:t>
            </a:r>
          </a:p>
          <a:p>
            <a:pPr eaLnBrk="1" hangingPunct="1"/>
            <a:r>
              <a:rPr lang="en-US" altLang="zh-CN" sz="1000" smtClean="0">
                <a:latin typeface="Arial" panose="020B0604020202020204" pitchFamily="34" charset="0"/>
              </a:rPr>
              <a:t>[Change Cipher Spec]:</a:t>
            </a:r>
            <a:r>
              <a:rPr lang="zh-CN" altLang="en-US" sz="1000" smtClean="0">
                <a:latin typeface="Arial" panose="020B0604020202020204" pitchFamily="34" charset="0"/>
              </a:rPr>
              <a:t>表示该报文不属于握手协议。</a:t>
            </a:r>
          </a:p>
          <a:p>
            <a:pPr eaLnBrk="1" hangingPunct="1"/>
            <a:endParaRPr lang="zh-CN" altLang="en-US" sz="1000" smtClean="0">
              <a:latin typeface="Arial" panose="020B0604020202020204" pitchFamily="34" charset="0"/>
            </a:endParaRPr>
          </a:p>
          <a:p>
            <a:pPr eaLnBrk="1" hangingPunct="1"/>
            <a:r>
              <a:rPr lang="en-US" altLang="zh-CN" sz="1000" smtClean="0">
                <a:latin typeface="Arial" panose="020B0604020202020204" pitchFamily="34" charset="0"/>
              </a:rPr>
              <a:t>1</a:t>
            </a:r>
            <a:r>
              <a:rPr lang="zh-CN" altLang="en-US" sz="1000" smtClean="0">
                <a:latin typeface="Arial" panose="020B0604020202020204" pitchFamily="34" charset="0"/>
              </a:rPr>
              <a:t>、压缩算法</a:t>
            </a:r>
            <a:r>
              <a:rPr lang="en-US" altLang="zh-CN" sz="1000" smtClean="0">
                <a:latin typeface="Arial" panose="020B0604020202020204" pitchFamily="34" charset="0"/>
              </a:rPr>
              <a:t>:</a:t>
            </a:r>
            <a:r>
              <a:rPr lang="zh-CN" altLang="en-US" sz="1000" smtClean="0">
                <a:latin typeface="Arial" panose="020B0604020202020204" pitchFamily="34" charset="0"/>
              </a:rPr>
              <a:t>在一般的</a:t>
            </a:r>
            <a:r>
              <a:rPr lang="en-US" altLang="zh-CN" sz="1000" smtClean="0">
                <a:latin typeface="Arial" panose="020B0604020202020204" pitchFamily="34" charset="0"/>
              </a:rPr>
              <a:t>ssl</a:t>
            </a:r>
            <a:r>
              <a:rPr lang="zh-CN" altLang="en-US" sz="1000" smtClean="0">
                <a:latin typeface="Arial" panose="020B0604020202020204" pitchFamily="34" charset="0"/>
              </a:rPr>
              <a:t>握手通信中，压缩算法都为</a:t>
            </a:r>
            <a:r>
              <a:rPr lang="en-US" altLang="zh-CN" sz="1000" smtClean="0">
                <a:latin typeface="Arial" panose="020B0604020202020204" pitchFamily="34" charset="0"/>
              </a:rPr>
              <a:t>NULL</a:t>
            </a:r>
            <a:r>
              <a:rPr lang="zh-CN" altLang="en-US" sz="1000" smtClean="0">
                <a:latin typeface="Arial" panose="020B0604020202020204" pitchFamily="34" charset="0"/>
              </a:rPr>
              <a:t>。 </a:t>
            </a:r>
          </a:p>
          <a:p>
            <a:pPr eaLnBrk="1" hangingPunct="1"/>
            <a:r>
              <a:rPr lang="en-US" altLang="zh-CN" sz="1000" smtClean="0">
                <a:latin typeface="Arial" panose="020B0604020202020204" pitchFamily="34" charset="0"/>
              </a:rPr>
              <a:t>2</a:t>
            </a:r>
            <a:r>
              <a:rPr lang="zh-CN" altLang="en-US" sz="1000" smtClean="0">
                <a:latin typeface="Arial" panose="020B0604020202020204" pitchFamily="34" charset="0"/>
              </a:rPr>
              <a:t>、服务器收到客户端的</a:t>
            </a:r>
            <a:r>
              <a:rPr lang="en-US" altLang="zh-CN" sz="1000" smtClean="0">
                <a:latin typeface="Arial" panose="020B0604020202020204" pitchFamily="34" charset="0"/>
              </a:rPr>
              <a:t>hello</a:t>
            </a:r>
            <a:r>
              <a:rPr lang="zh-CN" altLang="en-US" sz="1000" smtClean="0">
                <a:latin typeface="Arial" panose="020B0604020202020204" pitchFamily="34" charset="0"/>
              </a:rPr>
              <a:t>后，从收到的数据中挑选出双方适合的最高的</a:t>
            </a:r>
            <a:r>
              <a:rPr lang="en-US" altLang="zh-CN" sz="1000" smtClean="0">
                <a:latin typeface="Arial" panose="020B0604020202020204" pitchFamily="34" charset="0"/>
              </a:rPr>
              <a:t>ssl</a:t>
            </a:r>
            <a:r>
              <a:rPr lang="zh-CN" altLang="en-US" sz="1000" smtClean="0">
                <a:latin typeface="Arial" panose="020B0604020202020204" pitchFamily="34" charset="0"/>
              </a:rPr>
              <a:t>协议版本，选择自己支持的且保密性强的加密套件，选择压缩算法，计算出</a:t>
            </a:r>
            <a:r>
              <a:rPr lang="en-US" altLang="zh-CN" sz="1000" smtClean="0">
                <a:latin typeface="Arial" panose="020B0604020202020204" pitchFamily="34" charset="0"/>
              </a:rPr>
              <a:t>sessionid,</a:t>
            </a:r>
            <a:r>
              <a:rPr lang="zh-CN" altLang="en-US" sz="1000" smtClean="0">
                <a:latin typeface="Arial" panose="020B0604020202020204" pitchFamily="34" charset="0"/>
              </a:rPr>
              <a:t>取一个随机数。组成</a:t>
            </a:r>
            <a:r>
              <a:rPr lang="en-US" altLang="zh-CN" sz="1000" smtClean="0">
                <a:latin typeface="Arial" panose="020B0604020202020204" pitchFamily="34" charset="0"/>
              </a:rPr>
              <a:t>hello</a:t>
            </a:r>
            <a:r>
              <a:rPr lang="zh-CN" altLang="en-US" sz="1000" smtClean="0">
                <a:latin typeface="Arial" panose="020B0604020202020204" pitchFamily="34" charset="0"/>
              </a:rPr>
              <a:t>消息发给客户端。</a:t>
            </a:r>
          </a:p>
          <a:p>
            <a:pPr eaLnBrk="1" hangingPunct="1"/>
            <a:r>
              <a:rPr lang="en-US" altLang="zh-CN" sz="1000" smtClean="0">
                <a:latin typeface="Arial" panose="020B0604020202020204" pitchFamily="34" charset="0"/>
              </a:rPr>
              <a:t>3</a:t>
            </a:r>
            <a:r>
              <a:rPr lang="zh-CN" altLang="en-US" sz="1000" smtClean="0">
                <a:latin typeface="Arial" panose="020B0604020202020204" pitchFamily="34" charset="0"/>
              </a:rPr>
              <a:t>、服务器将自己的证书发送给客户端，证书中包含有服务器的公钥。</a:t>
            </a:r>
          </a:p>
          <a:p>
            <a:pPr eaLnBrk="1" hangingPunct="1"/>
            <a:r>
              <a:rPr lang="en-US" altLang="zh-CN" sz="1000" smtClean="0">
                <a:latin typeface="Arial" panose="020B0604020202020204" pitchFamily="34" charset="0"/>
              </a:rPr>
              <a:t>4</a:t>
            </a:r>
            <a:r>
              <a:rPr lang="zh-CN" altLang="en-US" sz="1000" smtClean="0">
                <a:latin typeface="Arial" panose="020B0604020202020204" pitchFamily="34" charset="0"/>
              </a:rPr>
              <a:t>、若服务器想要验证客户端的身份，则发送一个</a:t>
            </a:r>
            <a:r>
              <a:rPr lang="en-US" altLang="zh-CN" sz="1000" smtClean="0">
                <a:solidFill>
                  <a:schemeClr val="bg2"/>
                </a:solidFill>
                <a:latin typeface="Arial" panose="020B0604020202020204" pitchFamily="34" charset="0"/>
              </a:rPr>
              <a:t>Client Certificate Requst</a:t>
            </a:r>
            <a:r>
              <a:rPr lang="zh-CN" altLang="en-US" sz="1000" smtClean="0">
                <a:solidFill>
                  <a:schemeClr val="bg2"/>
                </a:solidFill>
                <a:latin typeface="Arial" panose="020B0604020202020204" pitchFamily="34" charset="0"/>
              </a:rPr>
              <a:t>。索要客户端的证书。</a:t>
            </a:r>
          </a:p>
          <a:p>
            <a:pPr eaLnBrk="1" hangingPunct="1"/>
            <a:r>
              <a:rPr lang="en-US" altLang="zh-CN" sz="1000" smtClean="0">
                <a:solidFill>
                  <a:schemeClr val="bg2"/>
                </a:solidFill>
                <a:latin typeface="Arial" panose="020B0604020202020204" pitchFamily="34" charset="0"/>
              </a:rPr>
              <a:t>5</a:t>
            </a:r>
            <a:r>
              <a:rPr lang="zh-CN" altLang="en-US" sz="1000" smtClean="0">
                <a:solidFill>
                  <a:schemeClr val="bg2"/>
                </a:solidFill>
                <a:latin typeface="Arial" panose="020B0604020202020204" pitchFamily="34" charset="0"/>
              </a:rPr>
              <a:t>、客户端收到</a:t>
            </a:r>
            <a:r>
              <a:rPr lang="en-US" altLang="zh-CN" sz="1000" smtClean="0">
                <a:solidFill>
                  <a:schemeClr val="bg2"/>
                </a:solidFill>
                <a:latin typeface="Arial" panose="020B0604020202020204" pitchFamily="34" charset="0"/>
              </a:rPr>
              <a:t>Client Certificate Requst</a:t>
            </a:r>
            <a:r>
              <a:rPr lang="zh-CN" altLang="en-US" sz="1000" smtClean="0">
                <a:solidFill>
                  <a:schemeClr val="bg2"/>
                </a:solidFill>
                <a:latin typeface="Arial" panose="020B0604020202020204" pitchFamily="34" charset="0"/>
              </a:rPr>
              <a:t>，索要证书的报文，会发送</a:t>
            </a:r>
            <a:r>
              <a:rPr lang="en-US" altLang="zh-CN" sz="1000" smtClean="0">
                <a:solidFill>
                  <a:schemeClr val="bg2"/>
                </a:solidFill>
                <a:latin typeface="Arial" panose="020B0604020202020204" pitchFamily="34" charset="0"/>
              </a:rPr>
              <a:t>Client Certificate</a:t>
            </a:r>
            <a:r>
              <a:rPr lang="zh-CN" altLang="en-US" sz="1000" smtClean="0">
                <a:solidFill>
                  <a:schemeClr val="bg2"/>
                </a:solidFill>
                <a:latin typeface="Arial" panose="020B0604020202020204" pitchFamily="34" charset="0"/>
              </a:rPr>
              <a:t>报文，其中包含有客户端的公钥。</a:t>
            </a:r>
          </a:p>
          <a:p>
            <a:pPr eaLnBrk="1" hangingPunct="1"/>
            <a:r>
              <a:rPr lang="en-US" altLang="zh-CN" sz="1000" smtClean="0">
                <a:solidFill>
                  <a:schemeClr val="bg2"/>
                </a:solidFill>
                <a:latin typeface="Arial" panose="020B0604020202020204" pitchFamily="34" charset="0"/>
              </a:rPr>
              <a:t>6</a:t>
            </a:r>
            <a:r>
              <a:rPr lang="zh-CN" altLang="en-US" sz="1000" smtClean="0">
                <a:solidFill>
                  <a:schemeClr val="bg2"/>
                </a:solidFill>
                <a:latin typeface="Arial" panose="020B0604020202020204" pitchFamily="34" charset="0"/>
              </a:rPr>
              <a:t>、之后客户端会发送一个</a:t>
            </a:r>
            <a:r>
              <a:rPr lang="en-US" altLang="zh-CN" sz="1000" smtClean="0">
                <a:solidFill>
                  <a:schemeClr val="bg2"/>
                </a:solidFill>
                <a:latin typeface="Arial" panose="020B0604020202020204" pitchFamily="34" charset="0"/>
              </a:rPr>
              <a:t>Certificate verify</a:t>
            </a:r>
            <a:r>
              <a:rPr lang="zh-CN" altLang="en-US" sz="1000" smtClean="0">
                <a:solidFill>
                  <a:schemeClr val="bg2"/>
                </a:solidFill>
                <a:latin typeface="Arial" panose="020B0604020202020204" pitchFamily="34" charset="0"/>
              </a:rPr>
              <a:t>，其中包含有一个客户端用自己私钥加密的报文。服务器用之前收到的客户端公钥解密，则能验证发送消息的真实所有者。</a:t>
            </a:r>
            <a:endParaRPr lang="zh-CN" altLang="en-US" sz="1000" smtClean="0">
              <a:latin typeface="Arial" panose="020B0604020202020204" pitchFamily="34" charset="0"/>
            </a:endParaRPr>
          </a:p>
          <a:p>
            <a:pPr eaLnBrk="1" hangingPunct="1"/>
            <a:r>
              <a:rPr lang="en-US" altLang="zh-CN" sz="1000" smtClean="0">
                <a:latin typeface="Arial" panose="020B0604020202020204" pitchFamily="34" charset="0"/>
              </a:rPr>
              <a:t>7</a:t>
            </a:r>
            <a:r>
              <a:rPr lang="zh-CN" altLang="en-US" sz="1000" smtClean="0">
                <a:latin typeface="Arial" panose="020B0604020202020204" pitchFamily="34" charset="0"/>
              </a:rPr>
              <a:t>、客户端收到</a:t>
            </a:r>
            <a:r>
              <a:rPr lang="en-US" altLang="zh-CN" sz="1000" smtClean="0">
                <a:solidFill>
                  <a:schemeClr val="bg2"/>
                </a:solidFill>
                <a:latin typeface="Arial" panose="020B0604020202020204" pitchFamily="34" charset="0"/>
              </a:rPr>
              <a:t>Server Certificate</a:t>
            </a:r>
            <a:r>
              <a:rPr lang="zh-CN" altLang="en-US" sz="1000" smtClean="0">
                <a:latin typeface="Arial" panose="020B0604020202020204" pitchFamily="34" charset="0"/>
              </a:rPr>
              <a:t>后，若是用</a:t>
            </a:r>
            <a:r>
              <a:rPr lang="en-US" altLang="zh-CN" sz="1000" smtClean="0">
                <a:latin typeface="Arial" panose="020B0604020202020204" pitchFamily="34" charset="0"/>
              </a:rPr>
              <a:t>RSA</a:t>
            </a:r>
            <a:r>
              <a:rPr lang="zh-CN" altLang="en-US" sz="1000" smtClean="0">
                <a:latin typeface="Arial" panose="020B0604020202020204" pitchFamily="34" charset="0"/>
              </a:rPr>
              <a:t>加密算法的话，会产生一个随机数，也就是在</a:t>
            </a:r>
            <a:r>
              <a:rPr lang="en-US" altLang="zh-CN" sz="1000" smtClean="0">
                <a:latin typeface="Arial" panose="020B0604020202020204" pitchFamily="34" charset="0"/>
              </a:rPr>
              <a:t>SSL</a:t>
            </a:r>
            <a:r>
              <a:rPr lang="zh-CN" altLang="en-US" sz="1000" smtClean="0">
                <a:latin typeface="Arial" panose="020B0604020202020204" pitchFamily="34" charset="0"/>
              </a:rPr>
              <a:t>握手过程中的一个预主钥。然后用服务器的公钥给这个预主钥加密。组装成</a:t>
            </a:r>
            <a:r>
              <a:rPr lang="en-US" altLang="zh-CN" sz="1000" smtClean="0">
                <a:latin typeface="Arial" panose="020B0604020202020204" pitchFamily="34" charset="0"/>
              </a:rPr>
              <a:t>Client Key Exchang</a:t>
            </a:r>
            <a:r>
              <a:rPr lang="zh-CN" altLang="en-US" sz="1000" smtClean="0">
                <a:latin typeface="Arial" panose="020B0604020202020204" pitchFamily="34" charset="0"/>
              </a:rPr>
              <a:t>的消息发送给服务器。</a:t>
            </a:r>
          </a:p>
          <a:p>
            <a:pPr eaLnBrk="1" hangingPunct="1"/>
            <a:r>
              <a:rPr lang="en-US" altLang="zh-CN" sz="1000" smtClean="0">
                <a:latin typeface="Arial" panose="020B0604020202020204" pitchFamily="34" charset="0"/>
              </a:rPr>
              <a:t>8</a:t>
            </a:r>
            <a:r>
              <a:rPr lang="zh-CN" altLang="en-US" sz="1000" smtClean="0">
                <a:latin typeface="Arial" panose="020B0604020202020204" pitchFamily="34" charset="0"/>
              </a:rPr>
              <a:t>、客户端发送</a:t>
            </a:r>
            <a:r>
              <a:rPr lang="en-US" altLang="zh-CN" sz="1000" smtClean="0">
                <a:latin typeface="Arial" panose="020B0604020202020204" pitchFamily="34" charset="0"/>
              </a:rPr>
              <a:t>Change Cipher Spec</a:t>
            </a:r>
            <a:r>
              <a:rPr lang="zh-CN" altLang="en-US" sz="1000" smtClean="0">
                <a:latin typeface="Arial" panose="020B0604020202020204" pitchFamily="34" charset="0"/>
              </a:rPr>
              <a:t>消息，该消息只有一个值为</a:t>
            </a:r>
            <a:r>
              <a:rPr lang="en-US" altLang="zh-CN" sz="1000" smtClean="0">
                <a:latin typeface="Arial" panose="020B0604020202020204" pitchFamily="34" charset="0"/>
              </a:rPr>
              <a:t>1</a:t>
            </a:r>
            <a:r>
              <a:rPr lang="zh-CN" altLang="en-US" sz="1000" smtClean="0">
                <a:latin typeface="Arial" panose="020B0604020202020204" pitchFamily="34" charset="0"/>
              </a:rPr>
              <a:t>的字节。这个消息时告诉对方接下来的消息将采用新协商的加密套件和密钥进行通信。同时，该消息会把之前的客户端随机数，服务器端随机数、以及预主钥产生一个主密钥。但不发送给对方。</a:t>
            </a:r>
          </a:p>
          <a:p>
            <a:pPr eaLnBrk="1" hangingPunct="1"/>
            <a:r>
              <a:rPr lang="en-US" altLang="zh-CN" sz="1000" smtClean="0">
                <a:latin typeface="Arial" panose="020B0604020202020204" pitchFamily="34" charset="0"/>
              </a:rPr>
              <a:t>9</a:t>
            </a:r>
            <a:r>
              <a:rPr lang="zh-CN" altLang="en-US" sz="1000" smtClean="0">
                <a:latin typeface="Arial" panose="020B0604020202020204" pitchFamily="34" charset="0"/>
              </a:rPr>
              <a:t>、客户端发送</a:t>
            </a:r>
            <a:r>
              <a:rPr lang="en-US" altLang="zh-CN" sz="1000" smtClean="0">
                <a:latin typeface="Arial" panose="020B0604020202020204" pitchFamily="34" charset="0"/>
              </a:rPr>
              <a:t>Client finished Message</a:t>
            </a:r>
            <a:r>
              <a:rPr lang="zh-CN" altLang="en-US" sz="1000" smtClean="0">
                <a:latin typeface="Arial" panose="020B0604020202020204" pitchFamily="34" charset="0"/>
              </a:rPr>
              <a:t>报文，这是客户端</a:t>
            </a:r>
            <a:r>
              <a:rPr lang="en-US" altLang="zh-CN" sz="1000" smtClean="0">
                <a:latin typeface="Arial" panose="020B0604020202020204" pitchFamily="34" charset="0"/>
              </a:rPr>
              <a:t>SSL</a:t>
            </a:r>
            <a:r>
              <a:rPr lang="zh-CN" altLang="en-US" sz="1000" smtClean="0">
                <a:latin typeface="Arial" panose="020B0604020202020204" pitchFamily="34" charset="0"/>
              </a:rPr>
              <a:t>协商成功结束的消息。也是第一个用协商好的密钥加密的消息。会把从</a:t>
            </a:r>
            <a:r>
              <a:rPr lang="en-US" altLang="zh-CN" sz="1000" smtClean="0">
                <a:latin typeface="Arial" panose="020B0604020202020204" pitchFamily="34" charset="0"/>
              </a:rPr>
              <a:t>client hello</a:t>
            </a:r>
            <a:r>
              <a:rPr lang="zh-CN" altLang="en-US" sz="1000" smtClean="0">
                <a:latin typeface="Arial" panose="020B0604020202020204" pitchFamily="34" charset="0"/>
              </a:rPr>
              <a:t>一直到现在的数据，用主密钥加密，发送给服务器。</a:t>
            </a:r>
          </a:p>
          <a:p>
            <a:pPr eaLnBrk="1" hangingPunct="1"/>
            <a:r>
              <a:rPr lang="en-US" altLang="zh-CN" sz="1000" smtClean="0">
                <a:latin typeface="Arial" panose="020B0604020202020204" pitchFamily="34" charset="0"/>
              </a:rPr>
              <a:t>10</a:t>
            </a:r>
            <a:r>
              <a:rPr lang="zh-CN" altLang="en-US" sz="1000" smtClean="0">
                <a:latin typeface="Arial" panose="020B0604020202020204" pitchFamily="34" charset="0"/>
              </a:rPr>
              <a:t>、服务器发送</a:t>
            </a:r>
            <a:r>
              <a:rPr lang="en-US" altLang="zh-CN" sz="1000" smtClean="0">
                <a:latin typeface="Arial" panose="020B0604020202020204" pitchFamily="34" charset="0"/>
              </a:rPr>
              <a:t>Change Cipher Spec</a:t>
            </a:r>
            <a:r>
              <a:rPr lang="zh-CN" altLang="en-US" sz="1000" smtClean="0">
                <a:latin typeface="Arial" panose="020B0604020202020204" pitchFamily="34" charset="0"/>
              </a:rPr>
              <a:t>消息，同时，该消息会把之前的客户端随机数，服务器端随机数、以及预主钥产生一个主密钥。但不发送给对方。</a:t>
            </a:r>
          </a:p>
          <a:p>
            <a:pPr eaLnBrk="1" hangingPunct="1"/>
            <a:r>
              <a:rPr lang="en-US" altLang="zh-CN" sz="1000" smtClean="0">
                <a:latin typeface="Arial" panose="020B0604020202020204" pitchFamily="34" charset="0"/>
              </a:rPr>
              <a:t>11</a:t>
            </a:r>
            <a:r>
              <a:rPr lang="zh-CN" altLang="en-US" sz="1000" smtClean="0">
                <a:latin typeface="Arial" panose="020B0604020202020204" pitchFamily="34" charset="0"/>
              </a:rPr>
              <a:t>、服务器发送</a:t>
            </a:r>
            <a:r>
              <a:rPr lang="en-US" altLang="zh-CN" sz="1000" smtClean="0">
                <a:latin typeface="Arial" panose="020B0604020202020204" pitchFamily="34" charset="0"/>
              </a:rPr>
              <a:t>Client finished Message</a:t>
            </a:r>
            <a:r>
              <a:rPr lang="zh-CN" altLang="en-US" sz="1000" smtClean="0">
                <a:latin typeface="Arial" panose="020B0604020202020204" pitchFamily="34" charset="0"/>
              </a:rPr>
              <a:t>报文，这是客户端</a:t>
            </a:r>
            <a:r>
              <a:rPr lang="en-US" altLang="zh-CN" sz="1000" smtClean="0">
                <a:latin typeface="Arial" panose="020B0604020202020204" pitchFamily="34" charset="0"/>
              </a:rPr>
              <a:t>SSL</a:t>
            </a:r>
            <a:r>
              <a:rPr lang="zh-CN" altLang="en-US" sz="1000" smtClean="0">
                <a:latin typeface="Arial" panose="020B0604020202020204" pitchFamily="34" charset="0"/>
              </a:rPr>
              <a:t>协商成功结束的消息。也是第一个用协商好的密钥加密的消息。</a:t>
            </a:r>
          </a:p>
          <a:p>
            <a:pPr eaLnBrk="1" hangingPunct="1"/>
            <a:endParaRPr lang="en-US" altLang="zh-CN" sz="1000" smtClean="0">
              <a:latin typeface="Arial" panose="020B0604020202020204" pitchFamily="34" charset="0"/>
            </a:endParaRPr>
          </a:p>
        </p:txBody>
      </p:sp>
    </p:spTree>
    <p:extLst>
      <p:ext uri="{BB962C8B-B14F-4D97-AF65-F5344CB8AC3E}">
        <p14:creationId xmlns="" xmlns:p14="http://schemas.microsoft.com/office/powerpoint/2010/main" val="1852851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4D853A-AAA5-47A2-80F5-BEAEA99E9E4D}" type="slidenum">
              <a:rPr lang="en-US" altLang="zh-CN"/>
              <a:pPr eaLnBrk="1" hangingPunct="1"/>
              <a:t>19</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客户端浏览器验证此证书中的域是否和访问的域一致（比如用户访问</a:t>
            </a:r>
            <a:r>
              <a:rPr lang="en-US" altLang="zh-CN" smtClean="0">
                <a:latin typeface="Arial" panose="020B0604020202020204" pitchFamily="34" charset="0"/>
              </a:rPr>
              <a:t>https://mail.google.com/</a:t>
            </a:r>
            <a:r>
              <a:rPr lang="zh-CN" altLang="en-US" smtClean="0">
                <a:latin typeface="Arial" panose="020B0604020202020204" pitchFamily="34" charset="0"/>
              </a:rPr>
              <a:t>时，浏览器验证服务器发送过来的</a:t>
            </a:r>
            <a:r>
              <a:rPr lang="en-US" altLang="zh-CN" smtClean="0">
                <a:latin typeface="Arial" panose="020B0604020202020204" pitchFamily="34" charset="0"/>
              </a:rPr>
              <a:t>SSL</a:t>
            </a:r>
            <a:r>
              <a:rPr lang="zh-CN" altLang="en-US" smtClean="0">
                <a:latin typeface="Arial" panose="020B0604020202020204" pitchFamily="34" charset="0"/>
              </a:rPr>
              <a:t>证书的公钥中的域是否为</a:t>
            </a:r>
            <a:r>
              <a:rPr lang="en-US" altLang="zh-CN" smtClean="0">
                <a:latin typeface="Arial" panose="020B0604020202020204" pitchFamily="34" charset="0"/>
              </a:rPr>
              <a:t>mail.google.com</a:t>
            </a:r>
            <a:r>
              <a:rPr lang="zh-CN" altLang="en-US" smtClean="0">
                <a:latin typeface="Arial" panose="020B0604020202020204" pitchFamily="34" charset="0"/>
              </a:rPr>
              <a:t>或*</a:t>
            </a:r>
            <a:r>
              <a:rPr lang="en-US" altLang="zh-CN" smtClean="0">
                <a:latin typeface="Arial" panose="020B0604020202020204" pitchFamily="34" charset="0"/>
              </a:rPr>
              <a:t>.google.com</a:t>
            </a:r>
            <a:r>
              <a:rPr lang="zh-CN" altLang="en-US" smtClean="0">
                <a:latin typeface="Arial" panose="020B0604020202020204" pitchFamily="34" charset="0"/>
              </a:rPr>
              <a:t>）并没有过期 </a:t>
            </a:r>
          </a:p>
          <a:p>
            <a:pPr eaLnBrk="1" hangingPunct="1"/>
            <a:r>
              <a:rPr lang="zh-CN" altLang="en-US" smtClean="0">
                <a:latin typeface="Arial" panose="020B0604020202020204" pitchFamily="34" charset="0"/>
              </a:rPr>
              <a:t>身份信息包含有服务器的内容附属组织</a:t>
            </a:r>
            <a:r>
              <a:rPr lang="en-US" altLang="zh-CN" smtClean="0">
                <a:latin typeface="Arial" panose="020B0604020202020204" pitchFamily="34" charset="0"/>
              </a:rPr>
              <a:t>(</a:t>
            </a:r>
            <a:r>
              <a:rPr lang="zh-CN" altLang="en-US" smtClean="0">
                <a:latin typeface="Arial" panose="020B0604020202020204" pitchFamily="34" charset="0"/>
              </a:rPr>
              <a:t>服务器域名</a:t>
            </a:r>
            <a:r>
              <a:rPr lang="en-US" altLang="zh-CN" smtClean="0">
                <a:latin typeface="Arial" panose="020B0604020202020204" pitchFamily="34" charset="0"/>
              </a:rPr>
              <a:t>)</a:t>
            </a:r>
            <a:r>
              <a:rPr lang="zh-CN" altLang="en-US" smtClean="0">
                <a:latin typeface="Arial" panose="020B0604020202020204" pitchFamily="34" charset="0"/>
              </a:rPr>
              <a:t>、颁发证书的机构、颁发证书的时间等等。</a:t>
            </a:r>
          </a:p>
        </p:txBody>
      </p:sp>
    </p:spTree>
    <p:extLst>
      <p:ext uri="{BB962C8B-B14F-4D97-AF65-F5344CB8AC3E}">
        <p14:creationId xmlns="" xmlns:p14="http://schemas.microsoft.com/office/powerpoint/2010/main" val="3348352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90B93A-0833-45E0-A19C-14583ACEF3BD}" type="slidenum">
              <a:rPr lang="en-US" altLang="zh-CN"/>
              <a:pPr eaLnBrk="1" hangingPunct="1"/>
              <a:t>24</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只有在客户端发送了自己证书到服务器端，这个消息才需要发送。 </a:t>
            </a:r>
          </a:p>
        </p:txBody>
      </p:sp>
    </p:spTree>
    <p:extLst>
      <p:ext uri="{BB962C8B-B14F-4D97-AF65-F5344CB8AC3E}">
        <p14:creationId xmlns="" xmlns:p14="http://schemas.microsoft.com/office/powerpoint/2010/main" val="755714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F0D481-7518-4078-8A7F-7C95725ACC7A}" type="slidenum">
              <a:rPr lang="en-US" altLang="zh-CN"/>
              <a:pPr eaLnBrk="1" hangingPunct="1"/>
              <a:t>25</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 xmlns:p14="http://schemas.microsoft.com/office/powerpoint/2010/main" val="430100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915233-318D-4649-8239-976A7E6B456B}" type="slidenum">
              <a:rPr lang="en-US" altLang="zh-CN"/>
              <a:pPr eaLnBrk="1" hangingPunct="1"/>
              <a:t>26</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只有在客户端发送了自己证书到服务器端，这个消息才需要发送。 </a:t>
            </a:r>
          </a:p>
        </p:txBody>
      </p:sp>
    </p:spTree>
    <p:extLst>
      <p:ext uri="{BB962C8B-B14F-4D97-AF65-F5344CB8AC3E}">
        <p14:creationId xmlns="" xmlns:p14="http://schemas.microsoft.com/office/powerpoint/2010/main" val="521744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E72423-4C82-4942-BA28-3BB84C68E9E1}" type="slidenum">
              <a:rPr lang="en-US" altLang="zh-CN"/>
              <a:pPr eaLnBrk="1" hangingPunct="1"/>
              <a:t>27</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例</a:t>
            </a:r>
            <a:r>
              <a:rPr lang="en-US" altLang="zh-CN" smtClean="0">
                <a:latin typeface="Arial" panose="020B0604020202020204" pitchFamily="34" charset="0"/>
              </a:rPr>
              <a:t>:</a:t>
            </a:r>
          </a:p>
          <a:p>
            <a:pPr eaLnBrk="1" hangingPunct="1"/>
            <a:r>
              <a:rPr lang="en-US" altLang="zh-CN" smtClean="0">
                <a:latin typeface="Arial" panose="020B0604020202020204" pitchFamily="34" charset="0"/>
              </a:rPr>
              <a:t>SSL_RSA_WITH_RC4_128_MD5 = 0x0004 /* </a:t>
            </a:r>
            <a:r>
              <a:rPr lang="zh-CN" altLang="en-US" smtClean="0">
                <a:latin typeface="Arial" panose="020B0604020202020204" pitchFamily="34" charset="0"/>
              </a:rPr>
              <a:t>非对称加密算法或密钥交换算法为</a:t>
            </a:r>
            <a:r>
              <a:rPr lang="en-US" altLang="zh-CN" smtClean="0">
                <a:latin typeface="Arial" panose="020B0604020202020204" pitchFamily="34" charset="0"/>
              </a:rPr>
              <a:t>RSA</a:t>
            </a:r>
            <a:r>
              <a:rPr lang="zh-CN" altLang="en-US" smtClean="0">
                <a:latin typeface="Arial" panose="020B0604020202020204" pitchFamily="34" charset="0"/>
              </a:rPr>
              <a:t>，采用高强度</a:t>
            </a:r>
            <a:r>
              <a:rPr lang="en-US" altLang="zh-CN" smtClean="0">
                <a:latin typeface="Arial" panose="020B0604020202020204" pitchFamily="34" charset="0"/>
              </a:rPr>
              <a:t>128</a:t>
            </a:r>
            <a:r>
              <a:rPr lang="zh-CN" altLang="en-US" smtClean="0">
                <a:latin typeface="Arial" panose="020B0604020202020204" pitchFamily="34" charset="0"/>
              </a:rPr>
              <a:t>位对称加密算法</a:t>
            </a:r>
            <a:r>
              <a:rPr lang="en-US" altLang="zh-CN" smtClean="0">
                <a:latin typeface="Arial" panose="020B0604020202020204" pitchFamily="34" charset="0"/>
              </a:rPr>
              <a:t>RC4</a:t>
            </a:r>
            <a:r>
              <a:rPr lang="zh-CN" altLang="en-US" smtClean="0">
                <a:latin typeface="Arial" panose="020B0604020202020204" pitchFamily="34" charset="0"/>
              </a:rPr>
              <a:t>，摘要或</a:t>
            </a:r>
            <a:r>
              <a:rPr lang="en-US" altLang="zh-CN" smtClean="0">
                <a:latin typeface="Arial" panose="020B0604020202020204" pitchFamily="34" charset="0"/>
              </a:rPr>
              <a:t>MAC</a:t>
            </a:r>
            <a:r>
              <a:rPr lang="zh-CN" altLang="en-US" smtClean="0">
                <a:latin typeface="Arial" panose="020B0604020202020204" pitchFamily="34" charset="0"/>
              </a:rPr>
              <a:t>算法为</a:t>
            </a:r>
            <a:r>
              <a:rPr lang="en-US" altLang="zh-CN" smtClean="0">
                <a:latin typeface="Arial" panose="020B0604020202020204" pitchFamily="34" charset="0"/>
              </a:rPr>
              <a:t>MD5</a:t>
            </a:r>
            <a:r>
              <a:rPr lang="zh-CN" altLang="en-US" smtClean="0">
                <a:latin typeface="Arial" panose="020B0604020202020204" pitchFamily="34" charset="0"/>
              </a:rPr>
              <a:t>，不支持出口 *</a:t>
            </a:r>
            <a:r>
              <a:rPr lang="en-US" altLang="zh-CN" smtClean="0">
                <a:latin typeface="Arial" panose="020B0604020202020204" pitchFamily="34" charset="0"/>
              </a:rPr>
              <a:t>/ </a:t>
            </a:r>
          </a:p>
        </p:txBody>
      </p:sp>
    </p:spTree>
    <p:extLst>
      <p:ext uri="{BB962C8B-B14F-4D97-AF65-F5344CB8AC3E}">
        <p14:creationId xmlns="" xmlns:p14="http://schemas.microsoft.com/office/powerpoint/2010/main" val="2862173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349E93-FBEB-40EE-A2CE-BBD272742A04}" type="slidenum">
              <a:rPr lang="en-US" altLang="zh-CN"/>
              <a:pPr eaLnBrk="1" hangingPunct="1"/>
              <a:t>28</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非对称加密算法</a:t>
            </a:r>
            <a:r>
              <a:rPr lang="en-US" altLang="zh-CN" smtClean="0">
                <a:latin typeface="Arial" panose="020B0604020202020204" pitchFamily="34" charset="0"/>
              </a:rPr>
              <a:t>:</a:t>
            </a:r>
            <a:r>
              <a:rPr lang="zh-CN" altLang="en-US" smtClean="0">
                <a:latin typeface="Arial" panose="020B0604020202020204" pitchFamily="34" charset="0"/>
              </a:rPr>
              <a:t>加解密用的是不同的密钥。</a:t>
            </a:r>
          </a:p>
          <a:p>
            <a:pPr eaLnBrk="1" hangingPunct="1"/>
            <a:r>
              <a:rPr lang="zh-CN" altLang="en-US" smtClean="0">
                <a:latin typeface="Arial" panose="020B0604020202020204" pitchFamily="34" charset="0"/>
              </a:rPr>
              <a:t>非对称加密算法，首先要生成密钥对（私钥、公钥），只有成对的密钥才具有相互加解密特性</a:t>
            </a:r>
            <a:r>
              <a:rPr lang="en-US" altLang="zh-CN" smtClean="0">
                <a:latin typeface="Arial" panose="020B0604020202020204" pitchFamily="34" charset="0"/>
              </a:rPr>
              <a:t>,</a:t>
            </a:r>
            <a:r>
              <a:rPr lang="zh-CN" altLang="en-US" smtClean="0">
                <a:latin typeface="Arial" panose="020B0604020202020204" pitchFamily="34" charset="0"/>
              </a:rPr>
              <a:t>上图中可将密钥</a:t>
            </a:r>
            <a:r>
              <a:rPr lang="en-US" altLang="zh-CN" smtClean="0">
                <a:latin typeface="Arial" panose="020B0604020202020204" pitchFamily="34" charset="0"/>
              </a:rPr>
              <a:t>A</a:t>
            </a:r>
            <a:r>
              <a:rPr lang="zh-CN" altLang="en-US" smtClean="0">
                <a:latin typeface="Arial" panose="020B0604020202020204" pitchFamily="34" charset="0"/>
              </a:rPr>
              <a:t>看为公钥，密钥</a:t>
            </a:r>
            <a:r>
              <a:rPr lang="en-US" altLang="zh-CN" smtClean="0">
                <a:latin typeface="Arial" panose="020B0604020202020204" pitchFamily="34" charset="0"/>
              </a:rPr>
              <a:t>B</a:t>
            </a:r>
            <a:r>
              <a:rPr lang="zh-CN" altLang="en-US" smtClean="0">
                <a:latin typeface="Arial" panose="020B0604020202020204" pitchFamily="34" charset="0"/>
              </a:rPr>
              <a:t>为私钥。</a:t>
            </a:r>
          </a:p>
          <a:p>
            <a:pPr eaLnBrk="1" hangingPunct="1"/>
            <a:r>
              <a:rPr lang="zh-CN" altLang="en-US" smtClean="0">
                <a:latin typeface="Arial" panose="020B0604020202020204" pitchFamily="34" charset="0"/>
              </a:rPr>
              <a:t>公钥对外公开，私钥保密。发送信息时使用私钥加密，只有公钥才能解密。若使用公钥加密，也只有私钥才能解密。</a:t>
            </a:r>
          </a:p>
          <a:p>
            <a:pPr eaLnBrk="1" hangingPunct="1"/>
            <a:r>
              <a:rPr lang="zh-CN" altLang="en-US" smtClean="0">
                <a:latin typeface="Arial" panose="020B0604020202020204" pitchFamily="34" charset="0"/>
              </a:rPr>
              <a:t>对称加密算法</a:t>
            </a:r>
            <a:r>
              <a:rPr lang="en-US" altLang="zh-CN" smtClean="0">
                <a:latin typeface="Arial" panose="020B0604020202020204" pitchFamily="34" charset="0"/>
              </a:rPr>
              <a:t>:</a:t>
            </a:r>
            <a:r>
              <a:rPr lang="zh-CN" altLang="en-US" smtClean="0">
                <a:latin typeface="Arial" panose="020B0604020202020204" pitchFamily="34" charset="0"/>
              </a:rPr>
              <a:t>加解密用的是相同的密钥。</a:t>
            </a:r>
          </a:p>
          <a:p>
            <a:pPr eaLnBrk="1" hangingPunct="1"/>
            <a:r>
              <a:rPr lang="zh-CN" altLang="en-US" smtClean="0">
                <a:latin typeface="Arial" panose="020B0604020202020204" pitchFamily="34" charset="0"/>
              </a:rPr>
              <a:t>可画图分析，服务器端，和客户端，都有一对密钥</a:t>
            </a:r>
            <a:r>
              <a:rPr lang="en-US" altLang="zh-CN" smtClean="0">
                <a:latin typeface="Arial" panose="020B0604020202020204" pitchFamily="34" charset="0"/>
              </a:rPr>
              <a:t>(</a:t>
            </a:r>
            <a:r>
              <a:rPr lang="zh-CN" altLang="en-US" smtClean="0">
                <a:latin typeface="Arial" panose="020B0604020202020204" pitchFamily="34" charset="0"/>
              </a:rPr>
              <a:t>公钥和私钥</a:t>
            </a:r>
            <a:r>
              <a:rPr lang="en-US" altLang="zh-CN" smtClean="0">
                <a:latin typeface="Arial" panose="020B0604020202020204" pitchFamily="34" charset="0"/>
              </a:rPr>
              <a:t>)</a:t>
            </a:r>
            <a:r>
              <a:rPr lang="zh-CN" altLang="en-US" smtClean="0">
                <a:latin typeface="Arial" panose="020B0604020202020204" pitchFamily="34" charset="0"/>
              </a:rPr>
              <a:t>，公钥是公开的，私钥是保密的。用私钥加密的消息只有公钥才能解开，用公钥加密的消息也只有对应的私钥才能解开。</a:t>
            </a:r>
          </a:p>
        </p:txBody>
      </p:sp>
    </p:spTree>
    <p:extLst>
      <p:ext uri="{BB962C8B-B14F-4D97-AF65-F5344CB8AC3E}">
        <p14:creationId xmlns="" xmlns:p14="http://schemas.microsoft.com/office/powerpoint/2010/main" val="50502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6AFD49-9C20-4D78-B767-7AB673B0DF44}" type="slidenum">
              <a:rPr lang="en-US" altLang="zh-CN"/>
              <a:pPr eaLnBrk="1" hangingPunct="1"/>
              <a:t>4</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HTTPS:</a:t>
            </a:r>
            <a:r>
              <a:rPr lang="zh-CN" altLang="en-US" smtClean="0">
                <a:latin typeface="Arial" panose="020B0604020202020204" pitchFamily="34" charset="0"/>
              </a:rPr>
              <a:t>安全套接层超文本传输协议。</a:t>
            </a:r>
          </a:p>
          <a:p>
            <a:pPr eaLnBrk="1" hangingPunct="1"/>
            <a:r>
              <a:rPr lang="en-US" altLang="zh-CN" smtClean="0">
                <a:latin typeface="Arial" panose="020B0604020202020204" pitchFamily="34" charset="0"/>
              </a:rPr>
              <a:t>HTTP</a:t>
            </a:r>
            <a:r>
              <a:rPr lang="zh-CN" altLang="en-US" smtClean="0">
                <a:latin typeface="Arial" panose="020B0604020202020204" pitchFamily="34" charset="0"/>
              </a:rPr>
              <a:t>和</a:t>
            </a:r>
            <a:r>
              <a:rPr lang="en-US" altLang="zh-CN" smtClean="0">
                <a:latin typeface="Arial" panose="020B0604020202020204" pitchFamily="34" charset="0"/>
              </a:rPr>
              <a:t>HTTPS</a:t>
            </a:r>
            <a:r>
              <a:rPr lang="zh-CN" altLang="en-US" smtClean="0">
                <a:latin typeface="Arial" panose="020B0604020202020204" pitchFamily="34" charset="0"/>
              </a:rPr>
              <a:t>的主要区别在</a:t>
            </a:r>
            <a:r>
              <a:rPr lang="en-US" altLang="zh-CN" smtClean="0">
                <a:latin typeface="Arial" panose="020B0604020202020204" pitchFamily="34" charset="0"/>
              </a:rPr>
              <a:t>S,</a:t>
            </a:r>
            <a:r>
              <a:rPr lang="zh-CN" altLang="en-US" smtClean="0">
                <a:latin typeface="Arial" panose="020B0604020202020204" pitchFamily="34" charset="0"/>
              </a:rPr>
              <a:t>那么</a:t>
            </a:r>
            <a:r>
              <a:rPr lang="en-US" altLang="zh-CN" smtClean="0">
                <a:latin typeface="Arial" panose="020B0604020202020204" pitchFamily="34" charset="0"/>
              </a:rPr>
              <a:t>S</a:t>
            </a:r>
            <a:r>
              <a:rPr lang="zh-CN" altLang="en-US" smtClean="0">
                <a:latin typeface="Arial" panose="020B0604020202020204" pitchFamily="34" charset="0"/>
              </a:rPr>
              <a:t>指的是什么呢？</a:t>
            </a:r>
          </a:p>
        </p:txBody>
      </p:sp>
    </p:spTree>
    <p:extLst>
      <p:ext uri="{BB962C8B-B14F-4D97-AF65-F5344CB8AC3E}">
        <p14:creationId xmlns="" xmlns:p14="http://schemas.microsoft.com/office/powerpoint/2010/main" val="173290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09EDBD-7127-4BDB-AB55-6814C7817B5A}" type="slidenum">
              <a:rPr lang="en-US" altLang="zh-CN"/>
              <a:pPr eaLnBrk="1" hangingPunct="1"/>
              <a:t>5</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由</a:t>
            </a:r>
            <a:r>
              <a:rPr lang="en-US" altLang="zh-CN" smtClean="0">
                <a:latin typeface="Arial" panose="020B0604020202020204" pitchFamily="34" charset="0"/>
              </a:rPr>
              <a:t>HTTPS</a:t>
            </a:r>
            <a:r>
              <a:rPr lang="zh-CN" altLang="en-US" smtClean="0">
                <a:latin typeface="Arial" panose="020B0604020202020204" pitchFamily="34" charset="0"/>
              </a:rPr>
              <a:t>引出</a:t>
            </a:r>
            <a:r>
              <a:rPr lang="en-US" altLang="zh-CN" smtClean="0">
                <a:latin typeface="Arial" panose="020B0604020202020204" pitchFamily="34" charset="0"/>
              </a:rPr>
              <a:t>SSL</a:t>
            </a:r>
            <a:r>
              <a:rPr lang="zh-CN" altLang="en-US" smtClean="0">
                <a:latin typeface="Arial" panose="020B0604020202020204" pitchFamily="34" charset="0"/>
              </a:rPr>
              <a:t>，介绍</a:t>
            </a:r>
            <a:r>
              <a:rPr lang="en-US" altLang="zh-CN" smtClean="0">
                <a:latin typeface="Arial" panose="020B0604020202020204" pitchFamily="34" charset="0"/>
              </a:rPr>
              <a:t>SSL</a:t>
            </a:r>
            <a:r>
              <a:rPr lang="zh-CN" altLang="en-US" smtClean="0">
                <a:latin typeface="Arial" panose="020B0604020202020204" pitchFamily="34" charset="0"/>
              </a:rPr>
              <a:t>的历史发展。 </a:t>
            </a:r>
          </a:p>
          <a:p>
            <a:pPr eaLnBrk="1" hangingPunct="1"/>
            <a:r>
              <a:rPr lang="en-US" altLang="zh-CN" smtClean="0">
                <a:latin typeface="Arial" panose="020B0604020202020204" pitchFamily="34" charset="0"/>
              </a:rPr>
              <a:t>SSL</a:t>
            </a:r>
            <a:r>
              <a:rPr lang="zh-CN" altLang="en-US" smtClean="0">
                <a:latin typeface="Arial" panose="020B0604020202020204" pitchFamily="34" charset="0"/>
              </a:rPr>
              <a:t>：安全套接层。</a:t>
            </a:r>
            <a:r>
              <a:rPr lang="en-US" altLang="zh-CN" smtClean="0">
                <a:latin typeface="Arial" panose="020B0604020202020204" pitchFamily="34" charset="0"/>
              </a:rPr>
              <a:t>HTTPS</a:t>
            </a:r>
            <a:r>
              <a:rPr lang="zh-CN" altLang="en-US" smtClean="0">
                <a:latin typeface="Arial" panose="020B0604020202020204" pitchFamily="34" charset="0"/>
              </a:rPr>
              <a:t>也就是</a:t>
            </a:r>
            <a:r>
              <a:rPr lang="en-US" altLang="zh-CN" smtClean="0">
                <a:latin typeface="Arial" panose="020B0604020202020204" pitchFamily="34" charset="0"/>
              </a:rPr>
              <a:t>HTTP</a:t>
            </a:r>
            <a:r>
              <a:rPr lang="zh-CN" altLang="en-US" smtClean="0">
                <a:latin typeface="Arial" panose="020B0604020202020204" pitchFamily="34" charset="0"/>
              </a:rPr>
              <a:t>和</a:t>
            </a:r>
            <a:r>
              <a:rPr lang="en-US" altLang="zh-CN" smtClean="0">
                <a:latin typeface="Arial" panose="020B0604020202020204" pitchFamily="34" charset="0"/>
              </a:rPr>
              <a:t>SSL</a:t>
            </a:r>
            <a:r>
              <a:rPr lang="zh-CN" altLang="en-US" smtClean="0">
                <a:latin typeface="Arial" panose="020B0604020202020204" pitchFamily="34" charset="0"/>
              </a:rPr>
              <a:t>协议相结合，实现安全的通信。那么什么</a:t>
            </a:r>
            <a:r>
              <a:rPr lang="en-US" altLang="zh-CN" smtClean="0">
                <a:latin typeface="Arial" panose="020B0604020202020204" pitchFamily="34" charset="0"/>
              </a:rPr>
              <a:t>SSL</a:t>
            </a:r>
            <a:r>
              <a:rPr lang="zh-CN" altLang="en-US" smtClean="0">
                <a:latin typeface="Arial" panose="020B0604020202020204" pitchFamily="34" charset="0"/>
              </a:rPr>
              <a:t>协议，为什么能提供安全呢？</a:t>
            </a:r>
          </a:p>
          <a:p>
            <a:pPr eaLnBrk="1" hangingPunct="1"/>
            <a:r>
              <a:rPr lang="zh-CN" altLang="en-US" smtClean="0">
                <a:latin typeface="Arial" panose="020B0604020202020204" pitchFamily="34" charset="0"/>
              </a:rPr>
              <a:t>下面详细介绍</a:t>
            </a:r>
            <a:r>
              <a:rPr lang="en-US" altLang="zh-CN" smtClean="0">
                <a:latin typeface="Arial" panose="020B0604020202020204" pitchFamily="34" charset="0"/>
              </a:rPr>
              <a:t>SSL</a:t>
            </a:r>
            <a:r>
              <a:rPr lang="zh-CN" altLang="en-US" smtClean="0">
                <a:latin typeface="Arial" panose="020B0604020202020204" pitchFamily="34" charset="0"/>
              </a:rPr>
              <a:t>协议。首先介绍</a:t>
            </a:r>
            <a:r>
              <a:rPr lang="en-US" altLang="zh-CN" smtClean="0">
                <a:latin typeface="Arial" panose="020B0604020202020204" pitchFamily="34" charset="0"/>
              </a:rPr>
              <a:t>SSL</a:t>
            </a:r>
            <a:r>
              <a:rPr lang="zh-CN" altLang="en-US" smtClean="0">
                <a:latin typeface="Arial" panose="020B0604020202020204" pitchFamily="34" charset="0"/>
              </a:rPr>
              <a:t>的历史。</a:t>
            </a:r>
          </a:p>
        </p:txBody>
      </p:sp>
    </p:spTree>
    <p:extLst>
      <p:ext uri="{BB962C8B-B14F-4D97-AF65-F5344CB8AC3E}">
        <p14:creationId xmlns="" xmlns:p14="http://schemas.microsoft.com/office/powerpoint/2010/main" val="92115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D8CAB3-A3B6-4AC4-B80D-641478E52A11}" type="slidenum">
              <a:rPr lang="en-US" altLang="zh-CN"/>
              <a:pPr eaLnBrk="1" hangingPunct="1"/>
              <a:t>6</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ssl</a:t>
            </a:r>
            <a:r>
              <a:rPr lang="zh-CN" altLang="en-US" smtClean="0">
                <a:latin typeface="Arial" panose="020B0604020202020204" pitchFamily="34" charset="0"/>
              </a:rPr>
              <a:t>协议的主要功能是什么？</a:t>
            </a:r>
          </a:p>
        </p:txBody>
      </p:sp>
    </p:spTree>
    <p:extLst>
      <p:ext uri="{BB962C8B-B14F-4D97-AF65-F5344CB8AC3E}">
        <p14:creationId xmlns="" xmlns:p14="http://schemas.microsoft.com/office/powerpoint/2010/main" val="278452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B77B06-18B7-42DF-B61F-287AF5B0BA82}" type="slidenum">
              <a:rPr lang="en-US" altLang="zh-CN"/>
              <a:pPr eaLnBrk="1" hangingPunct="1"/>
              <a:t>7</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那么，</a:t>
            </a:r>
            <a:r>
              <a:rPr lang="en-US" altLang="zh-CN" smtClean="0">
                <a:latin typeface="Arial" panose="020B0604020202020204" pitchFamily="34" charset="0"/>
              </a:rPr>
              <a:t>SSL</a:t>
            </a:r>
            <a:r>
              <a:rPr lang="zh-CN" altLang="en-US" smtClean="0">
                <a:latin typeface="Arial" panose="020B0604020202020204" pitchFamily="34" charset="0"/>
              </a:rPr>
              <a:t>是如何实现上述的保密性、完整性和身份认证功能的呢？下面详细介绍</a:t>
            </a:r>
            <a:r>
              <a:rPr lang="en-US" altLang="zh-CN" smtClean="0">
                <a:latin typeface="Arial" panose="020B0604020202020204" pitchFamily="34" charset="0"/>
              </a:rPr>
              <a:t>SSL</a:t>
            </a:r>
            <a:r>
              <a:rPr lang="zh-CN" altLang="en-US" smtClean="0">
                <a:latin typeface="Arial" panose="020B0604020202020204" pitchFamily="34" charset="0"/>
              </a:rPr>
              <a:t>协议。协议在协议栈中所处的位置</a:t>
            </a:r>
            <a:endParaRPr lang="zh-CN" altLang="en-US" b="1" smtClean="0">
              <a:latin typeface="Arial" panose="020B0604020202020204" pitchFamily="34" charset="0"/>
            </a:endParaRPr>
          </a:p>
          <a:p>
            <a:pPr eaLnBrk="1" hangingPunct="1"/>
            <a:r>
              <a:rPr lang="en-US" altLang="zh-CN" b="1" smtClean="0">
                <a:latin typeface="Arial" panose="020B0604020202020204" pitchFamily="34" charset="0"/>
              </a:rPr>
              <a:t>ChangeCipherSpec:</a:t>
            </a:r>
            <a:r>
              <a:rPr lang="zh-CN" altLang="en-US" b="1" smtClean="0">
                <a:latin typeface="Arial" panose="020B0604020202020204" pitchFamily="34" charset="0"/>
              </a:rPr>
              <a:t>改变加密约定协议</a:t>
            </a:r>
          </a:p>
        </p:txBody>
      </p:sp>
    </p:spTree>
    <p:extLst>
      <p:ext uri="{BB962C8B-B14F-4D97-AF65-F5344CB8AC3E}">
        <p14:creationId xmlns="" xmlns:p14="http://schemas.microsoft.com/office/powerpoint/2010/main" val="868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6AB523-561D-46CB-BD70-D1470F4D98D2}" type="slidenum">
              <a:rPr lang="en-US" altLang="zh-CN"/>
              <a:pPr eaLnBrk="1" hangingPunct="1"/>
              <a:t>8</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SSL</a:t>
            </a:r>
            <a:r>
              <a:rPr lang="zh-CN" altLang="en-US" smtClean="0">
                <a:latin typeface="Arial" panose="020B0604020202020204" pitchFamily="34" charset="0"/>
              </a:rPr>
              <a:t>协议的组成。</a:t>
            </a:r>
          </a:p>
        </p:txBody>
      </p:sp>
    </p:spTree>
    <p:extLst>
      <p:ext uri="{BB962C8B-B14F-4D97-AF65-F5344CB8AC3E}">
        <p14:creationId xmlns="" xmlns:p14="http://schemas.microsoft.com/office/powerpoint/2010/main" val="208062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1B9F6D-4D3B-4965-A5AE-FE07A150A98F}" type="slidenum">
              <a:rPr lang="en-US" altLang="zh-CN"/>
              <a:pPr eaLnBrk="1" hangingPunct="1"/>
              <a:t>9</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在进一步对握手协议进行说明之前，先对 </a:t>
            </a:r>
            <a:r>
              <a:rPr lang="en-US" altLang="zh-CN" smtClean="0">
                <a:latin typeface="Arial" panose="020B0604020202020204" pitchFamily="34" charset="0"/>
              </a:rPr>
              <a:t>SSL </a:t>
            </a:r>
            <a:r>
              <a:rPr lang="zh-CN" altLang="en-US" smtClean="0">
                <a:latin typeface="Arial" panose="020B0604020202020204" pitchFamily="34" charset="0"/>
              </a:rPr>
              <a:t>记录层协议进行说明。</a:t>
            </a:r>
          </a:p>
        </p:txBody>
      </p:sp>
    </p:spTree>
    <p:extLst>
      <p:ext uri="{BB962C8B-B14F-4D97-AF65-F5344CB8AC3E}">
        <p14:creationId xmlns="" xmlns:p14="http://schemas.microsoft.com/office/powerpoint/2010/main" val="56759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1BF869-2357-432C-BE84-52A2D1ADB5D5}" type="slidenum">
              <a:rPr lang="en-US" altLang="zh-CN"/>
              <a:pPr eaLnBrk="1" hangingPunct="1"/>
              <a:t>10</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Arial" panose="020B0604020202020204" pitchFamily="34" charset="0"/>
              </a:rPr>
              <a:t>数据可能是加密的也可能是明文。在握手过程中除了最后一条</a:t>
            </a:r>
            <a:r>
              <a:rPr lang="en-US" altLang="zh-CN" b="1" smtClean="0">
                <a:latin typeface="Arial" panose="020B0604020202020204" pitchFamily="34" charset="0"/>
              </a:rPr>
              <a:t>finished</a:t>
            </a:r>
            <a:r>
              <a:rPr lang="zh-CN" altLang="en-US" b="1" smtClean="0">
                <a:latin typeface="Arial" panose="020B0604020202020204" pitchFamily="34" charset="0"/>
              </a:rPr>
              <a:t>的报文外，其他报文都是明文传输的。</a:t>
            </a:r>
          </a:p>
          <a:p>
            <a:pPr eaLnBrk="1" hangingPunct="1"/>
            <a:r>
              <a:rPr lang="zh-CN" altLang="en-US" b="1" smtClean="0">
                <a:latin typeface="Arial" panose="020B0604020202020204" pitchFamily="34" charset="0"/>
              </a:rPr>
              <a:t>那么 ，记录加密数据打包的流程是怎样的呢？</a:t>
            </a:r>
          </a:p>
          <a:p>
            <a:pPr eaLnBrk="1" hangingPunct="1"/>
            <a:r>
              <a:rPr lang="zh-CN" altLang="en-US" smtClean="0">
                <a:latin typeface="Arial" panose="020B0604020202020204" pitchFamily="34" charset="0"/>
              </a:rPr>
              <a:t>填充</a:t>
            </a:r>
            <a:r>
              <a:rPr lang="en-US" altLang="zh-CN" smtClean="0">
                <a:latin typeface="Arial" panose="020B0604020202020204" pitchFamily="34" charset="0"/>
              </a:rPr>
              <a:t>:</a:t>
            </a:r>
            <a:r>
              <a:rPr lang="zh-CN" altLang="en-US" smtClean="0">
                <a:latin typeface="Arial" panose="020B0604020202020204" pitchFamily="34" charset="0"/>
              </a:rPr>
              <a:t>只有在使用分组加密才会有填充和填充长度两个字段。</a:t>
            </a:r>
          </a:p>
        </p:txBody>
      </p:sp>
    </p:spTree>
    <p:extLst>
      <p:ext uri="{BB962C8B-B14F-4D97-AF65-F5344CB8AC3E}">
        <p14:creationId xmlns="" xmlns:p14="http://schemas.microsoft.com/office/powerpoint/2010/main" val="1173963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8C5AEF-8E82-47B5-91AE-2FB4111DC095}" type="slidenum">
              <a:rPr lang="en-US" altLang="zh-CN"/>
              <a:pPr eaLnBrk="1" hangingPunct="1"/>
              <a:t>11</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MD5</a:t>
            </a:r>
            <a:r>
              <a:rPr lang="zh-CN" altLang="en-US" smtClean="0">
                <a:latin typeface="Arial" panose="020B0604020202020204" pitchFamily="34" charset="0"/>
              </a:rPr>
              <a:t>就是采用单向加密的加密算法，对于</a:t>
            </a:r>
            <a:r>
              <a:rPr lang="en-US" altLang="zh-CN" smtClean="0">
                <a:latin typeface="Arial" panose="020B0604020202020204" pitchFamily="34" charset="0"/>
              </a:rPr>
              <a:t>MD5</a:t>
            </a:r>
            <a:r>
              <a:rPr lang="zh-CN" altLang="en-US" smtClean="0">
                <a:latin typeface="Arial" panose="020B0604020202020204" pitchFamily="34" charset="0"/>
              </a:rPr>
              <a:t>而言，有两个特性是很重要的，第一是任意两段明文数据，加密以后的密文不能是相同的；第二是任意一段明文数据，经过加密以后，其结果必须永远是不变的。前者的意思是不可能有任意两段明文加密以后得到相同的密文，后者的意思是如果我们加密特定的数据，得到的密文一定是相同的。 </a:t>
            </a:r>
          </a:p>
          <a:p>
            <a:pPr eaLnBrk="1" hangingPunct="1"/>
            <a:endParaRPr lang="en-US" altLang="zh-CN" smtClean="0">
              <a:latin typeface="Arial" panose="020B0604020202020204" pitchFamily="34" charset="0"/>
            </a:endParaRPr>
          </a:p>
        </p:txBody>
      </p:sp>
    </p:spTree>
    <p:extLst>
      <p:ext uri="{BB962C8B-B14F-4D97-AF65-F5344CB8AC3E}">
        <p14:creationId xmlns="" xmlns:p14="http://schemas.microsoft.com/office/powerpoint/2010/main" val="2063382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185430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206036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392315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159630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80176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122936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209550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341379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331612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2985227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87259A-EB1D-427C-9B68-7F0CCCFC8A76}" type="datetimeFigureOut">
              <a:rPr lang="zh-CN" altLang="en-US" smtClean="0"/>
              <a:pPr/>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182190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7259A-EB1D-427C-9B68-7F0CCCFC8A76}" type="datetimeFigureOut">
              <a:rPr lang="zh-CN" altLang="en-US" smtClean="0"/>
              <a:pPr/>
              <a:t>2017/10/22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FDB9C-82C6-4E3C-9700-631B58742248}" type="slidenum">
              <a:rPr lang="zh-CN" altLang="en-US" smtClean="0"/>
              <a:pPr/>
              <a:t>‹#›</a:t>
            </a:fld>
            <a:endParaRPr lang="zh-CN" altLang="en-US"/>
          </a:p>
        </p:txBody>
      </p:sp>
    </p:spTree>
    <p:extLst>
      <p:ext uri="{BB962C8B-B14F-4D97-AF65-F5344CB8AC3E}">
        <p14:creationId xmlns="" xmlns:p14="http://schemas.microsoft.com/office/powerpoint/2010/main" val="338058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image" Target="../media/image1.png"/><Relationship Id="rId3" Type="http://schemas.openxmlformats.org/officeDocument/2006/relationships/slide" Target="slide16.xml"/><Relationship Id="rId7" Type="http://schemas.openxmlformats.org/officeDocument/2006/relationships/slide" Target="slide20.xml"/><Relationship Id="rId12" Type="http://schemas.openxmlformats.org/officeDocument/2006/relationships/slide" Target="slide15.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slide" Target="slide19.xml"/><Relationship Id="rId11" Type="http://schemas.openxmlformats.org/officeDocument/2006/relationships/slide" Target="slide25.xml"/><Relationship Id="rId5" Type="http://schemas.openxmlformats.org/officeDocument/2006/relationships/slide" Target="slide18.xml"/><Relationship Id="rId10" Type="http://schemas.openxmlformats.org/officeDocument/2006/relationships/slide" Target="slide24.xml"/><Relationship Id="rId4" Type="http://schemas.openxmlformats.org/officeDocument/2006/relationships/slide" Target="slide17.xml"/><Relationship Id="rId9" Type="http://schemas.openxmlformats.org/officeDocument/2006/relationships/slide" Target="slide23.xml"/></Relationships>
</file>

<file path=ppt/slides/_rels/slide1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IET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en.wikipedia.org/wiki/Secure_Sockets_Laye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HTTPS</a:t>
            </a:r>
            <a:r>
              <a:rPr lang="zh-CN" altLang="en-US" dirty="0" smtClean="0"/>
              <a:t>简介</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 xmlns:p14="http://schemas.microsoft.com/office/powerpoint/2010/main" val="4087111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smtClean="0"/>
              <a:t>SSL</a:t>
            </a:r>
            <a:r>
              <a:rPr lang="zh-CN" altLang="en-US" dirty="0" smtClean="0"/>
              <a:t>高层</a:t>
            </a:r>
            <a:r>
              <a:rPr lang="zh-CN" altLang="en-US" dirty="0" smtClean="0"/>
              <a:t>协议</a:t>
            </a:r>
            <a:endParaRPr lang="zh-CN" altLang="en-US" dirty="0" smtClean="0"/>
          </a:p>
        </p:txBody>
      </p:sp>
      <p:sp>
        <p:nvSpPr>
          <p:cNvPr id="12291" name="Rectangle 3"/>
          <p:cNvSpPr>
            <a:spLocks noGrp="1" noChangeArrowheads="1"/>
          </p:cNvSpPr>
          <p:nvPr>
            <p:ph type="body" idx="1"/>
          </p:nvPr>
        </p:nvSpPr>
        <p:spPr/>
        <p:txBody>
          <a:bodyPr/>
          <a:lstStyle/>
          <a:p>
            <a:pPr eaLnBrk="1" hangingPunct="1"/>
            <a:r>
              <a:rPr lang="en-US" altLang="zh-CN" dirty="0" smtClean="0"/>
              <a:t>SSL</a:t>
            </a:r>
            <a:r>
              <a:rPr lang="zh-CN" altLang="en-US" dirty="0" smtClean="0"/>
              <a:t>记录的结构示意图</a:t>
            </a:r>
            <a:r>
              <a:rPr lang="en-US" altLang="zh-CN" dirty="0" smtClean="0"/>
              <a:t>:</a:t>
            </a:r>
          </a:p>
          <a:p>
            <a:pPr eaLnBrk="1" hangingPunct="1"/>
            <a:endParaRPr lang="en-US" altLang="zh-CN" dirty="0" smtClean="0"/>
          </a:p>
        </p:txBody>
      </p:sp>
      <p:grpSp>
        <p:nvGrpSpPr>
          <p:cNvPr id="12292" name="Group 4"/>
          <p:cNvGrpSpPr>
            <a:grpSpLocks/>
          </p:cNvGrpSpPr>
          <p:nvPr/>
        </p:nvGrpSpPr>
        <p:grpSpPr bwMode="auto">
          <a:xfrm>
            <a:off x="2279650" y="2708276"/>
            <a:ext cx="7920038" cy="504825"/>
            <a:chOff x="431" y="2069"/>
            <a:chExt cx="4989" cy="318"/>
          </a:xfrm>
        </p:grpSpPr>
        <p:sp>
          <p:nvSpPr>
            <p:cNvPr id="12328" name="Rectangle 5"/>
            <p:cNvSpPr>
              <a:spLocks noChangeArrowheads="1"/>
            </p:cNvSpPr>
            <p:nvPr/>
          </p:nvSpPr>
          <p:spPr bwMode="auto">
            <a:xfrm>
              <a:off x="431" y="2069"/>
              <a:ext cx="907" cy="318"/>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类型</a:t>
              </a:r>
            </a:p>
          </p:txBody>
        </p:sp>
        <p:sp>
          <p:nvSpPr>
            <p:cNvPr id="12329" name="Rectangle 6"/>
            <p:cNvSpPr>
              <a:spLocks noChangeArrowheads="1"/>
            </p:cNvSpPr>
            <p:nvPr/>
          </p:nvSpPr>
          <p:spPr bwMode="auto">
            <a:xfrm>
              <a:off x="1338" y="2069"/>
              <a:ext cx="907" cy="318"/>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版本</a:t>
              </a:r>
            </a:p>
          </p:txBody>
        </p:sp>
        <p:sp>
          <p:nvSpPr>
            <p:cNvPr id="12330" name="Rectangle 7"/>
            <p:cNvSpPr>
              <a:spLocks noChangeArrowheads="1"/>
            </p:cNvSpPr>
            <p:nvPr/>
          </p:nvSpPr>
          <p:spPr bwMode="auto">
            <a:xfrm>
              <a:off x="2245" y="2069"/>
              <a:ext cx="1315" cy="318"/>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长度</a:t>
              </a:r>
            </a:p>
          </p:txBody>
        </p:sp>
        <p:sp>
          <p:nvSpPr>
            <p:cNvPr id="12331" name="Rectangle 8"/>
            <p:cNvSpPr>
              <a:spLocks noChangeArrowheads="1"/>
            </p:cNvSpPr>
            <p:nvPr/>
          </p:nvSpPr>
          <p:spPr bwMode="auto">
            <a:xfrm>
              <a:off x="3560" y="2069"/>
              <a:ext cx="1860" cy="318"/>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明文数据</a:t>
              </a:r>
              <a:r>
                <a:rPr lang="en-US" altLang="zh-CN" b="1"/>
                <a:t>/</a:t>
              </a:r>
              <a:r>
                <a:rPr lang="zh-CN" altLang="en-US" b="1"/>
                <a:t>加密数据</a:t>
              </a:r>
            </a:p>
          </p:txBody>
        </p:sp>
      </p:grpSp>
      <p:sp>
        <p:nvSpPr>
          <p:cNvPr id="12293" name="Line 9"/>
          <p:cNvSpPr>
            <a:spLocks noChangeShapeType="1"/>
          </p:cNvSpPr>
          <p:nvPr/>
        </p:nvSpPr>
        <p:spPr bwMode="auto">
          <a:xfrm>
            <a:off x="2279650" y="3284538"/>
            <a:ext cx="0" cy="431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294" name="Line 10"/>
          <p:cNvSpPr>
            <a:spLocks noChangeShapeType="1"/>
          </p:cNvSpPr>
          <p:nvPr/>
        </p:nvSpPr>
        <p:spPr bwMode="auto">
          <a:xfrm>
            <a:off x="3719513" y="3284538"/>
            <a:ext cx="0" cy="431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295" name="Line 11"/>
          <p:cNvSpPr>
            <a:spLocks noChangeShapeType="1"/>
          </p:cNvSpPr>
          <p:nvPr/>
        </p:nvSpPr>
        <p:spPr bwMode="auto">
          <a:xfrm>
            <a:off x="5159375" y="3284538"/>
            <a:ext cx="0" cy="431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296" name="Line 12"/>
          <p:cNvSpPr>
            <a:spLocks noChangeShapeType="1"/>
          </p:cNvSpPr>
          <p:nvPr/>
        </p:nvSpPr>
        <p:spPr bwMode="auto">
          <a:xfrm>
            <a:off x="7248525" y="3284538"/>
            <a:ext cx="0" cy="431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297" name="Line 13"/>
          <p:cNvSpPr>
            <a:spLocks noChangeShapeType="1"/>
          </p:cNvSpPr>
          <p:nvPr/>
        </p:nvSpPr>
        <p:spPr bwMode="auto">
          <a:xfrm>
            <a:off x="10199688" y="3213100"/>
            <a:ext cx="0" cy="431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12298" name="Group 14"/>
          <p:cNvGrpSpPr>
            <a:grpSpLocks/>
          </p:cNvGrpSpPr>
          <p:nvPr/>
        </p:nvGrpSpPr>
        <p:grpSpPr bwMode="auto">
          <a:xfrm>
            <a:off x="2279651" y="3284538"/>
            <a:ext cx="1368425" cy="366712"/>
            <a:chOff x="476" y="2069"/>
            <a:chExt cx="862" cy="231"/>
          </a:xfrm>
        </p:grpSpPr>
        <p:sp>
          <p:nvSpPr>
            <p:cNvPr id="12324" name="Line 15"/>
            <p:cNvSpPr>
              <a:spLocks noChangeShapeType="1"/>
            </p:cNvSpPr>
            <p:nvPr/>
          </p:nvSpPr>
          <p:spPr bwMode="auto">
            <a:xfrm>
              <a:off x="1156" y="2205"/>
              <a:ext cx="18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12325" name="Group 16"/>
            <p:cNvGrpSpPr>
              <a:grpSpLocks/>
            </p:cNvGrpSpPr>
            <p:nvPr/>
          </p:nvGrpSpPr>
          <p:grpSpPr bwMode="auto">
            <a:xfrm>
              <a:off x="476" y="2069"/>
              <a:ext cx="680" cy="231"/>
              <a:chOff x="476" y="2069"/>
              <a:chExt cx="680" cy="231"/>
            </a:xfrm>
          </p:grpSpPr>
          <p:sp>
            <p:nvSpPr>
              <p:cNvPr id="12326" name="Line 17"/>
              <p:cNvSpPr>
                <a:spLocks noChangeShapeType="1"/>
              </p:cNvSpPr>
              <p:nvPr/>
            </p:nvSpPr>
            <p:spPr bwMode="auto">
              <a:xfrm flipH="1">
                <a:off x="476" y="2205"/>
                <a:ext cx="18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327" name="Text Box 18"/>
              <p:cNvSpPr txBox="1">
                <a:spLocks noChangeArrowheads="1"/>
              </p:cNvSpPr>
              <p:nvPr/>
            </p:nvSpPr>
            <p:spPr bwMode="auto">
              <a:xfrm>
                <a:off x="657" y="2069"/>
                <a:ext cx="49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dirty="0"/>
                  <a:t>1</a:t>
                </a:r>
                <a:r>
                  <a:rPr lang="zh-CN" altLang="en-US" dirty="0"/>
                  <a:t>字节</a:t>
                </a:r>
              </a:p>
            </p:txBody>
          </p:sp>
        </p:grpSp>
      </p:grpSp>
      <p:grpSp>
        <p:nvGrpSpPr>
          <p:cNvPr id="12299" name="Group 19"/>
          <p:cNvGrpSpPr>
            <a:grpSpLocks/>
          </p:cNvGrpSpPr>
          <p:nvPr/>
        </p:nvGrpSpPr>
        <p:grpSpPr bwMode="auto">
          <a:xfrm>
            <a:off x="3719513" y="3284538"/>
            <a:ext cx="1439862" cy="366712"/>
            <a:chOff x="476" y="2069"/>
            <a:chExt cx="862" cy="231"/>
          </a:xfrm>
        </p:grpSpPr>
        <p:sp>
          <p:nvSpPr>
            <p:cNvPr id="12320" name="Line 20"/>
            <p:cNvSpPr>
              <a:spLocks noChangeShapeType="1"/>
            </p:cNvSpPr>
            <p:nvPr/>
          </p:nvSpPr>
          <p:spPr bwMode="auto">
            <a:xfrm>
              <a:off x="1156" y="2205"/>
              <a:ext cx="18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12321" name="Group 21"/>
            <p:cNvGrpSpPr>
              <a:grpSpLocks/>
            </p:cNvGrpSpPr>
            <p:nvPr/>
          </p:nvGrpSpPr>
          <p:grpSpPr bwMode="auto">
            <a:xfrm>
              <a:off x="476" y="2069"/>
              <a:ext cx="680" cy="231"/>
              <a:chOff x="476" y="2069"/>
              <a:chExt cx="680" cy="231"/>
            </a:xfrm>
          </p:grpSpPr>
          <p:sp>
            <p:nvSpPr>
              <p:cNvPr id="12322" name="Line 22"/>
              <p:cNvSpPr>
                <a:spLocks noChangeShapeType="1"/>
              </p:cNvSpPr>
              <p:nvPr/>
            </p:nvSpPr>
            <p:spPr bwMode="auto">
              <a:xfrm flipH="1">
                <a:off x="476" y="2205"/>
                <a:ext cx="18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323" name="Text Box 23"/>
              <p:cNvSpPr txBox="1">
                <a:spLocks noChangeArrowheads="1"/>
              </p:cNvSpPr>
              <p:nvPr/>
            </p:nvSpPr>
            <p:spPr bwMode="auto">
              <a:xfrm>
                <a:off x="657" y="2069"/>
                <a:ext cx="49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a:t>2</a:t>
                </a:r>
                <a:r>
                  <a:rPr lang="zh-CN" altLang="en-US"/>
                  <a:t>字节</a:t>
                </a:r>
              </a:p>
            </p:txBody>
          </p:sp>
        </p:grpSp>
      </p:grpSp>
      <p:grpSp>
        <p:nvGrpSpPr>
          <p:cNvPr id="12300" name="Group 24"/>
          <p:cNvGrpSpPr>
            <a:grpSpLocks/>
          </p:cNvGrpSpPr>
          <p:nvPr/>
        </p:nvGrpSpPr>
        <p:grpSpPr bwMode="auto">
          <a:xfrm>
            <a:off x="5159375" y="3284538"/>
            <a:ext cx="2089150" cy="366712"/>
            <a:chOff x="476" y="2069"/>
            <a:chExt cx="862" cy="231"/>
          </a:xfrm>
        </p:grpSpPr>
        <p:sp>
          <p:nvSpPr>
            <p:cNvPr id="12316" name="Line 25"/>
            <p:cNvSpPr>
              <a:spLocks noChangeShapeType="1"/>
            </p:cNvSpPr>
            <p:nvPr/>
          </p:nvSpPr>
          <p:spPr bwMode="auto">
            <a:xfrm>
              <a:off x="1156" y="2205"/>
              <a:ext cx="18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12317" name="Group 26"/>
            <p:cNvGrpSpPr>
              <a:grpSpLocks/>
            </p:cNvGrpSpPr>
            <p:nvPr/>
          </p:nvGrpSpPr>
          <p:grpSpPr bwMode="auto">
            <a:xfrm>
              <a:off x="476" y="2069"/>
              <a:ext cx="680" cy="231"/>
              <a:chOff x="476" y="2069"/>
              <a:chExt cx="680" cy="231"/>
            </a:xfrm>
          </p:grpSpPr>
          <p:sp>
            <p:nvSpPr>
              <p:cNvPr id="12318" name="Line 27"/>
              <p:cNvSpPr>
                <a:spLocks noChangeShapeType="1"/>
              </p:cNvSpPr>
              <p:nvPr/>
            </p:nvSpPr>
            <p:spPr bwMode="auto">
              <a:xfrm flipH="1">
                <a:off x="476" y="2205"/>
                <a:ext cx="18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319" name="Text Box 28"/>
              <p:cNvSpPr txBox="1">
                <a:spLocks noChangeArrowheads="1"/>
              </p:cNvSpPr>
              <p:nvPr/>
            </p:nvSpPr>
            <p:spPr bwMode="auto">
              <a:xfrm>
                <a:off x="657" y="2069"/>
                <a:ext cx="49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a:t>2</a:t>
                </a:r>
                <a:r>
                  <a:rPr lang="zh-CN" altLang="en-US"/>
                  <a:t>字节</a:t>
                </a:r>
              </a:p>
            </p:txBody>
          </p:sp>
        </p:grpSp>
      </p:grpSp>
      <p:grpSp>
        <p:nvGrpSpPr>
          <p:cNvPr id="12301" name="Group 29"/>
          <p:cNvGrpSpPr>
            <a:grpSpLocks/>
          </p:cNvGrpSpPr>
          <p:nvPr/>
        </p:nvGrpSpPr>
        <p:grpSpPr bwMode="auto">
          <a:xfrm>
            <a:off x="7248526" y="3284538"/>
            <a:ext cx="2951163" cy="366712"/>
            <a:chOff x="476" y="2069"/>
            <a:chExt cx="862" cy="231"/>
          </a:xfrm>
        </p:grpSpPr>
        <p:sp>
          <p:nvSpPr>
            <p:cNvPr id="12312" name="Line 30"/>
            <p:cNvSpPr>
              <a:spLocks noChangeShapeType="1"/>
            </p:cNvSpPr>
            <p:nvPr/>
          </p:nvSpPr>
          <p:spPr bwMode="auto">
            <a:xfrm>
              <a:off x="1156" y="2205"/>
              <a:ext cx="18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12313" name="Group 31"/>
            <p:cNvGrpSpPr>
              <a:grpSpLocks/>
            </p:cNvGrpSpPr>
            <p:nvPr/>
          </p:nvGrpSpPr>
          <p:grpSpPr bwMode="auto">
            <a:xfrm>
              <a:off x="476" y="2069"/>
              <a:ext cx="680" cy="231"/>
              <a:chOff x="476" y="2069"/>
              <a:chExt cx="680" cy="231"/>
            </a:xfrm>
          </p:grpSpPr>
          <p:sp>
            <p:nvSpPr>
              <p:cNvPr id="12314" name="Line 32"/>
              <p:cNvSpPr>
                <a:spLocks noChangeShapeType="1"/>
              </p:cNvSpPr>
              <p:nvPr/>
            </p:nvSpPr>
            <p:spPr bwMode="auto">
              <a:xfrm flipH="1">
                <a:off x="476" y="2205"/>
                <a:ext cx="18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315" name="Text Box 33"/>
              <p:cNvSpPr txBox="1">
                <a:spLocks noChangeArrowheads="1"/>
              </p:cNvSpPr>
              <p:nvPr/>
            </p:nvSpPr>
            <p:spPr bwMode="auto">
              <a:xfrm>
                <a:off x="657" y="2069"/>
                <a:ext cx="49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（长度</a:t>
                </a:r>
                <a:r>
                  <a:rPr lang="en-US" altLang="zh-CN"/>
                  <a:t>)</a:t>
                </a:r>
                <a:r>
                  <a:rPr lang="zh-CN" altLang="en-US"/>
                  <a:t>字节</a:t>
                </a:r>
              </a:p>
            </p:txBody>
          </p:sp>
        </p:grpSp>
      </p:grpSp>
      <p:sp>
        <p:nvSpPr>
          <p:cNvPr id="12302" name="Rectangle 34"/>
          <p:cNvSpPr>
            <a:spLocks noChangeArrowheads="1"/>
          </p:cNvSpPr>
          <p:nvPr/>
        </p:nvSpPr>
        <p:spPr bwMode="auto">
          <a:xfrm>
            <a:off x="2424113" y="3860801"/>
            <a:ext cx="76327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b="1" dirty="0"/>
              <a:t>类型</a:t>
            </a:r>
            <a:r>
              <a:rPr lang="en-US" altLang="zh-CN" b="1" dirty="0"/>
              <a:t>:</a:t>
            </a:r>
            <a:r>
              <a:rPr lang="zh-CN" altLang="en-US" b="1" dirty="0"/>
              <a:t>有握手协议、报警协议、改变加密约定协议、应用数据等四种</a:t>
            </a:r>
          </a:p>
        </p:txBody>
      </p:sp>
      <p:sp>
        <p:nvSpPr>
          <p:cNvPr id="12303" name="Rectangle 35"/>
          <p:cNvSpPr>
            <a:spLocks noChangeArrowheads="1"/>
          </p:cNvSpPr>
          <p:nvPr/>
        </p:nvSpPr>
        <p:spPr bwMode="auto">
          <a:xfrm>
            <a:off x="2566988" y="4652963"/>
            <a:ext cx="76327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zh-CN" b="1"/>
          </a:p>
        </p:txBody>
      </p:sp>
      <p:sp>
        <p:nvSpPr>
          <p:cNvPr id="12304" name="Rectangle 36"/>
          <p:cNvSpPr>
            <a:spLocks noChangeArrowheads="1"/>
          </p:cNvSpPr>
          <p:nvPr/>
        </p:nvSpPr>
        <p:spPr bwMode="auto">
          <a:xfrm>
            <a:off x="2711451" y="4437064"/>
            <a:ext cx="2951163" cy="503237"/>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加密数据</a:t>
            </a:r>
          </a:p>
        </p:txBody>
      </p:sp>
      <p:sp>
        <p:nvSpPr>
          <p:cNvPr id="12305" name="Line 37"/>
          <p:cNvSpPr>
            <a:spLocks noChangeShapeType="1"/>
          </p:cNvSpPr>
          <p:nvPr/>
        </p:nvSpPr>
        <p:spPr bwMode="auto">
          <a:xfrm>
            <a:off x="4224338" y="5013325"/>
            <a:ext cx="0" cy="2873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306" name="Text Box 38"/>
          <p:cNvSpPr txBox="1">
            <a:spLocks noChangeArrowheads="1"/>
          </p:cNvSpPr>
          <p:nvPr/>
        </p:nvSpPr>
        <p:spPr bwMode="auto">
          <a:xfrm>
            <a:off x="4224339" y="4941888"/>
            <a:ext cx="15843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1400"/>
              <a:t>可分解为</a:t>
            </a:r>
          </a:p>
        </p:txBody>
      </p:sp>
      <p:sp>
        <p:nvSpPr>
          <p:cNvPr id="12307" name="Rectangle 39"/>
          <p:cNvSpPr>
            <a:spLocks noChangeArrowheads="1"/>
          </p:cNvSpPr>
          <p:nvPr/>
        </p:nvSpPr>
        <p:spPr bwMode="auto">
          <a:xfrm>
            <a:off x="1703389" y="5373688"/>
            <a:ext cx="1081087"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p:txBody>
      </p:sp>
      <p:sp>
        <p:nvSpPr>
          <p:cNvPr id="12308" name="Rectangle 40">
            <a:hlinkClick r:id="" action="ppaction://noaction"/>
          </p:cNvPr>
          <p:cNvSpPr>
            <a:spLocks noChangeArrowheads="1"/>
          </p:cNvSpPr>
          <p:nvPr/>
        </p:nvSpPr>
        <p:spPr bwMode="auto">
          <a:xfrm>
            <a:off x="2782888" y="5373688"/>
            <a:ext cx="1225550"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hlinkClick r:id="" action="ppaction://noaction"/>
              </a:rPr>
              <a:t>HMAC</a:t>
            </a:r>
            <a:endParaRPr lang="en-US" altLang="zh-CN" dirty="0"/>
          </a:p>
        </p:txBody>
      </p:sp>
      <p:sp>
        <p:nvSpPr>
          <p:cNvPr id="12309" name="Rectangle 41"/>
          <p:cNvSpPr>
            <a:spLocks noChangeArrowheads="1"/>
          </p:cNvSpPr>
          <p:nvPr/>
        </p:nvSpPr>
        <p:spPr bwMode="auto">
          <a:xfrm>
            <a:off x="4008439" y="5373688"/>
            <a:ext cx="1366837"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填充*</a:t>
            </a:r>
          </a:p>
        </p:txBody>
      </p:sp>
      <p:sp>
        <p:nvSpPr>
          <p:cNvPr id="12310" name="Rectangle 42"/>
          <p:cNvSpPr>
            <a:spLocks noChangeArrowheads="1"/>
          </p:cNvSpPr>
          <p:nvPr/>
        </p:nvSpPr>
        <p:spPr bwMode="auto">
          <a:xfrm>
            <a:off x="5375275" y="5373688"/>
            <a:ext cx="1225550"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填充长度*</a:t>
            </a:r>
          </a:p>
        </p:txBody>
      </p:sp>
      <p:sp>
        <p:nvSpPr>
          <p:cNvPr id="12311" name="Rectangle 43"/>
          <p:cNvSpPr>
            <a:spLocks noChangeArrowheads="1"/>
          </p:cNvSpPr>
          <p:nvPr/>
        </p:nvSpPr>
        <p:spPr bwMode="auto">
          <a:xfrm>
            <a:off x="1847850" y="6165850"/>
            <a:ext cx="857885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30000"/>
              </a:spcBef>
              <a:buClr>
                <a:srgbClr val="CC0000"/>
              </a:buClr>
              <a:buSzPct val="75000"/>
              <a:buFont typeface="Wingdings" panose="05000000000000000000" pitchFamily="2" charset="2"/>
              <a:buNone/>
            </a:pPr>
            <a:r>
              <a:rPr lang="zh-CN" altLang="en-US" sz="1600"/>
              <a:t>注</a:t>
            </a:r>
            <a:r>
              <a:rPr lang="en-US" altLang="zh-CN" sz="1600"/>
              <a:t>:HMAC: Keyed-Hash Message Authentication Code</a:t>
            </a:r>
            <a:r>
              <a:rPr lang="zh-CN" altLang="en-US" sz="1600"/>
              <a:t>（消息验证码）</a:t>
            </a:r>
            <a:endParaRPr lang="zh-CN" altLang="en-US" sz="2400"/>
          </a:p>
        </p:txBody>
      </p:sp>
    </p:spTree>
    <p:extLst>
      <p:ext uri="{BB962C8B-B14F-4D97-AF65-F5344CB8AC3E}">
        <p14:creationId xmlns="" xmlns:p14="http://schemas.microsoft.com/office/powerpoint/2010/main" val="3356825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t>SSL</a:t>
            </a:r>
            <a:r>
              <a:rPr lang="zh-CN" altLang="en-US" dirty="0" smtClean="0"/>
              <a:t>记录协议</a:t>
            </a:r>
          </a:p>
        </p:txBody>
      </p:sp>
      <p:sp>
        <p:nvSpPr>
          <p:cNvPr id="13315" name="Rectangle 3"/>
          <p:cNvSpPr>
            <a:spLocks noGrp="1" noChangeArrowheads="1"/>
          </p:cNvSpPr>
          <p:nvPr>
            <p:ph type="body" idx="1"/>
          </p:nvPr>
        </p:nvSpPr>
        <p:spPr/>
        <p:txBody>
          <a:bodyPr>
            <a:normAutofit lnSpcReduction="10000"/>
          </a:bodyPr>
          <a:lstStyle/>
          <a:p>
            <a:pPr eaLnBrk="1" hangingPunct="1">
              <a:lnSpc>
                <a:spcPct val="90000"/>
              </a:lnSpc>
            </a:pPr>
            <a:r>
              <a:rPr lang="en-US" altLang="zh-CN" b="1" dirty="0" smtClean="0"/>
              <a:t>MAC(Message Authentication Code)</a:t>
            </a:r>
            <a:r>
              <a:rPr lang="zh-CN" altLang="en-US" b="1" dirty="0" smtClean="0"/>
              <a:t>消息验证码</a:t>
            </a:r>
          </a:p>
          <a:p>
            <a:pPr eaLnBrk="1" hangingPunct="1">
              <a:lnSpc>
                <a:spcPct val="90000"/>
              </a:lnSpc>
            </a:pPr>
            <a:r>
              <a:rPr lang="zh-CN" altLang="en-US" dirty="0" smtClean="0"/>
              <a:t>消息验证码也称为消息摘要，是</a:t>
            </a:r>
            <a:r>
              <a:rPr lang="zh-CN" altLang="en-US" dirty="0" smtClean="0">
                <a:solidFill>
                  <a:srgbClr val="CC0000"/>
                </a:solidFill>
              </a:rPr>
              <a:t>实现数据完整性</a:t>
            </a:r>
            <a:r>
              <a:rPr lang="zh-CN" altLang="en-US" dirty="0" smtClean="0"/>
              <a:t>的主要手段。</a:t>
            </a:r>
          </a:p>
          <a:p>
            <a:pPr eaLnBrk="1" hangingPunct="1">
              <a:lnSpc>
                <a:spcPct val="90000"/>
              </a:lnSpc>
            </a:pPr>
            <a:r>
              <a:rPr lang="zh-CN" altLang="en-US" dirty="0" smtClean="0"/>
              <a:t>主要目的是认证消息、检验数据</a:t>
            </a:r>
            <a:r>
              <a:rPr lang="zh-CN" altLang="en-US" dirty="0" smtClean="0">
                <a:solidFill>
                  <a:srgbClr val="CC0000"/>
                </a:solidFill>
              </a:rPr>
              <a:t>是否被篡改</a:t>
            </a:r>
            <a:r>
              <a:rPr lang="zh-CN" altLang="en-US" dirty="0" smtClean="0"/>
              <a:t>。</a:t>
            </a:r>
          </a:p>
          <a:p>
            <a:pPr eaLnBrk="1" hangingPunct="1">
              <a:lnSpc>
                <a:spcPct val="90000"/>
              </a:lnSpc>
            </a:pPr>
            <a:r>
              <a:rPr lang="zh-CN" altLang="en-US" dirty="0" smtClean="0"/>
              <a:t>目前常用的消息摘要算法有</a:t>
            </a:r>
            <a:r>
              <a:rPr lang="en-US" altLang="zh-CN" dirty="0" smtClean="0"/>
              <a:t>MD5(Message-Digest Algorithm 5 ) </a:t>
            </a:r>
            <a:r>
              <a:rPr lang="zh-CN" altLang="en-US" dirty="0" smtClean="0"/>
              <a:t>和</a:t>
            </a:r>
            <a:r>
              <a:rPr lang="en-US" altLang="zh-CN" dirty="0" smtClean="0"/>
              <a:t>SHA</a:t>
            </a:r>
            <a:r>
              <a:rPr lang="zh-CN" altLang="en-US" dirty="0" smtClean="0"/>
              <a:t>（</a:t>
            </a:r>
            <a:r>
              <a:rPr lang="en-US" altLang="zh-CN" dirty="0" smtClean="0"/>
              <a:t>Secure Hash Algorithm </a:t>
            </a:r>
            <a:r>
              <a:rPr lang="zh-CN" altLang="en-US" dirty="0" smtClean="0"/>
              <a:t>）。</a:t>
            </a:r>
          </a:p>
          <a:p>
            <a:pPr eaLnBrk="1" hangingPunct="1">
              <a:lnSpc>
                <a:spcPct val="90000"/>
              </a:lnSpc>
            </a:pPr>
            <a:r>
              <a:rPr lang="en-US" altLang="zh-CN" dirty="0" smtClean="0"/>
              <a:t>SSL</a:t>
            </a:r>
            <a:r>
              <a:rPr lang="zh-CN" altLang="en-US" dirty="0" smtClean="0"/>
              <a:t>中的摘要算法是</a:t>
            </a:r>
            <a:r>
              <a:rPr lang="en-US" altLang="zh-CN" dirty="0" smtClean="0"/>
              <a:t>:HMAC </a:t>
            </a:r>
            <a:r>
              <a:rPr lang="zh-CN" altLang="en-US" dirty="0" smtClean="0"/>
              <a:t>即 </a:t>
            </a:r>
            <a:r>
              <a:rPr lang="en-US" altLang="zh-CN" dirty="0" smtClean="0"/>
              <a:t>Keyed-Hash Message Authentication Code</a:t>
            </a:r>
            <a:r>
              <a:rPr lang="zh-CN" altLang="en-US" dirty="0" smtClean="0"/>
              <a:t>。</a:t>
            </a:r>
          </a:p>
          <a:p>
            <a:pPr eaLnBrk="1" hangingPunct="1">
              <a:lnSpc>
                <a:spcPct val="90000"/>
              </a:lnSpc>
            </a:pPr>
            <a:r>
              <a:rPr lang="en-US" altLang="zh-CN" dirty="0" smtClean="0"/>
              <a:t>HMAC </a:t>
            </a:r>
            <a:r>
              <a:rPr lang="zh-CN" altLang="en-US" dirty="0" smtClean="0"/>
              <a:t>是在使用消息摘要函数（例如 </a:t>
            </a:r>
            <a:r>
              <a:rPr lang="en-US" altLang="zh-CN" dirty="0" smtClean="0"/>
              <a:t>MD5 </a:t>
            </a:r>
            <a:r>
              <a:rPr lang="zh-CN" altLang="en-US" dirty="0" smtClean="0"/>
              <a:t>等）的同时，</a:t>
            </a:r>
            <a:r>
              <a:rPr lang="zh-CN" altLang="en-US" dirty="0" smtClean="0">
                <a:solidFill>
                  <a:srgbClr val="CC0000"/>
                </a:solidFill>
              </a:rPr>
              <a:t>增加了一个“密钥”</a:t>
            </a:r>
            <a:r>
              <a:rPr lang="zh-CN" altLang="en-US" dirty="0" smtClean="0"/>
              <a:t>作为输入。</a:t>
            </a:r>
          </a:p>
          <a:p>
            <a:pPr eaLnBrk="1" hangingPunct="1">
              <a:lnSpc>
                <a:spcPct val="90000"/>
              </a:lnSpc>
              <a:buFont typeface="Wingdings" panose="05000000000000000000" pitchFamily="2" charset="2"/>
              <a:buNone/>
            </a:pPr>
            <a:r>
              <a:rPr lang="zh-CN" altLang="en-US" dirty="0" smtClean="0"/>
              <a:t> </a:t>
            </a:r>
          </a:p>
        </p:txBody>
      </p:sp>
    </p:spTree>
    <p:extLst>
      <p:ext uri="{BB962C8B-B14F-4D97-AF65-F5344CB8AC3E}">
        <p14:creationId xmlns="" xmlns:p14="http://schemas.microsoft.com/office/powerpoint/2010/main" val="1775832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SSL</a:t>
            </a:r>
            <a:r>
              <a:rPr lang="zh-CN" altLang="en-US" smtClean="0"/>
              <a:t>记录协议</a:t>
            </a:r>
          </a:p>
        </p:txBody>
      </p:sp>
      <p:sp>
        <p:nvSpPr>
          <p:cNvPr id="14339" name="Rectangle 3"/>
          <p:cNvSpPr>
            <a:spLocks noGrp="1" noChangeArrowheads="1"/>
          </p:cNvSpPr>
          <p:nvPr>
            <p:ph type="body" idx="1"/>
          </p:nvPr>
        </p:nvSpPr>
        <p:spPr>
          <a:xfrm>
            <a:off x="2208213" y="1916113"/>
            <a:ext cx="5770562" cy="431800"/>
          </a:xfrm>
        </p:spPr>
        <p:txBody>
          <a:bodyPr>
            <a:normAutofit fontScale="92500" lnSpcReduction="10000"/>
          </a:bodyPr>
          <a:lstStyle/>
          <a:p>
            <a:pPr eaLnBrk="1" hangingPunct="1">
              <a:lnSpc>
                <a:spcPct val="90000"/>
              </a:lnSpc>
            </a:pPr>
            <a:r>
              <a:rPr lang="en-US" altLang="zh-CN" dirty="0" smtClean="0"/>
              <a:t>SSL</a:t>
            </a:r>
            <a:r>
              <a:rPr lang="zh-CN" altLang="en-US" dirty="0" smtClean="0"/>
              <a:t>记录协议封装过程</a:t>
            </a:r>
          </a:p>
        </p:txBody>
      </p:sp>
      <p:sp>
        <p:nvSpPr>
          <p:cNvPr id="435204" name="Rectangle 4"/>
          <p:cNvSpPr>
            <a:spLocks noChangeArrowheads="1"/>
          </p:cNvSpPr>
          <p:nvPr/>
        </p:nvSpPr>
        <p:spPr bwMode="auto">
          <a:xfrm>
            <a:off x="2208213" y="3789363"/>
            <a:ext cx="863600"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类型</a:t>
            </a:r>
          </a:p>
        </p:txBody>
      </p:sp>
      <p:sp>
        <p:nvSpPr>
          <p:cNvPr id="435205" name="Rectangle 5"/>
          <p:cNvSpPr>
            <a:spLocks noChangeArrowheads="1"/>
          </p:cNvSpPr>
          <p:nvPr/>
        </p:nvSpPr>
        <p:spPr bwMode="auto">
          <a:xfrm>
            <a:off x="3071813" y="3789363"/>
            <a:ext cx="792162"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版本</a:t>
            </a:r>
          </a:p>
        </p:txBody>
      </p:sp>
      <p:sp>
        <p:nvSpPr>
          <p:cNvPr id="435206" name="Rectangle 6"/>
          <p:cNvSpPr>
            <a:spLocks noChangeArrowheads="1"/>
          </p:cNvSpPr>
          <p:nvPr/>
        </p:nvSpPr>
        <p:spPr bwMode="auto">
          <a:xfrm>
            <a:off x="3863976" y="3789363"/>
            <a:ext cx="792163"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长度</a:t>
            </a:r>
          </a:p>
        </p:txBody>
      </p:sp>
      <p:sp>
        <p:nvSpPr>
          <p:cNvPr id="435207" name="Rectangle 7"/>
          <p:cNvSpPr>
            <a:spLocks noChangeArrowheads="1"/>
          </p:cNvSpPr>
          <p:nvPr/>
        </p:nvSpPr>
        <p:spPr bwMode="auto">
          <a:xfrm>
            <a:off x="4654550" y="3789363"/>
            <a:ext cx="1081088"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数据</a:t>
            </a:r>
          </a:p>
        </p:txBody>
      </p:sp>
      <p:sp>
        <p:nvSpPr>
          <p:cNvPr id="435208" name="Rectangle 8"/>
          <p:cNvSpPr>
            <a:spLocks noChangeArrowheads="1"/>
          </p:cNvSpPr>
          <p:nvPr/>
        </p:nvSpPr>
        <p:spPr bwMode="auto">
          <a:xfrm>
            <a:off x="5734050" y="3789363"/>
            <a:ext cx="1225550"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HMAC*</a:t>
            </a:r>
          </a:p>
        </p:txBody>
      </p:sp>
      <p:sp>
        <p:nvSpPr>
          <p:cNvPr id="435209" name="Rectangle 9"/>
          <p:cNvSpPr>
            <a:spLocks noChangeArrowheads="1"/>
          </p:cNvSpPr>
          <p:nvPr/>
        </p:nvSpPr>
        <p:spPr bwMode="auto">
          <a:xfrm>
            <a:off x="6959600" y="3789363"/>
            <a:ext cx="1366838"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填充*</a:t>
            </a:r>
          </a:p>
        </p:txBody>
      </p:sp>
      <p:sp>
        <p:nvSpPr>
          <p:cNvPr id="435210" name="Rectangle 10"/>
          <p:cNvSpPr>
            <a:spLocks noChangeArrowheads="1"/>
          </p:cNvSpPr>
          <p:nvPr/>
        </p:nvSpPr>
        <p:spPr bwMode="auto">
          <a:xfrm>
            <a:off x="8326438" y="3789363"/>
            <a:ext cx="1225550"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填充长度*</a:t>
            </a:r>
          </a:p>
        </p:txBody>
      </p:sp>
      <p:sp>
        <p:nvSpPr>
          <p:cNvPr id="435211" name="Line 11"/>
          <p:cNvSpPr>
            <a:spLocks noChangeShapeType="1"/>
          </p:cNvSpPr>
          <p:nvPr/>
        </p:nvSpPr>
        <p:spPr bwMode="auto">
          <a:xfrm flipV="1">
            <a:off x="3071813" y="4292601"/>
            <a:ext cx="0" cy="576263"/>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5212" name="Rectangle 12"/>
          <p:cNvSpPr>
            <a:spLocks noChangeArrowheads="1"/>
          </p:cNvSpPr>
          <p:nvPr/>
        </p:nvSpPr>
        <p:spPr bwMode="auto">
          <a:xfrm>
            <a:off x="1992313" y="4941888"/>
            <a:ext cx="1943100" cy="6477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1</a:t>
            </a:r>
            <a:r>
              <a:rPr lang="zh-CN" altLang="en-US" sz="1600" dirty="0"/>
              <a:t>、填写”记录头信息”</a:t>
            </a:r>
          </a:p>
          <a:p>
            <a:pPr eaLnBrk="1" hangingPunct="1"/>
            <a:r>
              <a:rPr lang="zh-CN" altLang="en-US" sz="1600" dirty="0"/>
              <a:t>中的”</a:t>
            </a:r>
            <a:r>
              <a:rPr lang="zh-CN" altLang="en-US" sz="1600" dirty="0">
                <a:solidFill>
                  <a:srgbClr val="CC0000"/>
                </a:solidFill>
              </a:rPr>
              <a:t>版本</a:t>
            </a:r>
            <a:r>
              <a:rPr lang="zh-CN" altLang="en-US" sz="1600" dirty="0"/>
              <a:t>”和”</a:t>
            </a:r>
            <a:r>
              <a:rPr lang="zh-CN" altLang="en-US" sz="1600" dirty="0">
                <a:solidFill>
                  <a:srgbClr val="CC0000"/>
                </a:solidFill>
              </a:rPr>
              <a:t>类型</a:t>
            </a:r>
            <a:r>
              <a:rPr lang="zh-CN" altLang="en-US" sz="1600" dirty="0"/>
              <a:t>”</a:t>
            </a:r>
          </a:p>
        </p:txBody>
      </p:sp>
      <p:sp>
        <p:nvSpPr>
          <p:cNvPr id="435213" name="Rectangle 13"/>
          <p:cNvSpPr>
            <a:spLocks noChangeArrowheads="1"/>
          </p:cNvSpPr>
          <p:nvPr/>
        </p:nvSpPr>
        <p:spPr bwMode="auto">
          <a:xfrm>
            <a:off x="3287713" y="2636838"/>
            <a:ext cx="1871662" cy="5762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*2</a:t>
            </a:r>
            <a:r>
              <a:rPr lang="zh-CN" altLang="en-US" sz="1600" dirty="0"/>
              <a:t>、如果协商了压缩</a:t>
            </a:r>
          </a:p>
          <a:p>
            <a:pPr eaLnBrk="1" hangingPunct="1"/>
            <a:r>
              <a:rPr lang="zh-CN" altLang="en-US" sz="1600" dirty="0"/>
              <a:t>算法则</a:t>
            </a:r>
            <a:r>
              <a:rPr lang="zh-CN" altLang="en-US" sz="1600" dirty="0">
                <a:solidFill>
                  <a:srgbClr val="CC0000"/>
                </a:solidFill>
              </a:rPr>
              <a:t>压缩</a:t>
            </a:r>
            <a:r>
              <a:rPr lang="zh-CN" altLang="en-US" sz="1600" dirty="0"/>
              <a:t>“</a:t>
            </a:r>
            <a:r>
              <a:rPr lang="zh-CN" altLang="en-US" sz="1600" dirty="0">
                <a:solidFill>
                  <a:srgbClr val="CC0000"/>
                </a:solidFill>
              </a:rPr>
              <a:t>数据</a:t>
            </a:r>
            <a:r>
              <a:rPr lang="zh-CN" altLang="en-US" sz="1600" dirty="0"/>
              <a:t>”</a:t>
            </a:r>
          </a:p>
        </p:txBody>
      </p:sp>
      <p:sp>
        <p:nvSpPr>
          <p:cNvPr id="435214" name="Line 14"/>
          <p:cNvSpPr>
            <a:spLocks noChangeShapeType="1"/>
          </p:cNvSpPr>
          <p:nvPr/>
        </p:nvSpPr>
        <p:spPr bwMode="auto">
          <a:xfrm>
            <a:off x="4151313" y="3213101"/>
            <a:ext cx="1008062" cy="576263"/>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5215" name="Rectangle 15"/>
          <p:cNvSpPr>
            <a:spLocks noChangeArrowheads="1"/>
          </p:cNvSpPr>
          <p:nvPr/>
        </p:nvSpPr>
        <p:spPr bwMode="auto">
          <a:xfrm>
            <a:off x="4079876" y="4941888"/>
            <a:ext cx="1871663" cy="5762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3</a:t>
            </a:r>
            <a:r>
              <a:rPr lang="zh-CN" altLang="en-US" sz="1600" dirty="0"/>
              <a:t>、计算并附加</a:t>
            </a:r>
            <a:r>
              <a:rPr lang="en-US" altLang="zh-CN" sz="1600" dirty="0">
                <a:solidFill>
                  <a:srgbClr val="CC0000"/>
                </a:solidFill>
              </a:rPr>
              <a:t>MAC</a:t>
            </a:r>
          </a:p>
        </p:txBody>
      </p:sp>
      <p:sp>
        <p:nvSpPr>
          <p:cNvPr id="435216" name="Line 16"/>
          <p:cNvSpPr>
            <a:spLocks noChangeShapeType="1"/>
          </p:cNvSpPr>
          <p:nvPr/>
        </p:nvSpPr>
        <p:spPr bwMode="auto">
          <a:xfrm flipV="1">
            <a:off x="4943476" y="4221164"/>
            <a:ext cx="1368425" cy="720725"/>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5217" name="Rectangle 17"/>
          <p:cNvSpPr>
            <a:spLocks noChangeArrowheads="1"/>
          </p:cNvSpPr>
          <p:nvPr/>
        </p:nvSpPr>
        <p:spPr bwMode="auto">
          <a:xfrm>
            <a:off x="5591176" y="2636838"/>
            <a:ext cx="2233613" cy="5762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*4</a:t>
            </a:r>
            <a:r>
              <a:rPr lang="zh-CN" altLang="en-US" sz="1600" dirty="0"/>
              <a:t>、计算“</a:t>
            </a:r>
            <a:r>
              <a:rPr lang="zh-CN" altLang="en-US" sz="1600" dirty="0">
                <a:solidFill>
                  <a:srgbClr val="CC0000"/>
                </a:solidFill>
              </a:rPr>
              <a:t>填充长度</a:t>
            </a:r>
            <a:r>
              <a:rPr lang="zh-CN" altLang="en-US" sz="1600" dirty="0"/>
              <a:t>”，填</a:t>
            </a:r>
          </a:p>
          <a:p>
            <a:pPr eaLnBrk="1" hangingPunct="1"/>
            <a:r>
              <a:rPr lang="zh-CN" altLang="en-US" sz="1600" dirty="0"/>
              <a:t>写“</a:t>
            </a:r>
            <a:r>
              <a:rPr lang="zh-CN" altLang="en-US" sz="1600" dirty="0">
                <a:solidFill>
                  <a:srgbClr val="CC0000"/>
                </a:solidFill>
              </a:rPr>
              <a:t>填充</a:t>
            </a:r>
            <a:r>
              <a:rPr lang="zh-CN" altLang="en-US" sz="1600" dirty="0"/>
              <a:t>字段”并“</a:t>
            </a:r>
            <a:r>
              <a:rPr lang="zh-CN" altLang="en-US" sz="1600" dirty="0">
                <a:solidFill>
                  <a:srgbClr val="CC0000"/>
                </a:solidFill>
              </a:rPr>
              <a:t>加密</a:t>
            </a:r>
            <a:r>
              <a:rPr lang="zh-CN" altLang="en-US" sz="1600" dirty="0"/>
              <a:t>”</a:t>
            </a:r>
          </a:p>
        </p:txBody>
      </p:sp>
      <p:sp>
        <p:nvSpPr>
          <p:cNvPr id="435218" name="Line 18"/>
          <p:cNvSpPr>
            <a:spLocks noChangeShapeType="1"/>
          </p:cNvSpPr>
          <p:nvPr/>
        </p:nvSpPr>
        <p:spPr bwMode="auto">
          <a:xfrm>
            <a:off x="6600826" y="3213101"/>
            <a:ext cx="1655763" cy="576263"/>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5219" name="Rectangle 19"/>
          <p:cNvSpPr>
            <a:spLocks noChangeArrowheads="1"/>
          </p:cNvSpPr>
          <p:nvPr/>
        </p:nvSpPr>
        <p:spPr bwMode="auto">
          <a:xfrm>
            <a:off x="7104064" y="4941888"/>
            <a:ext cx="2016125" cy="6477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5</a:t>
            </a:r>
            <a:r>
              <a:rPr lang="zh-CN" altLang="en-US" sz="1600" dirty="0"/>
              <a:t>、填写记录头信息中</a:t>
            </a:r>
          </a:p>
          <a:p>
            <a:pPr eaLnBrk="1" hangingPunct="1"/>
            <a:r>
              <a:rPr lang="zh-CN" altLang="en-US" sz="1600" dirty="0"/>
              <a:t>的“</a:t>
            </a:r>
            <a:r>
              <a:rPr lang="zh-CN" altLang="en-US" sz="1600" dirty="0">
                <a:solidFill>
                  <a:srgbClr val="CC0000"/>
                </a:solidFill>
              </a:rPr>
              <a:t>长度</a:t>
            </a:r>
            <a:r>
              <a:rPr lang="zh-CN" altLang="en-US" sz="1600" dirty="0"/>
              <a:t>”</a:t>
            </a:r>
          </a:p>
        </p:txBody>
      </p:sp>
      <p:sp>
        <p:nvSpPr>
          <p:cNvPr id="435220" name="Line 20"/>
          <p:cNvSpPr>
            <a:spLocks noChangeShapeType="1"/>
          </p:cNvSpPr>
          <p:nvPr/>
        </p:nvSpPr>
        <p:spPr bwMode="auto">
          <a:xfrm flipH="1" flipV="1">
            <a:off x="4224339" y="4221164"/>
            <a:ext cx="4103687" cy="720725"/>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Tree>
    <p:extLst>
      <p:ext uri="{BB962C8B-B14F-4D97-AF65-F5344CB8AC3E}">
        <p14:creationId xmlns="" xmlns:p14="http://schemas.microsoft.com/office/powerpoint/2010/main" val="3078226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 calcmode="lin" valueType="num">
                                      <p:cBhvr additive="base">
                                        <p:cTn id="7" dur="500" fill="hold"/>
                                        <p:tgtEl>
                                          <p:spTgt spid="435204"/>
                                        </p:tgtEl>
                                        <p:attrNameLst>
                                          <p:attrName>ppt_x</p:attrName>
                                        </p:attrNameLst>
                                      </p:cBhvr>
                                      <p:tavLst>
                                        <p:tav tm="0">
                                          <p:val>
                                            <p:strVal val="0-#ppt_w/2"/>
                                          </p:val>
                                        </p:tav>
                                        <p:tav tm="100000">
                                          <p:val>
                                            <p:strVal val="#ppt_x"/>
                                          </p:val>
                                        </p:tav>
                                      </p:tavLst>
                                    </p:anim>
                                    <p:anim calcmode="lin" valueType="num">
                                      <p:cBhvr additive="base">
                                        <p:cTn id="8" dur="500" fill="hold"/>
                                        <p:tgtEl>
                                          <p:spTgt spid="43520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5205"/>
                                        </p:tgtEl>
                                        <p:attrNameLst>
                                          <p:attrName>style.visibility</p:attrName>
                                        </p:attrNameLst>
                                      </p:cBhvr>
                                      <p:to>
                                        <p:strVal val="visible"/>
                                      </p:to>
                                    </p:set>
                                    <p:anim calcmode="lin" valueType="num">
                                      <p:cBhvr additive="base">
                                        <p:cTn id="11" dur="500" fill="hold"/>
                                        <p:tgtEl>
                                          <p:spTgt spid="435205"/>
                                        </p:tgtEl>
                                        <p:attrNameLst>
                                          <p:attrName>ppt_x</p:attrName>
                                        </p:attrNameLst>
                                      </p:cBhvr>
                                      <p:tavLst>
                                        <p:tav tm="0">
                                          <p:val>
                                            <p:strVal val="0-#ppt_w/2"/>
                                          </p:val>
                                        </p:tav>
                                        <p:tav tm="100000">
                                          <p:val>
                                            <p:strVal val="#ppt_x"/>
                                          </p:val>
                                        </p:tav>
                                      </p:tavLst>
                                    </p:anim>
                                    <p:anim calcmode="lin" valueType="num">
                                      <p:cBhvr additive="base">
                                        <p:cTn id="12" dur="500" fill="hold"/>
                                        <p:tgtEl>
                                          <p:spTgt spid="43520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5211"/>
                                        </p:tgtEl>
                                        <p:attrNameLst>
                                          <p:attrName>style.visibility</p:attrName>
                                        </p:attrNameLst>
                                      </p:cBhvr>
                                      <p:to>
                                        <p:strVal val="visible"/>
                                      </p:to>
                                    </p:set>
                                    <p:anim calcmode="lin" valueType="num">
                                      <p:cBhvr additive="base">
                                        <p:cTn id="17" dur="500" fill="hold"/>
                                        <p:tgtEl>
                                          <p:spTgt spid="435211"/>
                                        </p:tgtEl>
                                        <p:attrNameLst>
                                          <p:attrName>ppt_x</p:attrName>
                                        </p:attrNameLst>
                                      </p:cBhvr>
                                      <p:tavLst>
                                        <p:tav tm="0">
                                          <p:val>
                                            <p:strVal val="#ppt_x"/>
                                          </p:val>
                                        </p:tav>
                                        <p:tav tm="100000">
                                          <p:val>
                                            <p:strVal val="#ppt_x"/>
                                          </p:val>
                                        </p:tav>
                                      </p:tavLst>
                                    </p:anim>
                                    <p:anim calcmode="lin" valueType="num">
                                      <p:cBhvr additive="base">
                                        <p:cTn id="18" dur="500" fill="hold"/>
                                        <p:tgtEl>
                                          <p:spTgt spid="4352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35212"/>
                                        </p:tgtEl>
                                        <p:attrNameLst>
                                          <p:attrName>style.visibility</p:attrName>
                                        </p:attrNameLst>
                                      </p:cBhvr>
                                      <p:to>
                                        <p:strVal val="visible"/>
                                      </p:to>
                                    </p:set>
                                    <p:anim calcmode="lin" valueType="num">
                                      <p:cBhvr additive="base">
                                        <p:cTn id="21" dur="500" fill="hold"/>
                                        <p:tgtEl>
                                          <p:spTgt spid="435212"/>
                                        </p:tgtEl>
                                        <p:attrNameLst>
                                          <p:attrName>ppt_x</p:attrName>
                                        </p:attrNameLst>
                                      </p:cBhvr>
                                      <p:tavLst>
                                        <p:tav tm="0">
                                          <p:val>
                                            <p:strVal val="#ppt_x"/>
                                          </p:val>
                                        </p:tav>
                                        <p:tav tm="100000">
                                          <p:val>
                                            <p:strVal val="#ppt_x"/>
                                          </p:val>
                                        </p:tav>
                                      </p:tavLst>
                                    </p:anim>
                                    <p:anim calcmode="lin" valueType="num">
                                      <p:cBhvr additive="base">
                                        <p:cTn id="22" dur="500" fill="hold"/>
                                        <p:tgtEl>
                                          <p:spTgt spid="43521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35207"/>
                                        </p:tgtEl>
                                        <p:attrNameLst>
                                          <p:attrName>style.visibility</p:attrName>
                                        </p:attrNameLst>
                                      </p:cBhvr>
                                      <p:to>
                                        <p:strVal val="visible"/>
                                      </p:to>
                                    </p:set>
                                    <p:anim calcmode="lin" valueType="num">
                                      <p:cBhvr additive="base">
                                        <p:cTn id="27" dur="500" fill="hold"/>
                                        <p:tgtEl>
                                          <p:spTgt spid="435207"/>
                                        </p:tgtEl>
                                        <p:attrNameLst>
                                          <p:attrName>ppt_x</p:attrName>
                                        </p:attrNameLst>
                                      </p:cBhvr>
                                      <p:tavLst>
                                        <p:tav tm="0">
                                          <p:val>
                                            <p:strVal val="0-#ppt_w/2"/>
                                          </p:val>
                                        </p:tav>
                                        <p:tav tm="100000">
                                          <p:val>
                                            <p:strVal val="#ppt_x"/>
                                          </p:val>
                                        </p:tav>
                                      </p:tavLst>
                                    </p:anim>
                                    <p:anim calcmode="lin" valueType="num">
                                      <p:cBhvr additive="base">
                                        <p:cTn id="28" dur="500" fill="hold"/>
                                        <p:tgtEl>
                                          <p:spTgt spid="43520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435214"/>
                                        </p:tgtEl>
                                        <p:attrNameLst>
                                          <p:attrName>style.visibility</p:attrName>
                                        </p:attrNameLst>
                                      </p:cBhvr>
                                      <p:to>
                                        <p:strVal val="visible"/>
                                      </p:to>
                                    </p:set>
                                    <p:anim calcmode="lin" valueType="num">
                                      <p:cBhvr additive="base">
                                        <p:cTn id="33" dur="500" fill="hold"/>
                                        <p:tgtEl>
                                          <p:spTgt spid="435214"/>
                                        </p:tgtEl>
                                        <p:attrNameLst>
                                          <p:attrName>ppt_x</p:attrName>
                                        </p:attrNameLst>
                                      </p:cBhvr>
                                      <p:tavLst>
                                        <p:tav tm="0">
                                          <p:val>
                                            <p:strVal val="#ppt_x"/>
                                          </p:val>
                                        </p:tav>
                                        <p:tav tm="100000">
                                          <p:val>
                                            <p:strVal val="#ppt_x"/>
                                          </p:val>
                                        </p:tav>
                                      </p:tavLst>
                                    </p:anim>
                                    <p:anim calcmode="lin" valueType="num">
                                      <p:cBhvr additive="base">
                                        <p:cTn id="34" dur="500" fill="hold"/>
                                        <p:tgtEl>
                                          <p:spTgt spid="43521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435213"/>
                                        </p:tgtEl>
                                        <p:attrNameLst>
                                          <p:attrName>style.visibility</p:attrName>
                                        </p:attrNameLst>
                                      </p:cBhvr>
                                      <p:to>
                                        <p:strVal val="visible"/>
                                      </p:to>
                                    </p:set>
                                    <p:anim calcmode="lin" valueType="num">
                                      <p:cBhvr additive="base">
                                        <p:cTn id="37" dur="500" fill="hold"/>
                                        <p:tgtEl>
                                          <p:spTgt spid="435213"/>
                                        </p:tgtEl>
                                        <p:attrNameLst>
                                          <p:attrName>ppt_x</p:attrName>
                                        </p:attrNameLst>
                                      </p:cBhvr>
                                      <p:tavLst>
                                        <p:tav tm="0">
                                          <p:val>
                                            <p:strVal val="#ppt_x"/>
                                          </p:val>
                                        </p:tav>
                                        <p:tav tm="100000">
                                          <p:val>
                                            <p:strVal val="#ppt_x"/>
                                          </p:val>
                                        </p:tav>
                                      </p:tavLst>
                                    </p:anim>
                                    <p:anim calcmode="lin" valueType="num">
                                      <p:cBhvr additive="base">
                                        <p:cTn id="38" dur="500" fill="hold"/>
                                        <p:tgtEl>
                                          <p:spTgt spid="435213"/>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5208"/>
                                        </p:tgtEl>
                                        <p:attrNameLst>
                                          <p:attrName>style.visibility</p:attrName>
                                        </p:attrNameLst>
                                      </p:cBhvr>
                                      <p:to>
                                        <p:strVal val="visible"/>
                                      </p:to>
                                    </p:set>
                                    <p:anim calcmode="lin" valueType="num">
                                      <p:cBhvr additive="base">
                                        <p:cTn id="43" dur="500" fill="hold"/>
                                        <p:tgtEl>
                                          <p:spTgt spid="435208"/>
                                        </p:tgtEl>
                                        <p:attrNameLst>
                                          <p:attrName>ppt_x</p:attrName>
                                        </p:attrNameLst>
                                      </p:cBhvr>
                                      <p:tavLst>
                                        <p:tav tm="0">
                                          <p:val>
                                            <p:strVal val="0-#ppt_w/2"/>
                                          </p:val>
                                        </p:tav>
                                        <p:tav tm="100000">
                                          <p:val>
                                            <p:strVal val="#ppt_x"/>
                                          </p:val>
                                        </p:tav>
                                      </p:tavLst>
                                    </p:anim>
                                    <p:anim calcmode="lin" valueType="num">
                                      <p:cBhvr additive="base">
                                        <p:cTn id="44" dur="500" fill="hold"/>
                                        <p:tgtEl>
                                          <p:spTgt spid="43520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5216"/>
                                        </p:tgtEl>
                                        <p:attrNameLst>
                                          <p:attrName>style.visibility</p:attrName>
                                        </p:attrNameLst>
                                      </p:cBhvr>
                                      <p:to>
                                        <p:strVal val="visible"/>
                                      </p:to>
                                    </p:set>
                                    <p:anim calcmode="lin" valueType="num">
                                      <p:cBhvr additive="base">
                                        <p:cTn id="49" dur="500" fill="hold"/>
                                        <p:tgtEl>
                                          <p:spTgt spid="435216"/>
                                        </p:tgtEl>
                                        <p:attrNameLst>
                                          <p:attrName>ppt_x</p:attrName>
                                        </p:attrNameLst>
                                      </p:cBhvr>
                                      <p:tavLst>
                                        <p:tav tm="0">
                                          <p:val>
                                            <p:strVal val="#ppt_x"/>
                                          </p:val>
                                        </p:tav>
                                        <p:tav tm="100000">
                                          <p:val>
                                            <p:strVal val="#ppt_x"/>
                                          </p:val>
                                        </p:tav>
                                      </p:tavLst>
                                    </p:anim>
                                    <p:anim calcmode="lin" valueType="num">
                                      <p:cBhvr additive="base">
                                        <p:cTn id="50" dur="500" fill="hold"/>
                                        <p:tgtEl>
                                          <p:spTgt spid="4352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5215"/>
                                        </p:tgtEl>
                                        <p:attrNameLst>
                                          <p:attrName>style.visibility</p:attrName>
                                        </p:attrNameLst>
                                      </p:cBhvr>
                                      <p:to>
                                        <p:strVal val="visible"/>
                                      </p:to>
                                    </p:set>
                                    <p:anim calcmode="lin" valueType="num">
                                      <p:cBhvr additive="base">
                                        <p:cTn id="53" dur="500" fill="hold"/>
                                        <p:tgtEl>
                                          <p:spTgt spid="435215"/>
                                        </p:tgtEl>
                                        <p:attrNameLst>
                                          <p:attrName>ppt_x</p:attrName>
                                        </p:attrNameLst>
                                      </p:cBhvr>
                                      <p:tavLst>
                                        <p:tav tm="0">
                                          <p:val>
                                            <p:strVal val="#ppt_x"/>
                                          </p:val>
                                        </p:tav>
                                        <p:tav tm="100000">
                                          <p:val>
                                            <p:strVal val="#ppt_x"/>
                                          </p:val>
                                        </p:tav>
                                      </p:tavLst>
                                    </p:anim>
                                    <p:anim calcmode="lin" valueType="num">
                                      <p:cBhvr additive="base">
                                        <p:cTn id="54" dur="500" fill="hold"/>
                                        <p:tgtEl>
                                          <p:spTgt spid="43521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435209"/>
                                        </p:tgtEl>
                                        <p:attrNameLst>
                                          <p:attrName>style.visibility</p:attrName>
                                        </p:attrNameLst>
                                      </p:cBhvr>
                                      <p:to>
                                        <p:strVal val="visible"/>
                                      </p:to>
                                    </p:set>
                                    <p:anim calcmode="lin" valueType="num">
                                      <p:cBhvr additive="base">
                                        <p:cTn id="59" dur="500" fill="hold"/>
                                        <p:tgtEl>
                                          <p:spTgt spid="435209"/>
                                        </p:tgtEl>
                                        <p:attrNameLst>
                                          <p:attrName>ppt_x</p:attrName>
                                        </p:attrNameLst>
                                      </p:cBhvr>
                                      <p:tavLst>
                                        <p:tav tm="0">
                                          <p:val>
                                            <p:strVal val="0-#ppt_w/2"/>
                                          </p:val>
                                        </p:tav>
                                        <p:tav tm="100000">
                                          <p:val>
                                            <p:strVal val="#ppt_x"/>
                                          </p:val>
                                        </p:tav>
                                      </p:tavLst>
                                    </p:anim>
                                    <p:anim calcmode="lin" valueType="num">
                                      <p:cBhvr additive="base">
                                        <p:cTn id="60" dur="500" fill="hold"/>
                                        <p:tgtEl>
                                          <p:spTgt spid="43520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435210"/>
                                        </p:tgtEl>
                                        <p:attrNameLst>
                                          <p:attrName>style.visibility</p:attrName>
                                        </p:attrNameLst>
                                      </p:cBhvr>
                                      <p:to>
                                        <p:strVal val="visible"/>
                                      </p:to>
                                    </p:set>
                                    <p:anim calcmode="lin" valueType="num">
                                      <p:cBhvr additive="base">
                                        <p:cTn id="63" dur="500" fill="hold"/>
                                        <p:tgtEl>
                                          <p:spTgt spid="435210"/>
                                        </p:tgtEl>
                                        <p:attrNameLst>
                                          <p:attrName>ppt_x</p:attrName>
                                        </p:attrNameLst>
                                      </p:cBhvr>
                                      <p:tavLst>
                                        <p:tav tm="0">
                                          <p:val>
                                            <p:strVal val="0-#ppt_w/2"/>
                                          </p:val>
                                        </p:tav>
                                        <p:tav tm="100000">
                                          <p:val>
                                            <p:strVal val="#ppt_x"/>
                                          </p:val>
                                        </p:tav>
                                      </p:tavLst>
                                    </p:anim>
                                    <p:anim calcmode="lin" valueType="num">
                                      <p:cBhvr additive="base">
                                        <p:cTn id="64" dur="500" fill="hold"/>
                                        <p:tgtEl>
                                          <p:spTgt spid="435210"/>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435217"/>
                                        </p:tgtEl>
                                        <p:attrNameLst>
                                          <p:attrName>style.visibility</p:attrName>
                                        </p:attrNameLst>
                                      </p:cBhvr>
                                      <p:to>
                                        <p:strVal val="visible"/>
                                      </p:to>
                                    </p:set>
                                    <p:anim calcmode="lin" valueType="num">
                                      <p:cBhvr additive="base">
                                        <p:cTn id="69" dur="500" fill="hold"/>
                                        <p:tgtEl>
                                          <p:spTgt spid="435217"/>
                                        </p:tgtEl>
                                        <p:attrNameLst>
                                          <p:attrName>ppt_x</p:attrName>
                                        </p:attrNameLst>
                                      </p:cBhvr>
                                      <p:tavLst>
                                        <p:tav tm="0">
                                          <p:val>
                                            <p:strVal val="#ppt_x"/>
                                          </p:val>
                                        </p:tav>
                                        <p:tav tm="100000">
                                          <p:val>
                                            <p:strVal val="#ppt_x"/>
                                          </p:val>
                                        </p:tav>
                                      </p:tavLst>
                                    </p:anim>
                                    <p:anim calcmode="lin" valueType="num">
                                      <p:cBhvr additive="base">
                                        <p:cTn id="70" dur="500" fill="hold"/>
                                        <p:tgtEl>
                                          <p:spTgt spid="435217"/>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435218"/>
                                        </p:tgtEl>
                                        <p:attrNameLst>
                                          <p:attrName>style.visibility</p:attrName>
                                        </p:attrNameLst>
                                      </p:cBhvr>
                                      <p:to>
                                        <p:strVal val="visible"/>
                                      </p:to>
                                    </p:set>
                                    <p:anim calcmode="lin" valueType="num">
                                      <p:cBhvr additive="base">
                                        <p:cTn id="73" dur="500" fill="hold"/>
                                        <p:tgtEl>
                                          <p:spTgt spid="435218"/>
                                        </p:tgtEl>
                                        <p:attrNameLst>
                                          <p:attrName>ppt_x</p:attrName>
                                        </p:attrNameLst>
                                      </p:cBhvr>
                                      <p:tavLst>
                                        <p:tav tm="0">
                                          <p:val>
                                            <p:strVal val="#ppt_x"/>
                                          </p:val>
                                        </p:tav>
                                        <p:tav tm="100000">
                                          <p:val>
                                            <p:strVal val="#ppt_x"/>
                                          </p:val>
                                        </p:tav>
                                      </p:tavLst>
                                    </p:anim>
                                    <p:anim calcmode="lin" valueType="num">
                                      <p:cBhvr additive="base">
                                        <p:cTn id="74" dur="500" fill="hold"/>
                                        <p:tgtEl>
                                          <p:spTgt spid="435218"/>
                                        </p:tgtEl>
                                        <p:attrNameLst>
                                          <p:attrName>ppt_y</p:attrName>
                                        </p:attrNameLst>
                                      </p:cBhvr>
                                      <p:tavLst>
                                        <p:tav tm="0">
                                          <p:val>
                                            <p:strVal val="0-#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35206"/>
                                        </p:tgtEl>
                                        <p:attrNameLst>
                                          <p:attrName>style.visibility</p:attrName>
                                        </p:attrNameLst>
                                      </p:cBhvr>
                                      <p:to>
                                        <p:strVal val="visible"/>
                                      </p:to>
                                    </p:set>
                                    <p:anim calcmode="lin" valueType="num">
                                      <p:cBhvr additive="base">
                                        <p:cTn id="79" dur="500" fill="hold"/>
                                        <p:tgtEl>
                                          <p:spTgt spid="435206"/>
                                        </p:tgtEl>
                                        <p:attrNameLst>
                                          <p:attrName>ppt_x</p:attrName>
                                        </p:attrNameLst>
                                      </p:cBhvr>
                                      <p:tavLst>
                                        <p:tav tm="0">
                                          <p:val>
                                            <p:strVal val="0-#ppt_w/2"/>
                                          </p:val>
                                        </p:tav>
                                        <p:tav tm="100000">
                                          <p:val>
                                            <p:strVal val="#ppt_x"/>
                                          </p:val>
                                        </p:tav>
                                      </p:tavLst>
                                    </p:anim>
                                    <p:anim calcmode="lin" valueType="num">
                                      <p:cBhvr additive="base">
                                        <p:cTn id="80" dur="500" fill="hold"/>
                                        <p:tgtEl>
                                          <p:spTgt spid="435206"/>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35219"/>
                                        </p:tgtEl>
                                        <p:attrNameLst>
                                          <p:attrName>style.visibility</p:attrName>
                                        </p:attrNameLst>
                                      </p:cBhvr>
                                      <p:to>
                                        <p:strVal val="visible"/>
                                      </p:to>
                                    </p:set>
                                    <p:anim calcmode="lin" valueType="num">
                                      <p:cBhvr additive="base">
                                        <p:cTn id="85" dur="500" fill="hold"/>
                                        <p:tgtEl>
                                          <p:spTgt spid="435219"/>
                                        </p:tgtEl>
                                        <p:attrNameLst>
                                          <p:attrName>ppt_x</p:attrName>
                                        </p:attrNameLst>
                                      </p:cBhvr>
                                      <p:tavLst>
                                        <p:tav tm="0">
                                          <p:val>
                                            <p:strVal val="#ppt_x"/>
                                          </p:val>
                                        </p:tav>
                                        <p:tav tm="100000">
                                          <p:val>
                                            <p:strVal val="#ppt_x"/>
                                          </p:val>
                                        </p:tav>
                                      </p:tavLst>
                                    </p:anim>
                                    <p:anim calcmode="lin" valueType="num">
                                      <p:cBhvr additive="base">
                                        <p:cTn id="86" dur="500" fill="hold"/>
                                        <p:tgtEl>
                                          <p:spTgt spid="43521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35220"/>
                                        </p:tgtEl>
                                        <p:attrNameLst>
                                          <p:attrName>style.visibility</p:attrName>
                                        </p:attrNameLst>
                                      </p:cBhvr>
                                      <p:to>
                                        <p:strVal val="visible"/>
                                      </p:to>
                                    </p:set>
                                    <p:anim calcmode="lin" valueType="num">
                                      <p:cBhvr additive="base">
                                        <p:cTn id="89" dur="500" fill="hold"/>
                                        <p:tgtEl>
                                          <p:spTgt spid="435220"/>
                                        </p:tgtEl>
                                        <p:attrNameLst>
                                          <p:attrName>ppt_x</p:attrName>
                                        </p:attrNameLst>
                                      </p:cBhvr>
                                      <p:tavLst>
                                        <p:tav tm="0">
                                          <p:val>
                                            <p:strVal val="#ppt_x"/>
                                          </p:val>
                                        </p:tav>
                                        <p:tav tm="100000">
                                          <p:val>
                                            <p:strVal val="#ppt_x"/>
                                          </p:val>
                                        </p:tav>
                                      </p:tavLst>
                                    </p:anim>
                                    <p:anim calcmode="lin" valueType="num">
                                      <p:cBhvr additive="base">
                                        <p:cTn id="90" dur="500" fill="hold"/>
                                        <p:tgtEl>
                                          <p:spTgt spid="435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nimBg="1"/>
      <p:bldP spid="435205" grpId="0" animBg="1"/>
      <p:bldP spid="435206" grpId="0" animBg="1"/>
      <p:bldP spid="435207" grpId="0" animBg="1"/>
      <p:bldP spid="435208" grpId="0" animBg="1"/>
      <p:bldP spid="435209" grpId="0" animBg="1"/>
      <p:bldP spid="435210" grpId="0" animBg="1"/>
      <p:bldP spid="435211" grpId="0" animBg="1"/>
      <p:bldP spid="435212" grpId="0" animBg="1"/>
      <p:bldP spid="435213" grpId="0" animBg="1"/>
      <p:bldP spid="435214" grpId="0" animBg="1"/>
      <p:bldP spid="435215" grpId="0" animBg="1"/>
      <p:bldP spid="435216" grpId="0" animBg="1"/>
      <p:bldP spid="435217" grpId="0" animBg="1"/>
      <p:bldP spid="435218" grpId="0" animBg="1"/>
      <p:bldP spid="435219" grpId="0" animBg="1"/>
      <p:bldP spid="4352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t>SSL</a:t>
            </a:r>
            <a:r>
              <a:rPr lang="zh-CN" altLang="en-US" dirty="0" smtClean="0"/>
              <a:t>记录协议</a:t>
            </a:r>
          </a:p>
        </p:txBody>
      </p:sp>
      <p:sp>
        <p:nvSpPr>
          <p:cNvPr id="15363" name="Rectangle 3"/>
          <p:cNvSpPr>
            <a:spLocks noGrp="1" noChangeArrowheads="1"/>
          </p:cNvSpPr>
          <p:nvPr>
            <p:ph type="body" idx="1"/>
          </p:nvPr>
        </p:nvSpPr>
        <p:spPr>
          <a:xfrm>
            <a:off x="2208213" y="1916113"/>
            <a:ext cx="5770562" cy="431800"/>
          </a:xfrm>
        </p:spPr>
        <p:txBody>
          <a:bodyPr>
            <a:normAutofit fontScale="92500" lnSpcReduction="10000"/>
          </a:bodyPr>
          <a:lstStyle/>
          <a:p>
            <a:pPr eaLnBrk="1" hangingPunct="1">
              <a:lnSpc>
                <a:spcPct val="90000"/>
              </a:lnSpc>
            </a:pPr>
            <a:r>
              <a:rPr lang="en-US" altLang="zh-CN" dirty="0" smtClean="0"/>
              <a:t>SSL</a:t>
            </a:r>
            <a:r>
              <a:rPr lang="zh-CN" altLang="en-US" dirty="0" smtClean="0"/>
              <a:t>记录协议解封装过程</a:t>
            </a:r>
          </a:p>
        </p:txBody>
      </p:sp>
      <p:sp>
        <p:nvSpPr>
          <p:cNvPr id="436228" name="Rectangle 4"/>
          <p:cNvSpPr>
            <a:spLocks noChangeArrowheads="1"/>
          </p:cNvSpPr>
          <p:nvPr/>
        </p:nvSpPr>
        <p:spPr bwMode="auto">
          <a:xfrm>
            <a:off x="2208213" y="3789363"/>
            <a:ext cx="863600"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类型</a:t>
            </a:r>
          </a:p>
        </p:txBody>
      </p:sp>
      <p:sp>
        <p:nvSpPr>
          <p:cNvPr id="436229" name="Rectangle 5"/>
          <p:cNvSpPr>
            <a:spLocks noChangeArrowheads="1"/>
          </p:cNvSpPr>
          <p:nvPr/>
        </p:nvSpPr>
        <p:spPr bwMode="auto">
          <a:xfrm>
            <a:off x="3071813" y="3789363"/>
            <a:ext cx="792162"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版本</a:t>
            </a:r>
          </a:p>
        </p:txBody>
      </p:sp>
      <p:sp>
        <p:nvSpPr>
          <p:cNvPr id="436230" name="Rectangle 6"/>
          <p:cNvSpPr>
            <a:spLocks noChangeArrowheads="1"/>
          </p:cNvSpPr>
          <p:nvPr/>
        </p:nvSpPr>
        <p:spPr bwMode="auto">
          <a:xfrm>
            <a:off x="3863976" y="3789363"/>
            <a:ext cx="792163"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长度</a:t>
            </a:r>
          </a:p>
        </p:txBody>
      </p:sp>
      <p:sp>
        <p:nvSpPr>
          <p:cNvPr id="436231" name="Rectangle 7"/>
          <p:cNvSpPr>
            <a:spLocks noChangeArrowheads="1"/>
          </p:cNvSpPr>
          <p:nvPr/>
        </p:nvSpPr>
        <p:spPr bwMode="auto">
          <a:xfrm>
            <a:off x="4654550" y="3789363"/>
            <a:ext cx="1081088"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数据</a:t>
            </a:r>
          </a:p>
        </p:txBody>
      </p:sp>
      <p:sp>
        <p:nvSpPr>
          <p:cNvPr id="436232" name="Rectangle 8"/>
          <p:cNvSpPr>
            <a:spLocks noChangeArrowheads="1"/>
          </p:cNvSpPr>
          <p:nvPr/>
        </p:nvSpPr>
        <p:spPr bwMode="auto">
          <a:xfrm>
            <a:off x="5734050" y="3789363"/>
            <a:ext cx="1225550"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HMAC*</a:t>
            </a:r>
          </a:p>
        </p:txBody>
      </p:sp>
      <p:sp>
        <p:nvSpPr>
          <p:cNvPr id="436233" name="Rectangle 9"/>
          <p:cNvSpPr>
            <a:spLocks noChangeArrowheads="1"/>
          </p:cNvSpPr>
          <p:nvPr/>
        </p:nvSpPr>
        <p:spPr bwMode="auto">
          <a:xfrm>
            <a:off x="6959600" y="3789363"/>
            <a:ext cx="1366838"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填充*</a:t>
            </a:r>
          </a:p>
        </p:txBody>
      </p:sp>
      <p:sp>
        <p:nvSpPr>
          <p:cNvPr id="436234" name="Rectangle 10"/>
          <p:cNvSpPr>
            <a:spLocks noChangeArrowheads="1"/>
          </p:cNvSpPr>
          <p:nvPr/>
        </p:nvSpPr>
        <p:spPr bwMode="auto">
          <a:xfrm>
            <a:off x="8326438" y="3789363"/>
            <a:ext cx="1225550"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填充长度*</a:t>
            </a:r>
          </a:p>
        </p:txBody>
      </p:sp>
      <p:sp>
        <p:nvSpPr>
          <p:cNvPr id="436235" name="Line 11"/>
          <p:cNvSpPr>
            <a:spLocks noChangeShapeType="1"/>
          </p:cNvSpPr>
          <p:nvPr/>
        </p:nvSpPr>
        <p:spPr bwMode="auto">
          <a:xfrm flipV="1">
            <a:off x="3071813" y="4292601"/>
            <a:ext cx="0" cy="576263"/>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6236" name="Rectangle 12"/>
          <p:cNvSpPr>
            <a:spLocks noChangeArrowheads="1"/>
          </p:cNvSpPr>
          <p:nvPr/>
        </p:nvSpPr>
        <p:spPr bwMode="auto">
          <a:xfrm>
            <a:off x="1992313" y="4941888"/>
            <a:ext cx="1943100" cy="6477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1</a:t>
            </a:r>
            <a:r>
              <a:rPr lang="zh-CN" altLang="en-US" sz="1600" dirty="0"/>
              <a:t>、读取”记录头信息”</a:t>
            </a:r>
          </a:p>
          <a:p>
            <a:pPr eaLnBrk="1" hangingPunct="1"/>
            <a:r>
              <a:rPr lang="zh-CN" altLang="en-US" sz="1600" dirty="0"/>
              <a:t>中的”</a:t>
            </a:r>
            <a:r>
              <a:rPr lang="zh-CN" altLang="en-US" sz="1600" dirty="0">
                <a:solidFill>
                  <a:srgbClr val="CC0000"/>
                </a:solidFill>
              </a:rPr>
              <a:t>版本</a:t>
            </a:r>
            <a:r>
              <a:rPr lang="zh-CN" altLang="en-US" sz="1600" dirty="0"/>
              <a:t>”</a:t>
            </a:r>
          </a:p>
        </p:txBody>
      </p:sp>
      <p:sp>
        <p:nvSpPr>
          <p:cNvPr id="436237" name="Rectangle 13"/>
          <p:cNvSpPr>
            <a:spLocks noChangeArrowheads="1"/>
          </p:cNvSpPr>
          <p:nvPr/>
        </p:nvSpPr>
        <p:spPr bwMode="auto">
          <a:xfrm>
            <a:off x="3287713" y="2636838"/>
            <a:ext cx="1871662" cy="5762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2</a:t>
            </a:r>
            <a:r>
              <a:rPr lang="zh-CN" altLang="en-US" sz="1600" dirty="0"/>
              <a:t>、根据</a:t>
            </a:r>
            <a:r>
              <a:rPr lang="zh-CN" altLang="en-US" sz="1600" dirty="0">
                <a:solidFill>
                  <a:srgbClr val="CC0000"/>
                </a:solidFill>
              </a:rPr>
              <a:t>长度</a:t>
            </a:r>
            <a:r>
              <a:rPr lang="zh-CN" altLang="en-US" sz="1600" dirty="0"/>
              <a:t>读入记</a:t>
            </a:r>
          </a:p>
          <a:p>
            <a:pPr eaLnBrk="1" hangingPunct="1"/>
            <a:r>
              <a:rPr lang="zh-CN" altLang="en-US" sz="1600" dirty="0"/>
              <a:t>录“数据”部分</a:t>
            </a:r>
          </a:p>
        </p:txBody>
      </p:sp>
      <p:sp>
        <p:nvSpPr>
          <p:cNvPr id="436238" name="Line 14"/>
          <p:cNvSpPr>
            <a:spLocks noChangeShapeType="1"/>
          </p:cNvSpPr>
          <p:nvPr/>
        </p:nvSpPr>
        <p:spPr bwMode="auto">
          <a:xfrm>
            <a:off x="4151314" y="3213101"/>
            <a:ext cx="73025" cy="576263"/>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6239" name="Rectangle 15"/>
          <p:cNvSpPr>
            <a:spLocks noChangeArrowheads="1"/>
          </p:cNvSpPr>
          <p:nvPr/>
        </p:nvSpPr>
        <p:spPr bwMode="auto">
          <a:xfrm>
            <a:off x="4079876" y="4941888"/>
            <a:ext cx="1871663" cy="5762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3</a:t>
            </a:r>
            <a:r>
              <a:rPr lang="zh-CN" altLang="en-US" sz="1600" dirty="0"/>
              <a:t>、去掉“</a:t>
            </a:r>
            <a:r>
              <a:rPr lang="zh-CN" altLang="en-US" sz="1600" dirty="0">
                <a:solidFill>
                  <a:srgbClr val="CC0000"/>
                </a:solidFill>
              </a:rPr>
              <a:t>填充长度</a:t>
            </a:r>
            <a:r>
              <a:rPr lang="zh-CN" altLang="en-US" sz="1600" dirty="0"/>
              <a:t>”和</a:t>
            </a:r>
          </a:p>
          <a:p>
            <a:pPr eaLnBrk="1" hangingPunct="1"/>
            <a:r>
              <a:rPr lang="zh-CN" altLang="en-US" sz="1600" dirty="0"/>
              <a:t>“</a:t>
            </a:r>
            <a:r>
              <a:rPr lang="zh-CN" altLang="en-US" sz="1600" dirty="0">
                <a:solidFill>
                  <a:srgbClr val="CC0000"/>
                </a:solidFill>
              </a:rPr>
              <a:t>填充</a:t>
            </a:r>
            <a:r>
              <a:rPr lang="zh-CN" altLang="en-US" sz="1600" dirty="0"/>
              <a:t>“字段</a:t>
            </a:r>
            <a:endParaRPr lang="zh-CN" altLang="en-US" sz="1600" dirty="0">
              <a:solidFill>
                <a:srgbClr val="CC0000"/>
              </a:solidFill>
            </a:endParaRPr>
          </a:p>
        </p:txBody>
      </p:sp>
      <p:sp>
        <p:nvSpPr>
          <p:cNvPr id="436240" name="Line 16"/>
          <p:cNvSpPr>
            <a:spLocks noChangeShapeType="1"/>
          </p:cNvSpPr>
          <p:nvPr/>
        </p:nvSpPr>
        <p:spPr bwMode="auto">
          <a:xfrm flipV="1">
            <a:off x="5016501" y="4221164"/>
            <a:ext cx="3311525" cy="720725"/>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6241" name="Rectangle 17"/>
          <p:cNvSpPr>
            <a:spLocks noChangeArrowheads="1"/>
          </p:cNvSpPr>
          <p:nvPr/>
        </p:nvSpPr>
        <p:spPr bwMode="auto">
          <a:xfrm>
            <a:off x="5591176" y="2636838"/>
            <a:ext cx="2233613" cy="5762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*4</a:t>
            </a:r>
            <a:r>
              <a:rPr lang="zh-CN" altLang="en-US" sz="1600" dirty="0"/>
              <a:t>、检查并去掉</a:t>
            </a:r>
            <a:r>
              <a:rPr lang="en-US" altLang="zh-CN" sz="1600" dirty="0">
                <a:solidFill>
                  <a:srgbClr val="CC0000"/>
                </a:solidFill>
              </a:rPr>
              <a:t>MAC</a:t>
            </a:r>
          </a:p>
        </p:txBody>
      </p:sp>
      <p:sp>
        <p:nvSpPr>
          <p:cNvPr id="436242" name="Line 18"/>
          <p:cNvSpPr>
            <a:spLocks noChangeShapeType="1"/>
          </p:cNvSpPr>
          <p:nvPr/>
        </p:nvSpPr>
        <p:spPr bwMode="auto">
          <a:xfrm flipH="1">
            <a:off x="6383339" y="3213101"/>
            <a:ext cx="217487" cy="576263"/>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6243" name="Rectangle 19"/>
          <p:cNvSpPr>
            <a:spLocks noChangeArrowheads="1"/>
          </p:cNvSpPr>
          <p:nvPr/>
        </p:nvSpPr>
        <p:spPr bwMode="auto">
          <a:xfrm>
            <a:off x="7104064" y="4941888"/>
            <a:ext cx="2016125" cy="6477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5</a:t>
            </a:r>
            <a:r>
              <a:rPr lang="zh-CN" altLang="en-US" sz="1600" dirty="0"/>
              <a:t>、如果协商了压缩算</a:t>
            </a:r>
          </a:p>
          <a:p>
            <a:pPr eaLnBrk="1" hangingPunct="1"/>
            <a:r>
              <a:rPr lang="zh-CN" altLang="en-US" sz="1600" dirty="0"/>
              <a:t>法则解压“</a:t>
            </a:r>
            <a:r>
              <a:rPr lang="zh-CN" altLang="en-US" sz="1600" dirty="0">
                <a:solidFill>
                  <a:srgbClr val="CC0000"/>
                </a:solidFill>
              </a:rPr>
              <a:t>数据</a:t>
            </a:r>
            <a:r>
              <a:rPr lang="zh-CN" altLang="en-US" sz="1600" dirty="0"/>
              <a:t>”</a:t>
            </a:r>
          </a:p>
        </p:txBody>
      </p:sp>
      <p:sp>
        <p:nvSpPr>
          <p:cNvPr id="436244" name="Line 20"/>
          <p:cNvSpPr>
            <a:spLocks noChangeShapeType="1"/>
          </p:cNvSpPr>
          <p:nvPr/>
        </p:nvSpPr>
        <p:spPr bwMode="auto">
          <a:xfrm flipH="1" flipV="1">
            <a:off x="5016500" y="4221164"/>
            <a:ext cx="3240088" cy="720725"/>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Tree>
    <p:extLst>
      <p:ext uri="{BB962C8B-B14F-4D97-AF65-F5344CB8AC3E}">
        <p14:creationId xmlns="" xmlns:p14="http://schemas.microsoft.com/office/powerpoint/2010/main" val="564674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6236"/>
                                        </p:tgtEl>
                                        <p:attrNameLst>
                                          <p:attrName>style.visibility</p:attrName>
                                        </p:attrNameLst>
                                      </p:cBhvr>
                                      <p:to>
                                        <p:strVal val="visible"/>
                                      </p:to>
                                    </p:set>
                                    <p:anim calcmode="lin" valueType="num">
                                      <p:cBhvr additive="base">
                                        <p:cTn id="7" dur="500" fill="hold"/>
                                        <p:tgtEl>
                                          <p:spTgt spid="436236"/>
                                        </p:tgtEl>
                                        <p:attrNameLst>
                                          <p:attrName>ppt_x</p:attrName>
                                        </p:attrNameLst>
                                      </p:cBhvr>
                                      <p:tavLst>
                                        <p:tav tm="0">
                                          <p:val>
                                            <p:strVal val="#ppt_x"/>
                                          </p:val>
                                        </p:tav>
                                        <p:tav tm="100000">
                                          <p:val>
                                            <p:strVal val="#ppt_x"/>
                                          </p:val>
                                        </p:tav>
                                      </p:tavLst>
                                    </p:anim>
                                    <p:anim calcmode="lin" valueType="num">
                                      <p:cBhvr additive="base">
                                        <p:cTn id="8" dur="500" fill="hold"/>
                                        <p:tgtEl>
                                          <p:spTgt spid="4362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6235"/>
                                        </p:tgtEl>
                                        <p:attrNameLst>
                                          <p:attrName>style.visibility</p:attrName>
                                        </p:attrNameLst>
                                      </p:cBhvr>
                                      <p:to>
                                        <p:strVal val="visible"/>
                                      </p:to>
                                    </p:set>
                                    <p:anim calcmode="lin" valueType="num">
                                      <p:cBhvr additive="base">
                                        <p:cTn id="11" dur="500" fill="hold"/>
                                        <p:tgtEl>
                                          <p:spTgt spid="436235"/>
                                        </p:tgtEl>
                                        <p:attrNameLst>
                                          <p:attrName>ppt_x</p:attrName>
                                        </p:attrNameLst>
                                      </p:cBhvr>
                                      <p:tavLst>
                                        <p:tav tm="0">
                                          <p:val>
                                            <p:strVal val="#ppt_x"/>
                                          </p:val>
                                        </p:tav>
                                        <p:tav tm="100000">
                                          <p:val>
                                            <p:strVal val="#ppt_x"/>
                                          </p:val>
                                        </p:tav>
                                      </p:tavLst>
                                    </p:anim>
                                    <p:anim calcmode="lin" valueType="num">
                                      <p:cBhvr additive="base">
                                        <p:cTn id="12" dur="500" fill="hold"/>
                                        <p:tgtEl>
                                          <p:spTgt spid="43623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0" nodeType="clickEffect">
                                  <p:stCondLst>
                                    <p:cond delay="0"/>
                                  </p:stCondLst>
                                  <p:childTnLst>
                                    <p:animEffect transition="out" filter="blinds(horizontal)">
                                      <p:cBhvr>
                                        <p:cTn id="16" dur="500"/>
                                        <p:tgtEl>
                                          <p:spTgt spid="436228"/>
                                        </p:tgtEl>
                                      </p:cBhvr>
                                    </p:animEffect>
                                    <p:set>
                                      <p:cBhvr>
                                        <p:cTn id="17" dur="1" fill="hold">
                                          <p:stCondLst>
                                            <p:cond delay="499"/>
                                          </p:stCondLst>
                                        </p:cTn>
                                        <p:tgtEl>
                                          <p:spTgt spid="436228"/>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500"/>
                                        <p:tgtEl>
                                          <p:spTgt spid="436229"/>
                                        </p:tgtEl>
                                      </p:cBhvr>
                                    </p:animEffect>
                                    <p:set>
                                      <p:cBhvr>
                                        <p:cTn id="20" dur="1" fill="hold">
                                          <p:stCondLst>
                                            <p:cond delay="499"/>
                                          </p:stCondLst>
                                        </p:cTn>
                                        <p:tgtEl>
                                          <p:spTgt spid="43622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36237"/>
                                        </p:tgtEl>
                                        <p:attrNameLst>
                                          <p:attrName>style.visibility</p:attrName>
                                        </p:attrNameLst>
                                      </p:cBhvr>
                                      <p:to>
                                        <p:strVal val="visible"/>
                                      </p:to>
                                    </p:set>
                                    <p:anim calcmode="lin" valueType="num">
                                      <p:cBhvr additive="base">
                                        <p:cTn id="25" dur="500" fill="hold"/>
                                        <p:tgtEl>
                                          <p:spTgt spid="436237"/>
                                        </p:tgtEl>
                                        <p:attrNameLst>
                                          <p:attrName>ppt_x</p:attrName>
                                        </p:attrNameLst>
                                      </p:cBhvr>
                                      <p:tavLst>
                                        <p:tav tm="0">
                                          <p:val>
                                            <p:strVal val="#ppt_x"/>
                                          </p:val>
                                        </p:tav>
                                        <p:tav tm="100000">
                                          <p:val>
                                            <p:strVal val="#ppt_x"/>
                                          </p:val>
                                        </p:tav>
                                      </p:tavLst>
                                    </p:anim>
                                    <p:anim calcmode="lin" valueType="num">
                                      <p:cBhvr additive="base">
                                        <p:cTn id="26" dur="500" fill="hold"/>
                                        <p:tgtEl>
                                          <p:spTgt spid="436237"/>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436238"/>
                                        </p:tgtEl>
                                        <p:attrNameLst>
                                          <p:attrName>style.visibility</p:attrName>
                                        </p:attrNameLst>
                                      </p:cBhvr>
                                      <p:to>
                                        <p:strVal val="visible"/>
                                      </p:to>
                                    </p:set>
                                    <p:anim calcmode="lin" valueType="num">
                                      <p:cBhvr additive="base">
                                        <p:cTn id="29" dur="500" fill="hold"/>
                                        <p:tgtEl>
                                          <p:spTgt spid="436238"/>
                                        </p:tgtEl>
                                        <p:attrNameLst>
                                          <p:attrName>ppt_x</p:attrName>
                                        </p:attrNameLst>
                                      </p:cBhvr>
                                      <p:tavLst>
                                        <p:tav tm="0">
                                          <p:val>
                                            <p:strVal val="#ppt_x"/>
                                          </p:val>
                                        </p:tav>
                                        <p:tav tm="100000">
                                          <p:val>
                                            <p:strVal val="#ppt_x"/>
                                          </p:val>
                                        </p:tav>
                                      </p:tavLst>
                                    </p:anim>
                                    <p:anim calcmode="lin" valueType="num">
                                      <p:cBhvr additive="base">
                                        <p:cTn id="30" dur="500" fill="hold"/>
                                        <p:tgtEl>
                                          <p:spTgt spid="436238"/>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xit" presetSubtype="10" fill="hold" grpId="0" nodeType="clickEffect">
                                  <p:stCondLst>
                                    <p:cond delay="0"/>
                                  </p:stCondLst>
                                  <p:childTnLst>
                                    <p:animEffect transition="out" filter="blinds(horizontal)">
                                      <p:cBhvr>
                                        <p:cTn id="34" dur="500"/>
                                        <p:tgtEl>
                                          <p:spTgt spid="436230"/>
                                        </p:tgtEl>
                                      </p:cBhvr>
                                    </p:animEffect>
                                    <p:set>
                                      <p:cBhvr>
                                        <p:cTn id="35" dur="1" fill="hold">
                                          <p:stCondLst>
                                            <p:cond delay="499"/>
                                          </p:stCondLst>
                                        </p:cTn>
                                        <p:tgtEl>
                                          <p:spTgt spid="436230"/>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36239"/>
                                        </p:tgtEl>
                                        <p:attrNameLst>
                                          <p:attrName>style.visibility</p:attrName>
                                        </p:attrNameLst>
                                      </p:cBhvr>
                                      <p:to>
                                        <p:strVal val="visible"/>
                                      </p:to>
                                    </p:set>
                                    <p:anim calcmode="lin" valueType="num">
                                      <p:cBhvr additive="base">
                                        <p:cTn id="40" dur="500" fill="hold"/>
                                        <p:tgtEl>
                                          <p:spTgt spid="436239"/>
                                        </p:tgtEl>
                                        <p:attrNameLst>
                                          <p:attrName>ppt_x</p:attrName>
                                        </p:attrNameLst>
                                      </p:cBhvr>
                                      <p:tavLst>
                                        <p:tav tm="0">
                                          <p:val>
                                            <p:strVal val="#ppt_x"/>
                                          </p:val>
                                        </p:tav>
                                        <p:tav tm="100000">
                                          <p:val>
                                            <p:strVal val="#ppt_x"/>
                                          </p:val>
                                        </p:tav>
                                      </p:tavLst>
                                    </p:anim>
                                    <p:anim calcmode="lin" valueType="num">
                                      <p:cBhvr additive="base">
                                        <p:cTn id="41" dur="500" fill="hold"/>
                                        <p:tgtEl>
                                          <p:spTgt spid="43623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36240"/>
                                        </p:tgtEl>
                                        <p:attrNameLst>
                                          <p:attrName>style.visibility</p:attrName>
                                        </p:attrNameLst>
                                      </p:cBhvr>
                                      <p:to>
                                        <p:strVal val="visible"/>
                                      </p:to>
                                    </p:set>
                                    <p:anim calcmode="lin" valueType="num">
                                      <p:cBhvr additive="base">
                                        <p:cTn id="44" dur="500" fill="hold"/>
                                        <p:tgtEl>
                                          <p:spTgt spid="436240"/>
                                        </p:tgtEl>
                                        <p:attrNameLst>
                                          <p:attrName>ppt_x</p:attrName>
                                        </p:attrNameLst>
                                      </p:cBhvr>
                                      <p:tavLst>
                                        <p:tav tm="0">
                                          <p:val>
                                            <p:strVal val="#ppt_x"/>
                                          </p:val>
                                        </p:tav>
                                        <p:tav tm="100000">
                                          <p:val>
                                            <p:strVal val="#ppt_x"/>
                                          </p:val>
                                        </p:tav>
                                      </p:tavLst>
                                    </p:anim>
                                    <p:anim calcmode="lin" valueType="num">
                                      <p:cBhvr additive="base">
                                        <p:cTn id="45" dur="500" fill="hold"/>
                                        <p:tgtEl>
                                          <p:spTgt spid="436240"/>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xit" presetSubtype="10" fill="hold" grpId="0" nodeType="clickEffect">
                                  <p:stCondLst>
                                    <p:cond delay="0"/>
                                  </p:stCondLst>
                                  <p:childTnLst>
                                    <p:animEffect transition="out" filter="blinds(horizontal)">
                                      <p:cBhvr>
                                        <p:cTn id="49" dur="500"/>
                                        <p:tgtEl>
                                          <p:spTgt spid="436233"/>
                                        </p:tgtEl>
                                      </p:cBhvr>
                                    </p:animEffect>
                                    <p:set>
                                      <p:cBhvr>
                                        <p:cTn id="50" dur="1" fill="hold">
                                          <p:stCondLst>
                                            <p:cond delay="499"/>
                                          </p:stCondLst>
                                        </p:cTn>
                                        <p:tgtEl>
                                          <p:spTgt spid="436233"/>
                                        </p:tgtEl>
                                        <p:attrNameLst>
                                          <p:attrName>style.visibility</p:attrName>
                                        </p:attrNameLst>
                                      </p:cBhvr>
                                      <p:to>
                                        <p:strVal val="hidden"/>
                                      </p:to>
                                    </p:set>
                                  </p:childTnLst>
                                </p:cTn>
                              </p:par>
                              <p:par>
                                <p:cTn id="51" presetID="3" presetClass="exit" presetSubtype="10" fill="hold" grpId="0" nodeType="withEffect">
                                  <p:stCondLst>
                                    <p:cond delay="0"/>
                                  </p:stCondLst>
                                  <p:childTnLst>
                                    <p:animEffect transition="out" filter="blinds(horizontal)">
                                      <p:cBhvr>
                                        <p:cTn id="52" dur="500"/>
                                        <p:tgtEl>
                                          <p:spTgt spid="436234"/>
                                        </p:tgtEl>
                                      </p:cBhvr>
                                    </p:animEffect>
                                    <p:set>
                                      <p:cBhvr>
                                        <p:cTn id="53" dur="1" fill="hold">
                                          <p:stCondLst>
                                            <p:cond delay="499"/>
                                          </p:stCondLst>
                                        </p:cTn>
                                        <p:tgtEl>
                                          <p:spTgt spid="436234"/>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1" fill="hold" grpId="0" nodeType="clickEffect">
                                  <p:stCondLst>
                                    <p:cond delay="0"/>
                                  </p:stCondLst>
                                  <p:childTnLst>
                                    <p:set>
                                      <p:cBhvr>
                                        <p:cTn id="57" dur="1" fill="hold">
                                          <p:stCondLst>
                                            <p:cond delay="0"/>
                                          </p:stCondLst>
                                        </p:cTn>
                                        <p:tgtEl>
                                          <p:spTgt spid="436241"/>
                                        </p:tgtEl>
                                        <p:attrNameLst>
                                          <p:attrName>style.visibility</p:attrName>
                                        </p:attrNameLst>
                                      </p:cBhvr>
                                      <p:to>
                                        <p:strVal val="visible"/>
                                      </p:to>
                                    </p:set>
                                    <p:anim calcmode="lin" valueType="num">
                                      <p:cBhvr additive="base">
                                        <p:cTn id="58" dur="500" fill="hold"/>
                                        <p:tgtEl>
                                          <p:spTgt spid="436241"/>
                                        </p:tgtEl>
                                        <p:attrNameLst>
                                          <p:attrName>ppt_x</p:attrName>
                                        </p:attrNameLst>
                                      </p:cBhvr>
                                      <p:tavLst>
                                        <p:tav tm="0">
                                          <p:val>
                                            <p:strVal val="#ppt_x"/>
                                          </p:val>
                                        </p:tav>
                                        <p:tav tm="100000">
                                          <p:val>
                                            <p:strVal val="#ppt_x"/>
                                          </p:val>
                                        </p:tav>
                                      </p:tavLst>
                                    </p:anim>
                                    <p:anim calcmode="lin" valueType="num">
                                      <p:cBhvr additive="base">
                                        <p:cTn id="59" dur="500" fill="hold"/>
                                        <p:tgtEl>
                                          <p:spTgt spid="436241"/>
                                        </p:tgtEl>
                                        <p:attrNameLst>
                                          <p:attrName>ppt_y</p:attrName>
                                        </p:attrNameLst>
                                      </p:cBhvr>
                                      <p:tavLst>
                                        <p:tav tm="0">
                                          <p:val>
                                            <p:strVal val="0-#ppt_h/2"/>
                                          </p:val>
                                        </p:tav>
                                        <p:tav tm="100000">
                                          <p:val>
                                            <p:strVal val="#ppt_y"/>
                                          </p:val>
                                        </p:tav>
                                      </p:tavLst>
                                    </p:anim>
                                  </p:childTnLst>
                                </p:cTn>
                              </p:par>
                              <p:par>
                                <p:cTn id="60" presetID="2" presetClass="entr" presetSubtype="1" fill="hold" grpId="0" nodeType="withEffect">
                                  <p:stCondLst>
                                    <p:cond delay="0"/>
                                  </p:stCondLst>
                                  <p:childTnLst>
                                    <p:set>
                                      <p:cBhvr>
                                        <p:cTn id="61" dur="1" fill="hold">
                                          <p:stCondLst>
                                            <p:cond delay="0"/>
                                          </p:stCondLst>
                                        </p:cTn>
                                        <p:tgtEl>
                                          <p:spTgt spid="436242"/>
                                        </p:tgtEl>
                                        <p:attrNameLst>
                                          <p:attrName>style.visibility</p:attrName>
                                        </p:attrNameLst>
                                      </p:cBhvr>
                                      <p:to>
                                        <p:strVal val="visible"/>
                                      </p:to>
                                    </p:set>
                                    <p:anim calcmode="lin" valueType="num">
                                      <p:cBhvr additive="base">
                                        <p:cTn id="62" dur="500" fill="hold"/>
                                        <p:tgtEl>
                                          <p:spTgt spid="436242"/>
                                        </p:tgtEl>
                                        <p:attrNameLst>
                                          <p:attrName>ppt_x</p:attrName>
                                        </p:attrNameLst>
                                      </p:cBhvr>
                                      <p:tavLst>
                                        <p:tav tm="0">
                                          <p:val>
                                            <p:strVal val="#ppt_x"/>
                                          </p:val>
                                        </p:tav>
                                        <p:tav tm="100000">
                                          <p:val>
                                            <p:strVal val="#ppt_x"/>
                                          </p:val>
                                        </p:tav>
                                      </p:tavLst>
                                    </p:anim>
                                    <p:anim calcmode="lin" valueType="num">
                                      <p:cBhvr additive="base">
                                        <p:cTn id="63" dur="500" fill="hold"/>
                                        <p:tgtEl>
                                          <p:spTgt spid="436242"/>
                                        </p:tgtEl>
                                        <p:attrNameLst>
                                          <p:attrName>ppt_y</p:attrName>
                                        </p:attrNameLst>
                                      </p:cBhvr>
                                      <p:tavLst>
                                        <p:tav tm="0">
                                          <p:val>
                                            <p:strVal val="0-#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xit" presetSubtype="10" fill="hold" grpId="0" nodeType="clickEffect">
                                  <p:stCondLst>
                                    <p:cond delay="0"/>
                                  </p:stCondLst>
                                  <p:childTnLst>
                                    <p:animEffect transition="out" filter="blinds(horizontal)">
                                      <p:cBhvr>
                                        <p:cTn id="67" dur="500"/>
                                        <p:tgtEl>
                                          <p:spTgt spid="436232"/>
                                        </p:tgtEl>
                                      </p:cBhvr>
                                    </p:animEffect>
                                    <p:set>
                                      <p:cBhvr>
                                        <p:cTn id="68" dur="1" fill="hold">
                                          <p:stCondLst>
                                            <p:cond delay="499"/>
                                          </p:stCondLst>
                                        </p:cTn>
                                        <p:tgtEl>
                                          <p:spTgt spid="436232"/>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36243"/>
                                        </p:tgtEl>
                                        <p:attrNameLst>
                                          <p:attrName>style.visibility</p:attrName>
                                        </p:attrNameLst>
                                      </p:cBhvr>
                                      <p:to>
                                        <p:strVal val="visible"/>
                                      </p:to>
                                    </p:set>
                                    <p:anim calcmode="lin" valueType="num">
                                      <p:cBhvr additive="base">
                                        <p:cTn id="73" dur="500" fill="hold"/>
                                        <p:tgtEl>
                                          <p:spTgt spid="436243"/>
                                        </p:tgtEl>
                                        <p:attrNameLst>
                                          <p:attrName>ppt_x</p:attrName>
                                        </p:attrNameLst>
                                      </p:cBhvr>
                                      <p:tavLst>
                                        <p:tav tm="0">
                                          <p:val>
                                            <p:strVal val="#ppt_x"/>
                                          </p:val>
                                        </p:tav>
                                        <p:tav tm="100000">
                                          <p:val>
                                            <p:strVal val="#ppt_x"/>
                                          </p:val>
                                        </p:tav>
                                      </p:tavLst>
                                    </p:anim>
                                    <p:anim calcmode="lin" valueType="num">
                                      <p:cBhvr additive="base">
                                        <p:cTn id="74" dur="500" fill="hold"/>
                                        <p:tgtEl>
                                          <p:spTgt spid="43624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36244"/>
                                        </p:tgtEl>
                                        <p:attrNameLst>
                                          <p:attrName>style.visibility</p:attrName>
                                        </p:attrNameLst>
                                      </p:cBhvr>
                                      <p:to>
                                        <p:strVal val="visible"/>
                                      </p:to>
                                    </p:set>
                                    <p:anim calcmode="lin" valueType="num">
                                      <p:cBhvr additive="base">
                                        <p:cTn id="77" dur="500" fill="hold"/>
                                        <p:tgtEl>
                                          <p:spTgt spid="436244"/>
                                        </p:tgtEl>
                                        <p:attrNameLst>
                                          <p:attrName>ppt_x</p:attrName>
                                        </p:attrNameLst>
                                      </p:cBhvr>
                                      <p:tavLst>
                                        <p:tav tm="0">
                                          <p:val>
                                            <p:strVal val="#ppt_x"/>
                                          </p:val>
                                        </p:tav>
                                        <p:tav tm="100000">
                                          <p:val>
                                            <p:strVal val="#ppt_x"/>
                                          </p:val>
                                        </p:tav>
                                      </p:tavLst>
                                    </p:anim>
                                    <p:anim calcmode="lin" valueType="num">
                                      <p:cBhvr additive="base">
                                        <p:cTn id="78" dur="500" fill="hold"/>
                                        <p:tgtEl>
                                          <p:spTgt spid="436244"/>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xit" presetSubtype="10" fill="hold" grpId="0" nodeType="clickEffect">
                                  <p:stCondLst>
                                    <p:cond delay="0"/>
                                  </p:stCondLst>
                                  <p:childTnLst>
                                    <p:animEffect transition="out" filter="blinds(horizontal)">
                                      <p:cBhvr>
                                        <p:cTn id="82" dur="500"/>
                                        <p:tgtEl>
                                          <p:spTgt spid="436231"/>
                                        </p:tgtEl>
                                      </p:cBhvr>
                                    </p:animEffect>
                                    <p:set>
                                      <p:cBhvr>
                                        <p:cTn id="83" dur="1" fill="hold">
                                          <p:stCondLst>
                                            <p:cond delay="499"/>
                                          </p:stCondLst>
                                        </p:cTn>
                                        <p:tgtEl>
                                          <p:spTgt spid="436231"/>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5" presetClass="entr" presetSubtype="10" fill="hold" grpId="1" nodeType="clickEffect">
                                  <p:stCondLst>
                                    <p:cond delay="0"/>
                                  </p:stCondLst>
                                  <p:childTnLst>
                                    <p:set>
                                      <p:cBhvr>
                                        <p:cTn id="87" dur="1" fill="hold">
                                          <p:stCondLst>
                                            <p:cond delay="0"/>
                                          </p:stCondLst>
                                        </p:cTn>
                                        <p:tgtEl>
                                          <p:spTgt spid="436228"/>
                                        </p:tgtEl>
                                        <p:attrNameLst>
                                          <p:attrName>style.visibility</p:attrName>
                                        </p:attrNameLst>
                                      </p:cBhvr>
                                      <p:to>
                                        <p:strVal val="visible"/>
                                      </p:to>
                                    </p:set>
                                    <p:animEffect transition="in" filter="checkerboard(across)">
                                      <p:cBhvr>
                                        <p:cTn id="88" dur="500"/>
                                        <p:tgtEl>
                                          <p:spTgt spid="436228"/>
                                        </p:tgtEl>
                                      </p:cBhvr>
                                    </p:animEffect>
                                  </p:childTnLst>
                                </p:cTn>
                              </p:par>
                              <p:par>
                                <p:cTn id="89" presetID="5" presetClass="entr" presetSubtype="10" fill="hold" grpId="1" nodeType="withEffect">
                                  <p:stCondLst>
                                    <p:cond delay="0"/>
                                  </p:stCondLst>
                                  <p:childTnLst>
                                    <p:set>
                                      <p:cBhvr>
                                        <p:cTn id="90" dur="1" fill="hold">
                                          <p:stCondLst>
                                            <p:cond delay="0"/>
                                          </p:stCondLst>
                                        </p:cTn>
                                        <p:tgtEl>
                                          <p:spTgt spid="436229"/>
                                        </p:tgtEl>
                                        <p:attrNameLst>
                                          <p:attrName>style.visibility</p:attrName>
                                        </p:attrNameLst>
                                      </p:cBhvr>
                                      <p:to>
                                        <p:strVal val="visible"/>
                                      </p:to>
                                    </p:set>
                                    <p:animEffect transition="in" filter="checkerboard(across)">
                                      <p:cBhvr>
                                        <p:cTn id="91" dur="500"/>
                                        <p:tgtEl>
                                          <p:spTgt spid="436229"/>
                                        </p:tgtEl>
                                      </p:cBhvr>
                                    </p:animEffect>
                                  </p:childTnLst>
                                </p:cTn>
                              </p:par>
                              <p:par>
                                <p:cTn id="92" presetID="5" presetClass="entr" presetSubtype="10" fill="hold" grpId="1" nodeType="withEffect">
                                  <p:stCondLst>
                                    <p:cond delay="0"/>
                                  </p:stCondLst>
                                  <p:childTnLst>
                                    <p:set>
                                      <p:cBhvr>
                                        <p:cTn id="93" dur="1" fill="hold">
                                          <p:stCondLst>
                                            <p:cond delay="0"/>
                                          </p:stCondLst>
                                        </p:cTn>
                                        <p:tgtEl>
                                          <p:spTgt spid="436230"/>
                                        </p:tgtEl>
                                        <p:attrNameLst>
                                          <p:attrName>style.visibility</p:attrName>
                                        </p:attrNameLst>
                                      </p:cBhvr>
                                      <p:to>
                                        <p:strVal val="visible"/>
                                      </p:to>
                                    </p:set>
                                    <p:animEffect transition="in" filter="checkerboard(across)">
                                      <p:cBhvr>
                                        <p:cTn id="94" dur="500"/>
                                        <p:tgtEl>
                                          <p:spTgt spid="436230"/>
                                        </p:tgtEl>
                                      </p:cBhvr>
                                    </p:animEffect>
                                  </p:childTnLst>
                                </p:cTn>
                              </p:par>
                              <p:par>
                                <p:cTn id="95" presetID="5" presetClass="entr" presetSubtype="10" fill="hold" grpId="1" nodeType="withEffect">
                                  <p:stCondLst>
                                    <p:cond delay="0"/>
                                  </p:stCondLst>
                                  <p:childTnLst>
                                    <p:set>
                                      <p:cBhvr>
                                        <p:cTn id="96" dur="1" fill="hold">
                                          <p:stCondLst>
                                            <p:cond delay="0"/>
                                          </p:stCondLst>
                                        </p:cTn>
                                        <p:tgtEl>
                                          <p:spTgt spid="436231"/>
                                        </p:tgtEl>
                                        <p:attrNameLst>
                                          <p:attrName>style.visibility</p:attrName>
                                        </p:attrNameLst>
                                      </p:cBhvr>
                                      <p:to>
                                        <p:strVal val="visible"/>
                                      </p:to>
                                    </p:set>
                                    <p:animEffect transition="in" filter="checkerboard(across)">
                                      <p:cBhvr>
                                        <p:cTn id="97" dur="500"/>
                                        <p:tgtEl>
                                          <p:spTgt spid="436231"/>
                                        </p:tgtEl>
                                      </p:cBhvr>
                                    </p:animEffect>
                                  </p:childTnLst>
                                </p:cTn>
                              </p:par>
                              <p:par>
                                <p:cTn id="98" presetID="5" presetClass="entr" presetSubtype="10" fill="hold" grpId="1" nodeType="withEffect">
                                  <p:stCondLst>
                                    <p:cond delay="0"/>
                                  </p:stCondLst>
                                  <p:childTnLst>
                                    <p:set>
                                      <p:cBhvr>
                                        <p:cTn id="99" dur="1" fill="hold">
                                          <p:stCondLst>
                                            <p:cond delay="0"/>
                                          </p:stCondLst>
                                        </p:cTn>
                                        <p:tgtEl>
                                          <p:spTgt spid="436232"/>
                                        </p:tgtEl>
                                        <p:attrNameLst>
                                          <p:attrName>style.visibility</p:attrName>
                                        </p:attrNameLst>
                                      </p:cBhvr>
                                      <p:to>
                                        <p:strVal val="visible"/>
                                      </p:to>
                                    </p:set>
                                    <p:animEffect transition="in" filter="checkerboard(across)">
                                      <p:cBhvr>
                                        <p:cTn id="100" dur="500"/>
                                        <p:tgtEl>
                                          <p:spTgt spid="436232"/>
                                        </p:tgtEl>
                                      </p:cBhvr>
                                    </p:animEffect>
                                  </p:childTnLst>
                                </p:cTn>
                              </p:par>
                              <p:par>
                                <p:cTn id="101" presetID="5" presetClass="entr" presetSubtype="10" fill="hold" grpId="1" nodeType="withEffect">
                                  <p:stCondLst>
                                    <p:cond delay="0"/>
                                  </p:stCondLst>
                                  <p:childTnLst>
                                    <p:set>
                                      <p:cBhvr>
                                        <p:cTn id="102" dur="1" fill="hold">
                                          <p:stCondLst>
                                            <p:cond delay="0"/>
                                          </p:stCondLst>
                                        </p:cTn>
                                        <p:tgtEl>
                                          <p:spTgt spid="436233"/>
                                        </p:tgtEl>
                                        <p:attrNameLst>
                                          <p:attrName>style.visibility</p:attrName>
                                        </p:attrNameLst>
                                      </p:cBhvr>
                                      <p:to>
                                        <p:strVal val="visible"/>
                                      </p:to>
                                    </p:set>
                                    <p:animEffect transition="in" filter="checkerboard(across)">
                                      <p:cBhvr>
                                        <p:cTn id="103" dur="500"/>
                                        <p:tgtEl>
                                          <p:spTgt spid="436233"/>
                                        </p:tgtEl>
                                      </p:cBhvr>
                                    </p:animEffect>
                                  </p:childTnLst>
                                </p:cTn>
                              </p:par>
                              <p:par>
                                <p:cTn id="104" presetID="5" presetClass="entr" presetSubtype="10" fill="hold" grpId="1" nodeType="withEffect">
                                  <p:stCondLst>
                                    <p:cond delay="0"/>
                                  </p:stCondLst>
                                  <p:childTnLst>
                                    <p:set>
                                      <p:cBhvr>
                                        <p:cTn id="105" dur="1" fill="hold">
                                          <p:stCondLst>
                                            <p:cond delay="0"/>
                                          </p:stCondLst>
                                        </p:cTn>
                                        <p:tgtEl>
                                          <p:spTgt spid="436234"/>
                                        </p:tgtEl>
                                        <p:attrNameLst>
                                          <p:attrName>style.visibility</p:attrName>
                                        </p:attrNameLst>
                                      </p:cBhvr>
                                      <p:to>
                                        <p:strVal val="visible"/>
                                      </p:to>
                                    </p:set>
                                    <p:animEffect transition="in" filter="checkerboard(across)">
                                      <p:cBhvr>
                                        <p:cTn id="106" dur="500"/>
                                        <p:tgtEl>
                                          <p:spTgt spid="436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8" grpId="0" animBg="1"/>
      <p:bldP spid="436228" grpId="1" animBg="1"/>
      <p:bldP spid="436229" grpId="0" animBg="1"/>
      <p:bldP spid="436229" grpId="1" animBg="1"/>
      <p:bldP spid="436230" grpId="0" animBg="1"/>
      <p:bldP spid="436230" grpId="1" animBg="1"/>
      <p:bldP spid="436231" grpId="0" animBg="1"/>
      <p:bldP spid="436231" grpId="1" animBg="1"/>
      <p:bldP spid="436232" grpId="0" animBg="1"/>
      <p:bldP spid="436232" grpId="1" animBg="1"/>
      <p:bldP spid="436233" grpId="0" animBg="1"/>
      <p:bldP spid="436233" grpId="1" animBg="1"/>
      <p:bldP spid="436234" grpId="0" animBg="1"/>
      <p:bldP spid="436234" grpId="1" animBg="1"/>
      <p:bldP spid="436235" grpId="0" animBg="1"/>
      <p:bldP spid="436236" grpId="0" animBg="1"/>
      <p:bldP spid="436237" grpId="0" animBg="1"/>
      <p:bldP spid="436238" grpId="0" animBg="1"/>
      <p:bldP spid="436239" grpId="0" animBg="1"/>
      <p:bldP spid="436240" grpId="0" animBg="1"/>
      <p:bldP spid="436241" grpId="0" animBg="1"/>
      <p:bldP spid="436242" grpId="0" animBg="1"/>
      <p:bldP spid="436243" grpId="0" animBg="1"/>
      <p:bldP spid="4362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SSL</a:t>
            </a:r>
            <a:r>
              <a:rPr lang="zh-CN" altLang="en-US" smtClean="0"/>
              <a:t>握手协议</a:t>
            </a:r>
          </a:p>
        </p:txBody>
      </p:sp>
      <p:sp>
        <p:nvSpPr>
          <p:cNvPr id="16387" name="Rectangle 3"/>
          <p:cNvSpPr>
            <a:spLocks noGrp="1" noChangeArrowheads="1"/>
          </p:cNvSpPr>
          <p:nvPr>
            <p:ph type="body" idx="1"/>
          </p:nvPr>
        </p:nvSpPr>
        <p:spPr/>
        <p:txBody>
          <a:bodyPr/>
          <a:lstStyle/>
          <a:p>
            <a:pPr eaLnBrk="1" hangingPunct="1"/>
            <a:r>
              <a:rPr lang="en-US" altLang="zh-CN" dirty="0" smtClean="0">
                <a:solidFill>
                  <a:srgbClr val="CC0000"/>
                </a:solidFill>
              </a:rPr>
              <a:t>SSL </a:t>
            </a:r>
            <a:r>
              <a:rPr lang="zh-CN" altLang="en-US" dirty="0" smtClean="0">
                <a:solidFill>
                  <a:srgbClr val="CC0000"/>
                </a:solidFill>
              </a:rPr>
              <a:t>握手协议</a:t>
            </a:r>
            <a:r>
              <a:rPr lang="zh-CN" altLang="en-US" dirty="0" smtClean="0"/>
              <a:t>是</a:t>
            </a:r>
            <a:r>
              <a:rPr lang="en-US" altLang="zh-CN" sz="2200" dirty="0"/>
              <a:t>SSL </a:t>
            </a:r>
            <a:r>
              <a:rPr lang="zh-CN" altLang="en-US" sz="2200" dirty="0"/>
              <a:t>协议中最重要同时也是最复杂的协议。</a:t>
            </a:r>
          </a:p>
          <a:p>
            <a:pPr eaLnBrk="1" hangingPunct="1"/>
            <a:endParaRPr lang="zh-CN" altLang="en-US" sz="2200" dirty="0"/>
          </a:p>
          <a:p>
            <a:pPr eaLnBrk="1" hangingPunct="1"/>
            <a:r>
              <a:rPr lang="en-US" altLang="zh-CN" sz="2200" b="1" dirty="0"/>
              <a:t>SSL </a:t>
            </a:r>
            <a:r>
              <a:rPr lang="zh-CN" altLang="en-US" sz="2200" b="1" dirty="0"/>
              <a:t>握手协议主要负责如下工作</a:t>
            </a:r>
            <a:r>
              <a:rPr lang="zh-CN" altLang="en-US" sz="2200" dirty="0"/>
              <a:t>：</a:t>
            </a:r>
          </a:p>
          <a:p>
            <a:pPr eaLnBrk="1" hangingPunct="1"/>
            <a:r>
              <a:rPr lang="zh-CN" altLang="en-US" sz="2200" dirty="0">
                <a:solidFill>
                  <a:srgbClr val="CC0000"/>
                </a:solidFill>
              </a:rPr>
              <a:t>算法协商</a:t>
            </a:r>
            <a:r>
              <a:rPr lang="zh-CN" altLang="en-US" sz="2200" dirty="0"/>
              <a:t> </a:t>
            </a:r>
          </a:p>
          <a:p>
            <a:pPr eaLnBrk="1" hangingPunct="1"/>
            <a:r>
              <a:rPr lang="zh-CN" altLang="en-US" sz="2200" dirty="0">
                <a:solidFill>
                  <a:srgbClr val="CC0000"/>
                </a:solidFill>
              </a:rPr>
              <a:t>身份验证</a:t>
            </a:r>
            <a:endParaRPr lang="zh-CN" altLang="en-US" sz="2200" dirty="0"/>
          </a:p>
          <a:p>
            <a:pPr eaLnBrk="1" hangingPunct="1"/>
            <a:r>
              <a:rPr lang="zh-CN" altLang="en-US" sz="2200" dirty="0"/>
              <a:t> </a:t>
            </a:r>
            <a:r>
              <a:rPr lang="zh-CN" altLang="en-US" sz="2200" dirty="0" smtClean="0">
                <a:solidFill>
                  <a:srgbClr val="CC0000"/>
                </a:solidFill>
              </a:rPr>
              <a:t>确定密钥</a:t>
            </a:r>
            <a:endParaRPr lang="zh-CN" altLang="en-US" sz="2200" dirty="0"/>
          </a:p>
          <a:p>
            <a:pPr eaLnBrk="1" hangingPunct="1"/>
            <a:endParaRPr lang="en-US" altLang="zh-CN" sz="2200" b="1" dirty="0"/>
          </a:p>
        </p:txBody>
      </p:sp>
    </p:spTree>
    <p:extLst>
      <p:ext uri="{BB962C8B-B14F-4D97-AF65-F5344CB8AC3E}">
        <p14:creationId xmlns="" xmlns:p14="http://schemas.microsoft.com/office/powerpoint/2010/main" val="3324624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dirty="0" smtClean="0"/>
              <a:t>SSL</a:t>
            </a:r>
            <a:r>
              <a:rPr lang="zh-CN" altLang="en-US" dirty="0" smtClean="0"/>
              <a:t>握手协议</a:t>
            </a:r>
          </a:p>
        </p:txBody>
      </p:sp>
      <p:sp>
        <p:nvSpPr>
          <p:cNvPr id="17411" name="Rectangle 3"/>
          <p:cNvSpPr>
            <a:spLocks noGrp="1" noChangeArrowheads="1"/>
          </p:cNvSpPr>
          <p:nvPr>
            <p:ph type="body" idx="1"/>
          </p:nvPr>
        </p:nvSpPr>
        <p:spPr/>
        <p:txBody>
          <a:bodyPr/>
          <a:lstStyle/>
          <a:p>
            <a:pPr eaLnBrk="1" hangingPunct="1">
              <a:lnSpc>
                <a:spcPct val="80000"/>
              </a:lnSpc>
            </a:pPr>
            <a:r>
              <a:rPr lang="en-US" altLang="zh-CN" sz="2000" dirty="0"/>
              <a:t>SSL</a:t>
            </a:r>
            <a:r>
              <a:rPr lang="zh-CN" altLang="en-US" sz="2000" dirty="0"/>
              <a:t>握手过程分为四种</a:t>
            </a:r>
            <a:r>
              <a:rPr lang="en-US" altLang="zh-CN" sz="2000" dirty="0"/>
              <a:t>:</a:t>
            </a:r>
            <a:br>
              <a:rPr lang="en-US" altLang="zh-CN" sz="2000" dirty="0"/>
            </a:br>
            <a:endParaRPr lang="en-US" altLang="zh-CN" sz="2000" dirty="0"/>
          </a:p>
          <a:p>
            <a:pPr eaLnBrk="1" hangingPunct="1">
              <a:lnSpc>
                <a:spcPct val="80000"/>
              </a:lnSpc>
            </a:pPr>
            <a:r>
              <a:rPr lang="en-US" altLang="zh-CN" sz="2000" b="1" dirty="0"/>
              <a:t>Full Handshake</a:t>
            </a:r>
            <a:r>
              <a:rPr lang="en-US" altLang="zh-CN" sz="2000" dirty="0"/>
              <a:t> : </a:t>
            </a:r>
            <a:r>
              <a:rPr lang="zh-CN" altLang="en-US" sz="2000" dirty="0"/>
              <a:t>全</a:t>
            </a:r>
            <a:r>
              <a:rPr lang="zh-CN" altLang="en-US" sz="2000" dirty="0" smtClean="0"/>
              <a:t>流程握手，</a:t>
            </a:r>
            <a:r>
              <a:rPr lang="en-US" altLang="zh-CN" sz="2000" dirty="0" smtClean="0"/>
              <a:t>C/S</a:t>
            </a:r>
            <a:r>
              <a:rPr lang="zh-CN" altLang="en-US" sz="2000" dirty="0" smtClean="0"/>
              <a:t>双方从无到有建立</a:t>
            </a:r>
            <a:r>
              <a:rPr lang="en-US" altLang="zh-CN" sz="2000" dirty="0" smtClean="0"/>
              <a:t>SSL</a:t>
            </a:r>
            <a:r>
              <a:rPr lang="zh-CN" altLang="en-US" sz="2000" dirty="0" smtClean="0"/>
              <a:t>连接</a:t>
            </a:r>
            <a:r>
              <a:rPr lang="zh-CN" altLang="en-US" sz="2000" dirty="0"/>
              <a:t>；</a:t>
            </a:r>
          </a:p>
          <a:p>
            <a:pPr eaLnBrk="1" hangingPunct="1">
              <a:lnSpc>
                <a:spcPct val="80000"/>
              </a:lnSpc>
              <a:buFont typeface="Wingdings" panose="05000000000000000000" pitchFamily="2" charset="2"/>
              <a:buNone/>
            </a:pPr>
            <a:endParaRPr lang="zh-CN" altLang="en-US" sz="2000" dirty="0"/>
          </a:p>
          <a:p>
            <a:pPr eaLnBrk="1" hangingPunct="1">
              <a:lnSpc>
                <a:spcPct val="80000"/>
              </a:lnSpc>
            </a:pPr>
            <a:r>
              <a:rPr lang="en-US" altLang="zh-CN" sz="2000" b="1" dirty="0" err="1"/>
              <a:t>Resum</a:t>
            </a:r>
            <a:r>
              <a:rPr lang="en-US" altLang="zh-CN" sz="2000" b="1" dirty="0"/>
              <a:t> session Handshake</a:t>
            </a:r>
            <a:r>
              <a:rPr lang="en-US" altLang="zh-CN" sz="2000" dirty="0"/>
              <a:t> : C/S</a:t>
            </a:r>
            <a:r>
              <a:rPr lang="zh-CN" altLang="en-US" sz="2000" dirty="0"/>
              <a:t>双方曾经建立过连接，但中途断了，</a:t>
            </a:r>
            <a:r>
              <a:rPr lang="en-US" altLang="zh-CN" sz="2000" dirty="0"/>
              <a:t>SSL</a:t>
            </a:r>
            <a:r>
              <a:rPr lang="zh-CN" altLang="en-US" sz="2000" dirty="0"/>
              <a:t>会话信息还有保留，只需要执行部分握手流程就可建立</a:t>
            </a:r>
            <a:r>
              <a:rPr lang="en-US" altLang="zh-CN" sz="2000" dirty="0"/>
              <a:t>SSL</a:t>
            </a:r>
            <a:r>
              <a:rPr lang="zh-CN" altLang="en-US" sz="2000" dirty="0"/>
              <a:t>连接；</a:t>
            </a:r>
          </a:p>
          <a:p>
            <a:pPr eaLnBrk="1" hangingPunct="1">
              <a:lnSpc>
                <a:spcPct val="80000"/>
              </a:lnSpc>
              <a:buFont typeface="Wingdings" panose="05000000000000000000" pitchFamily="2" charset="2"/>
              <a:buNone/>
            </a:pPr>
            <a:endParaRPr lang="zh-CN" altLang="en-US" sz="2000" dirty="0"/>
          </a:p>
          <a:p>
            <a:pPr eaLnBrk="1" hangingPunct="1">
              <a:lnSpc>
                <a:spcPct val="80000"/>
              </a:lnSpc>
            </a:pPr>
            <a:r>
              <a:rPr lang="en-US" altLang="zh-CN" sz="2000" b="1" dirty="0"/>
              <a:t>Server Re-negotiation Handshake</a:t>
            </a:r>
            <a:r>
              <a:rPr lang="en-US" altLang="zh-CN" sz="2000" dirty="0"/>
              <a:t> : </a:t>
            </a:r>
            <a:r>
              <a:rPr lang="zh-CN" altLang="en-US" sz="2000" dirty="0"/>
              <a:t>已经建立了</a:t>
            </a:r>
            <a:r>
              <a:rPr lang="en-US" altLang="zh-CN" sz="2000" dirty="0"/>
              <a:t>SSL</a:t>
            </a:r>
            <a:r>
              <a:rPr lang="zh-CN" altLang="en-US" sz="2000" dirty="0"/>
              <a:t>连接，但</a:t>
            </a:r>
            <a:r>
              <a:rPr lang="en-US" altLang="zh-CN" sz="2000" dirty="0"/>
              <a:t>server</a:t>
            </a:r>
            <a:r>
              <a:rPr lang="zh-CN" altLang="en-US" sz="2000" dirty="0"/>
              <a:t>端为了某些原因</a:t>
            </a:r>
            <a:r>
              <a:rPr lang="en-US" altLang="zh-CN" sz="2000" dirty="0"/>
              <a:t>(</a:t>
            </a:r>
            <a:r>
              <a:rPr lang="zh-CN" altLang="en-US" sz="2000" dirty="0"/>
              <a:t>比如安全性</a:t>
            </a:r>
            <a:r>
              <a:rPr lang="en-US" altLang="zh-CN" sz="2000" dirty="0"/>
              <a:t>)</a:t>
            </a:r>
            <a:r>
              <a:rPr lang="zh-CN" altLang="en-US" sz="2000" dirty="0"/>
              <a:t>要求重新对密钥进行协商，也只需要执行部分握手流程；</a:t>
            </a:r>
          </a:p>
          <a:p>
            <a:pPr eaLnBrk="1" hangingPunct="1">
              <a:lnSpc>
                <a:spcPct val="80000"/>
              </a:lnSpc>
              <a:buFont typeface="Wingdings" panose="05000000000000000000" pitchFamily="2" charset="2"/>
              <a:buNone/>
            </a:pPr>
            <a:endParaRPr lang="zh-CN" altLang="en-US" sz="2000" dirty="0"/>
          </a:p>
          <a:p>
            <a:pPr eaLnBrk="1" hangingPunct="1">
              <a:lnSpc>
                <a:spcPct val="80000"/>
              </a:lnSpc>
            </a:pPr>
            <a:r>
              <a:rPr lang="en-US" altLang="zh-CN" sz="2000" b="1" dirty="0"/>
              <a:t>Client Re-negotiation Handshake</a:t>
            </a:r>
            <a:r>
              <a:rPr lang="en-US" altLang="zh-CN" sz="2000" dirty="0"/>
              <a:t> : </a:t>
            </a:r>
            <a:r>
              <a:rPr lang="zh-CN" altLang="en-US" sz="2000" dirty="0"/>
              <a:t>已经建立</a:t>
            </a:r>
            <a:r>
              <a:rPr lang="en-US" altLang="zh-CN" sz="2000" dirty="0"/>
              <a:t>SSL</a:t>
            </a:r>
            <a:r>
              <a:rPr lang="zh-CN" altLang="en-US" sz="2000" dirty="0"/>
              <a:t>连接，但</a:t>
            </a:r>
            <a:r>
              <a:rPr lang="en-US" altLang="zh-CN" sz="2000" dirty="0"/>
              <a:t>client</a:t>
            </a:r>
            <a:r>
              <a:rPr lang="zh-CN" altLang="en-US" sz="2000" dirty="0"/>
              <a:t>端为了某些原因要求重新协商，只需执行部分握手流程。</a:t>
            </a:r>
          </a:p>
          <a:p>
            <a:pPr eaLnBrk="1" hangingPunct="1">
              <a:lnSpc>
                <a:spcPct val="80000"/>
              </a:lnSpc>
            </a:pPr>
            <a:endParaRPr lang="en-US" altLang="zh-CN" sz="2000" dirty="0"/>
          </a:p>
        </p:txBody>
      </p:sp>
    </p:spTree>
    <p:extLst>
      <p:ext uri="{BB962C8B-B14F-4D97-AF65-F5344CB8AC3E}">
        <p14:creationId xmlns="" xmlns:p14="http://schemas.microsoft.com/office/powerpoint/2010/main" val="3894166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1524000" y="404814"/>
            <a:ext cx="9144000" cy="6669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30000"/>
              </a:spcBef>
              <a:buClr>
                <a:srgbClr val="CC0000"/>
              </a:buClr>
              <a:buSzPct val="75000"/>
              <a:buFont typeface="Wingdings" panose="05000000000000000000" pitchFamily="2" charset="2"/>
              <a:buChar char="n"/>
            </a:pPr>
            <a:r>
              <a:rPr lang="zh-CN" altLang="en-US" sz="2400" dirty="0"/>
              <a:t>全流程握手</a:t>
            </a:r>
            <a:r>
              <a:rPr lang="en-US" altLang="zh-CN" sz="2400" dirty="0"/>
              <a:t>(</a:t>
            </a:r>
            <a:r>
              <a:rPr lang="en-US" altLang="zh-CN" sz="2400" b="1" dirty="0"/>
              <a:t>Full Handshake)</a:t>
            </a:r>
            <a:endParaRPr lang="en-US" altLang="zh-CN" sz="2400" dirty="0"/>
          </a:p>
        </p:txBody>
      </p:sp>
      <p:sp>
        <p:nvSpPr>
          <p:cNvPr id="18435" name="Text Box 33"/>
          <p:cNvSpPr txBox="1">
            <a:spLocks noChangeArrowheads="1"/>
          </p:cNvSpPr>
          <p:nvPr/>
        </p:nvSpPr>
        <p:spPr bwMode="auto">
          <a:xfrm>
            <a:off x="3742105" y="812311"/>
            <a:ext cx="51863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     </a:t>
            </a:r>
            <a:r>
              <a:rPr lang="zh-CN" altLang="en-US" sz="1200" dirty="0"/>
              <a:t>携带客户的</a:t>
            </a:r>
            <a:r>
              <a:rPr lang="en-US" altLang="zh-CN" sz="1200" dirty="0"/>
              <a:t>SSL</a:t>
            </a:r>
            <a:r>
              <a:rPr lang="zh-CN" altLang="en-US" sz="1200" dirty="0"/>
              <a:t>版本号，加密套件列表，压缩算法列表，客户端随机数，</a:t>
            </a:r>
            <a:r>
              <a:rPr lang="en-US" altLang="zh-CN" sz="1200" dirty="0" err="1"/>
              <a:t>sessionid</a:t>
            </a:r>
            <a:r>
              <a:rPr lang="en-US" altLang="zh-CN" sz="1200" dirty="0"/>
              <a:t> = 0;</a:t>
            </a:r>
            <a:r>
              <a:rPr lang="zh-CN" altLang="en-US" sz="1200" dirty="0"/>
              <a:t>传送给服务器</a:t>
            </a:r>
          </a:p>
        </p:txBody>
      </p:sp>
      <p:sp>
        <p:nvSpPr>
          <p:cNvPr id="18436" name="Rectangle 11"/>
          <p:cNvSpPr>
            <a:spLocks noChangeArrowheads="1"/>
          </p:cNvSpPr>
          <p:nvPr/>
        </p:nvSpPr>
        <p:spPr bwMode="auto">
          <a:xfrm>
            <a:off x="8688389" y="1098550"/>
            <a:ext cx="1800225" cy="4318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7" name="Rectangle 15"/>
          <p:cNvSpPr>
            <a:spLocks noChangeArrowheads="1"/>
          </p:cNvSpPr>
          <p:nvPr/>
        </p:nvSpPr>
        <p:spPr bwMode="auto">
          <a:xfrm>
            <a:off x="8688389" y="3330575"/>
            <a:ext cx="1800225" cy="1728788"/>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latin typeface="Times New Roman" panose="02020603050405020304" pitchFamily="18" charset="0"/>
            </a:endParaRPr>
          </a:p>
          <a:p>
            <a:pPr eaLnBrk="1" hangingPunct="1"/>
            <a:endParaRPr lang="en-US" altLang="zh-CN" sz="1400">
              <a:latin typeface="Times New Roman" panose="02020603050405020304" pitchFamily="18" charset="0"/>
            </a:endParaRPr>
          </a:p>
          <a:p>
            <a:pPr eaLnBrk="1" hangingPunct="1"/>
            <a:endParaRPr lang="en-US" altLang="zh-CN" sz="1400">
              <a:latin typeface="Times New Roman" panose="02020603050405020304" pitchFamily="18" charset="0"/>
            </a:endParaRPr>
          </a:p>
          <a:p>
            <a:pPr eaLnBrk="1" hangingPunct="1"/>
            <a:endParaRPr lang="en-US" altLang="zh-CN" sz="1400">
              <a:latin typeface="Times New Roman" panose="02020603050405020304" pitchFamily="18" charset="0"/>
            </a:endParaRPr>
          </a:p>
          <a:p>
            <a:pPr eaLnBrk="1" hangingPunct="1"/>
            <a:endParaRPr lang="en-US" altLang="zh-CN" sz="1400">
              <a:latin typeface="Times New Roman" panose="02020603050405020304" pitchFamily="18" charset="0"/>
            </a:endParaRPr>
          </a:p>
          <a:p>
            <a:pPr eaLnBrk="1" hangingPunct="1"/>
            <a:endParaRPr lang="en-US" altLang="zh-CN" sz="1400">
              <a:latin typeface="Times New Roman" panose="02020603050405020304" pitchFamily="18" charset="0"/>
            </a:endParaRPr>
          </a:p>
          <a:p>
            <a:pPr eaLnBrk="1" hangingPunct="1"/>
            <a:endParaRPr lang="en-US" altLang="zh-CN" sz="1400">
              <a:latin typeface="Times New Roman" panose="02020603050405020304" pitchFamily="18" charset="0"/>
            </a:endParaRPr>
          </a:p>
        </p:txBody>
      </p:sp>
      <p:sp>
        <p:nvSpPr>
          <p:cNvPr id="18438" name="Rectangle 17"/>
          <p:cNvSpPr>
            <a:spLocks noChangeArrowheads="1"/>
          </p:cNvSpPr>
          <p:nvPr/>
        </p:nvSpPr>
        <p:spPr bwMode="auto">
          <a:xfrm>
            <a:off x="1703389" y="5130800"/>
            <a:ext cx="2016125" cy="6477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9" name="Rectangle 6"/>
          <p:cNvSpPr>
            <a:spLocks noChangeArrowheads="1"/>
          </p:cNvSpPr>
          <p:nvPr/>
        </p:nvSpPr>
        <p:spPr bwMode="auto">
          <a:xfrm>
            <a:off x="8688389" y="1530351"/>
            <a:ext cx="1800225" cy="1800225"/>
          </a:xfrm>
          <a:prstGeom prst="rect">
            <a:avLst/>
          </a:prstGeom>
          <a:solidFill>
            <a:srgbClr val="CCFF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85000"/>
              </a:lnSpc>
            </a:pPr>
            <a:r>
              <a:rPr lang="en-US" altLang="zh-CN" sz="1400">
                <a:latin typeface="Times New Roman" panose="02020603050405020304" pitchFamily="18" charset="0"/>
                <a:hlinkClick r:id="rId3" action="ppaction://hlinksldjump"/>
              </a:rPr>
              <a:t>Server Hello</a:t>
            </a:r>
            <a:endParaRPr lang="en-US" altLang="zh-CN" sz="1400">
              <a:latin typeface="Times New Roman" panose="02020603050405020304" pitchFamily="18" charset="0"/>
            </a:endParaRPr>
          </a:p>
          <a:p>
            <a:pPr algn="l" eaLnBrk="1" hangingPunct="1">
              <a:lnSpc>
                <a:spcPct val="85000"/>
              </a:lnSpc>
            </a:pPr>
            <a:endParaRPr lang="en-US" altLang="zh-CN" sz="1400">
              <a:solidFill>
                <a:schemeClr val="bg2"/>
              </a:solidFill>
              <a:latin typeface="Times New Roman" panose="02020603050405020304" pitchFamily="18" charset="0"/>
            </a:endParaRPr>
          </a:p>
          <a:p>
            <a:pPr algn="l" eaLnBrk="1" hangingPunct="1">
              <a:lnSpc>
                <a:spcPct val="85000"/>
              </a:lnSpc>
            </a:pPr>
            <a:r>
              <a:rPr lang="en-US" altLang="zh-CN" sz="1400">
                <a:solidFill>
                  <a:schemeClr val="bg2"/>
                </a:solidFill>
                <a:latin typeface="Times New Roman" panose="02020603050405020304" pitchFamily="18" charset="0"/>
                <a:hlinkClick r:id="rId4" action="ppaction://hlinksldjump"/>
              </a:rPr>
              <a:t>Server Certificate*</a:t>
            </a:r>
            <a:endParaRPr lang="en-US" altLang="zh-CN" sz="1400">
              <a:solidFill>
                <a:schemeClr val="bg2"/>
              </a:solidFill>
              <a:latin typeface="Times New Roman" panose="02020603050405020304" pitchFamily="18" charset="0"/>
            </a:endParaRPr>
          </a:p>
          <a:p>
            <a:pPr algn="l" eaLnBrk="1" hangingPunct="1">
              <a:lnSpc>
                <a:spcPct val="85000"/>
              </a:lnSpc>
            </a:pPr>
            <a:endParaRPr lang="en-US" altLang="zh-CN" sz="1400">
              <a:solidFill>
                <a:schemeClr val="bg2"/>
              </a:solidFill>
              <a:latin typeface="Times New Roman" panose="02020603050405020304" pitchFamily="18" charset="0"/>
            </a:endParaRPr>
          </a:p>
          <a:p>
            <a:pPr algn="l" eaLnBrk="1" hangingPunct="1">
              <a:lnSpc>
                <a:spcPct val="85000"/>
              </a:lnSpc>
            </a:pPr>
            <a:r>
              <a:rPr lang="en-US" altLang="zh-CN" sz="1400">
                <a:solidFill>
                  <a:schemeClr val="bg2"/>
                </a:solidFill>
                <a:latin typeface="Times New Roman" panose="02020603050405020304" pitchFamily="18" charset="0"/>
                <a:hlinkClick r:id="rId5" action="ppaction://hlinksldjump"/>
              </a:rPr>
              <a:t>Client Certificate Requst*</a:t>
            </a:r>
            <a:endParaRPr lang="en-US" altLang="zh-CN" sz="1400">
              <a:solidFill>
                <a:schemeClr val="bg2"/>
              </a:solidFill>
              <a:latin typeface="Times New Roman" panose="02020603050405020304" pitchFamily="18" charset="0"/>
            </a:endParaRPr>
          </a:p>
          <a:p>
            <a:pPr algn="l" eaLnBrk="1" hangingPunct="1">
              <a:lnSpc>
                <a:spcPct val="85000"/>
              </a:lnSpc>
            </a:pPr>
            <a:endParaRPr lang="en-US" altLang="zh-CN" sz="1400">
              <a:solidFill>
                <a:schemeClr val="bg2"/>
              </a:solidFill>
              <a:latin typeface="Times New Roman" panose="02020603050405020304" pitchFamily="18" charset="0"/>
            </a:endParaRPr>
          </a:p>
          <a:p>
            <a:pPr algn="l" eaLnBrk="1" hangingPunct="1">
              <a:lnSpc>
                <a:spcPct val="85000"/>
              </a:lnSpc>
            </a:pPr>
            <a:r>
              <a:rPr lang="en-US" altLang="zh-CN" sz="1400">
                <a:latin typeface="Times New Roman" panose="02020603050405020304" pitchFamily="18" charset="0"/>
                <a:hlinkClick r:id="rId6" action="ppaction://hlinksldjump"/>
              </a:rPr>
              <a:t>Server Hello done</a:t>
            </a:r>
            <a:endParaRPr lang="en-US" altLang="zh-CN" sz="1400" b="1">
              <a:latin typeface="Times New Roman" panose="02020603050405020304" pitchFamily="18" charset="0"/>
            </a:endParaRPr>
          </a:p>
        </p:txBody>
      </p:sp>
      <p:sp>
        <p:nvSpPr>
          <p:cNvPr id="18440" name="Line 7"/>
          <p:cNvSpPr>
            <a:spLocks noChangeShapeType="1"/>
          </p:cNvSpPr>
          <p:nvPr/>
        </p:nvSpPr>
        <p:spPr bwMode="auto">
          <a:xfrm flipH="1">
            <a:off x="3719513" y="1890713"/>
            <a:ext cx="49149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41" name="Rectangle 8"/>
          <p:cNvSpPr>
            <a:spLocks noChangeArrowheads="1"/>
          </p:cNvSpPr>
          <p:nvPr/>
        </p:nvSpPr>
        <p:spPr bwMode="auto">
          <a:xfrm>
            <a:off x="1703389" y="1601789"/>
            <a:ext cx="2016125" cy="1800225"/>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2" name="Rectangle 9"/>
          <p:cNvSpPr>
            <a:spLocks noChangeArrowheads="1"/>
          </p:cNvSpPr>
          <p:nvPr/>
        </p:nvSpPr>
        <p:spPr bwMode="auto">
          <a:xfrm>
            <a:off x="1703389" y="3402014"/>
            <a:ext cx="2016125" cy="1728787"/>
          </a:xfrm>
          <a:prstGeom prst="rect">
            <a:avLst/>
          </a:prstGeom>
          <a:solidFill>
            <a:srgbClr val="CCFFFF"/>
          </a:solidFill>
          <a:ln w="9525" algn="ctr">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85000"/>
              </a:lnSpc>
            </a:pPr>
            <a:r>
              <a:rPr lang="en-US" altLang="zh-CN" sz="1400">
                <a:solidFill>
                  <a:schemeClr val="bg2"/>
                </a:solidFill>
                <a:latin typeface="Times New Roman" panose="02020603050405020304" pitchFamily="18" charset="0"/>
                <a:hlinkClick r:id="rId7" action="ppaction://hlinksldjump"/>
              </a:rPr>
              <a:t>*Client Certificate</a:t>
            </a:r>
            <a:endParaRPr lang="en-US" altLang="zh-CN" sz="1400">
              <a:solidFill>
                <a:schemeClr val="bg2"/>
              </a:solidFill>
              <a:latin typeface="Times New Roman" panose="02020603050405020304" pitchFamily="18" charset="0"/>
            </a:endParaRPr>
          </a:p>
          <a:p>
            <a:pPr algn="l" eaLnBrk="1" hangingPunct="1">
              <a:lnSpc>
                <a:spcPct val="85000"/>
              </a:lnSpc>
            </a:pPr>
            <a:endParaRPr lang="en-US" altLang="zh-CN" sz="1400">
              <a:solidFill>
                <a:schemeClr val="bg2"/>
              </a:solidFill>
              <a:latin typeface="Times New Roman" panose="02020603050405020304" pitchFamily="18" charset="0"/>
            </a:endParaRPr>
          </a:p>
          <a:p>
            <a:pPr algn="l" eaLnBrk="1" hangingPunct="1">
              <a:lnSpc>
                <a:spcPct val="85000"/>
              </a:lnSpc>
            </a:pPr>
            <a:r>
              <a:rPr lang="en-US" altLang="zh-CN" sz="1400">
                <a:latin typeface="Times New Roman" panose="02020603050405020304" pitchFamily="18" charset="0"/>
                <a:hlinkClick r:id="rId8" action="ppaction://hlinksldjump"/>
              </a:rPr>
              <a:t>Client Key Exchang</a:t>
            </a:r>
            <a:endParaRPr lang="en-US" altLang="zh-CN" sz="1400">
              <a:latin typeface="Times New Roman" panose="02020603050405020304" pitchFamily="18" charset="0"/>
            </a:endParaRPr>
          </a:p>
          <a:p>
            <a:pPr algn="l" eaLnBrk="1" hangingPunct="1">
              <a:lnSpc>
                <a:spcPct val="85000"/>
              </a:lnSpc>
            </a:pPr>
            <a:endParaRPr lang="en-US" altLang="zh-CN" sz="1400">
              <a:latin typeface="Times New Roman" panose="02020603050405020304" pitchFamily="18" charset="0"/>
            </a:endParaRPr>
          </a:p>
          <a:p>
            <a:pPr algn="l" eaLnBrk="1" hangingPunct="1">
              <a:lnSpc>
                <a:spcPct val="85000"/>
              </a:lnSpc>
            </a:pPr>
            <a:r>
              <a:rPr lang="en-US" altLang="zh-CN" sz="1400">
                <a:solidFill>
                  <a:schemeClr val="bg2"/>
                </a:solidFill>
                <a:latin typeface="Times New Roman" panose="02020603050405020304" pitchFamily="18" charset="0"/>
                <a:hlinkClick r:id="rId9" action="ppaction://hlinksldjump"/>
              </a:rPr>
              <a:t>*Certificate verify</a:t>
            </a:r>
            <a:endParaRPr lang="en-US" altLang="zh-CN" sz="1400">
              <a:solidFill>
                <a:schemeClr val="bg2"/>
              </a:solidFill>
              <a:latin typeface="Times New Roman" panose="02020603050405020304" pitchFamily="18" charset="0"/>
            </a:endParaRPr>
          </a:p>
          <a:p>
            <a:pPr algn="l" eaLnBrk="1" hangingPunct="1">
              <a:lnSpc>
                <a:spcPct val="85000"/>
              </a:lnSpc>
            </a:pPr>
            <a:endParaRPr lang="en-US" altLang="zh-CN" sz="1400">
              <a:solidFill>
                <a:schemeClr val="bg2"/>
              </a:solidFill>
              <a:latin typeface="Times New Roman" panose="02020603050405020304" pitchFamily="18" charset="0"/>
            </a:endParaRPr>
          </a:p>
          <a:p>
            <a:pPr algn="l" eaLnBrk="1" hangingPunct="1">
              <a:lnSpc>
                <a:spcPct val="85000"/>
              </a:lnSpc>
            </a:pPr>
            <a:r>
              <a:rPr lang="en-US" altLang="zh-CN" sz="1400">
                <a:latin typeface="Times New Roman" panose="02020603050405020304" pitchFamily="18" charset="0"/>
                <a:hlinkClick r:id="rId10" action="ppaction://hlinksldjump"/>
              </a:rPr>
              <a:t>[Change Cipher Spec]</a:t>
            </a:r>
            <a:endParaRPr lang="en-US" altLang="zh-CN" sz="1400">
              <a:latin typeface="Times New Roman" panose="02020603050405020304" pitchFamily="18" charset="0"/>
            </a:endParaRPr>
          </a:p>
          <a:p>
            <a:pPr algn="l" eaLnBrk="1" hangingPunct="1">
              <a:lnSpc>
                <a:spcPct val="85000"/>
              </a:lnSpc>
            </a:pPr>
            <a:endParaRPr lang="en-US" altLang="zh-CN" sz="1400">
              <a:solidFill>
                <a:schemeClr val="bg2"/>
              </a:solidFill>
              <a:latin typeface="Times New Roman" panose="02020603050405020304" pitchFamily="18" charset="0"/>
            </a:endParaRPr>
          </a:p>
          <a:p>
            <a:pPr algn="l" eaLnBrk="1" hangingPunct="1">
              <a:lnSpc>
                <a:spcPct val="85000"/>
              </a:lnSpc>
            </a:pPr>
            <a:r>
              <a:rPr lang="en-US" altLang="zh-CN" sz="1400">
                <a:latin typeface="Times New Roman" panose="02020603050405020304" pitchFamily="18" charset="0"/>
                <a:hlinkClick r:id="rId11" action="ppaction://hlinksldjump"/>
              </a:rPr>
              <a:t>Client finished Message</a:t>
            </a:r>
            <a:endParaRPr lang="en-US" altLang="zh-CN" sz="1400">
              <a:latin typeface="Times New Roman" panose="02020603050405020304" pitchFamily="18" charset="0"/>
            </a:endParaRPr>
          </a:p>
        </p:txBody>
      </p:sp>
      <p:sp>
        <p:nvSpPr>
          <p:cNvPr id="18443" name="Line 10"/>
          <p:cNvSpPr>
            <a:spLocks noChangeShapeType="1"/>
          </p:cNvSpPr>
          <p:nvPr/>
        </p:nvSpPr>
        <p:spPr bwMode="auto">
          <a:xfrm>
            <a:off x="3792538" y="1314450"/>
            <a:ext cx="48958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44" name="Rectangle 12">
            <a:hlinkClick r:id="rId12" action="ppaction://hlinksldjump"/>
          </p:cNvPr>
          <p:cNvSpPr>
            <a:spLocks noChangeArrowheads="1"/>
          </p:cNvSpPr>
          <p:nvPr/>
        </p:nvSpPr>
        <p:spPr bwMode="auto">
          <a:xfrm>
            <a:off x="1703389" y="1169988"/>
            <a:ext cx="2016125" cy="431800"/>
          </a:xfrm>
          <a:prstGeom prst="rect">
            <a:avLst/>
          </a:prstGeom>
          <a:solidFill>
            <a:srgbClr val="CCFF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700" dirty="0">
                <a:latin typeface="Times New Roman" panose="02020603050405020304" pitchFamily="18" charset="0"/>
                <a:hlinkClick r:id="rId12" action="ppaction://hlinksldjump"/>
              </a:rPr>
              <a:t>Client hello</a:t>
            </a:r>
            <a:endParaRPr lang="en-US" altLang="zh-CN" sz="1700" dirty="0">
              <a:latin typeface="Times New Roman" panose="02020603050405020304" pitchFamily="18" charset="0"/>
            </a:endParaRPr>
          </a:p>
        </p:txBody>
      </p:sp>
      <p:sp>
        <p:nvSpPr>
          <p:cNvPr id="18445" name="tower"/>
          <p:cNvSpPr>
            <a:spLocks noEditPoints="1" noChangeArrowheads="1"/>
          </p:cNvSpPr>
          <p:nvPr/>
        </p:nvSpPr>
        <p:spPr bwMode="auto">
          <a:xfrm>
            <a:off x="8759825" y="549276"/>
            <a:ext cx="431800" cy="620713"/>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4 h 21600"/>
              <a:gd name="T10" fmla="*/ 431800 w 21600"/>
              <a:gd name="T11" fmla="*/ 557952 h 21600"/>
              <a:gd name="T12" fmla="*/ 303180 w 21600"/>
              <a:gd name="T13" fmla="*/ 620713 h 21600"/>
              <a:gd name="T14" fmla="*/ 211302 w 21600"/>
              <a:gd name="T15" fmla="*/ 620713 h 21600"/>
              <a:gd name="T16" fmla="*/ 0 w 21600"/>
              <a:gd name="T17" fmla="*/ 620713 h 21600"/>
              <a:gd name="T18" fmla="*/ 0 w 21600"/>
              <a:gd name="T19" fmla="*/ 33127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6" name="Line 14"/>
          <p:cNvSpPr>
            <a:spLocks noChangeShapeType="1"/>
          </p:cNvSpPr>
          <p:nvPr/>
        </p:nvSpPr>
        <p:spPr bwMode="auto">
          <a:xfrm>
            <a:off x="3792539" y="3546475"/>
            <a:ext cx="489743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47" name="Rectangle 16"/>
          <p:cNvSpPr>
            <a:spLocks noChangeArrowheads="1"/>
          </p:cNvSpPr>
          <p:nvPr/>
        </p:nvSpPr>
        <p:spPr bwMode="auto">
          <a:xfrm>
            <a:off x="8688389" y="5057775"/>
            <a:ext cx="1800225" cy="647700"/>
          </a:xfrm>
          <a:prstGeom prst="rect">
            <a:avLst/>
          </a:prstGeom>
          <a:solidFill>
            <a:srgbClr val="CCFF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85000"/>
              </a:lnSpc>
            </a:pPr>
            <a:r>
              <a:rPr lang="en-US" altLang="zh-CN" sz="1400">
                <a:latin typeface="Times New Roman" panose="02020603050405020304" pitchFamily="18" charset="0"/>
              </a:rPr>
              <a:t>[Change Cipher Spec]</a:t>
            </a:r>
          </a:p>
          <a:p>
            <a:pPr algn="l" eaLnBrk="1" hangingPunct="1">
              <a:lnSpc>
                <a:spcPct val="85000"/>
              </a:lnSpc>
            </a:pPr>
            <a:endParaRPr lang="en-US" altLang="zh-CN" sz="1400">
              <a:solidFill>
                <a:schemeClr val="bg2"/>
              </a:solidFill>
              <a:latin typeface="Times New Roman" panose="02020603050405020304" pitchFamily="18" charset="0"/>
            </a:endParaRPr>
          </a:p>
          <a:p>
            <a:pPr algn="l" eaLnBrk="1" hangingPunct="1">
              <a:lnSpc>
                <a:spcPct val="85000"/>
              </a:lnSpc>
            </a:pPr>
            <a:r>
              <a:rPr lang="en-US" altLang="zh-CN" sz="1400">
                <a:latin typeface="Times New Roman" panose="02020603050405020304" pitchFamily="18" charset="0"/>
              </a:rPr>
              <a:t>Server finished Message</a:t>
            </a:r>
          </a:p>
        </p:txBody>
      </p:sp>
      <p:sp>
        <p:nvSpPr>
          <p:cNvPr id="18448" name="Line 18"/>
          <p:cNvSpPr>
            <a:spLocks noChangeShapeType="1"/>
          </p:cNvSpPr>
          <p:nvPr/>
        </p:nvSpPr>
        <p:spPr bwMode="auto">
          <a:xfrm flipH="1">
            <a:off x="3719513" y="5346700"/>
            <a:ext cx="48958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49" name="Rectangle 19"/>
          <p:cNvSpPr>
            <a:spLocks noChangeArrowheads="1"/>
          </p:cNvSpPr>
          <p:nvPr/>
        </p:nvSpPr>
        <p:spPr bwMode="auto">
          <a:xfrm>
            <a:off x="1703388" y="5994401"/>
            <a:ext cx="2051050" cy="498475"/>
          </a:xfrm>
          <a:prstGeom prst="rect">
            <a:avLst/>
          </a:prstGeom>
          <a:solidFill>
            <a:srgbClr val="CCFF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Application Data</a:t>
            </a:r>
          </a:p>
        </p:txBody>
      </p:sp>
      <p:sp>
        <p:nvSpPr>
          <p:cNvPr id="18450" name="Rectangle 20"/>
          <p:cNvSpPr>
            <a:spLocks noChangeArrowheads="1"/>
          </p:cNvSpPr>
          <p:nvPr/>
        </p:nvSpPr>
        <p:spPr bwMode="auto">
          <a:xfrm>
            <a:off x="8688389" y="5922964"/>
            <a:ext cx="1800225" cy="498475"/>
          </a:xfrm>
          <a:prstGeom prst="rect">
            <a:avLst/>
          </a:prstGeom>
          <a:solidFill>
            <a:srgbClr val="CCFF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Application Data</a:t>
            </a:r>
          </a:p>
        </p:txBody>
      </p:sp>
      <p:sp>
        <p:nvSpPr>
          <p:cNvPr id="18451" name="Line 21"/>
          <p:cNvSpPr>
            <a:spLocks noChangeShapeType="1"/>
          </p:cNvSpPr>
          <p:nvPr/>
        </p:nvSpPr>
        <p:spPr bwMode="auto">
          <a:xfrm>
            <a:off x="3792538" y="6283325"/>
            <a:ext cx="4824412"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pic>
        <p:nvPicPr>
          <p:cNvPr id="18452" name="Picture 22" descr="MC900434865[1]"/>
          <p:cNvPicPr>
            <a:picLocks noChangeAspect="1" noChangeArrowheads="1"/>
          </p:cNvPicPr>
          <p:nvPr/>
        </p:nvPicPr>
        <p:blipFill>
          <a:blip r:embed="rId13">
            <a:extLst>
              <a:ext uri="{28A0092B-C50C-407E-A947-70E740481C1C}">
                <a14:useLocalDpi xmlns="" xmlns:a14="http://schemas.microsoft.com/office/drawing/2010/main" val="0"/>
              </a:ext>
            </a:extLst>
          </a:blip>
          <a:srcRect/>
          <a:stretch>
            <a:fillRect/>
          </a:stretch>
        </p:blipFill>
        <p:spPr bwMode="auto">
          <a:xfrm>
            <a:off x="3216275" y="882650"/>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53" name="Line 23"/>
          <p:cNvSpPr>
            <a:spLocks noChangeShapeType="1"/>
          </p:cNvSpPr>
          <p:nvPr/>
        </p:nvSpPr>
        <p:spPr bwMode="auto">
          <a:xfrm flipH="1">
            <a:off x="3719514" y="2249488"/>
            <a:ext cx="489743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54" name="Line 25"/>
          <p:cNvSpPr>
            <a:spLocks noChangeShapeType="1"/>
          </p:cNvSpPr>
          <p:nvPr/>
        </p:nvSpPr>
        <p:spPr bwMode="auto">
          <a:xfrm flipH="1">
            <a:off x="3719513" y="2609850"/>
            <a:ext cx="49149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55" name="Line 26"/>
          <p:cNvSpPr>
            <a:spLocks noChangeShapeType="1"/>
          </p:cNvSpPr>
          <p:nvPr/>
        </p:nvSpPr>
        <p:spPr bwMode="auto">
          <a:xfrm flipH="1">
            <a:off x="3719513" y="2970213"/>
            <a:ext cx="49149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56" name="Line 27"/>
          <p:cNvSpPr>
            <a:spLocks noChangeShapeType="1"/>
          </p:cNvSpPr>
          <p:nvPr/>
        </p:nvSpPr>
        <p:spPr bwMode="auto">
          <a:xfrm>
            <a:off x="3792538" y="3906838"/>
            <a:ext cx="48958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57" name="Line 28"/>
          <p:cNvSpPr>
            <a:spLocks noChangeShapeType="1"/>
          </p:cNvSpPr>
          <p:nvPr/>
        </p:nvSpPr>
        <p:spPr bwMode="auto">
          <a:xfrm>
            <a:off x="3792538" y="4265613"/>
            <a:ext cx="48958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58" name="Line 29"/>
          <p:cNvSpPr>
            <a:spLocks noChangeShapeType="1"/>
          </p:cNvSpPr>
          <p:nvPr/>
        </p:nvSpPr>
        <p:spPr bwMode="auto">
          <a:xfrm>
            <a:off x="3792538" y="4625975"/>
            <a:ext cx="48958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59" name="Line 30"/>
          <p:cNvSpPr>
            <a:spLocks noChangeShapeType="1"/>
          </p:cNvSpPr>
          <p:nvPr/>
        </p:nvSpPr>
        <p:spPr bwMode="auto">
          <a:xfrm>
            <a:off x="3792538" y="4986338"/>
            <a:ext cx="48958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60" name="Line 31"/>
          <p:cNvSpPr>
            <a:spLocks noChangeShapeType="1"/>
          </p:cNvSpPr>
          <p:nvPr/>
        </p:nvSpPr>
        <p:spPr bwMode="auto">
          <a:xfrm flipH="1">
            <a:off x="3719514" y="5707064"/>
            <a:ext cx="4897437" cy="158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461" name="Text Box 32"/>
          <p:cNvSpPr txBox="1">
            <a:spLocks noChangeArrowheads="1"/>
          </p:cNvSpPr>
          <p:nvPr/>
        </p:nvSpPr>
        <p:spPr bwMode="auto">
          <a:xfrm>
            <a:off x="3935413" y="2825751"/>
            <a:ext cx="434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endParaRPr lang="zh-CN" altLang="zh-CN" sz="1000" b="1"/>
          </a:p>
        </p:txBody>
      </p:sp>
      <p:sp>
        <p:nvSpPr>
          <p:cNvPr id="18462" name="Rectangle 34"/>
          <p:cNvSpPr>
            <a:spLocks noChangeArrowheads="1"/>
          </p:cNvSpPr>
          <p:nvPr/>
        </p:nvSpPr>
        <p:spPr bwMode="auto">
          <a:xfrm>
            <a:off x="3575051" y="1457325"/>
            <a:ext cx="52562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服务器选择版本，确定要用的加密套件、压缩算法，计算</a:t>
            </a:r>
            <a:r>
              <a:rPr lang="en-US" altLang="zh-CN" sz="1200" dirty="0" err="1"/>
              <a:t>sessionid</a:t>
            </a:r>
            <a:r>
              <a:rPr lang="en-US" altLang="zh-CN" sz="1200" dirty="0"/>
              <a:t>,</a:t>
            </a:r>
            <a:r>
              <a:rPr lang="zh-CN" altLang="en-US" sz="1200" dirty="0"/>
              <a:t>以及随机数发给客户端</a:t>
            </a:r>
          </a:p>
        </p:txBody>
      </p:sp>
      <p:sp>
        <p:nvSpPr>
          <p:cNvPr id="18463" name="Text Box 35"/>
          <p:cNvSpPr txBox="1">
            <a:spLocks noChangeArrowheads="1"/>
          </p:cNvSpPr>
          <p:nvPr/>
        </p:nvSpPr>
        <p:spPr bwMode="auto">
          <a:xfrm>
            <a:off x="3719514" y="1962150"/>
            <a:ext cx="489743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服务器将自己的证书发送给客户端</a:t>
            </a:r>
          </a:p>
        </p:txBody>
      </p:sp>
      <p:sp>
        <p:nvSpPr>
          <p:cNvPr id="18464" name="Text Box 37"/>
          <p:cNvSpPr txBox="1">
            <a:spLocks noChangeArrowheads="1"/>
          </p:cNvSpPr>
          <p:nvPr/>
        </p:nvSpPr>
        <p:spPr bwMode="auto">
          <a:xfrm>
            <a:off x="3648076" y="2322514"/>
            <a:ext cx="50403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服务端向客户端索要证书</a:t>
            </a:r>
          </a:p>
        </p:txBody>
      </p:sp>
      <p:sp>
        <p:nvSpPr>
          <p:cNvPr id="18465" name="Text Box 38"/>
          <p:cNvSpPr txBox="1">
            <a:spLocks noChangeArrowheads="1"/>
          </p:cNvSpPr>
          <p:nvPr/>
        </p:nvSpPr>
        <p:spPr bwMode="auto">
          <a:xfrm>
            <a:off x="3575051" y="2682875"/>
            <a:ext cx="504031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服务端通知客户端握手消息发送完成</a:t>
            </a:r>
          </a:p>
        </p:txBody>
      </p:sp>
      <p:sp>
        <p:nvSpPr>
          <p:cNvPr id="18466" name="Text Box 39"/>
          <p:cNvSpPr txBox="1">
            <a:spLocks noChangeArrowheads="1"/>
          </p:cNvSpPr>
          <p:nvPr/>
        </p:nvSpPr>
        <p:spPr bwMode="auto">
          <a:xfrm>
            <a:off x="3648076" y="3257550"/>
            <a:ext cx="504031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客户端向服务器端发送自己的证书</a:t>
            </a:r>
          </a:p>
        </p:txBody>
      </p:sp>
      <p:sp>
        <p:nvSpPr>
          <p:cNvPr id="18467" name="Text Box 40"/>
          <p:cNvSpPr txBox="1">
            <a:spLocks noChangeArrowheads="1"/>
          </p:cNvSpPr>
          <p:nvPr/>
        </p:nvSpPr>
        <p:spPr bwMode="auto">
          <a:xfrm>
            <a:off x="3575051" y="3617914"/>
            <a:ext cx="50403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客户端密钥交换</a:t>
            </a:r>
            <a:r>
              <a:rPr lang="en-US" altLang="zh-CN" sz="1200" dirty="0"/>
              <a:t>(</a:t>
            </a:r>
            <a:r>
              <a:rPr lang="zh-CN" altLang="en-US" sz="1200" dirty="0"/>
              <a:t>产生预主密钥</a:t>
            </a:r>
            <a:r>
              <a:rPr lang="en-US" altLang="zh-CN" sz="1200" dirty="0"/>
              <a:t>(</a:t>
            </a:r>
            <a:r>
              <a:rPr lang="en-US" altLang="zh-CN" sz="1200" dirty="0" err="1"/>
              <a:t>preMasterKey</a:t>
            </a:r>
            <a:r>
              <a:rPr lang="en-US" altLang="zh-CN" sz="1200" dirty="0"/>
              <a:t>))</a:t>
            </a:r>
          </a:p>
        </p:txBody>
      </p:sp>
      <p:sp>
        <p:nvSpPr>
          <p:cNvPr id="18468" name="Rectangle 41"/>
          <p:cNvSpPr>
            <a:spLocks noChangeArrowheads="1"/>
          </p:cNvSpPr>
          <p:nvPr/>
        </p:nvSpPr>
        <p:spPr bwMode="auto">
          <a:xfrm>
            <a:off x="3719514" y="3887788"/>
            <a:ext cx="4968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t>客户端证书验证，让服务器验证发消息的客户端和客户端证书的真实所有者 </a:t>
            </a:r>
          </a:p>
        </p:txBody>
      </p:sp>
      <p:sp>
        <p:nvSpPr>
          <p:cNvPr id="18469" name="Text Box 42"/>
          <p:cNvSpPr txBox="1">
            <a:spLocks noChangeArrowheads="1"/>
          </p:cNvSpPr>
          <p:nvPr/>
        </p:nvSpPr>
        <p:spPr bwMode="auto">
          <a:xfrm>
            <a:off x="3719513" y="4338639"/>
            <a:ext cx="5040312"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改变加密约定消息，通知服务端，之后的消息开始启用加密参数</a:t>
            </a:r>
          </a:p>
        </p:txBody>
      </p:sp>
      <p:sp>
        <p:nvSpPr>
          <p:cNvPr id="18470" name="Text Box 43"/>
          <p:cNvSpPr txBox="1">
            <a:spLocks noChangeArrowheads="1"/>
          </p:cNvSpPr>
          <p:nvPr/>
        </p:nvSpPr>
        <p:spPr bwMode="auto">
          <a:xfrm>
            <a:off x="3719513" y="4699000"/>
            <a:ext cx="5040312"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客户端的 </a:t>
            </a:r>
            <a:r>
              <a:rPr lang="en-US" altLang="zh-CN" sz="1200" dirty="0"/>
              <a:t>SSL </a:t>
            </a:r>
            <a:r>
              <a:rPr lang="zh-CN" altLang="en-US" sz="1200" dirty="0"/>
              <a:t>协商成功结束，发送握手验证报文确保消息的完整性</a:t>
            </a:r>
          </a:p>
        </p:txBody>
      </p:sp>
      <p:sp>
        <p:nvSpPr>
          <p:cNvPr id="18471" name="Text Box 44"/>
          <p:cNvSpPr txBox="1">
            <a:spLocks noChangeArrowheads="1"/>
          </p:cNvSpPr>
          <p:nvPr/>
        </p:nvSpPr>
        <p:spPr bwMode="auto">
          <a:xfrm>
            <a:off x="3648076" y="5418139"/>
            <a:ext cx="50403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服务器端的 </a:t>
            </a:r>
            <a:r>
              <a:rPr lang="en-US" altLang="zh-CN" sz="1200" dirty="0"/>
              <a:t>SSL </a:t>
            </a:r>
            <a:r>
              <a:rPr lang="zh-CN" altLang="en-US" sz="1200" dirty="0"/>
              <a:t>协商成功结束，发送握手验证报文确保消息的完整性</a:t>
            </a:r>
          </a:p>
        </p:txBody>
      </p:sp>
      <p:sp>
        <p:nvSpPr>
          <p:cNvPr id="18472" name="Text Box 45"/>
          <p:cNvSpPr txBox="1">
            <a:spLocks noChangeArrowheads="1"/>
          </p:cNvSpPr>
          <p:nvPr/>
        </p:nvSpPr>
        <p:spPr bwMode="auto">
          <a:xfrm>
            <a:off x="3792538" y="5057775"/>
            <a:ext cx="5040312"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改变加密约定消息，通知客户端，之后的消息开始启用加密参数</a:t>
            </a:r>
          </a:p>
        </p:txBody>
      </p:sp>
      <p:sp>
        <p:nvSpPr>
          <p:cNvPr id="18473" name="Text Box 46"/>
          <p:cNvSpPr txBox="1">
            <a:spLocks noChangeArrowheads="1"/>
          </p:cNvSpPr>
          <p:nvPr/>
        </p:nvSpPr>
        <p:spPr bwMode="auto">
          <a:xfrm>
            <a:off x="3792538" y="5922964"/>
            <a:ext cx="5040312"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dirty="0"/>
              <a:t>应用数据传送</a:t>
            </a:r>
          </a:p>
        </p:txBody>
      </p:sp>
      <p:sp>
        <p:nvSpPr>
          <p:cNvPr id="18474" name="Text Box 51">
            <a:hlinkClick r:id="" action="ppaction://noaction"/>
          </p:cNvPr>
          <p:cNvSpPr txBox="1">
            <a:spLocks noChangeArrowheads="1"/>
          </p:cNvSpPr>
          <p:nvPr/>
        </p:nvSpPr>
        <p:spPr bwMode="auto">
          <a:xfrm>
            <a:off x="9264651" y="6491288"/>
            <a:ext cx="11525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下一页</a:t>
            </a:r>
          </a:p>
        </p:txBody>
      </p:sp>
    </p:spTree>
    <p:extLst>
      <p:ext uri="{BB962C8B-B14F-4D97-AF65-F5344CB8AC3E}">
        <p14:creationId xmlns="" xmlns:p14="http://schemas.microsoft.com/office/powerpoint/2010/main" val="4040009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7556" name="Text Box 4"/>
          <p:cNvSpPr txBox="1">
            <a:spLocks noChangeArrowheads="1"/>
          </p:cNvSpPr>
          <p:nvPr/>
        </p:nvSpPr>
        <p:spPr bwMode="auto">
          <a:xfrm>
            <a:off x="3395663" y="1962150"/>
            <a:ext cx="51863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     </a:t>
            </a:r>
            <a:r>
              <a:rPr lang="zh-CN" altLang="en-US" sz="1200"/>
              <a:t>携带客户的</a:t>
            </a:r>
            <a:r>
              <a:rPr lang="en-US" altLang="zh-CN" sz="1200"/>
              <a:t>SSL</a:t>
            </a:r>
            <a:r>
              <a:rPr lang="zh-CN" altLang="en-US" sz="1200"/>
              <a:t>版本号，加密套件列表，压缩算法列表，客户端随机数，</a:t>
            </a:r>
            <a:r>
              <a:rPr lang="en-US" altLang="zh-CN" sz="1200"/>
              <a:t>sessionid = 0;</a:t>
            </a:r>
            <a:r>
              <a:rPr lang="zh-CN" altLang="en-US" sz="1200"/>
              <a:t>传送给服务器</a:t>
            </a:r>
          </a:p>
        </p:txBody>
      </p:sp>
      <p:sp>
        <p:nvSpPr>
          <p:cNvPr id="407557" name="Rectangle 5"/>
          <p:cNvSpPr>
            <a:spLocks noChangeArrowheads="1"/>
          </p:cNvSpPr>
          <p:nvPr/>
        </p:nvSpPr>
        <p:spPr bwMode="auto">
          <a:xfrm>
            <a:off x="8616951" y="2133600"/>
            <a:ext cx="1800225" cy="4318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7558" name="Line 6"/>
          <p:cNvSpPr>
            <a:spLocks noChangeShapeType="1"/>
          </p:cNvSpPr>
          <p:nvPr/>
        </p:nvSpPr>
        <p:spPr bwMode="auto">
          <a:xfrm>
            <a:off x="3719513" y="2349500"/>
            <a:ext cx="48958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07559" name="Rectangle 7"/>
          <p:cNvSpPr>
            <a:spLocks noChangeArrowheads="1"/>
          </p:cNvSpPr>
          <p:nvPr/>
        </p:nvSpPr>
        <p:spPr bwMode="auto">
          <a:xfrm>
            <a:off x="1703389" y="2205038"/>
            <a:ext cx="2016125" cy="431800"/>
          </a:xfrm>
          <a:prstGeom prst="rect">
            <a:avLst/>
          </a:prstGeom>
          <a:solidFill>
            <a:srgbClr val="CCFF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700" dirty="0">
                <a:latin typeface="Times New Roman" panose="02020603050405020304" pitchFamily="18" charset="0"/>
              </a:rPr>
              <a:t>Client hello</a:t>
            </a:r>
          </a:p>
        </p:txBody>
      </p:sp>
      <p:sp>
        <p:nvSpPr>
          <p:cNvPr id="407560" name="tower"/>
          <p:cNvSpPr>
            <a:spLocks noEditPoints="1" noChangeArrowheads="1"/>
          </p:cNvSpPr>
          <p:nvPr/>
        </p:nvSpPr>
        <p:spPr bwMode="auto">
          <a:xfrm>
            <a:off x="8688388" y="17002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07561" name="Picture 9" descr="MC900434865[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71813" y="17732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7562" name="Rectangle 10"/>
          <p:cNvSpPr>
            <a:spLocks noGrp="1" noChangeArrowheads="1"/>
          </p:cNvSpPr>
          <p:nvPr>
            <p:ph type="body" idx="1"/>
          </p:nvPr>
        </p:nvSpPr>
        <p:spPr>
          <a:xfrm>
            <a:off x="2063750" y="2852739"/>
            <a:ext cx="8064500" cy="1152525"/>
          </a:xfrm>
          <a:noFill/>
        </p:spPr>
        <p:txBody>
          <a:bodyPr>
            <a:normAutofit lnSpcReduction="10000"/>
          </a:bodyPr>
          <a:lstStyle/>
          <a:p>
            <a:pPr eaLnBrk="1" hangingPunct="1">
              <a:lnSpc>
                <a:spcPct val="90000"/>
              </a:lnSpc>
            </a:pPr>
            <a:r>
              <a:rPr lang="zh-CN" altLang="en-US" smtClean="0"/>
              <a:t>客户端给服务器端发个</a:t>
            </a:r>
            <a:r>
              <a:rPr lang="en-US" altLang="zh-CN" smtClean="0"/>
              <a:t>hello</a:t>
            </a:r>
            <a:r>
              <a:rPr lang="zh-CN" altLang="en-US" smtClean="0"/>
              <a:t>的问候，问候里包含有它使用的</a:t>
            </a:r>
            <a:r>
              <a:rPr lang="en-US" altLang="zh-CN" smtClean="0">
                <a:solidFill>
                  <a:srgbClr val="CC0000"/>
                </a:solidFill>
              </a:rPr>
              <a:t>SSL</a:t>
            </a:r>
            <a:r>
              <a:rPr lang="zh-CN" altLang="en-US" smtClean="0">
                <a:solidFill>
                  <a:srgbClr val="CC0000"/>
                </a:solidFill>
              </a:rPr>
              <a:t>版本号</a:t>
            </a:r>
            <a:r>
              <a:rPr lang="zh-CN" altLang="en-US" smtClean="0"/>
              <a:t>、</a:t>
            </a:r>
            <a:r>
              <a:rPr lang="zh-CN" altLang="en-US" smtClean="0">
                <a:solidFill>
                  <a:srgbClr val="CC0000"/>
                </a:solidFill>
                <a:hlinkClick r:id="rId3" action="ppaction://hlinksldjump"/>
              </a:rPr>
              <a:t>加密套件列表</a:t>
            </a:r>
            <a:r>
              <a:rPr lang="zh-CN" altLang="en-US" smtClean="0"/>
              <a:t>，</a:t>
            </a:r>
            <a:r>
              <a:rPr lang="zh-CN" altLang="en-US" smtClean="0">
                <a:solidFill>
                  <a:srgbClr val="CC0000"/>
                </a:solidFill>
              </a:rPr>
              <a:t>压缩算法列表</a:t>
            </a:r>
            <a:r>
              <a:rPr lang="zh-CN" altLang="en-US" smtClean="0"/>
              <a:t>，</a:t>
            </a:r>
            <a:r>
              <a:rPr lang="zh-CN" altLang="en-US" smtClean="0">
                <a:solidFill>
                  <a:srgbClr val="CC0000"/>
                </a:solidFill>
              </a:rPr>
              <a:t>客户端随机数</a:t>
            </a:r>
            <a:r>
              <a:rPr lang="zh-CN" altLang="en-US" smtClean="0"/>
              <a:t>，</a:t>
            </a:r>
            <a:r>
              <a:rPr lang="en-US" altLang="zh-CN" smtClean="0">
                <a:solidFill>
                  <a:srgbClr val="CC0000"/>
                </a:solidFill>
              </a:rPr>
              <a:t>sessionid = 0</a:t>
            </a:r>
            <a:r>
              <a:rPr lang="en-US" altLang="zh-CN" smtClean="0"/>
              <a:t>;</a:t>
            </a:r>
          </a:p>
          <a:p>
            <a:pPr eaLnBrk="1" hangingPunct="1">
              <a:lnSpc>
                <a:spcPct val="90000"/>
              </a:lnSpc>
            </a:pPr>
            <a:endParaRPr lang="en-US" altLang="zh-CN" smtClean="0"/>
          </a:p>
        </p:txBody>
      </p:sp>
      <p:sp>
        <p:nvSpPr>
          <p:cNvPr id="407563" name="Rectangle 11"/>
          <p:cNvSpPr>
            <a:spLocks noChangeArrowheads="1"/>
          </p:cNvSpPr>
          <p:nvPr/>
        </p:nvSpPr>
        <p:spPr bwMode="auto">
          <a:xfrm>
            <a:off x="2063750" y="4221163"/>
            <a:ext cx="7920038" cy="187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服务器收到客户端的问候后，会从客户端提供的</a:t>
            </a:r>
            <a:r>
              <a:rPr lang="zh-CN" altLang="en-US" sz="2400">
                <a:solidFill>
                  <a:srgbClr val="CC0000"/>
                </a:solidFill>
              </a:rPr>
              <a:t>版本号</a:t>
            </a:r>
            <a:r>
              <a:rPr lang="zh-CN" altLang="en-US" sz="2400"/>
              <a:t>中选出双方都支持的最高版本，</a:t>
            </a:r>
            <a:r>
              <a:rPr lang="zh-CN" altLang="en-US" sz="2400">
                <a:solidFill>
                  <a:srgbClr val="CC0000"/>
                </a:solidFill>
              </a:rPr>
              <a:t> </a:t>
            </a:r>
            <a:r>
              <a:rPr lang="zh-CN" altLang="en-US" sz="2400"/>
              <a:t>从</a:t>
            </a:r>
            <a:r>
              <a:rPr lang="zh-CN" altLang="en-US" sz="2400">
                <a:solidFill>
                  <a:srgbClr val="CC0000"/>
                </a:solidFill>
                <a:hlinkClick r:id="rId3" action="ppaction://hlinksldjump"/>
              </a:rPr>
              <a:t>加密套件列表</a:t>
            </a:r>
            <a:r>
              <a:rPr lang="zh-CN" altLang="en-US" sz="2400"/>
              <a:t>选择一种支持也安全性强的加密套件，从</a:t>
            </a:r>
            <a:r>
              <a:rPr lang="zh-CN" altLang="en-US" sz="2400">
                <a:solidFill>
                  <a:srgbClr val="CC0000"/>
                </a:solidFill>
              </a:rPr>
              <a:t>压缩算法列表</a:t>
            </a:r>
            <a:r>
              <a:rPr lang="zh-CN" altLang="en-US" sz="2400"/>
              <a:t>选择压缩算法（一般为空</a:t>
            </a:r>
            <a:r>
              <a:rPr lang="en-US" altLang="zh-CN" sz="2400"/>
              <a:t>)</a:t>
            </a:r>
            <a:r>
              <a:rPr lang="zh-CN" altLang="en-US" sz="2400"/>
              <a:t>。</a:t>
            </a:r>
          </a:p>
        </p:txBody>
      </p:sp>
      <p:sp>
        <p:nvSpPr>
          <p:cNvPr id="19466" name="Text Box 16">
            <a:hlinkClick r:id="rId4"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07569" name="Rectangle 17"/>
          <p:cNvSpPr>
            <a:spLocks noChangeArrowheads="1"/>
          </p:cNvSpPr>
          <p:nvPr/>
        </p:nvSpPr>
        <p:spPr bwMode="auto">
          <a:xfrm>
            <a:off x="4008438" y="3716338"/>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t>Client hello</a:t>
            </a:r>
          </a:p>
        </p:txBody>
      </p:sp>
    </p:spTree>
    <p:extLst>
      <p:ext uri="{BB962C8B-B14F-4D97-AF65-F5344CB8AC3E}">
        <p14:creationId xmlns="" xmlns:p14="http://schemas.microsoft.com/office/powerpoint/2010/main" val="6531646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07569">
                                            <p:txEl>
                                              <p:pRg st="0" end="0"/>
                                            </p:txEl>
                                          </p:spTgt>
                                        </p:tgtEl>
                                      </p:cBhvr>
                                    </p:animEffect>
                                    <p:set>
                                      <p:cBhvr>
                                        <p:cTn id="7" dur="1" fill="hold">
                                          <p:stCondLst>
                                            <p:cond delay="499"/>
                                          </p:stCondLst>
                                        </p:cTn>
                                        <p:tgtEl>
                                          <p:spTgt spid="407569">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7556"/>
                                        </p:tgtEl>
                                        <p:attrNameLst>
                                          <p:attrName>style.visibility</p:attrName>
                                        </p:attrNameLst>
                                      </p:cBhvr>
                                      <p:to>
                                        <p:strVal val="visible"/>
                                      </p:to>
                                    </p:set>
                                    <p:anim calcmode="lin" valueType="num">
                                      <p:cBhvr additive="base">
                                        <p:cTn id="12" dur="500" fill="hold"/>
                                        <p:tgtEl>
                                          <p:spTgt spid="407556"/>
                                        </p:tgtEl>
                                        <p:attrNameLst>
                                          <p:attrName>ppt_x</p:attrName>
                                        </p:attrNameLst>
                                      </p:cBhvr>
                                      <p:tavLst>
                                        <p:tav tm="0">
                                          <p:val>
                                            <p:strVal val="0-#ppt_w/2"/>
                                          </p:val>
                                        </p:tav>
                                        <p:tav tm="100000">
                                          <p:val>
                                            <p:strVal val="#ppt_x"/>
                                          </p:val>
                                        </p:tav>
                                      </p:tavLst>
                                    </p:anim>
                                    <p:anim calcmode="lin" valueType="num">
                                      <p:cBhvr additive="base">
                                        <p:cTn id="13" dur="500" fill="hold"/>
                                        <p:tgtEl>
                                          <p:spTgt spid="407556"/>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07557"/>
                                        </p:tgtEl>
                                        <p:attrNameLst>
                                          <p:attrName>style.visibility</p:attrName>
                                        </p:attrNameLst>
                                      </p:cBhvr>
                                      <p:to>
                                        <p:strVal val="visible"/>
                                      </p:to>
                                    </p:set>
                                    <p:anim calcmode="lin" valueType="num">
                                      <p:cBhvr additive="base">
                                        <p:cTn id="16" dur="500" fill="hold"/>
                                        <p:tgtEl>
                                          <p:spTgt spid="407557"/>
                                        </p:tgtEl>
                                        <p:attrNameLst>
                                          <p:attrName>ppt_x</p:attrName>
                                        </p:attrNameLst>
                                      </p:cBhvr>
                                      <p:tavLst>
                                        <p:tav tm="0">
                                          <p:val>
                                            <p:strVal val="0-#ppt_w/2"/>
                                          </p:val>
                                        </p:tav>
                                        <p:tav tm="100000">
                                          <p:val>
                                            <p:strVal val="#ppt_x"/>
                                          </p:val>
                                        </p:tav>
                                      </p:tavLst>
                                    </p:anim>
                                    <p:anim calcmode="lin" valueType="num">
                                      <p:cBhvr additive="base">
                                        <p:cTn id="17" dur="500" fill="hold"/>
                                        <p:tgtEl>
                                          <p:spTgt spid="40755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07558"/>
                                        </p:tgtEl>
                                        <p:attrNameLst>
                                          <p:attrName>style.visibility</p:attrName>
                                        </p:attrNameLst>
                                      </p:cBhvr>
                                      <p:to>
                                        <p:strVal val="visible"/>
                                      </p:to>
                                    </p:set>
                                    <p:anim calcmode="lin" valueType="num">
                                      <p:cBhvr additive="base">
                                        <p:cTn id="20" dur="500" fill="hold"/>
                                        <p:tgtEl>
                                          <p:spTgt spid="407558"/>
                                        </p:tgtEl>
                                        <p:attrNameLst>
                                          <p:attrName>ppt_x</p:attrName>
                                        </p:attrNameLst>
                                      </p:cBhvr>
                                      <p:tavLst>
                                        <p:tav tm="0">
                                          <p:val>
                                            <p:strVal val="0-#ppt_w/2"/>
                                          </p:val>
                                        </p:tav>
                                        <p:tav tm="100000">
                                          <p:val>
                                            <p:strVal val="#ppt_x"/>
                                          </p:val>
                                        </p:tav>
                                      </p:tavLst>
                                    </p:anim>
                                    <p:anim calcmode="lin" valueType="num">
                                      <p:cBhvr additive="base">
                                        <p:cTn id="21" dur="500" fill="hold"/>
                                        <p:tgtEl>
                                          <p:spTgt spid="40755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07559"/>
                                        </p:tgtEl>
                                        <p:attrNameLst>
                                          <p:attrName>style.visibility</p:attrName>
                                        </p:attrNameLst>
                                      </p:cBhvr>
                                      <p:to>
                                        <p:strVal val="visible"/>
                                      </p:to>
                                    </p:set>
                                    <p:anim calcmode="lin" valueType="num">
                                      <p:cBhvr additive="base">
                                        <p:cTn id="24" dur="500" fill="hold"/>
                                        <p:tgtEl>
                                          <p:spTgt spid="407559"/>
                                        </p:tgtEl>
                                        <p:attrNameLst>
                                          <p:attrName>ppt_x</p:attrName>
                                        </p:attrNameLst>
                                      </p:cBhvr>
                                      <p:tavLst>
                                        <p:tav tm="0">
                                          <p:val>
                                            <p:strVal val="0-#ppt_w/2"/>
                                          </p:val>
                                        </p:tav>
                                        <p:tav tm="100000">
                                          <p:val>
                                            <p:strVal val="#ppt_x"/>
                                          </p:val>
                                        </p:tav>
                                      </p:tavLst>
                                    </p:anim>
                                    <p:anim calcmode="lin" valueType="num">
                                      <p:cBhvr additive="base">
                                        <p:cTn id="25" dur="500" fill="hold"/>
                                        <p:tgtEl>
                                          <p:spTgt spid="40755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07560"/>
                                        </p:tgtEl>
                                        <p:attrNameLst>
                                          <p:attrName>style.visibility</p:attrName>
                                        </p:attrNameLst>
                                      </p:cBhvr>
                                      <p:to>
                                        <p:strVal val="visible"/>
                                      </p:to>
                                    </p:set>
                                    <p:anim calcmode="lin" valueType="num">
                                      <p:cBhvr additive="base">
                                        <p:cTn id="28" dur="500" fill="hold"/>
                                        <p:tgtEl>
                                          <p:spTgt spid="407560"/>
                                        </p:tgtEl>
                                        <p:attrNameLst>
                                          <p:attrName>ppt_x</p:attrName>
                                        </p:attrNameLst>
                                      </p:cBhvr>
                                      <p:tavLst>
                                        <p:tav tm="0">
                                          <p:val>
                                            <p:strVal val="0-#ppt_w/2"/>
                                          </p:val>
                                        </p:tav>
                                        <p:tav tm="100000">
                                          <p:val>
                                            <p:strVal val="#ppt_x"/>
                                          </p:val>
                                        </p:tav>
                                      </p:tavLst>
                                    </p:anim>
                                    <p:anim calcmode="lin" valueType="num">
                                      <p:cBhvr additive="base">
                                        <p:cTn id="29" dur="500" fill="hold"/>
                                        <p:tgtEl>
                                          <p:spTgt spid="407560"/>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407561"/>
                                        </p:tgtEl>
                                        <p:attrNameLst>
                                          <p:attrName>style.visibility</p:attrName>
                                        </p:attrNameLst>
                                      </p:cBhvr>
                                      <p:to>
                                        <p:strVal val="visible"/>
                                      </p:to>
                                    </p:set>
                                    <p:anim calcmode="lin" valueType="num">
                                      <p:cBhvr additive="base">
                                        <p:cTn id="32" dur="500" fill="hold"/>
                                        <p:tgtEl>
                                          <p:spTgt spid="407561"/>
                                        </p:tgtEl>
                                        <p:attrNameLst>
                                          <p:attrName>ppt_x</p:attrName>
                                        </p:attrNameLst>
                                      </p:cBhvr>
                                      <p:tavLst>
                                        <p:tav tm="0">
                                          <p:val>
                                            <p:strVal val="0-#ppt_w/2"/>
                                          </p:val>
                                        </p:tav>
                                        <p:tav tm="100000">
                                          <p:val>
                                            <p:strVal val="#ppt_x"/>
                                          </p:val>
                                        </p:tav>
                                      </p:tavLst>
                                    </p:anim>
                                    <p:anim calcmode="lin" valueType="num">
                                      <p:cBhvr additive="base">
                                        <p:cTn id="33" dur="500" fill="hold"/>
                                        <p:tgtEl>
                                          <p:spTgt spid="407561"/>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07562">
                                            <p:txEl>
                                              <p:pRg st="0" end="0"/>
                                            </p:txEl>
                                          </p:spTgt>
                                        </p:tgtEl>
                                        <p:attrNameLst>
                                          <p:attrName>style.visibility</p:attrName>
                                        </p:attrNameLst>
                                      </p:cBhvr>
                                      <p:to>
                                        <p:strVal val="visible"/>
                                      </p:to>
                                    </p:set>
                                    <p:animEffect transition="in" filter="blinds(horizontal)">
                                      <p:cBhvr>
                                        <p:cTn id="38" dur="500"/>
                                        <p:tgtEl>
                                          <p:spTgt spid="407562">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07563"/>
                                        </p:tgtEl>
                                        <p:attrNameLst>
                                          <p:attrName>style.visibility</p:attrName>
                                        </p:attrNameLst>
                                      </p:cBhvr>
                                      <p:to>
                                        <p:strVal val="visible"/>
                                      </p:to>
                                    </p:set>
                                    <p:animEffect transition="in" filter="blinds(horizontal)">
                                      <p:cBhvr>
                                        <p:cTn id="43" dur="500"/>
                                        <p:tgtEl>
                                          <p:spTgt spid="407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p:bldP spid="407557" grpId="0" animBg="1"/>
      <p:bldP spid="407558" grpId="0" animBg="1"/>
      <p:bldP spid="407559" grpId="0" animBg="1"/>
      <p:bldP spid="407560" grpId="0" animBg="1"/>
      <p:bldP spid="407562" grpId="0" build="p"/>
      <p:bldP spid="407563" grpId="0"/>
      <p:bldP spid="40756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8580" name="Rectangle 4"/>
          <p:cNvSpPr>
            <a:spLocks noChangeArrowheads="1"/>
          </p:cNvSpPr>
          <p:nvPr/>
        </p:nvSpPr>
        <p:spPr bwMode="auto">
          <a:xfrm>
            <a:off x="2063750" y="2852738"/>
            <a:ext cx="8064500"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服务器端将上述选择的</a:t>
            </a:r>
            <a:r>
              <a:rPr lang="zh-CN" altLang="en-US" sz="2400">
                <a:solidFill>
                  <a:srgbClr val="CC0000"/>
                </a:solidFill>
              </a:rPr>
              <a:t>加密套件</a:t>
            </a:r>
            <a:r>
              <a:rPr lang="zh-CN" altLang="en-US" sz="2400"/>
              <a:t>，</a:t>
            </a:r>
            <a:r>
              <a:rPr lang="zh-CN" altLang="en-US" sz="2400">
                <a:solidFill>
                  <a:srgbClr val="CC0000"/>
                </a:solidFill>
              </a:rPr>
              <a:t>压缩算法</a:t>
            </a:r>
            <a:r>
              <a:rPr lang="en-US" altLang="zh-CN" sz="2400"/>
              <a:t>(NULL)</a:t>
            </a:r>
            <a:r>
              <a:rPr lang="zh-CN" altLang="en-US" sz="2400"/>
              <a:t>，且计算一个</a:t>
            </a:r>
            <a:r>
              <a:rPr lang="en-US" altLang="zh-CN" sz="2400">
                <a:solidFill>
                  <a:srgbClr val="CC0000"/>
                </a:solidFill>
              </a:rPr>
              <a:t>session_id</a:t>
            </a:r>
            <a:r>
              <a:rPr lang="en-US" altLang="zh-CN" sz="2400"/>
              <a:t>,</a:t>
            </a:r>
            <a:r>
              <a:rPr lang="zh-CN" altLang="en-US" sz="2400"/>
              <a:t>和</a:t>
            </a:r>
            <a:r>
              <a:rPr lang="zh-CN" altLang="en-US" sz="2400">
                <a:solidFill>
                  <a:srgbClr val="CC0000"/>
                </a:solidFill>
              </a:rPr>
              <a:t>服务器端随机数</a:t>
            </a:r>
            <a:r>
              <a:rPr lang="zh-CN" altLang="en-US" sz="2400"/>
              <a:t>发送给客户端</a:t>
            </a:r>
          </a:p>
        </p:txBody>
      </p:sp>
      <p:sp>
        <p:nvSpPr>
          <p:cNvPr id="408587" name="Text Box 11"/>
          <p:cNvSpPr txBox="1">
            <a:spLocks noChangeArrowheads="1"/>
          </p:cNvSpPr>
          <p:nvPr/>
        </p:nvSpPr>
        <p:spPr bwMode="auto">
          <a:xfrm>
            <a:off x="3467101" y="1819275"/>
            <a:ext cx="51863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服务器选择版本，确定要用的加密套件、压缩算法，计算</a:t>
            </a:r>
            <a:r>
              <a:rPr lang="en-US" altLang="zh-CN" sz="1200"/>
              <a:t>sessionid,</a:t>
            </a:r>
            <a:r>
              <a:rPr lang="zh-CN" altLang="en-US" sz="1200"/>
              <a:t>以及随机数发给客户端</a:t>
            </a:r>
          </a:p>
        </p:txBody>
      </p:sp>
      <p:sp>
        <p:nvSpPr>
          <p:cNvPr id="408588" name="Rectangle 12"/>
          <p:cNvSpPr>
            <a:spLocks noChangeArrowheads="1"/>
          </p:cNvSpPr>
          <p:nvPr/>
        </p:nvSpPr>
        <p:spPr bwMode="auto">
          <a:xfrm>
            <a:off x="8688389" y="1990725"/>
            <a:ext cx="1800225"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Server hello</a:t>
            </a:r>
            <a:endParaRPr lang="en-US" altLang="zh-CN" sz="1600">
              <a:solidFill>
                <a:schemeClr val="bg2"/>
              </a:solidFill>
            </a:endParaRPr>
          </a:p>
        </p:txBody>
      </p:sp>
      <p:sp>
        <p:nvSpPr>
          <p:cNvPr id="408589" name="Rectangle 13"/>
          <p:cNvSpPr>
            <a:spLocks noChangeArrowheads="1"/>
          </p:cNvSpPr>
          <p:nvPr/>
        </p:nvSpPr>
        <p:spPr bwMode="auto">
          <a:xfrm>
            <a:off x="1774826" y="2062163"/>
            <a:ext cx="2016125" cy="431800"/>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700">
              <a:latin typeface="Times New Roman" panose="02020603050405020304" pitchFamily="18" charset="0"/>
            </a:endParaRPr>
          </a:p>
        </p:txBody>
      </p:sp>
      <p:sp>
        <p:nvSpPr>
          <p:cNvPr id="408590" name="tower"/>
          <p:cNvSpPr>
            <a:spLocks noEditPoints="1" noChangeArrowheads="1"/>
          </p:cNvSpPr>
          <p:nvPr/>
        </p:nvSpPr>
        <p:spPr bwMode="auto">
          <a:xfrm>
            <a:off x="8759825" y="14843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08591" name="Picture 15" descr="MC900434865[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55913" y="15573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8592" name="Line 16"/>
          <p:cNvSpPr>
            <a:spLocks noChangeShapeType="1"/>
          </p:cNvSpPr>
          <p:nvPr/>
        </p:nvSpPr>
        <p:spPr bwMode="auto">
          <a:xfrm flipH="1">
            <a:off x="3863976" y="2276475"/>
            <a:ext cx="475297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08594" name="Rectangle 18"/>
          <p:cNvSpPr>
            <a:spLocks noChangeArrowheads="1"/>
          </p:cNvSpPr>
          <p:nvPr/>
        </p:nvSpPr>
        <p:spPr bwMode="auto">
          <a:xfrm>
            <a:off x="2063750" y="4292600"/>
            <a:ext cx="8064500" cy="115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客户端收到</a:t>
            </a:r>
            <a:r>
              <a:rPr lang="en-US" altLang="zh-CN" sz="2400"/>
              <a:t>serverhello</a:t>
            </a:r>
            <a:r>
              <a:rPr lang="zh-CN" altLang="en-US" sz="2400"/>
              <a:t>的报文会将</a:t>
            </a:r>
            <a:r>
              <a:rPr lang="zh-CN" altLang="en-US" sz="2400">
                <a:solidFill>
                  <a:srgbClr val="CC0000"/>
                </a:solidFill>
              </a:rPr>
              <a:t>加密套件</a:t>
            </a:r>
            <a:r>
              <a:rPr lang="zh-CN" altLang="en-US" sz="2400"/>
              <a:t>，</a:t>
            </a:r>
            <a:r>
              <a:rPr lang="zh-CN" altLang="en-US" sz="2400">
                <a:solidFill>
                  <a:srgbClr val="CC0000"/>
                </a:solidFill>
              </a:rPr>
              <a:t>压缩算法</a:t>
            </a:r>
            <a:r>
              <a:rPr lang="en-US" altLang="zh-CN" sz="2400"/>
              <a:t>(NULL)</a:t>
            </a:r>
            <a:r>
              <a:rPr lang="zh-CN" altLang="en-US" sz="2400"/>
              <a:t>，</a:t>
            </a:r>
            <a:r>
              <a:rPr lang="en-US" altLang="zh-CN" sz="2400">
                <a:solidFill>
                  <a:srgbClr val="CC0000"/>
                </a:solidFill>
              </a:rPr>
              <a:t>session_id</a:t>
            </a:r>
            <a:r>
              <a:rPr lang="en-US" altLang="zh-CN" sz="2400"/>
              <a:t>,</a:t>
            </a:r>
            <a:r>
              <a:rPr lang="zh-CN" altLang="en-US" sz="2400"/>
              <a:t>和</a:t>
            </a:r>
            <a:r>
              <a:rPr lang="zh-CN" altLang="en-US" sz="2400">
                <a:solidFill>
                  <a:srgbClr val="CC0000"/>
                </a:solidFill>
              </a:rPr>
              <a:t>服务器端随机数</a:t>
            </a:r>
            <a:r>
              <a:rPr lang="zh-CN" altLang="en-US" sz="2400"/>
              <a:t>缓存起来。接着继续握手过程。</a:t>
            </a:r>
          </a:p>
        </p:txBody>
      </p:sp>
      <p:sp>
        <p:nvSpPr>
          <p:cNvPr id="20490" name="Text Box 19">
            <a:hlinkClick r:id="rId3"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08597" name="Rectangle 21"/>
          <p:cNvSpPr>
            <a:spLocks noChangeArrowheads="1"/>
          </p:cNvSpPr>
          <p:nvPr/>
        </p:nvSpPr>
        <p:spPr bwMode="auto">
          <a:xfrm>
            <a:off x="4008438" y="3716338"/>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t>Server hello</a:t>
            </a:r>
          </a:p>
        </p:txBody>
      </p:sp>
    </p:spTree>
    <p:extLst>
      <p:ext uri="{BB962C8B-B14F-4D97-AF65-F5344CB8AC3E}">
        <p14:creationId xmlns="" xmlns:p14="http://schemas.microsoft.com/office/powerpoint/2010/main" val="34431547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08597">
                                            <p:txEl>
                                              <p:pRg st="0" end="0"/>
                                            </p:txEl>
                                          </p:spTgt>
                                        </p:tgtEl>
                                      </p:cBhvr>
                                    </p:animEffect>
                                    <p:set>
                                      <p:cBhvr>
                                        <p:cTn id="7" dur="1" fill="hold">
                                          <p:stCondLst>
                                            <p:cond delay="499"/>
                                          </p:stCondLst>
                                        </p:cTn>
                                        <p:tgtEl>
                                          <p:spTgt spid="408597">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8587"/>
                                        </p:tgtEl>
                                        <p:attrNameLst>
                                          <p:attrName>style.visibility</p:attrName>
                                        </p:attrNameLst>
                                      </p:cBhvr>
                                      <p:to>
                                        <p:strVal val="visible"/>
                                      </p:to>
                                    </p:set>
                                    <p:anim calcmode="lin" valueType="num">
                                      <p:cBhvr additive="base">
                                        <p:cTn id="12" dur="500" fill="hold"/>
                                        <p:tgtEl>
                                          <p:spTgt spid="408587"/>
                                        </p:tgtEl>
                                        <p:attrNameLst>
                                          <p:attrName>ppt_x</p:attrName>
                                        </p:attrNameLst>
                                      </p:cBhvr>
                                      <p:tavLst>
                                        <p:tav tm="0">
                                          <p:val>
                                            <p:strVal val="0-#ppt_w/2"/>
                                          </p:val>
                                        </p:tav>
                                        <p:tav tm="100000">
                                          <p:val>
                                            <p:strVal val="#ppt_x"/>
                                          </p:val>
                                        </p:tav>
                                      </p:tavLst>
                                    </p:anim>
                                    <p:anim calcmode="lin" valueType="num">
                                      <p:cBhvr additive="base">
                                        <p:cTn id="13" dur="500" fill="hold"/>
                                        <p:tgtEl>
                                          <p:spTgt spid="40858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08588"/>
                                        </p:tgtEl>
                                        <p:attrNameLst>
                                          <p:attrName>style.visibility</p:attrName>
                                        </p:attrNameLst>
                                      </p:cBhvr>
                                      <p:to>
                                        <p:strVal val="visible"/>
                                      </p:to>
                                    </p:set>
                                    <p:anim calcmode="lin" valueType="num">
                                      <p:cBhvr additive="base">
                                        <p:cTn id="16" dur="500" fill="hold"/>
                                        <p:tgtEl>
                                          <p:spTgt spid="408588"/>
                                        </p:tgtEl>
                                        <p:attrNameLst>
                                          <p:attrName>ppt_x</p:attrName>
                                        </p:attrNameLst>
                                      </p:cBhvr>
                                      <p:tavLst>
                                        <p:tav tm="0">
                                          <p:val>
                                            <p:strVal val="0-#ppt_w/2"/>
                                          </p:val>
                                        </p:tav>
                                        <p:tav tm="100000">
                                          <p:val>
                                            <p:strVal val="#ppt_x"/>
                                          </p:val>
                                        </p:tav>
                                      </p:tavLst>
                                    </p:anim>
                                    <p:anim calcmode="lin" valueType="num">
                                      <p:cBhvr additive="base">
                                        <p:cTn id="17" dur="500" fill="hold"/>
                                        <p:tgtEl>
                                          <p:spTgt spid="40858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08589"/>
                                        </p:tgtEl>
                                        <p:attrNameLst>
                                          <p:attrName>style.visibility</p:attrName>
                                        </p:attrNameLst>
                                      </p:cBhvr>
                                      <p:to>
                                        <p:strVal val="visible"/>
                                      </p:to>
                                    </p:set>
                                    <p:anim calcmode="lin" valueType="num">
                                      <p:cBhvr additive="base">
                                        <p:cTn id="20" dur="500" fill="hold"/>
                                        <p:tgtEl>
                                          <p:spTgt spid="408589"/>
                                        </p:tgtEl>
                                        <p:attrNameLst>
                                          <p:attrName>ppt_x</p:attrName>
                                        </p:attrNameLst>
                                      </p:cBhvr>
                                      <p:tavLst>
                                        <p:tav tm="0">
                                          <p:val>
                                            <p:strVal val="0-#ppt_w/2"/>
                                          </p:val>
                                        </p:tav>
                                        <p:tav tm="100000">
                                          <p:val>
                                            <p:strVal val="#ppt_x"/>
                                          </p:val>
                                        </p:tav>
                                      </p:tavLst>
                                    </p:anim>
                                    <p:anim calcmode="lin" valueType="num">
                                      <p:cBhvr additive="base">
                                        <p:cTn id="21" dur="500" fill="hold"/>
                                        <p:tgtEl>
                                          <p:spTgt spid="40858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08590"/>
                                        </p:tgtEl>
                                        <p:attrNameLst>
                                          <p:attrName>style.visibility</p:attrName>
                                        </p:attrNameLst>
                                      </p:cBhvr>
                                      <p:to>
                                        <p:strVal val="visible"/>
                                      </p:to>
                                    </p:set>
                                    <p:anim calcmode="lin" valueType="num">
                                      <p:cBhvr additive="base">
                                        <p:cTn id="24" dur="500" fill="hold"/>
                                        <p:tgtEl>
                                          <p:spTgt spid="408590"/>
                                        </p:tgtEl>
                                        <p:attrNameLst>
                                          <p:attrName>ppt_x</p:attrName>
                                        </p:attrNameLst>
                                      </p:cBhvr>
                                      <p:tavLst>
                                        <p:tav tm="0">
                                          <p:val>
                                            <p:strVal val="0-#ppt_w/2"/>
                                          </p:val>
                                        </p:tav>
                                        <p:tav tm="100000">
                                          <p:val>
                                            <p:strVal val="#ppt_x"/>
                                          </p:val>
                                        </p:tav>
                                      </p:tavLst>
                                    </p:anim>
                                    <p:anim calcmode="lin" valueType="num">
                                      <p:cBhvr additive="base">
                                        <p:cTn id="25" dur="500" fill="hold"/>
                                        <p:tgtEl>
                                          <p:spTgt spid="408590"/>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08591"/>
                                        </p:tgtEl>
                                        <p:attrNameLst>
                                          <p:attrName>style.visibility</p:attrName>
                                        </p:attrNameLst>
                                      </p:cBhvr>
                                      <p:to>
                                        <p:strVal val="visible"/>
                                      </p:to>
                                    </p:set>
                                    <p:anim calcmode="lin" valueType="num">
                                      <p:cBhvr additive="base">
                                        <p:cTn id="28" dur="500" fill="hold"/>
                                        <p:tgtEl>
                                          <p:spTgt spid="408591"/>
                                        </p:tgtEl>
                                        <p:attrNameLst>
                                          <p:attrName>ppt_x</p:attrName>
                                        </p:attrNameLst>
                                      </p:cBhvr>
                                      <p:tavLst>
                                        <p:tav tm="0">
                                          <p:val>
                                            <p:strVal val="0-#ppt_w/2"/>
                                          </p:val>
                                        </p:tav>
                                        <p:tav tm="100000">
                                          <p:val>
                                            <p:strVal val="#ppt_x"/>
                                          </p:val>
                                        </p:tav>
                                      </p:tavLst>
                                    </p:anim>
                                    <p:anim calcmode="lin" valueType="num">
                                      <p:cBhvr additive="base">
                                        <p:cTn id="29" dur="500" fill="hold"/>
                                        <p:tgtEl>
                                          <p:spTgt spid="40859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08592"/>
                                        </p:tgtEl>
                                        <p:attrNameLst>
                                          <p:attrName>style.visibility</p:attrName>
                                        </p:attrNameLst>
                                      </p:cBhvr>
                                      <p:to>
                                        <p:strVal val="visible"/>
                                      </p:to>
                                    </p:set>
                                    <p:anim calcmode="lin" valueType="num">
                                      <p:cBhvr additive="base">
                                        <p:cTn id="32" dur="500" fill="hold"/>
                                        <p:tgtEl>
                                          <p:spTgt spid="408592"/>
                                        </p:tgtEl>
                                        <p:attrNameLst>
                                          <p:attrName>ppt_x</p:attrName>
                                        </p:attrNameLst>
                                      </p:cBhvr>
                                      <p:tavLst>
                                        <p:tav tm="0">
                                          <p:val>
                                            <p:strVal val="0-#ppt_w/2"/>
                                          </p:val>
                                        </p:tav>
                                        <p:tav tm="100000">
                                          <p:val>
                                            <p:strVal val="#ppt_x"/>
                                          </p:val>
                                        </p:tav>
                                      </p:tavLst>
                                    </p:anim>
                                    <p:anim calcmode="lin" valueType="num">
                                      <p:cBhvr additive="base">
                                        <p:cTn id="33" dur="500" fill="hold"/>
                                        <p:tgtEl>
                                          <p:spTgt spid="40859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08580"/>
                                        </p:tgtEl>
                                        <p:attrNameLst>
                                          <p:attrName>style.visibility</p:attrName>
                                        </p:attrNameLst>
                                      </p:cBhvr>
                                      <p:to>
                                        <p:strVal val="visible"/>
                                      </p:to>
                                    </p:set>
                                    <p:animEffect transition="in" filter="blinds(horizontal)">
                                      <p:cBhvr>
                                        <p:cTn id="38" dur="500"/>
                                        <p:tgtEl>
                                          <p:spTgt spid="4085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08594"/>
                                        </p:tgtEl>
                                        <p:attrNameLst>
                                          <p:attrName>style.visibility</p:attrName>
                                        </p:attrNameLst>
                                      </p:cBhvr>
                                      <p:to>
                                        <p:strVal val="visible"/>
                                      </p:to>
                                    </p:set>
                                    <p:animEffect transition="in" filter="blinds(horizontal)">
                                      <p:cBhvr>
                                        <p:cTn id="43" dur="500"/>
                                        <p:tgtEl>
                                          <p:spTgt spid="40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p:bldP spid="408587" grpId="0"/>
      <p:bldP spid="408588" grpId="0" animBg="1"/>
      <p:bldP spid="408589" grpId="0" animBg="1"/>
      <p:bldP spid="408590" grpId="0" animBg="1"/>
      <p:bldP spid="408592" grpId="0" animBg="1"/>
      <p:bldP spid="408594" grpId="0"/>
      <p:bldP spid="40859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626" name="Text Box 2"/>
          <p:cNvSpPr txBox="1">
            <a:spLocks noChangeArrowheads="1"/>
          </p:cNvSpPr>
          <p:nvPr/>
        </p:nvSpPr>
        <p:spPr bwMode="auto">
          <a:xfrm>
            <a:off x="3503613" y="1989139"/>
            <a:ext cx="5186362"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服务器将自己的证书发送给客户端</a:t>
            </a:r>
          </a:p>
        </p:txBody>
      </p:sp>
      <p:sp>
        <p:nvSpPr>
          <p:cNvPr id="410627" name="Rectangle 3"/>
          <p:cNvSpPr>
            <a:spLocks noChangeArrowheads="1"/>
          </p:cNvSpPr>
          <p:nvPr/>
        </p:nvSpPr>
        <p:spPr bwMode="auto">
          <a:xfrm>
            <a:off x="8543925" y="1990726"/>
            <a:ext cx="1944688" cy="430213"/>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bg2"/>
                </a:solidFill>
              </a:rPr>
              <a:t>Server Certificate *</a:t>
            </a:r>
          </a:p>
        </p:txBody>
      </p:sp>
      <p:sp>
        <p:nvSpPr>
          <p:cNvPr id="410628" name="Rectangle 4"/>
          <p:cNvSpPr>
            <a:spLocks noChangeArrowheads="1"/>
          </p:cNvSpPr>
          <p:nvPr/>
        </p:nvSpPr>
        <p:spPr bwMode="auto">
          <a:xfrm>
            <a:off x="1774826" y="2062163"/>
            <a:ext cx="2016125" cy="431800"/>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700">
              <a:latin typeface="Times New Roman" panose="02020603050405020304" pitchFamily="18" charset="0"/>
            </a:endParaRPr>
          </a:p>
        </p:txBody>
      </p:sp>
      <p:sp>
        <p:nvSpPr>
          <p:cNvPr id="410629" name="tower"/>
          <p:cNvSpPr>
            <a:spLocks noEditPoints="1" noChangeArrowheads="1"/>
          </p:cNvSpPr>
          <p:nvPr/>
        </p:nvSpPr>
        <p:spPr bwMode="auto">
          <a:xfrm>
            <a:off x="8759825" y="14843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0630" name="Picture 6" descr="MC900434865[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55913" y="15573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0631" name="Line 7"/>
          <p:cNvSpPr>
            <a:spLocks noChangeShapeType="1"/>
          </p:cNvSpPr>
          <p:nvPr/>
        </p:nvSpPr>
        <p:spPr bwMode="auto">
          <a:xfrm flipH="1">
            <a:off x="3863976" y="2276475"/>
            <a:ext cx="475297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10632" name="Rectangle 8"/>
          <p:cNvSpPr>
            <a:spLocks noChangeArrowheads="1"/>
          </p:cNvSpPr>
          <p:nvPr/>
        </p:nvSpPr>
        <p:spPr bwMode="auto">
          <a:xfrm>
            <a:off x="2063750" y="2852738"/>
            <a:ext cx="8064500"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服务器端将自己的证书发送给客户端，证明自己的身份。证书中包含有服务器的</a:t>
            </a:r>
            <a:r>
              <a:rPr lang="zh-CN" altLang="en-US" sz="2400">
                <a:solidFill>
                  <a:srgbClr val="CC0000"/>
                </a:solidFill>
              </a:rPr>
              <a:t>身份信息</a:t>
            </a:r>
            <a:r>
              <a:rPr lang="zh-CN" altLang="en-US" sz="2400"/>
              <a:t>，以及服务器的</a:t>
            </a:r>
            <a:r>
              <a:rPr lang="zh-CN" altLang="en-US" sz="2400">
                <a:solidFill>
                  <a:srgbClr val="CC0000"/>
                </a:solidFill>
              </a:rPr>
              <a:t>公钥</a:t>
            </a:r>
            <a:r>
              <a:rPr lang="zh-CN" altLang="en-US" sz="2400"/>
              <a:t>。</a:t>
            </a:r>
          </a:p>
        </p:txBody>
      </p:sp>
      <p:sp>
        <p:nvSpPr>
          <p:cNvPr id="410633" name="Rectangle 9"/>
          <p:cNvSpPr>
            <a:spLocks noChangeArrowheads="1"/>
          </p:cNvSpPr>
          <p:nvPr/>
        </p:nvSpPr>
        <p:spPr bwMode="auto">
          <a:xfrm>
            <a:off x="2063750" y="4292600"/>
            <a:ext cx="8064500" cy="115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客户端收到</a:t>
            </a:r>
            <a:r>
              <a:rPr lang="en-US" altLang="zh-CN" sz="2400"/>
              <a:t>Certificate</a:t>
            </a:r>
            <a:r>
              <a:rPr lang="zh-CN" altLang="en-US" sz="2400"/>
              <a:t>报文会验证该证书是否过期，并将服务器的公钥缓存起来。</a:t>
            </a:r>
          </a:p>
        </p:txBody>
      </p:sp>
      <p:sp>
        <p:nvSpPr>
          <p:cNvPr id="21514" name="Text Box 10">
            <a:hlinkClick r:id="rId4"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10635" name="Rectangle 11"/>
          <p:cNvSpPr>
            <a:spLocks noChangeArrowheads="1"/>
          </p:cNvSpPr>
          <p:nvPr/>
        </p:nvSpPr>
        <p:spPr bwMode="auto">
          <a:xfrm>
            <a:off x="4008438" y="3716338"/>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solidFill>
                  <a:schemeClr val="bg2"/>
                </a:solidFill>
              </a:rPr>
              <a:t>Server Certificate *</a:t>
            </a:r>
          </a:p>
        </p:txBody>
      </p:sp>
    </p:spTree>
    <p:extLst>
      <p:ext uri="{BB962C8B-B14F-4D97-AF65-F5344CB8AC3E}">
        <p14:creationId xmlns="" xmlns:p14="http://schemas.microsoft.com/office/powerpoint/2010/main" val="30023376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10635">
                                            <p:txEl>
                                              <p:pRg st="0" end="0"/>
                                            </p:txEl>
                                          </p:spTgt>
                                        </p:tgtEl>
                                      </p:cBhvr>
                                    </p:animEffect>
                                    <p:set>
                                      <p:cBhvr>
                                        <p:cTn id="7" dur="1" fill="hold">
                                          <p:stCondLst>
                                            <p:cond delay="499"/>
                                          </p:stCondLst>
                                        </p:cTn>
                                        <p:tgtEl>
                                          <p:spTgt spid="410635">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0626"/>
                                        </p:tgtEl>
                                        <p:attrNameLst>
                                          <p:attrName>style.visibility</p:attrName>
                                        </p:attrNameLst>
                                      </p:cBhvr>
                                      <p:to>
                                        <p:strVal val="visible"/>
                                      </p:to>
                                    </p:set>
                                    <p:anim calcmode="lin" valueType="num">
                                      <p:cBhvr additive="base">
                                        <p:cTn id="12" dur="500" fill="hold"/>
                                        <p:tgtEl>
                                          <p:spTgt spid="410626"/>
                                        </p:tgtEl>
                                        <p:attrNameLst>
                                          <p:attrName>ppt_x</p:attrName>
                                        </p:attrNameLst>
                                      </p:cBhvr>
                                      <p:tavLst>
                                        <p:tav tm="0">
                                          <p:val>
                                            <p:strVal val="0-#ppt_w/2"/>
                                          </p:val>
                                        </p:tav>
                                        <p:tav tm="100000">
                                          <p:val>
                                            <p:strVal val="#ppt_x"/>
                                          </p:val>
                                        </p:tav>
                                      </p:tavLst>
                                    </p:anim>
                                    <p:anim calcmode="lin" valueType="num">
                                      <p:cBhvr additive="base">
                                        <p:cTn id="13" dur="500" fill="hold"/>
                                        <p:tgtEl>
                                          <p:spTgt spid="410626"/>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10627"/>
                                        </p:tgtEl>
                                        <p:attrNameLst>
                                          <p:attrName>style.visibility</p:attrName>
                                        </p:attrNameLst>
                                      </p:cBhvr>
                                      <p:to>
                                        <p:strVal val="visible"/>
                                      </p:to>
                                    </p:set>
                                    <p:anim calcmode="lin" valueType="num">
                                      <p:cBhvr additive="base">
                                        <p:cTn id="16" dur="500" fill="hold"/>
                                        <p:tgtEl>
                                          <p:spTgt spid="410627"/>
                                        </p:tgtEl>
                                        <p:attrNameLst>
                                          <p:attrName>ppt_x</p:attrName>
                                        </p:attrNameLst>
                                      </p:cBhvr>
                                      <p:tavLst>
                                        <p:tav tm="0">
                                          <p:val>
                                            <p:strVal val="0-#ppt_w/2"/>
                                          </p:val>
                                        </p:tav>
                                        <p:tav tm="100000">
                                          <p:val>
                                            <p:strVal val="#ppt_x"/>
                                          </p:val>
                                        </p:tav>
                                      </p:tavLst>
                                    </p:anim>
                                    <p:anim calcmode="lin" valueType="num">
                                      <p:cBhvr additive="base">
                                        <p:cTn id="17" dur="500" fill="hold"/>
                                        <p:tgtEl>
                                          <p:spTgt spid="41062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10628"/>
                                        </p:tgtEl>
                                        <p:attrNameLst>
                                          <p:attrName>style.visibility</p:attrName>
                                        </p:attrNameLst>
                                      </p:cBhvr>
                                      <p:to>
                                        <p:strVal val="visible"/>
                                      </p:to>
                                    </p:set>
                                    <p:anim calcmode="lin" valueType="num">
                                      <p:cBhvr additive="base">
                                        <p:cTn id="20" dur="500" fill="hold"/>
                                        <p:tgtEl>
                                          <p:spTgt spid="410628"/>
                                        </p:tgtEl>
                                        <p:attrNameLst>
                                          <p:attrName>ppt_x</p:attrName>
                                        </p:attrNameLst>
                                      </p:cBhvr>
                                      <p:tavLst>
                                        <p:tav tm="0">
                                          <p:val>
                                            <p:strVal val="0-#ppt_w/2"/>
                                          </p:val>
                                        </p:tav>
                                        <p:tav tm="100000">
                                          <p:val>
                                            <p:strVal val="#ppt_x"/>
                                          </p:val>
                                        </p:tav>
                                      </p:tavLst>
                                    </p:anim>
                                    <p:anim calcmode="lin" valueType="num">
                                      <p:cBhvr additive="base">
                                        <p:cTn id="21" dur="500" fill="hold"/>
                                        <p:tgtEl>
                                          <p:spTgt spid="41062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10629"/>
                                        </p:tgtEl>
                                        <p:attrNameLst>
                                          <p:attrName>style.visibility</p:attrName>
                                        </p:attrNameLst>
                                      </p:cBhvr>
                                      <p:to>
                                        <p:strVal val="visible"/>
                                      </p:to>
                                    </p:set>
                                    <p:anim calcmode="lin" valueType="num">
                                      <p:cBhvr additive="base">
                                        <p:cTn id="24" dur="500" fill="hold"/>
                                        <p:tgtEl>
                                          <p:spTgt spid="410629"/>
                                        </p:tgtEl>
                                        <p:attrNameLst>
                                          <p:attrName>ppt_x</p:attrName>
                                        </p:attrNameLst>
                                      </p:cBhvr>
                                      <p:tavLst>
                                        <p:tav tm="0">
                                          <p:val>
                                            <p:strVal val="0-#ppt_w/2"/>
                                          </p:val>
                                        </p:tav>
                                        <p:tav tm="100000">
                                          <p:val>
                                            <p:strVal val="#ppt_x"/>
                                          </p:val>
                                        </p:tav>
                                      </p:tavLst>
                                    </p:anim>
                                    <p:anim calcmode="lin" valueType="num">
                                      <p:cBhvr additive="base">
                                        <p:cTn id="25" dur="500" fill="hold"/>
                                        <p:tgtEl>
                                          <p:spTgt spid="410629"/>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10630"/>
                                        </p:tgtEl>
                                        <p:attrNameLst>
                                          <p:attrName>style.visibility</p:attrName>
                                        </p:attrNameLst>
                                      </p:cBhvr>
                                      <p:to>
                                        <p:strVal val="visible"/>
                                      </p:to>
                                    </p:set>
                                    <p:anim calcmode="lin" valueType="num">
                                      <p:cBhvr additive="base">
                                        <p:cTn id="28" dur="500" fill="hold"/>
                                        <p:tgtEl>
                                          <p:spTgt spid="410630"/>
                                        </p:tgtEl>
                                        <p:attrNameLst>
                                          <p:attrName>ppt_x</p:attrName>
                                        </p:attrNameLst>
                                      </p:cBhvr>
                                      <p:tavLst>
                                        <p:tav tm="0">
                                          <p:val>
                                            <p:strVal val="0-#ppt_w/2"/>
                                          </p:val>
                                        </p:tav>
                                        <p:tav tm="100000">
                                          <p:val>
                                            <p:strVal val="#ppt_x"/>
                                          </p:val>
                                        </p:tav>
                                      </p:tavLst>
                                    </p:anim>
                                    <p:anim calcmode="lin" valueType="num">
                                      <p:cBhvr additive="base">
                                        <p:cTn id="29" dur="500" fill="hold"/>
                                        <p:tgtEl>
                                          <p:spTgt spid="410630"/>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10631"/>
                                        </p:tgtEl>
                                        <p:attrNameLst>
                                          <p:attrName>style.visibility</p:attrName>
                                        </p:attrNameLst>
                                      </p:cBhvr>
                                      <p:to>
                                        <p:strVal val="visible"/>
                                      </p:to>
                                    </p:set>
                                    <p:anim calcmode="lin" valueType="num">
                                      <p:cBhvr additive="base">
                                        <p:cTn id="32" dur="500" fill="hold"/>
                                        <p:tgtEl>
                                          <p:spTgt spid="410631"/>
                                        </p:tgtEl>
                                        <p:attrNameLst>
                                          <p:attrName>ppt_x</p:attrName>
                                        </p:attrNameLst>
                                      </p:cBhvr>
                                      <p:tavLst>
                                        <p:tav tm="0">
                                          <p:val>
                                            <p:strVal val="0-#ppt_w/2"/>
                                          </p:val>
                                        </p:tav>
                                        <p:tav tm="100000">
                                          <p:val>
                                            <p:strVal val="#ppt_x"/>
                                          </p:val>
                                        </p:tav>
                                      </p:tavLst>
                                    </p:anim>
                                    <p:anim calcmode="lin" valueType="num">
                                      <p:cBhvr additive="base">
                                        <p:cTn id="33" dur="500" fill="hold"/>
                                        <p:tgtEl>
                                          <p:spTgt spid="410631"/>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0632"/>
                                        </p:tgtEl>
                                        <p:attrNameLst>
                                          <p:attrName>style.visibility</p:attrName>
                                        </p:attrNameLst>
                                      </p:cBhvr>
                                      <p:to>
                                        <p:strVal val="visible"/>
                                      </p:to>
                                    </p:set>
                                    <p:animEffect transition="in" filter="blinds(horizontal)">
                                      <p:cBhvr>
                                        <p:cTn id="38" dur="500"/>
                                        <p:tgtEl>
                                          <p:spTgt spid="41063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10633"/>
                                        </p:tgtEl>
                                        <p:attrNameLst>
                                          <p:attrName>style.visibility</p:attrName>
                                        </p:attrNameLst>
                                      </p:cBhvr>
                                      <p:to>
                                        <p:strVal val="visible"/>
                                      </p:to>
                                    </p:set>
                                    <p:animEffect transition="in" filter="blinds(horizontal)">
                                      <p:cBhvr>
                                        <p:cTn id="43" dur="500"/>
                                        <p:tgtEl>
                                          <p:spTgt spid="410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p:bldP spid="410627" grpId="0" animBg="1"/>
      <p:bldP spid="410628" grpId="0" animBg="1"/>
      <p:bldP spid="410629" grpId="0" animBg="1"/>
      <p:bldP spid="410631" grpId="0" animBg="1"/>
      <p:bldP spid="410632" grpId="0"/>
      <p:bldP spid="410633" grpId="0"/>
      <p:bldP spid="4106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flipH="1">
            <a:off x="5989638" y="1196976"/>
            <a:ext cx="4678362" cy="519113"/>
          </a:xfrm>
        </p:spPr>
        <p:txBody>
          <a:bodyPr/>
          <a:lstStyle/>
          <a:p>
            <a:pPr eaLnBrk="1" hangingPunct="1"/>
            <a:r>
              <a:rPr lang="zh-CN" altLang="en-US" sz="2800">
                <a:latin typeface="华文新魏" panose="02010800040101010101" pitchFamily="2" charset="-122"/>
              </a:rPr>
              <a:t>第一节 </a:t>
            </a:r>
            <a:r>
              <a:rPr lang="en-US" altLang="zh-CN" sz="2800">
                <a:latin typeface="华文新魏" panose="02010800040101010101" pitchFamily="2" charset="-122"/>
              </a:rPr>
              <a:t>HTTPS</a:t>
            </a:r>
            <a:r>
              <a:rPr lang="zh-CN" altLang="en-US" sz="2800">
                <a:latin typeface="华文新魏" panose="02010800040101010101" pitchFamily="2" charset="-122"/>
              </a:rPr>
              <a:t>简介</a:t>
            </a:r>
          </a:p>
        </p:txBody>
      </p:sp>
      <p:sp>
        <p:nvSpPr>
          <p:cNvPr id="4099" name="Rectangle 3"/>
          <p:cNvSpPr>
            <a:spLocks noGrp="1" noChangeArrowheads="1"/>
          </p:cNvSpPr>
          <p:nvPr>
            <p:ph type="body" idx="1"/>
          </p:nvPr>
        </p:nvSpPr>
        <p:spPr>
          <a:xfrm>
            <a:off x="1703389" y="1916114"/>
            <a:ext cx="8218487" cy="4752975"/>
          </a:xfrm>
        </p:spPr>
        <p:txBody>
          <a:bodyPr/>
          <a:lstStyle/>
          <a:p>
            <a:pPr eaLnBrk="1" hangingPunct="1">
              <a:buFont typeface="Wingdings" panose="05000000000000000000" pitchFamily="2" charset="2"/>
              <a:buNone/>
            </a:pPr>
            <a:r>
              <a:rPr lang="zh-CN" altLang="en-US" dirty="0" smtClean="0">
                <a:solidFill>
                  <a:schemeClr val="accent2"/>
                </a:solidFill>
              </a:rPr>
              <a:t>引入</a:t>
            </a:r>
            <a:r>
              <a:rPr lang="en-US" altLang="zh-CN" dirty="0" smtClean="0">
                <a:solidFill>
                  <a:schemeClr val="accent2"/>
                </a:solidFill>
              </a:rPr>
              <a:t>:</a:t>
            </a:r>
          </a:p>
          <a:p>
            <a:pPr eaLnBrk="1" hangingPunct="1">
              <a:buFont typeface="Wingdings" panose="05000000000000000000" pitchFamily="2" charset="2"/>
              <a:buNone/>
            </a:pPr>
            <a:r>
              <a:rPr lang="en-US" altLang="zh-CN" sz="1200" dirty="0">
                <a:solidFill>
                  <a:schemeClr val="accent2"/>
                </a:solidFill>
              </a:rPr>
              <a:t>◆ </a:t>
            </a:r>
            <a:r>
              <a:rPr lang="zh-CN" altLang="en-US" dirty="0" smtClean="0"/>
              <a:t>随着网络通信和电子商务等服务和资源进入人们的日常生活，人们在享受网络带来的各种便利的同时，</a:t>
            </a:r>
            <a:r>
              <a:rPr lang="zh-CN" altLang="en-US" dirty="0" smtClean="0">
                <a:solidFill>
                  <a:srgbClr val="CC0000"/>
                </a:solidFill>
              </a:rPr>
              <a:t>面临各种各样的安全隐患</a:t>
            </a:r>
            <a:r>
              <a:rPr lang="zh-CN" altLang="en-US" dirty="0" smtClean="0"/>
              <a:t>。</a:t>
            </a:r>
          </a:p>
          <a:p>
            <a:pPr eaLnBrk="1" hangingPunct="1">
              <a:buFont typeface="Wingdings" panose="05000000000000000000" pitchFamily="2" charset="2"/>
              <a:buNone/>
            </a:pPr>
            <a:r>
              <a:rPr lang="zh-CN" altLang="en-US" sz="1200" dirty="0">
                <a:solidFill>
                  <a:schemeClr val="accent2"/>
                </a:solidFill>
              </a:rPr>
              <a:t>◆ </a:t>
            </a:r>
            <a:r>
              <a:rPr lang="zh-CN" altLang="en-US" dirty="0" smtClean="0"/>
              <a:t>我们经常接触到的就有邮箱登录，网上购物，电子银行等等。这很多是基于 </a:t>
            </a:r>
            <a:r>
              <a:rPr lang="en-US" altLang="zh-CN" dirty="0" smtClean="0"/>
              <a:t>HTTP </a:t>
            </a:r>
            <a:r>
              <a:rPr lang="zh-CN" altLang="en-US" dirty="0" smtClean="0"/>
              <a:t>协议的。</a:t>
            </a:r>
          </a:p>
          <a:p>
            <a:pPr eaLnBrk="1" hangingPunct="1">
              <a:buFont typeface="Wingdings" panose="05000000000000000000" pitchFamily="2" charset="2"/>
              <a:buNone/>
            </a:pPr>
            <a:r>
              <a:rPr lang="zh-CN" altLang="en-US" sz="1200" dirty="0">
                <a:solidFill>
                  <a:schemeClr val="accent2"/>
                </a:solidFill>
              </a:rPr>
              <a:t>◆</a:t>
            </a:r>
            <a:r>
              <a:rPr lang="zh-CN" altLang="en-US" dirty="0" smtClean="0"/>
              <a:t> 但</a:t>
            </a:r>
            <a:r>
              <a:rPr lang="en-US" altLang="zh-CN" dirty="0" smtClean="0"/>
              <a:t>HTTP[RFC2616]</a:t>
            </a:r>
            <a:r>
              <a:rPr lang="zh-CN" altLang="en-US" dirty="0" smtClean="0"/>
              <a:t>最初是在</a:t>
            </a:r>
            <a:r>
              <a:rPr lang="en-US" altLang="zh-CN" dirty="0" smtClean="0"/>
              <a:t>INTERNET</a:t>
            </a:r>
            <a:r>
              <a:rPr lang="zh-CN" altLang="en-US" dirty="0" smtClean="0"/>
              <a:t>上不用密码的应用。因此随着人们对安全性的要求增加。</a:t>
            </a:r>
            <a:r>
              <a:rPr lang="en-US" altLang="zh-CN" dirty="0" smtClean="0">
                <a:solidFill>
                  <a:srgbClr val="CC0000"/>
                </a:solidFill>
              </a:rPr>
              <a:t>HTTPS</a:t>
            </a:r>
            <a:r>
              <a:rPr lang="zh-CN" altLang="en-US" dirty="0" smtClean="0">
                <a:solidFill>
                  <a:srgbClr val="CC0000"/>
                </a:solidFill>
              </a:rPr>
              <a:t>协议</a:t>
            </a:r>
            <a:r>
              <a:rPr lang="zh-CN" altLang="en-US" dirty="0" smtClean="0"/>
              <a:t>，为我们提供了面向通道的安全性。</a:t>
            </a:r>
          </a:p>
        </p:txBody>
      </p:sp>
    </p:spTree>
    <p:extLst>
      <p:ext uri="{BB962C8B-B14F-4D97-AF65-F5344CB8AC3E}">
        <p14:creationId xmlns="" xmlns:p14="http://schemas.microsoft.com/office/powerpoint/2010/main" val="94582834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05" name="Rectangle 5"/>
          <p:cNvSpPr>
            <a:spLocks noChangeArrowheads="1"/>
          </p:cNvSpPr>
          <p:nvPr/>
        </p:nvSpPr>
        <p:spPr bwMode="auto">
          <a:xfrm>
            <a:off x="8472489" y="1989139"/>
            <a:ext cx="2016125" cy="503237"/>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endParaRPr lang="en-US" altLang="zh-CN" sz="1400">
              <a:solidFill>
                <a:schemeClr val="bg2"/>
              </a:solidFill>
            </a:endParaRPr>
          </a:p>
          <a:p>
            <a:pPr eaLnBrk="1" hangingPunct="1">
              <a:lnSpc>
                <a:spcPct val="85000"/>
              </a:lnSpc>
            </a:pPr>
            <a:r>
              <a:rPr lang="en-US" altLang="zh-CN" sz="1400">
                <a:solidFill>
                  <a:schemeClr val="bg2"/>
                </a:solidFill>
              </a:rPr>
              <a:t>Client Certificate Requst*</a:t>
            </a:r>
          </a:p>
          <a:p>
            <a:pPr eaLnBrk="1" hangingPunct="1"/>
            <a:endParaRPr lang="en-US" altLang="zh-CN" sz="1400">
              <a:solidFill>
                <a:schemeClr val="bg2"/>
              </a:solidFill>
            </a:endParaRPr>
          </a:p>
        </p:txBody>
      </p:sp>
      <p:sp>
        <p:nvSpPr>
          <p:cNvPr id="409606" name="Rectangle 6"/>
          <p:cNvSpPr>
            <a:spLocks noChangeArrowheads="1"/>
          </p:cNvSpPr>
          <p:nvPr/>
        </p:nvSpPr>
        <p:spPr bwMode="auto">
          <a:xfrm>
            <a:off x="1774826" y="2062163"/>
            <a:ext cx="2016125" cy="431800"/>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700">
              <a:latin typeface="Times New Roman" panose="02020603050405020304" pitchFamily="18" charset="0"/>
            </a:endParaRPr>
          </a:p>
        </p:txBody>
      </p:sp>
      <p:sp>
        <p:nvSpPr>
          <p:cNvPr id="409607" name="tower"/>
          <p:cNvSpPr>
            <a:spLocks noEditPoints="1" noChangeArrowheads="1"/>
          </p:cNvSpPr>
          <p:nvPr/>
        </p:nvSpPr>
        <p:spPr bwMode="auto">
          <a:xfrm>
            <a:off x="8759825" y="14843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09608" name="Picture 8" descr="MC900434865[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55913" y="15573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09" name="Line 9"/>
          <p:cNvSpPr>
            <a:spLocks noChangeShapeType="1"/>
          </p:cNvSpPr>
          <p:nvPr/>
        </p:nvSpPr>
        <p:spPr bwMode="auto">
          <a:xfrm flipH="1">
            <a:off x="3792538" y="2276475"/>
            <a:ext cx="46799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09610" name="Rectangle 10"/>
          <p:cNvSpPr>
            <a:spLocks noChangeArrowheads="1"/>
          </p:cNvSpPr>
          <p:nvPr/>
        </p:nvSpPr>
        <p:spPr bwMode="auto">
          <a:xfrm>
            <a:off x="2063750" y="2852739"/>
            <a:ext cx="7920038" cy="1368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30000"/>
              </a:spcBef>
              <a:buClr>
                <a:srgbClr val="CC0000"/>
              </a:buClr>
              <a:buSzPct val="75000"/>
              <a:buFont typeface="Wingdings" panose="05000000000000000000" pitchFamily="2" charset="2"/>
              <a:buChar char="n"/>
            </a:pPr>
            <a:r>
              <a:rPr lang="zh-CN" altLang="en-US" sz="2400"/>
              <a:t>如果是</a:t>
            </a:r>
            <a:r>
              <a:rPr lang="en-US" altLang="zh-CN" sz="2400"/>
              <a:t>SSL</a:t>
            </a:r>
            <a:r>
              <a:rPr lang="zh-CN" altLang="en-US" sz="2400"/>
              <a:t>的双向认证的话 ，那么服务器端会向客户端发送</a:t>
            </a:r>
            <a:r>
              <a:rPr lang="en-US" altLang="zh-CN" sz="2400"/>
              <a:t>client cert request </a:t>
            </a:r>
            <a:r>
              <a:rPr lang="zh-CN" altLang="en-US" sz="2400"/>
              <a:t>消息，</a:t>
            </a:r>
            <a:r>
              <a:rPr lang="zh-CN" altLang="en-US" sz="2400">
                <a:solidFill>
                  <a:srgbClr val="CC0000"/>
                </a:solidFill>
              </a:rPr>
              <a:t>索要客户端的证书</a:t>
            </a:r>
            <a:r>
              <a:rPr lang="zh-CN" altLang="en-US" sz="2400"/>
              <a:t>，证书中包含有</a:t>
            </a:r>
            <a:r>
              <a:rPr lang="en-US" altLang="zh-CN" sz="2400"/>
              <a:t>server</a:t>
            </a:r>
            <a:r>
              <a:rPr lang="zh-CN" altLang="en-US" sz="2400"/>
              <a:t>端支持的</a:t>
            </a:r>
            <a:r>
              <a:rPr lang="zh-CN" altLang="en-US" sz="2400">
                <a:solidFill>
                  <a:srgbClr val="CC0000"/>
                </a:solidFill>
              </a:rPr>
              <a:t>证书类型</a:t>
            </a:r>
            <a:r>
              <a:rPr lang="zh-CN" altLang="en-US" sz="2400"/>
              <a:t>，和所信任的所有证书发行机构</a:t>
            </a:r>
            <a:r>
              <a:rPr lang="en-US" altLang="zh-CN" sz="2400"/>
              <a:t>(CA(</a:t>
            </a:r>
            <a:r>
              <a:rPr lang="en-US" altLang="en-US" sz="2400"/>
              <a:t>Certificate</a:t>
            </a:r>
            <a:r>
              <a:rPr lang="en-US" altLang="zh-CN" sz="2400"/>
              <a:t> </a:t>
            </a:r>
            <a:r>
              <a:rPr lang="en-US" altLang="en-US" sz="2400"/>
              <a:t>Authority</a:t>
            </a:r>
            <a:r>
              <a:rPr lang="en-US" altLang="zh-CN" sz="2400"/>
              <a:t>))</a:t>
            </a:r>
            <a:r>
              <a:rPr lang="zh-CN" altLang="en-US" sz="2400"/>
              <a:t>列表。 </a:t>
            </a:r>
          </a:p>
        </p:txBody>
      </p:sp>
      <p:sp>
        <p:nvSpPr>
          <p:cNvPr id="409611" name="Rectangle 11"/>
          <p:cNvSpPr>
            <a:spLocks noChangeArrowheads="1"/>
          </p:cNvSpPr>
          <p:nvPr/>
        </p:nvSpPr>
        <p:spPr bwMode="auto">
          <a:xfrm>
            <a:off x="1919288" y="4652964"/>
            <a:ext cx="80645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客户端收到</a:t>
            </a:r>
            <a:r>
              <a:rPr lang="en-US" altLang="zh-CN" sz="2400">
                <a:solidFill>
                  <a:schemeClr val="bg2"/>
                </a:solidFill>
              </a:rPr>
              <a:t>Client Certificate Requst</a:t>
            </a:r>
            <a:r>
              <a:rPr lang="zh-CN" altLang="en-US" sz="2400"/>
              <a:t>报文将消息中的证书类型列表和可信任证书发行机构列表保存下来，可在后面发送客户端证书时候拿来</a:t>
            </a:r>
            <a:r>
              <a:rPr lang="zh-CN" altLang="en-US" sz="2400">
                <a:solidFill>
                  <a:srgbClr val="CC0000"/>
                </a:solidFill>
              </a:rPr>
              <a:t>筛选证书</a:t>
            </a:r>
            <a:r>
              <a:rPr lang="zh-CN" altLang="en-US" sz="2400"/>
              <a:t>用。 </a:t>
            </a:r>
          </a:p>
        </p:txBody>
      </p:sp>
      <p:sp>
        <p:nvSpPr>
          <p:cNvPr id="409612" name="Text Box 12"/>
          <p:cNvSpPr txBox="1">
            <a:spLocks noChangeArrowheads="1"/>
          </p:cNvSpPr>
          <p:nvPr/>
        </p:nvSpPr>
        <p:spPr bwMode="auto">
          <a:xfrm>
            <a:off x="3432176" y="1700214"/>
            <a:ext cx="50403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服务端向客户端索要证书</a:t>
            </a:r>
          </a:p>
        </p:txBody>
      </p:sp>
      <p:sp>
        <p:nvSpPr>
          <p:cNvPr id="22538" name="Text Box 13">
            <a:hlinkClick r:id="rId3"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09614" name="Rectangle 14"/>
          <p:cNvSpPr>
            <a:spLocks noChangeArrowheads="1"/>
          </p:cNvSpPr>
          <p:nvPr/>
        </p:nvSpPr>
        <p:spPr bwMode="auto">
          <a:xfrm>
            <a:off x="3935413" y="4076700"/>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solidFill>
                  <a:schemeClr val="bg2"/>
                </a:solidFill>
              </a:rPr>
              <a:t>Client Certificate Requst*</a:t>
            </a:r>
          </a:p>
        </p:txBody>
      </p:sp>
    </p:spTree>
    <p:extLst>
      <p:ext uri="{BB962C8B-B14F-4D97-AF65-F5344CB8AC3E}">
        <p14:creationId xmlns="" xmlns:p14="http://schemas.microsoft.com/office/powerpoint/2010/main" val="2858430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09614">
                                            <p:txEl>
                                              <p:pRg st="0" end="0"/>
                                            </p:txEl>
                                          </p:spTgt>
                                        </p:tgtEl>
                                      </p:cBhvr>
                                    </p:animEffect>
                                    <p:set>
                                      <p:cBhvr>
                                        <p:cTn id="7" dur="1" fill="hold">
                                          <p:stCondLst>
                                            <p:cond delay="499"/>
                                          </p:stCondLst>
                                        </p:cTn>
                                        <p:tgtEl>
                                          <p:spTgt spid="409614">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9605"/>
                                        </p:tgtEl>
                                        <p:attrNameLst>
                                          <p:attrName>style.visibility</p:attrName>
                                        </p:attrNameLst>
                                      </p:cBhvr>
                                      <p:to>
                                        <p:strVal val="visible"/>
                                      </p:to>
                                    </p:set>
                                    <p:anim calcmode="lin" valueType="num">
                                      <p:cBhvr additive="base">
                                        <p:cTn id="12" dur="500" fill="hold"/>
                                        <p:tgtEl>
                                          <p:spTgt spid="409605"/>
                                        </p:tgtEl>
                                        <p:attrNameLst>
                                          <p:attrName>ppt_x</p:attrName>
                                        </p:attrNameLst>
                                      </p:cBhvr>
                                      <p:tavLst>
                                        <p:tav tm="0">
                                          <p:val>
                                            <p:strVal val="0-#ppt_w/2"/>
                                          </p:val>
                                        </p:tav>
                                        <p:tav tm="100000">
                                          <p:val>
                                            <p:strVal val="#ppt_x"/>
                                          </p:val>
                                        </p:tav>
                                      </p:tavLst>
                                    </p:anim>
                                    <p:anim calcmode="lin" valueType="num">
                                      <p:cBhvr additive="base">
                                        <p:cTn id="13" dur="500" fill="hold"/>
                                        <p:tgtEl>
                                          <p:spTgt spid="40960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09606"/>
                                        </p:tgtEl>
                                        <p:attrNameLst>
                                          <p:attrName>style.visibility</p:attrName>
                                        </p:attrNameLst>
                                      </p:cBhvr>
                                      <p:to>
                                        <p:strVal val="visible"/>
                                      </p:to>
                                    </p:set>
                                    <p:anim calcmode="lin" valueType="num">
                                      <p:cBhvr additive="base">
                                        <p:cTn id="16" dur="500" fill="hold"/>
                                        <p:tgtEl>
                                          <p:spTgt spid="409606"/>
                                        </p:tgtEl>
                                        <p:attrNameLst>
                                          <p:attrName>ppt_x</p:attrName>
                                        </p:attrNameLst>
                                      </p:cBhvr>
                                      <p:tavLst>
                                        <p:tav tm="0">
                                          <p:val>
                                            <p:strVal val="0-#ppt_w/2"/>
                                          </p:val>
                                        </p:tav>
                                        <p:tav tm="100000">
                                          <p:val>
                                            <p:strVal val="#ppt_x"/>
                                          </p:val>
                                        </p:tav>
                                      </p:tavLst>
                                    </p:anim>
                                    <p:anim calcmode="lin" valueType="num">
                                      <p:cBhvr additive="base">
                                        <p:cTn id="17" dur="500" fill="hold"/>
                                        <p:tgtEl>
                                          <p:spTgt spid="409606"/>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09607"/>
                                        </p:tgtEl>
                                        <p:attrNameLst>
                                          <p:attrName>style.visibility</p:attrName>
                                        </p:attrNameLst>
                                      </p:cBhvr>
                                      <p:to>
                                        <p:strVal val="visible"/>
                                      </p:to>
                                    </p:set>
                                    <p:anim calcmode="lin" valueType="num">
                                      <p:cBhvr additive="base">
                                        <p:cTn id="20" dur="500" fill="hold"/>
                                        <p:tgtEl>
                                          <p:spTgt spid="409607"/>
                                        </p:tgtEl>
                                        <p:attrNameLst>
                                          <p:attrName>ppt_x</p:attrName>
                                        </p:attrNameLst>
                                      </p:cBhvr>
                                      <p:tavLst>
                                        <p:tav tm="0">
                                          <p:val>
                                            <p:strVal val="0-#ppt_w/2"/>
                                          </p:val>
                                        </p:tav>
                                        <p:tav tm="100000">
                                          <p:val>
                                            <p:strVal val="#ppt_x"/>
                                          </p:val>
                                        </p:tav>
                                      </p:tavLst>
                                    </p:anim>
                                    <p:anim calcmode="lin" valueType="num">
                                      <p:cBhvr additive="base">
                                        <p:cTn id="21" dur="500" fill="hold"/>
                                        <p:tgtEl>
                                          <p:spTgt spid="409607"/>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09608"/>
                                        </p:tgtEl>
                                        <p:attrNameLst>
                                          <p:attrName>style.visibility</p:attrName>
                                        </p:attrNameLst>
                                      </p:cBhvr>
                                      <p:to>
                                        <p:strVal val="visible"/>
                                      </p:to>
                                    </p:set>
                                    <p:anim calcmode="lin" valueType="num">
                                      <p:cBhvr additive="base">
                                        <p:cTn id="24" dur="500" fill="hold"/>
                                        <p:tgtEl>
                                          <p:spTgt spid="409608"/>
                                        </p:tgtEl>
                                        <p:attrNameLst>
                                          <p:attrName>ppt_x</p:attrName>
                                        </p:attrNameLst>
                                      </p:cBhvr>
                                      <p:tavLst>
                                        <p:tav tm="0">
                                          <p:val>
                                            <p:strVal val="0-#ppt_w/2"/>
                                          </p:val>
                                        </p:tav>
                                        <p:tav tm="100000">
                                          <p:val>
                                            <p:strVal val="#ppt_x"/>
                                          </p:val>
                                        </p:tav>
                                      </p:tavLst>
                                    </p:anim>
                                    <p:anim calcmode="lin" valueType="num">
                                      <p:cBhvr additive="base">
                                        <p:cTn id="25" dur="500" fill="hold"/>
                                        <p:tgtEl>
                                          <p:spTgt spid="40960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09609"/>
                                        </p:tgtEl>
                                        <p:attrNameLst>
                                          <p:attrName>style.visibility</p:attrName>
                                        </p:attrNameLst>
                                      </p:cBhvr>
                                      <p:to>
                                        <p:strVal val="visible"/>
                                      </p:to>
                                    </p:set>
                                    <p:anim calcmode="lin" valueType="num">
                                      <p:cBhvr additive="base">
                                        <p:cTn id="28" dur="500" fill="hold"/>
                                        <p:tgtEl>
                                          <p:spTgt spid="409609"/>
                                        </p:tgtEl>
                                        <p:attrNameLst>
                                          <p:attrName>ppt_x</p:attrName>
                                        </p:attrNameLst>
                                      </p:cBhvr>
                                      <p:tavLst>
                                        <p:tav tm="0">
                                          <p:val>
                                            <p:strVal val="0-#ppt_w/2"/>
                                          </p:val>
                                        </p:tav>
                                        <p:tav tm="100000">
                                          <p:val>
                                            <p:strVal val="#ppt_x"/>
                                          </p:val>
                                        </p:tav>
                                      </p:tavLst>
                                    </p:anim>
                                    <p:anim calcmode="lin" valueType="num">
                                      <p:cBhvr additive="base">
                                        <p:cTn id="29" dur="500" fill="hold"/>
                                        <p:tgtEl>
                                          <p:spTgt spid="40960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09612"/>
                                        </p:tgtEl>
                                        <p:attrNameLst>
                                          <p:attrName>style.visibility</p:attrName>
                                        </p:attrNameLst>
                                      </p:cBhvr>
                                      <p:to>
                                        <p:strVal val="visible"/>
                                      </p:to>
                                    </p:set>
                                    <p:anim calcmode="lin" valueType="num">
                                      <p:cBhvr additive="base">
                                        <p:cTn id="32" dur="500" fill="hold"/>
                                        <p:tgtEl>
                                          <p:spTgt spid="409612"/>
                                        </p:tgtEl>
                                        <p:attrNameLst>
                                          <p:attrName>ppt_x</p:attrName>
                                        </p:attrNameLst>
                                      </p:cBhvr>
                                      <p:tavLst>
                                        <p:tav tm="0">
                                          <p:val>
                                            <p:strVal val="0-#ppt_w/2"/>
                                          </p:val>
                                        </p:tav>
                                        <p:tav tm="100000">
                                          <p:val>
                                            <p:strVal val="#ppt_x"/>
                                          </p:val>
                                        </p:tav>
                                      </p:tavLst>
                                    </p:anim>
                                    <p:anim calcmode="lin" valueType="num">
                                      <p:cBhvr additive="base">
                                        <p:cTn id="33" dur="500" fill="hold"/>
                                        <p:tgtEl>
                                          <p:spTgt spid="40961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09610"/>
                                        </p:tgtEl>
                                        <p:attrNameLst>
                                          <p:attrName>style.visibility</p:attrName>
                                        </p:attrNameLst>
                                      </p:cBhvr>
                                      <p:to>
                                        <p:strVal val="visible"/>
                                      </p:to>
                                    </p:set>
                                    <p:animEffect transition="in" filter="blinds(horizontal)">
                                      <p:cBhvr>
                                        <p:cTn id="38" dur="500"/>
                                        <p:tgtEl>
                                          <p:spTgt spid="4096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09611"/>
                                        </p:tgtEl>
                                        <p:attrNameLst>
                                          <p:attrName>style.visibility</p:attrName>
                                        </p:attrNameLst>
                                      </p:cBhvr>
                                      <p:to>
                                        <p:strVal val="visible"/>
                                      </p:to>
                                    </p:set>
                                    <p:animEffect transition="in" filter="blinds(horizontal)">
                                      <p:cBhvr>
                                        <p:cTn id="43" dur="500"/>
                                        <p:tgtEl>
                                          <p:spTgt spid="409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5" grpId="0" animBg="1"/>
      <p:bldP spid="409606" grpId="0" animBg="1"/>
      <p:bldP spid="409607" grpId="0" animBg="1"/>
      <p:bldP spid="409609" grpId="0" animBg="1"/>
      <p:bldP spid="409610" grpId="0"/>
      <p:bldP spid="409611" grpId="0"/>
      <p:bldP spid="409612" grpId="0"/>
      <p:bldP spid="40961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8472489" y="1989139"/>
            <a:ext cx="2016125" cy="503237"/>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chemeClr val="bg2"/>
              </a:solidFill>
            </a:endParaRPr>
          </a:p>
          <a:p>
            <a:pPr eaLnBrk="1" hangingPunct="1"/>
            <a:r>
              <a:rPr lang="en-US" altLang="zh-CN"/>
              <a:t>Server Hello done</a:t>
            </a:r>
            <a:endParaRPr lang="en-US" altLang="zh-CN" sz="1400">
              <a:solidFill>
                <a:schemeClr val="bg2"/>
              </a:solidFill>
            </a:endParaRPr>
          </a:p>
          <a:p>
            <a:pPr eaLnBrk="1" hangingPunct="1"/>
            <a:endParaRPr lang="en-US" altLang="zh-CN" sz="1400">
              <a:solidFill>
                <a:schemeClr val="bg2"/>
              </a:solidFill>
            </a:endParaRPr>
          </a:p>
        </p:txBody>
      </p:sp>
      <p:sp>
        <p:nvSpPr>
          <p:cNvPr id="412675" name="Rectangle 3"/>
          <p:cNvSpPr>
            <a:spLocks noChangeArrowheads="1"/>
          </p:cNvSpPr>
          <p:nvPr/>
        </p:nvSpPr>
        <p:spPr bwMode="auto">
          <a:xfrm>
            <a:off x="1774826" y="2062163"/>
            <a:ext cx="2016125" cy="431800"/>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700">
              <a:latin typeface="Times New Roman" panose="02020603050405020304" pitchFamily="18" charset="0"/>
            </a:endParaRPr>
          </a:p>
        </p:txBody>
      </p:sp>
      <p:sp>
        <p:nvSpPr>
          <p:cNvPr id="412676" name="tower"/>
          <p:cNvSpPr>
            <a:spLocks noEditPoints="1" noChangeArrowheads="1"/>
          </p:cNvSpPr>
          <p:nvPr/>
        </p:nvSpPr>
        <p:spPr bwMode="auto">
          <a:xfrm>
            <a:off x="8759825" y="14843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2677" name="Picture 5" descr="MC900434865[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55913" y="15573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2678" name="Line 6"/>
          <p:cNvSpPr>
            <a:spLocks noChangeShapeType="1"/>
          </p:cNvSpPr>
          <p:nvPr/>
        </p:nvSpPr>
        <p:spPr bwMode="auto">
          <a:xfrm flipH="1">
            <a:off x="3792538" y="2276475"/>
            <a:ext cx="46799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12679" name="Rectangle 7"/>
          <p:cNvSpPr>
            <a:spLocks noChangeArrowheads="1"/>
          </p:cNvSpPr>
          <p:nvPr/>
        </p:nvSpPr>
        <p:spPr bwMode="auto">
          <a:xfrm>
            <a:off x="2063750" y="2852739"/>
            <a:ext cx="7920038" cy="1368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服务器端通知客户端这一步的握手消息发送完成。等待客户端确认。</a:t>
            </a:r>
          </a:p>
        </p:txBody>
      </p:sp>
      <p:sp>
        <p:nvSpPr>
          <p:cNvPr id="412682" name="Text Box 10"/>
          <p:cNvSpPr txBox="1">
            <a:spLocks noChangeArrowheads="1"/>
          </p:cNvSpPr>
          <p:nvPr/>
        </p:nvSpPr>
        <p:spPr bwMode="auto">
          <a:xfrm>
            <a:off x="3792538" y="1989139"/>
            <a:ext cx="5040312"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服务端通知客户端握手消息发送完成</a:t>
            </a:r>
          </a:p>
        </p:txBody>
      </p:sp>
      <p:sp>
        <p:nvSpPr>
          <p:cNvPr id="23561" name="Text Box 11">
            <a:hlinkClick r:id="rId3"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12685" name="Rectangle 13"/>
          <p:cNvSpPr>
            <a:spLocks noChangeArrowheads="1"/>
          </p:cNvSpPr>
          <p:nvPr/>
        </p:nvSpPr>
        <p:spPr bwMode="auto">
          <a:xfrm>
            <a:off x="4008438" y="3716338"/>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t>Server Hello done</a:t>
            </a:r>
          </a:p>
        </p:txBody>
      </p:sp>
    </p:spTree>
    <p:extLst>
      <p:ext uri="{BB962C8B-B14F-4D97-AF65-F5344CB8AC3E}">
        <p14:creationId xmlns="" xmlns:p14="http://schemas.microsoft.com/office/powerpoint/2010/main" val="15676465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12685">
                                            <p:txEl>
                                              <p:pRg st="0" end="0"/>
                                            </p:txEl>
                                          </p:spTgt>
                                        </p:tgtEl>
                                      </p:cBhvr>
                                    </p:animEffect>
                                    <p:set>
                                      <p:cBhvr>
                                        <p:cTn id="7" dur="1" fill="hold">
                                          <p:stCondLst>
                                            <p:cond delay="499"/>
                                          </p:stCondLst>
                                        </p:cTn>
                                        <p:tgtEl>
                                          <p:spTgt spid="412685">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2674"/>
                                        </p:tgtEl>
                                        <p:attrNameLst>
                                          <p:attrName>style.visibility</p:attrName>
                                        </p:attrNameLst>
                                      </p:cBhvr>
                                      <p:to>
                                        <p:strVal val="visible"/>
                                      </p:to>
                                    </p:set>
                                    <p:anim calcmode="lin" valueType="num">
                                      <p:cBhvr additive="base">
                                        <p:cTn id="12" dur="500" fill="hold"/>
                                        <p:tgtEl>
                                          <p:spTgt spid="412674"/>
                                        </p:tgtEl>
                                        <p:attrNameLst>
                                          <p:attrName>ppt_x</p:attrName>
                                        </p:attrNameLst>
                                      </p:cBhvr>
                                      <p:tavLst>
                                        <p:tav tm="0">
                                          <p:val>
                                            <p:strVal val="0-#ppt_w/2"/>
                                          </p:val>
                                        </p:tav>
                                        <p:tav tm="100000">
                                          <p:val>
                                            <p:strVal val="#ppt_x"/>
                                          </p:val>
                                        </p:tav>
                                      </p:tavLst>
                                    </p:anim>
                                    <p:anim calcmode="lin" valueType="num">
                                      <p:cBhvr additive="base">
                                        <p:cTn id="13" dur="500" fill="hold"/>
                                        <p:tgtEl>
                                          <p:spTgt spid="41267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12675"/>
                                        </p:tgtEl>
                                        <p:attrNameLst>
                                          <p:attrName>style.visibility</p:attrName>
                                        </p:attrNameLst>
                                      </p:cBhvr>
                                      <p:to>
                                        <p:strVal val="visible"/>
                                      </p:to>
                                    </p:set>
                                    <p:anim calcmode="lin" valueType="num">
                                      <p:cBhvr additive="base">
                                        <p:cTn id="16" dur="500" fill="hold"/>
                                        <p:tgtEl>
                                          <p:spTgt spid="412675"/>
                                        </p:tgtEl>
                                        <p:attrNameLst>
                                          <p:attrName>ppt_x</p:attrName>
                                        </p:attrNameLst>
                                      </p:cBhvr>
                                      <p:tavLst>
                                        <p:tav tm="0">
                                          <p:val>
                                            <p:strVal val="0-#ppt_w/2"/>
                                          </p:val>
                                        </p:tav>
                                        <p:tav tm="100000">
                                          <p:val>
                                            <p:strVal val="#ppt_x"/>
                                          </p:val>
                                        </p:tav>
                                      </p:tavLst>
                                    </p:anim>
                                    <p:anim calcmode="lin" valueType="num">
                                      <p:cBhvr additive="base">
                                        <p:cTn id="17" dur="500" fill="hold"/>
                                        <p:tgtEl>
                                          <p:spTgt spid="412675"/>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12676"/>
                                        </p:tgtEl>
                                        <p:attrNameLst>
                                          <p:attrName>style.visibility</p:attrName>
                                        </p:attrNameLst>
                                      </p:cBhvr>
                                      <p:to>
                                        <p:strVal val="visible"/>
                                      </p:to>
                                    </p:set>
                                    <p:anim calcmode="lin" valueType="num">
                                      <p:cBhvr additive="base">
                                        <p:cTn id="20" dur="500" fill="hold"/>
                                        <p:tgtEl>
                                          <p:spTgt spid="412676"/>
                                        </p:tgtEl>
                                        <p:attrNameLst>
                                          <p:attrName>ppt_x</p:attrName>
                                        </p:attrNameLst>
                                      </p:cBhvr>
                                      <p:tavLst>
                                        <p:tav tm="0">
                                          <p:val>
                                            <p:strVal val="0-#ppt_w/2"/>
                                          </p:val>
                                        </p:tav>
                                        <p:tav tm="100000">
                                          <p:val>
                                            <p:strVal val="#ppt_x"/>
                                          </p:val>
                                        </p:tav>
                                      </p:tavLst>
                                    </p:anim>
                                    <p:anim calcmode="lin" valueType="num">
                                      <p:cBhvr additive="base">
                                        <p:cTn id="21" dur="500" fill="hold"/>
                                        <p:tgtEl>
                                          <p:spTgt spid="412676"/>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12677"/>
                                        </p:tgtEl>
                                        <p:attrNameLst>
                                          <p:attrName>style.visibility</p:attrName>
                                        </p:attrNameLst>
                                      </p:cBhvr>
                                      <p:to>
                                        <p:strVal val="visible"/>
                                      </p:to>
                                    </p:set>
                                    <p:anim calcmode="lin" valueType="num">
                                      <p:cBhvr additive="base">
                                        <p:cTn id="24" dur="500" fill="hold"/>
                                        <p:tgtEl>
                                          <p:spTgt spid="412677"/>
                                        </p:tgtEl>
                                        <p:attrNameLst>
                                          <p:attrName>ppt_x</p:attrName>
                                        </p:attrNameLst>
                                      </p:cBhvr>
                                      <p:tavLst>
                                        <p:tav tm="0">
                                          <p:val>
                                            <p:strVal val="0-#ppt_w/2"/>
                                          </p:val>
                                        </p:tav>
                                        <p:tav tm="100000">
                                          <p:val>
                                            <p:strVal val="#ppt_x"/>
                                          </p:val>
                                        </p:tav>
                                      </p:tavLst>
                                    </p:anim>
                                    <p:anim calcmode="lin" valueType="num">
                                      <p:cBhvr additive="base">
                                        <p:cTn id="25" dur="500" fill="hold"/>
                                        <p:tgtEl>
                                          <p:spTgt spid="41267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12678"/>
                                        </p:tgtEl>
                                        <p:attrNameLst>
                                          <p:attrName>style.visibility</p:attrName>
                                        </p:attrNameLst>
                                      </p:cBhvr>
                                      <p:to>
                                        <p:strVal val="visible"/>
                                      </p:to>
                                    </p:set>
                                    <p:anim calcmode="lin" valueType="num">
                                      <p:cBhvr additive="base">
                                        <p:cTn id="28" dur="500" fill="hold"/>
                                        <p:tgtEl>
                                          <p:spTgt spid="412678"/>
                                        </p:tgtEl>
                                        <p:attrNameLst>
                                          <p:attrName>ppt_x</p:attrName>
                                        </p:attrNameLst>
                                      </p:cBhvr>
                                      <p:tavLst>
                                        <p:tav tm="0">
                                          <p:val>
                                            <p:strVal val="0-#ppt_w/2"/>
                                          </p:val>
                                        </p:tav>
                                        <p:tav tm="100000">
                                          <p:val>
                                            <p:strVal val="#ppt_x"/>
                                          </p:val>
                                        </p:tav>
                                      </p:tavLst>
                                    </p:anim>
                                    <p:anim calcmode="lin" valueType="num">
                                      <p:cBhvr additive="base">
                                        <p:cTn id="29" dur="500" fill="hold"/>
                                        <p:tgtEl>
                                          <p:spTgt spid="41267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12682"/>
                                        </p:tgtEl>
                                        <p:attrNameLst>
                                          <p:attrName>style.visibility</p:attrName>
                                        </p:attrNameLst>
                                      </p:cBhvr>
                                      <p:to>
                                        <p:strVal val="visible"/>
                                      </p:to>
                                    </p:set>
                                    <p:anim calcmode="lin" valueType="num">
                                      <p:cBhvr additive="base">
                                        <p:cTn id="32" dur="500" fill="hold"/>
                                        <p:tgtEl>
                                          <p:spTgt spid="412682"/>
                                        </p:tgtEl>
                                        <p:attrNameLst>
                                          <p:attrName>ppt_x</p:attrName>
                                        </p:attrNameLst>
                                      </p:cBhvr>
                                      <p:tavLst>
                                        <p:tav tm="0">
                                          <p:val>
                                            <p:strVal val="0-#ppt_w/2"/>
                                          </p:val>
                                        </p:tav>
                                        <p:tav tm="100000">
                                          <p:val>
                                            <p:strVal val="#ppt_x"/>
                                          </p:val>
                                        </p:tav>
                                      </p:tavLst>
                                    </p:anim>
                                    <p:anim calcmode="lin" valueType="num">
                                      <p:cBhvr additive="base">
                                        <p:cTn id="33" dur="500" fill="hold"/>
                                        <p:tgtEl>
                                          <p:spTgt spid="41268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2679"/>
                                        </p:tgtEl>
                                        <p:attrNameLst>
                                          <p:attrName>style.visibility</p:attrName>
                                        </p:attrNameLst>
                                      </p:cBhvr>
                                      <p:to>
                                        <p:strVal val="visible"/>
                                      </p:to>
                                    </p:set>
                                    <p:animEffect transition="in" filter="blinds(horizontal)">
                                      <p:cBhvr>
                                        <p:cTn id="38" dur="500"/>
                                        <p:tgtEl>
                                          <p:spTgt spid="41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animBg="1"/>
      <p:bldP spid="412675" grpId="0" animBg="1"/>
      <p:bldP spid="412676" grpId="0" animBg="1"/>
      <p:bldP spid="412678" grpId="0" animBg="1"/>
      <p:bldP spid="412679" grpId="0"/>
      <p:bldP spid="412682" grpId="0"/>
      <p:bldP spid="41268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8472489" y="1989139"/>
            <a:ext cx="2016125" cy="503237"/>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chemeClr val="bg2"/>
              </a:solidFill>
            </a:endParaRPr>
          </a:p>
          <a:p>
            <a:pPr eaLnBrk="1" hangingPunct="1"/>
            <a:endParaRPr lang="en-US" altLang="zh-CN" sz="1400">
              <a:solidFill>
                <a:schemeClr val="bg2"/>
              </a:solidFill>
            </a:endParaRPr>
          </a:p>
          <a:p>
            <a:pPr eaLnBrk="1" hangingPunct="1"/>
            <a:endParaRPr lang="en-US" altLang="zh-CN" sz="1400">
              <a:solidFill>
                <a:schemeClr val="bg2"/>
              </a:solidFill>
            </a:endParaRPr>
          </a:p>
        </p:txBody>
      </p:sp>
      <p:sp>
        <p:nvSpPr>
          <p:cNvPr id="413699" name="Rectangle 3"/>
          <p:cNvSpPr>
            <a:spLocks noChangeArrowheads="1"/>
          </p:cNvSpPr>
          <p:nvPr/>
        </p:nvSpPr>
        <p:spPr bwMode="auto">
          <a:xfrm>
            <a:off x="1774826" y="2062163"/>
            <a:ext cx="2016125"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endParaRPr lang="en-US" altLang="zh-CN">
              <a:solidFill>
                <a:schemeClr val="bg2"/>
              </a:solidFill>
            </a:endParaRPr>
          </a:p>
          <a:p>
            <a:pPr eaLnBrk="1" hangingPunct="1">
              <a:lnSpc>
                <a:spcPct val="85000"/>
              </a:lnSpc>
            </a:pPr>
            <a:r>
              <a:rPr lang="en-US" altLang="zh-CN">
                <a:solidFill>
                  <a:schemeClr val="bg2"/>
                </a:solidFill>
              </a:rPr>
              <a:t>*Client Certificate</a:t>
            </a:r>
          </a:p>
          <a:p>
            <a:pPr eaLnBrk="1" hangingPunct="1"/>
            <a:endParaRPr lang="en-US" altLang="zh-CN" sz="1700">
              <a:latin typeface="Times New Roman" panose="02020603050405020304" pitchFamily="18" charset="0"/>
            </a:endParaRPr>
          </a:p>
        </p:txBody>
      </p:sp>
      <p:sp>
        <p:nvSpPr>
          <p:cNvPr id="413700" name="tower"/>
          <p:cNvSpPr>
            <a:spLocks noEditPoints="1" noChangeArrowheads="1"/>
          </p:cNvSpPr>
          <p:nvPr/>
        </p:nvSpPr>
        <p:spPr bwMode="auto">
          <a:xfrm>
            <a:off x="8759825" y="14843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3701" name="Picture 5" descr="MC900434865[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55913" y="15573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3702" name="Line 6"/>
          <p:cNvSpPr>
            <a:spLocks noChangeShapeType="1"/>
          </p:cNvSpPr>
          <p:nvPr/>
        </p:nvSpPr>
        <p:spPr bwMode="auto">
          <a:xfrm>
            <a:off x="3792538" y="2276475"/>
            <a:ext cx="460851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13703" name="Rectangle 7"/>
          <p:cNvSpPr>
            <a:spLocks noChangeArrowheads="1"/>
          </p:cNvSpPr>
          <p:nvPr/>
        </p:nvSpPr>
        <p:spPr bwMode="auto">
          <a:xfrm>
            <a:off x="2063750" y="2852739"/>
            <a:ext cx="7920038" cy="1368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客户端从之前收到</a:t>
            </a:r>
            <a:r>
              <a:rPr lang="en-US" altLang="zh-CN" sz="2400"/>
              <a:t>server </a:t>
            </a:r>
            <a:r>
              <a:rPr lang="zh-CN" altLang="en-US" sz="2400"/>
              <a:t>端发的 </a:t>
            </a:r>
            <a:r>
              <a:rPr lang="en-US" altLang="zh-CN" sz="2400"/>
              <a:t>cert request </a:t>
            </a:r>
            <a:r>
              <a:rPr lang="zh-CN" altLang="en-US" sz="2400"/>
              <a:t>消息中的支持的证书类型列表和信任的根 </a:t>
            </a:r>
            <a:r>
              <a:rPr lang="en-US" altLang="zh-CN" sz="2400"/>
              <a:t>CA (Certificate Authentication)</a:t>
            </a:r>
            <a:r>
              <a:rPr lang="zh-CN" altLang="en-US" sz="2400"/>
              <a:t>列表中选择满足条件的第一个证书发送给服务器。</a:t>
            </a:r>
          </a:p>
        </p:txBody>
      </p:sp>
      <p:sp>
        <p:nvSpPr>
          <p:cNvPr id="413705" name="Text Box 9"/>
          <p:cNvSpPr txBox="1">
            <a:spLocks noChangeArrowheads="1"/>
          </p:cNvSpPr>
          <p:nvPr/>
        </p:nvSpPr>
        <p:spPr bwMode="auto">
          <a:xfrm>
            <a:off x="3575051" y="1989139"/>
            <a:ext cx="50403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客户端向服务器端发送自己的证书</a:t>
            </a:r>
          </a:p>
        </p:txBody>
      </p:sp>
      <p:sp>
        <p:nvSpPr>
          <p:cNvPr id="413706" name="Rectangle 10"/>
          <p:cNvSpPr>
            <a:spLocks noChangeArrowheads="1"/>
          </p:cNvSpPr>
          <p:nvPr/>
        </p:nvSpPr>
        <p:spPr bwMode="auto">
          <a:xfrm>
            <a:off x="2279650" y="4941889"/>
            <a:ext cx="7920038" cy="1368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服务器端会缓存客户端的公钥。</a:t>
            </a:r>
          </a:p>
        </p:txBody>
      </p:sp>
      <p:sp>
        <p:nvSpPr>
          <p:cNvPr id="24586" name="Text Box 13">
            <a:hlinkClick r:id="rId3"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13710" name="Rectangle 14"/>
          <p:cNvSpPr>
            <a:spLocks noChangeArrowheads="1"/>
          </p:cNvSpPr>
          <p:nvPr/>
        </p:nvSpPr>
        <p:spPr bwMode="auto">
          <a:xfrm>
            <a:off x="3935413" y="4076700"/>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solidFill>
                  <a:schemeClr val="bg2"/>
                </a:solidFill>
              </a:rPr>
              <a:t>*Client Certificate</a:t>
            </a:r>
          </a:p>
        </p:txBody>
      </p:sp>
    </p:spTree>
    <p:extLst>
      <p:ext uri="{BB962C8B-B14F-4D97-AF65-F5344CB8AC3E}">
        <p14:creationId xmlns="" xmlns:p14="http://schemas.microsoft.com/office/powerpoint/2010/main" val="18291094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13710">
                                            <p:txEl>
                                              <p:pRg st="0" end="0"/>
                                            </p:txEl>
                                          </p:spTgt>
                                        </p:tgtEl>
                                      </p:cBhvr>
                                    </p:animEffect>
                                    <p:set>
                                      <p:cBhvr>
                                        <p:cTn id="7" dur="1" fill="hold">
                                          <p:stCondLst>
                                            <p:cond delay="499"/>
                                          </p:stCondLst>
                                        </p:cTn>
                                        <p:tgtEl>
                                          <p:spTgt spid="413710">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3698"/>
                                        </p:tgtEl>
                                        <p:attrNameLst>
                                          <p:attrName>style.visibility</p:attrName>
                                        </p:attrNameLst>
                                      </p:cBhvr>
                                      <p:to>
                                        <p:strVal val="visible"/>
                                      </p:to>
                                    </p:set>
                                    <p:anim calcmode="lin" valueType="num">
                                      <p:cBhvr additive="base">
                                        <p:cTn id="12" dur="500" fill="hold"/>
                                        <p:tgtEl>
                                          <p:spTgt spid="413698"/>
                                        </p:tgtEl>
                                        <p:attrNameLst>
                                          <p:attrName>ppt_x</p:attrName>
                                        </p:attrNameLst>
                                      </p:cBhvr>
                                      <p:tavLst>
                                        <p:tav tm="0">
                                          <p:val>
                                            <p:strVal val="0-#ppt_w/2"/>
                                          </p:val>
                                        </p:tav>
                                        <p:tav tm="100000">
                                          <p:val>
                                            <p:strVal val="#ppt_x"/>
                                          </p:val>
                                        </p:tav>
                                      </p:tavLst>
                                    </p:anim>
                                    <p:anim calcmode="lin" valueType="num">
                                      <p:cBhvr additive="base">
                                        <p:cTn id="13" dur="500" fill="hold"/>
                                        <p:tgtEl>
                                          <p:spTgt spid="41369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13699"/>
                                        </p:tgtEl>
                                        <p:attrNameLst>
                                          <p:attrName>style.visibility</p:attrName>
                                        </p:attrNameLst>
                                      </p:cBhvr>
                                      <p:to>
                                        <p:strVal val="visible"/>
                                      </p:to>
                                    </p:set>
                                    <p:anim calcmode="lin" valueType="num">
                                      <p:cBhvr additive="base">
                                        <p:cTn id="16" dur="500" fill="hold"/>
                                        <p:tgtEl>
                                          <p:spTgt spid="413699"/>
                                        </p:tgtEl>
                                        <p:attrNameLst>
                                          <p:attrName>ppt_x</p:attrName>
                                        </p:attrNameLst>
                                      </p:cBhvr>
                                      <p:tavLst>
                                        <p:tav tm="0">
                                          <p:val>
                                            <p:strVal val="0-#ppt_w/2"/>
                                          </p:val>
                                        </p:tav>
                                        <p:tav tm="100000">
                                          <p:val>
                                            <p:strVal val="#ppt_x"/>
                                          </p:val>
                                        </p:tav>
                                      </p:tavLst>
                                    </p:anim>
                                    <p:anim calcmode="lin" valueType="num">
                                      <p:cBhvr additive="base">
                                        <p:cTn id="17" dur="500" fill="hold"/>
                                        <p:tgtEl>
                                          <p:spTgt spid="41369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13700"/>
                                        </p:tgtEl>
                                        <p:attrNameLst>
                                          <p:attrName>style.visibility</p:attrName>
                                        </p:attrNameLst>
                                      </p:cBhvr>
                                      <p:to>
                                        <p:strVal val="visible"/>
                                      </p:to>
                                    </p:set>
                                    <p:anim calcmode="lin" valueType="num">
                                      <p:cBhvr additive="base">
                                        <p:cTn id="20" dur="500" fill="hold"/>
                                        <p:tgtEl>
                                          <p:spTgt spid="413700"/>
                                        </p:tgtEl>
                                        <p:attrNameLst>
                                          <p:attrName>ppt_x</p:attrName>
                                        </p:attrNameLst>
                                      </p:cBhvr>
                                      <p:tavLst>
                                        <p:tav tm="0">
                                          <p:val>
                                            <p:strVal val="0-#ppt_w/2"/>
                                          </p:val>
                                        </p:tav>
                                        <p:tav tm="100000">
                                          <p:val>
                                            <p:strVal val="#ppt_x"/>
                                          </p:val>
                                        </p:tav>
                                      </p:tavLst>
                                    </p:anim>
                                    <p:anim calcmode="lin" valueType="num">
                                      <p:cBhvr additive="base">
                                        <p:cTn id="21" dur="500" fill="hold"/>
                                        <p:tgtEl>
                                          <p:spTgt spid="41370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13701"/>
                                        </p:tgtEl>
                                        <p:attrNameLst>
                                          <p:attrName>style.visibility</p:attrName>
                                        </p:attrNameLst>
                                      </p:cBhvr>
                                      <p:to>
                                        <p:strVal val="visible"/>
                                      </p:to>
                                    </p:set>
                                    <p:anim calcmode="lin" valueType="num">
                                      <p:cBhvr additive="base">
                                        <p:cTn id="24" dur="500" fill="hold"/>
                                        <p:tgtEl>
                                          <p:spTgt spid="413701"/>
                                        </p:tgtEl>
                                        <p:attrNameLst>
                                          <p:attrName>ppt_x</p:attrName>
                                        </p:attrNameLst>
                                      </p:cBhvr>
                                      <p:tavLst>
                                        <p:tav tm="0">
                                          <p:val>
                                            <p:strVal val="0-#ppt_w/2"/>
                                          </p:val>
                                        </p:tav>
                                        <p:tav tm="100000">
                                          <p:val>
                                            <p:strVal val="#ppt_x"/>
                                          </p:val>
                                        </p:tav>
                                      </p:tavLst>
                                    </p:anim>
                                    <p:anim calcmode="lin" valueType="num">
                                      <p:cBhvr additive="base">
                                        <p:cTn id="25" dur="500" fill="hold"/>
                                        <p:tgtEl>
                                          <p:spTgt spid="413701"/>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13702"/>
                                        </p:tgtEl>
                                        <p:attrNameLst>
                                          <p:attrName>style.visibility</p:attrName>
                                        </p:attrNameLst>
                                      </p:cBhvr>
                                      <p:to>
                                        <p:strVal val="visible"/>
                                      </p:to>
                                    </p:set>
                                    <p:anim calcmode="lin" valueType="num">
                                      <p:cBhvr additive="base">
                                        <p:cTn id="28" dur="500" fill="hold"/>
                                        <p:tgtEl>
                                          <p:spTgt spid="413702"/>
                                        </p:tgtEl>
                                        <p:attrNameLst>
                                          <p:attrName>ppt_x</p:attrName>
                                        </p:attrNameLst>
                                      </p:cBhvr>
                                      <p:tavLst>
                                        <p:tav tm="0">
                                          <p:val>
                                            <p:strVal val="0-#ppt_w/2"/>
                                          </p:val>
                                        </p:tav>
                                        <p:tav tm="100000">
                                          <p:val>
                                            <p:strVal val="#ppt_x"/>
                                          </p:val>
                                        </p:tav>
                                      </p:tavLst>
                                    </p:anim>
                                    <p:anim calcmode="lin" valueType="num">
                                      <p:cBhvr additive="base">
                                        <p:cTn id="29" dur="500" fill="hold"/>
                                        <p:tgtEl>
                                          <p:spTgt spid="413702"/>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13705"/>
                                        </p:tgtEl>
                                        <p:attrNameLst>
                                          <p:attrName>style.visibility</p:attrName>
                                        </p:attrNameLst>
                                      </p:cBhvr>
                                      <p:to>
                                        <p:strVal val="visible"/>
                                      </p:to>
                                    </p:set>
                                    <p:anim calcmode="lin" valueType="num">
                                      <p:cBhvr additive="base">
                                        <p:cTn id="32" dur="500" fill="hold"/>
                                        <p:tgtEl>
                                          <p:spTgt spid="413705"/>
                                        </p:tgtEl>
                                        <p:attrNameLst>
                                          <p:attrName>ppt_x</p:attrName>
                                        </p:attrNameLst>
                                      </p:cBhvr>
                                      <p:tavLst>
                                        <p:tav tm="0">
                                          <p:val>
                                            <p:strVal val="0-#ppt_w/2"/>
                                          </p:val>
                                        </p:tav>
                                        <p:tav tm="100000">
                                          <p:val>
                                            <p:strVal val="#ppt_x"/>
                                          </p:val>
                                        </p:tav>
                                      </p:tavLst>
                                    </p:anim>
                                    <p:anim calcmode="lin" valueType="num">
                                      <p:cBhvr additive="base">
                                        <p:cTn id="33" dur="500" fill="hold"/>
                                        <p:tgtEl>
                                          <p:spTgt spid="413705"/>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3703"/>
                                        </p:tgtEl>
                                        <p:attrNameLst>
                                          <p:attrName>style.visibility</p:attrName>
                                        </p:attrNameLst>
                                      </p:cBhvr>
                                      <p:to>
                                        <p:strVal val="visible"/>
                                      </p:to>
                                    </p:set>
                                    <p:animEffect transition="in" filter="blinds(horizontal)">
                                      <p:cBhvr>
                                        <p:cTn id="38" dur="500"/>
                                        <p:tgtEl>
                                          <p:spTgt spid="41370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13706"/>
                                        </p:tgtEl>
                                        <p:attrNameLst>
                                          <p:attrName>style.visibility</p:attrName>
                                        </p:attrNameLst>
                                      </p:cBhvr>
                                      <p:to>
                                        <p:strVal val="visible"/>
                                      </p:to>
                                    </p:set>
                                    <p:animEffect transition="in" filter="blinds(horizontal)">
                                      <p:cBhvr>
                                        <p:cTn id="43" dur="500"/>
                                        <p:tgtEl>
                                          <p:spTgt spid="413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00" grpId="0" animBg="1"/>
      <p:bldP spid="413702" grpId="0" animBg="1"/>
      <p:bldP spid="413703" grpId="0"/>
      <p:bldP spid="413705" grpId="0"/>
      <p:bldP spid="413706" grpId="0"/>
      <p:bldP spid="41371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8472489" y="1989139"/>
            <a:ext cx="2016125" cy="503237"/>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chemeClr val="bg2"/>
              </a:solidFill>
            </a:endParaRPr>
          </a:p>
          <a:p>
            <a:pPr eaLnBrk="1" hangingPunct="1"/>
            <a:endParaRPr lang="en-US" altLang="zh-CN" sz="1400">
              <a:solidFill>
                <a:schemeClr val="bg2"/>
              </a:solidFill>
            </a:endParaRPr>
          </a:p>
          <a:p>
            <a:pPr eaLnBrk="1" hangingPunct="1"/>
            <a:endParaRPr lang="en-US" altLang="zh-CN" sz="1400">
              <a:solidFill>
                <a:schemeClr val="bg2"/>
              </a:solidFill>
            </a:endParaRPr>
          </a:p>
        </p:txBody>
      </p:sp>
      <p:sp>
        <p:nvSpPr>
          <p:cNvPr id="415747" name="Rectangle 3"/>
          <p:cNvSpPr>
            <a:spLocks noChangeArrowheads="1"/>
          </p:cNvSpPr>
          <p:nvPr/>
        </p:nvSpPr>
        <p:spPr bwMode="auto">
          <a:xfrm>
            <a:off x="1774826" y="2062163"/>
            <a:ext cx="2016125"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chemeClr val="bg2"/>
              </a:solidFill>
            </a:endParaRPr>
          </a:p>
          <a:p>
            <a:pPr eaLnBrk="1" hangingPunct="1"/>
            <a:r>
              <a:rPr lang="en-US" altLang="zh-CN"/>
              <a:t>Client Key Exchang</a:t>
            </a:r>
            <a:endParaRPr lang="en-US" altLang="zh-CN">
              <a:solidFill>
                <a:schemeClr val="bg2"/>
              </a:solidFill>
            </a:endParaRPr>
          </a:p>
          <a:p>
            <a:pPr eaLnBrk="1" hangingPunct="1"/>
            <a:endParaRPr lang="en-US" altLang="zh-CN" sz="1700">
              <a:latin typeface="Times New Roman" panose="02020603050405020304" pitchFamily="18" charset="0"/>
            </a:endParaRPr>
          </a:p>
        </p:txBody>
      </p:sp>
      <p:sp>
        <p:nvSpPr>
          <p:cNvPr id="415748" name="tower"/>
          <p:cNvSpPr>
            <a:spLocks noEditPoints="1" noChangeArrowheads="1"/>
          </p:cNvSpPr>
          <p:nvPr/>
        </p:nvSpPr>
        <p:spPr bwMode="auto">
          <a:xfrm>
            <a:off x="8759825" y="14843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5749" name="Picture 5" descr="MC900434865[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55913" y="15573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5750" name="Line 6"/>
          <p:cNvSpPr>
            <a:spLocks noChangeShapeType="1"/>
          </p:cNvSpPr>
          <p:nvPr/>
        </p:nvSpPr>
        <p:spPr bwMode="auto">
          <a:xfrm>
            <a:off x="3863976" y="2276475"/>
            <a:ext cx="460851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15751" name="Rectangle 7"/>
          <p:cNvSpPr>
            <a:spLocks noChangeArrowheads="1"/>
          </p:cNvSpPr>
          <p:nvPr/>
        </p:nvSpPr>
        <p:spPr bwMode="auto">
          <a:xfrm>
            <a:off x="2063750" y="2852738"/>
            <a:ext cx="7920038"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若为</a:t>
            </a:r>
            <a:r>
              <a:rPr lang="en-US" altLang="zh-CN" sz="2400"/>
              <a:t>RSA</a:t>
            </a:r>
            <a:r>
              <a:rPr lang="zh-CN" altLang="en-US" sz="2400"/>
              <a:t>加密，客户端则产生一个 </a:t>
            </a:r>
            <a:r>
              <a:rPr lang="en-US" altLang="zh-CN" sz="2400"/>
              <a:t>48 </a:t>
            </a:r>
            <a:r>
              <a:rPr lang="zh-CN" altLang="en-US" sz="2400"/>
              <a:t>位随机数作为 </a:t>
            </a:r>
            <a:r>
              <a:rPr lang="en-US" altLang="zh-CN" sz="2400"/>
              <a:t>pre-master(</a:t>
            </a:r>
            <a:r>
              <a:rPr lang="zh-CN" altLang="en-US" sz="2400"/>
              <a:t>预主密钥</a:t>
            </a:r>
            <a:r>
              <a:rPr lang="en-US" altLang="zh-CN" sz="2400"/>
              <a:t>) </a:t>
            </a:r>
            <a:r>
              <a:rPr lang="zh-CN" altLang="en-US" sz="2400"/>
              <a:t>并用服务器公钥加密后发出去。 </a:t>
            </a:r>
          </a:p>
        </p:txBody>
      </p:sp>
      <p:sp>
        <p:nvSpPr>
          <p:cNvPr id="415752" name="Text Box 8"/>
          <p:cNvSpPr txBox="1">
            <a:spLocks noChangeArrowheads="1"/>
          </p:cNvSpPr>
          <p:nvPr/>
        </p:nvSpPr>
        <p:spPr bwMode="auto">
          <a:xfrm>
            <a:off x="3575051" y="1989139"/>
            <a:ext cx="50403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客户端向服务器端发送一个</a:t>
            </a:r>
            <a:r>
              <a:rPr lang="en-US" altLang="zh-CN" sz="1200"/>
              <a:t>48</a:t>
            </a:r>
            <a:r>
              <a:rPr lang="zh-CN" altLang="en-US" sz="1200"/>
              <a:t>位的预主密钥</a:t>
            </a:r>
          </a:p>
        </p:txBody>
      </p:sp>
      <p:sp>
        <p:nvSpPr>
          <p:cNvPr id="415753" name="Rectangle 9"/>
          <p:cNvSpPr>
            <a:spLocks noChangeArrowheads="1"/>
          </p:cNvSpPr>
          <p:nvPr/>
        </p:nvSpPr>
        <p:spPr bwMode="auto">
          <a:xfrm>
            <a:off x="2279650" y="4941889"/>
            <a:ext cx="7920038" cy="1368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服务器端缓存预主密钥。</a:t>
            </a:r>
          </a:p>
        </p:txBody>
      </p:sp>
      <p:sp>
        <p:nvSpPr>
          <p:cNvPr id="25610" name="Text Box 10">
            <a:hlinkClick r:id="rId3"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15755" name="Rectangle 11"/>
          <p:cNvSpPr>
            <a:spLocks noChangeArrowheads="1"/>
          </p:cNvSpPr>
          <p:nvPr/>
        </p:nvSpPr>
        <p:spPr bwMode="auto">
          <a:xfrm>
            <a:off x="3935413" y="4076700"/>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t>Client Key Exchang</a:t>
            </a:r>
          </a:p>
        </p:txBody>
      </p:sp>
    </p:spTree>
    <p:extLst>
      <p:ext uri="{BB962C8B-B14F-4D97-AF65-F5344CB8AC3E}">
        <p14:creationId xmlns="" xmlns:p14="http://schemas.microsoft.com/office/powerpoint/2010/main" val="3687350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15755">
                                            <p:txEl>
                                              <p:pRg st="0" end="0"/>
                                            </p:txEl>
                                          </p:spTgt>
                                        </p:tgtEl>
                                      </p:cBhvr>
                                    </p:animEffect>
                                    <p:set>
                                      <p:cBhvr>
                                        <p:cTn id="7" dur="1" fill="hold">
                                          <p:stCondLst>
                                            <p:cond delay="499"/>
                                          </p:stCondLst>
                                        </p:cTn>
                                        <p:tgtEl>
                                          <p:spTgt spid="415755">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5746"/>
                                        </p:tgtEl>
                                        <p:attrNameLst>
                                          <p:attrName>style.visibility</p:attrName>
                                        </p:attrNameLst>
                                      </p:cBhvr>
                                      <p:to>
                                        <p:strVal val="visible"/>
                                      </p:to>
                                    </p:set>
                                    <p:anim calcmode="lin" valueType="num">
                                      <p:cBhvr additive="base">
                                        <p:cTn id="12" dur="500" fill="hold"/>
                                        <p:tgtEl>
                                          <p:spTgt spid="415746"/>
                                        </p:tgtEl>
                                        <p:attrNameLst>
                                          <p:attrName>ppt_x</p:attrName>
                                        </p:attrNameLst>
                                      </p:cBhvr>
                                      <p:tavLst>
                                        <p:tav tm="0">
                                          <p:val>
                                            <p:strVal val="0-#ppt_w/2"/>
                                          </p:val>
                                        </p:tav>
                                        <p:tav tm="100000">
                                          <p:val>
                                            <p:strVal val="#ppt_x"/>
                                          </p:val>
                                        </p:tav>
                                      </p:tavLst>
                                    </p:anim>
                                    <p:anim calcmode="lin" valueType="num">
                                      <p:cBhvr additive="base">
                                        <p:cTn id="13" dur="500" fill="hold"/>
                                        <p:tgtEl>
                                          <p:spTgt spid="415746"/>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15747"/>
                                        </p:tgtEl>
                                        <p:attrNameLst>
                                          <p:attrName>style.visibility</p:attrName>
                                        </p:attrNameLst>
                                      </p:cBhvr>
                                      <p:to>
                                        <p:strVal val="visible"/>
                                      </p:to>
                                    </p:set>
                                    <p:anim calcmode="lin" valueType="num">
                                      <p:cBhvr additive="base">
                                        <p:cTn id="16" dur="500" fill="hold"/>
                                        <p:tgtEl>
                                          <p:spTgt spid="415747"/>
                                        </p:tgtEl>
                                        <p:attrNameLst>
                                          <p:attrName>ppt_x</p:attrName>
                                        </p:attrNameLst>
                                      </p:cBhvr>
                                      <p:tavLst>
                                        <p:tav tm="0">
                                          <p:val>
                                            <p:strVal val="0-#ppt_w/2"/>
                                          </p:val>
                                        </p:tav>
                                        <p:tav tm="100000">
                                          <p:val>
                                            <p:strVal val="#ppt_x"/>
                                          </p:val>
                                        </p:tav>
                                      </p:tavLst>
                                    </p:anim>
                                    <p:anim calcmode="lin" valueType="num">
                                      <p:cBhvr additive="base">
                                        <p:cTn id="17" dur="500" fill="hold"/>
                                        <p:tgtEl>
                                          <p:spTgt spid="41574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15748"/>
                                        </p:tgtEl>
                                        <p:attrNameLst>
                                          <p:attrName>style.visibility</p:attrName>
                                        </p:attrNameLst>
                                      </p:cBhvr>
                                      <p:to>
                                        <p:strVal val="visible"/>
                                      </p:to>
                                    </p:set>
                                    <p:anim calcmode="lin" valueType="num">
                                      <p:cBhvr additive="base">
                                        <p:cTn id="20" dur="500" fill="hold"/>
                                        <p:tgtEl>
                                          <p:spTgt spid="415748"/>
                                        </p:tgtEl>
                                        <p:attrNameLst>
                                          <p:attrName>ppt_x</p:attrName>
                                        </p:attrNameLst>
                                      </p:cBhvr>
                                      <p:tavLst>
                                        <p:tav tm="0">
                                          <p:val>
                                            <p:strVal val="0-#ppt_w/2"/>
                                          </p:val>
                                        </p:tav>
                                        <p:tav tm="100000">
                                          <p:val>
                                            <p:strVal val="#ppt_x"/>
                                          </p:val>
                                        </p:tav>
                                      </p:tavLst>
                                    </p:anim>
                                    <p:anim calcmode="lin" valueType="num">
                                      <p:cBhvr additive="base">
                                        <p:cTn id="21" dur="500" fill="hold"/>
                                        <p:tgtEl>
                                          <p:spTgt spid="415748"/>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15749"/>
                                        </p:tgtEl>
                                        <p:attrNameLst>
                                          <p:attrName>style.visibility</p:attrName>
                                        </p:attrNameLst>
                                      </p:cBhvr>
                                      <p:to>
                                        <p:strVal val="visible"/>
                                      </p:to>
                                    </p:set>
                                    <p:anim calcmode="lin" valueType="num">
                                      <p:cBhvr additive="base">
                                        <p:cTn id="24" dur="500" fill="hold"/>
                                        <p:tgtEl>
                                          <p:spTgt spid="415749"/>
                                        </p:tgtEl>
                                        <p:attrNameLst>
                                          <p:attrName>ppt_x</p:attrName>
                                        </p:attrNameLst>
                                      </p:cBhvr>
                                      <p:tavLst>
                                        <p:tav tm="0">
                                          <p:val>
                                            <p:strVal val="0-#ppt_w/2"/>
                                          </p:val>
                                        </p:tav>
                                        <p:tav tm="100000">
                                          <p:val>
                                            <p:strVal val="#ppt_x"/>
                                          </p:val>
                                        </p:tav>
                                      </p:tavLst>
                                    </p:anim>
                                    <p:anim calcmode="lin" valueType="num">
                                      <p:cBhvr additive="base">
                                        <p:cTn id="25" dur="500" fill="hold"/>
                                        <p:tgtEl>
                                          <p:spTgt spid="41574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15750"/>
                                        </p:tgtEl>
                                        <p:attrNameLst>
                                          <p:attrName>style.visibility</p:attrName>
                                        </p:attrNameLst>
                                      </p:cBhvr>
                                      <p:to>
                                        <p:strVal val="visible"/>
                                      </p:to>
                                    </p:set>
                                    <p:anim calcmode="lin" valueType="num">
                                      <p:cBhvr additive="base">
                                        <p:cTn id="28" dur="500" fill="hold"/>
                                        <p:tgtEl>
                                          <p:spTgt spid="415750"/>
                                        </p:tgtEl>
                                        <p:attrNameLst>
                                          <p:attrName>ppt_x</p:attrName>
                                        </p:attrNameLst>
                                      </p:cBhvr>
                                      <p:tavLst>
                                        <p:tav tm="0">
                                          <p:val>
                                            <p:strVal val="0-#ppt_w/2"/>
                                          </p:val>
                                        </p:tav>
                                        <p:tav tm="100000">
                                          <p:val>
                                            <p:strVal val="#ppt_x"/>
                                          </p:val>
                                        </p:tav>
                                      </p:tavLst>
                                    </p:anim>
                                    <p:anim calcmode="lin" valueType="num">
                                      <p:cBhvr additive="base">
                                        <p:cTn id="29" dur="500" fill="hold"/>
                                        <p:tgtEl>
                                          <p:spTgt spid="415750"/>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15752"/>
                                        </p:tgtEl>
                                        <p:attrNameLst>
                                          <p:attrName>style.visibility</p:attrName>
                                        </p:attrNameLst>
                                      </p:cBhvr>
                                      <p:to>
                                        <p:strVal val="visible"/>
                                      </p:to>
                                    </p:set>
                                    <p:anim calcmode="lin" valueType="num">
                                      <p:cBhvr additive="base">
                                        <p:cTn id="32" dur="500" fill="hold"/>
                                        <p:tgtEl>
                                          <p:spTgt spid="415752"/>
                                        </p:tgtEl>
                                        <p:attrNameLst>
                                          <p:attrName>ppt_x</p:attrName>
                                        </p:attrNameLst>
                                      </p:cBhvr>
                                      <p:tavLst>
                                        <p:tav tm="0">
                                          <p:val>
                                            <p:strVal val="0-#ppt_w/2"/>
                                          </p:val>
                                        </p:tav>
                                        <p:tav tm="100000">
                                          <p:val>
                                            <p:strVal val="#ppt_x"/>
                                          </p:val>
                                        </p:tav>
                                      </p:tavLst>
                                    </p:anim>
                                    <p:anim calcmode="lin" valueType="num">
                                      <p:cBhvr additive="base">
                                        <p:cTn id="33" dur="500" fill="hold"/>
                                        <p:tgtEl>
                                          <p:spTgt spid="41575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5751"/>
                                        </p:tgtEl>
                                        <p:attrNameLst>
                                          <p:attrName>style.visibility</p:attrName>
                                        </p:attrNameLst>
                                      </p:cBhvr>
                                      <p:to>
                                        <p:strVal val="visible"/>
                                      </p:to>
                                    </p:set>
                                    <p:animEffect transition="in" filter="blinds(horizontal)">
                                      <p:cBhvr>
                                        <p:cTn id="38" dur="500"/>
                                        <p:tgtEl>
                                          <p:spTgt spid="4157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15753"/>
                                        </p:tgtEl>
                                        <p:attrNameLst>
                                          <p:attrName>style.visibility</p:attrName>
                                        </p:attrNameLst>
                                      </p:cBhvr>
                                      <p:to>
                                        <p:strVal val="visible"/>
                                      </p:to>
                                    </p:set>
                                    <p:animEffect transition="in" filter="blinds(horizontal)">
                                      <p:cBhvr>
                                        <p:cTn id="43" dur="500"/>
                                        <p:tgtEl>
                                          <p:spTgt spid="415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animBg="1"/>
      <p:bldP spid="415747" grpId="0" animBg="1"/>
      <p:bldP spid="415748" grpId="0" animBg="1"/>
      <p:bldP spid="415750" grpId="0" animBg="1"/>
      <p:bldP spid="415751" grpId="0"/>
      <p:bldP spid="415752" grpId="0"/>
      <p:bldP spid="415753" grpId="0"/>
      <p:bldP spid="41575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8472489" y="1989139"/>
            <a:ext cx="2016125" cy="503237"/>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chemeClr val="bg2"/>
              </a:solidFill>
            </a:endParaRPr>
          </a:p>
          <a:p>
            <a:pPr eaLnBrk="1" hangingPunct="1"/>
            <a:endParaRPr lang="en-US" altLang="zh-CN" sz="1400">
              <a:solidFill>
                <a:schemeClr val="bg2"/>
              </a:solidFill>
            </a:endParaRPr>
          </a:p>
          <a:p>
            <a:pPr eaLnBrk="1" hangingPunct="1"/>
            <a:endParaRPr lang="en-US" altLang="zh-CN" sz="1400">
              <a:solidFill>
                <a:schemeClr val="bg2"/>
              </a:solidFill>
            </a:endParaRPr>
          </a:p>
        </p:txBody>
      </p:sp>
      <p:sp>
        <p:nvSpPr>
          <p:cNvPr id="418819" name="Rectangle 3"/>
          <p:cNvSpPr>
            <a:spLocks noChangeArrowheads="1"/>
          </p:cNvSpPr>
          <p:nvPr/>
        </p:nvSpPr>
        <p:spPr bwMode="auto">
          <a:xfrm>
            <a:off x="1774826" y="2062163"/>
            <a:ext cx="2016125"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chemeClr val="bg2"/>
              </a:solidFill>
            </a:endParaRPr>
          </a:p>
          <a:p>
            <a:pPr eaLnBrk="1" hangingPunct="1"/>
            <a:r>
              <a:rPr lang="en-US" altLang="zh-CN">
                <a:solidFill>
                  <a:schemeClr val="bg2"/>
                </a:solidFill>
              </a:rPr>
              <a:t>*Certificate verify</a:t>
            </a:r>
          </a:p>
          <a:p>
            <a:pPr eaLnBrk="1" hangingPunct="1"/>
            <a:endParaRPr lang="en-US" altLang="zh-CN" sz="1700">
              <a:latin typeface="Times New Roman" panose="02020603050405020304" pitchFamily="18" charset="0"/>
            </a:endParaRPr>
          </a:p>
        </p:txBody>
      </p:sp>
      <p:sp>
        <p:nvSpPr>
          <p:cNvPr id="418820" name="tower"/>
          <p:cNvSpPr>
            <a:spLocks noEditPoints="1" noChangeArrowheads="1"/>
          </p:cNvSpPr>
          <p:nvPr/>
        </p:nvSpPr>
        <p:spPr bwMode="auto">
          <a:xfrm>
            <a:off x="8759825" y="14843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8821" name="Picture 5" descr="MC900434865[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55913" y="15573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8822" name="Line 6"/>
          <p:cNvSpPr>
            <a:spLocks noChangeShapeType="1"/>
          </p:cNvSpPr>
          <p:nvPr/>
        </p:nvSpPr>
        <p:spPr bwMode="auto">
          <a:xfrm>
            <a:off x="3863976" y="2276475"/>
            <a:ext cx="460851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6631" name="Rectangle 7"/>
          <p:cNvSpPr>
            <a:spLocks noChangeArrowheads="1"/>
          </p:cNvSpPr>
          <p:nvPr/>
        </p:nvSpPr>
        <p:spPr bwMode="auto">
          <a:xfrm>
            <a:off x="2063750" y="2852738"/>
            <a:ext cx="7920038"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endParaRPr lang="zh-CN" altLang="zh-CN" sz="2400"/>
          </a:p>
        </p:txBody>
      </p:sp>
      <p:sp>
        <p:nvSpPr>
          <p:cNvPr id="418824" name="Text Box 8"/>
          <p:cNvSpPr txBox="1">
            <a:spLocks noChangeArrowheads="1"/>
          </p:cNvSpPr>
          <p:nvPr/>
        </p:nvSpPr>
        <p:spPr bwMode="auto">
          <a:xfrm>
            <a:off x="3575051" y="1989139"/>
            <a:ext cx="50403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t>客户端证让服务器验证发消息的客户端和客户端证书的真实性</a:t>
            </a:r>
          </a:p>
        </p:txBody>
      </p:sp>
      <p:sp>
        <p:nvSpPr>
          <p:cNvPr id="418825" name="Rectangle 9"/>
          <p:cNvSpPr>
            <a:spLocks noChangeArrowheads="1"/>
          </p:cNvSpPr>
          <p:nvPr/>
        </p:nvSpPr>
        <p:spPr bwMode="auto">
          <a:xfrm>
            <a:off x="2279650" y="4941889"/>
            <a:ext cx="7920038" cy="1368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由于之前的</a:t>
            </a:r>
            <a:r>
              <a:rPr lang="en-US" altLang="zh-CN" sz="2400">
                <a:solidFill>
                  <a:schemeClr val="bg2"/>
                </a:solidFill>
              </a:rPr>
              <a:t>Client Certificate</a:t>
            </a:r>
            <a:r>
              <a:rPr lang="zh-CN" altLang="en-US" sz="2400"/>
              <a:t>消息中包含有客户端的公钥，因此用公钥解密该消息，验证客户端的真实性。</a:t>
            </a:r>
          </a:p>
        </p:txBody>
      </p:sp>
      <p:sp>
        <p:nvSpPr>
          <p:cNvPr id="418826" name="Rectangle 10"/>
          <p:cNvSpPr>
            <a:spLocks noChangeArrowheads="1"/>
          </p:cNvSpPr>
          <p:nvPr/>
        </p:nvSpPr>
        <p:spPr bwMode="auto">
          <a:xfrm>
            <a:off x="2424114" y="2924176"/>
            <a:ext cx="7920037" cy="1368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en-US" altLang="zh-CN" sz="2400">
                <a:solidFill>
                  <a:schemeClr val="bg2"/>
                </a:solidFill>
              </a:rPr>
              <a:t>Certificate verify</a:t>
            </a:r>
            <a:r>
              <a:rPr lang="zh-CN" altLang="en-US" sz="2400"/>
              <a:t>这个消息中要包含一个签名，签名里头内容就是从 </a:t>
            </a:r>
            <a:r>
              <a:rPr lang="en-US" altLang="zh-CN" sz="2400"/>
              <a:t>client hello </a:t>
            </a:r>
            <a:r>
              <a:rPr lang="zh-CN" altLang="en-US" sz="2400"/>
              <a:t>开始到目前为止所有握手消息（不包括本消息）的摘要，然后用客户端的私钥加密。</a:t>
            </a:r>
          </a:p>
        </p:txBody>
      </p:sp>
      <p:sp>
        <p:nvSpPr>
          <p:cNvPr id="26635" name="Text Box 11">
            <a:hlinkClick r:id="rId4"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18828" name="Rectangle 12"/>
          <p:cNvSpPr>
            <a:spLocks noChangeArrowheads="1"/>
          </p:cNvSpPr>
          <p:nvPr/>
        </p:nvSpPr>
        <p:spPr bwMode="auto">
          <a:xfrm>
            <a:off x="3935413" y="4076700"/>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solidFill>
                  <a:schemeClr val="bg2"/>
                </a:solidFill>
              </a:rPr>
              <a:t>*Certificate verify</a:t>
            </a:r>
          </a:p>
        </p:txBody>
      </p:sp>
    </p:spTree>
    <p:extLst>
      <p:ext uri="{BB962C8B-B14F-4D97-AF65-F5344CB8AC3E}">
        <p14:creationId xmlns="" xmlns:p14="http://schemas.microsoft.com/office/powerpoint/2010/main" val="4234761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18828">
                                            <p:txEl>
                                              <p:pRg st="0" end="0"/>
                                            </p:txEl>
                                          </p:spTgt>
                                        </p:tgtEl>
                                      </p:cBhvr>
                                    </p:animEffect>
                                    <p:set>
                                      <p:cBhvr>
                                        <p:cTn id="7" dur="1" fill="hold">
                                          <p:stCondLst>
                                            <p:cond delay="499"/>
                                          </p:stCondLst>
                                        </p:cTn>
                                        <p:tgtEl>
                                          <p:spTgt spid="418828">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8818"/>
                                        </p:tgtEl>
                                        <p:attrNameLst>
                                          <p:attrName>style.visibility</p:attrName>
                                        </p:attrNameLst>
                                      </p:cBhvr>
                                      <p:to>
                                        <p:strVal val="visible"/>
                                      </p:to>
                                    </p:set>
                                    <p:anim calcmode="lin" valueType="num">
                                      <p:cBhvr additive="base">
                                        <p:cTn id="12" dur="500" fill="hold"/>
                                        <p:tgtEl>
                                          <p:spTgt spid="418818"/>
                                        </p:tgtEl>
                                        <p:attrNameLst>
                                          <p:attrName>ppt_x</p:attrName>
                                        </p:attrNameLst>
                                      </p:cBhvr>
                                      <p:tavLst>
                                        <p:tav tm="0">
                                          <p:val>
                                            <p:strVal val="0-#ppt_w/2"/>
                                          </p:val>
                                        </p:tav>
                                        <p:tav tm="100000">
                                          <p:val>
                                            <p:strVal val="#ppt_x"/>
                                          </p:val>
                                        </p:tav>
                                      </p:tavLst>
                                    </p:anim>
                                    <p:anim calcmode="lin" valueType="num">
                                      <p:cBhvr additive="base">
                                        <p:cTn id="13" dur="500" fill="hold"/>
                                        <p:tgtEl>
                                          <p:spTgt spid="41881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18819"/>
                                        </p:tgtEl>
                                        <p:attrNameLst>
                                          <p:attrName>style.visibility</p:attrName>
                                        </p:attrNameLst>
                                      </p:cBhvr>
                                      <p:to>
                                        <p:strVal val="visible"/>
                                      </p:to>
                                    </p:set>
                                    <p:anim calcmode="lin" valueType="num">
                                      <p:cBhvr additive="base">
                                        <p:cTn id="16" dur="500" fill="hold"/>
                                        <p:tgtEl>
                                          <p:spTgt spid="418819"/>
                                        </p:tgtEl>
                                        <p:attrNameLst>
                                          <p:attrName>ppt_x</p:attrName>
                                        </p:attrNameLst>
                                      </p:cBhvr>
                                      <p:tavLst>
                                        <p:tav tm="0">
                                          <p:val>
                                            <p:strVal val="0-#ppt_w/2"/>
                                          </p:val>
                                        </p:tav>
                                        <p:tav tm="100000">
                                          <p:val>
                                            <p:strVal val="#ppt_x"/>
                                          </p:val>
                                        </p:tav>
                                      </p:tavLst>
                                    </p:anim>
                                    <p:anim calcmode="lin" valueType="num">
                                      <p:cBhvr additive="base">
                                        <p:cTn id="17" dur="500" fill="hold"/>
                                        <p:tgtEl>
                                          <p:spTgt spid="41881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18820"/>
                                        </p:tgtEl>
                                        <p:attrNameLst>
                                          <p:attrName>style.visibility</p:attrName>
                                        </p:attrNameLst>
                                      </p:cBhvr>
                                      <p:to>
                                        <p:strVal val="visible"/>
                                      </p:to>
                                    </p:set>
                                    <p:anim calcmode="lin" valueType="num">
                                      <p:cBhvr additive="base">
                                        <p:cTn id="20" dur="500" fill="hold"/>
                                        <p:tgtEl>
                                          <p:spTgt spid="418820"/>
                                        </p:tgtEl>
                                        <p:attrNameLst>
                                          <p:attrName>ppt_x</p:attrName>
                                        </p:attrNameLst>
                                      </p:cBhvr>
                                      <p:tavLst>
                                        <p:tav tm="0">
                                          <p:val>
                                            <p:strVal val="0-#ppt_w/2"/>
                                          </p:val>
                                        </p:tav>
                                        <p:tav tm="100000">
                                          <p:val>
                                            <p:strVal val="#ppt_x"/>
                                          </p:val>
                                        </p:tav>
                                      </p:tavLst>
                                    </p:anim>
                                    <p:anim calcmode="lin" valueType="num">
                                      <p:cBhvr additive="base">
                                        <p:cTn id="21" dur="500" fill="hold"/>
                                        <p:tgtEl>
                                          <p:spTgt spid="41882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18821"/>
                                        </p:tgtEl>
                                        <p:attrNameLst>
                                          <p:attrName>style.visibility</p:attrName>
                                        </p:attrNameLst>
                                      </p:cBhvr>
                                      <p:to>
                                        <p:strVal val="visible"/>
                                      </p:to>
                                    </p:set>
                                    <p:anim calcmode="lin" valueType="num">
                                      <p:cBhvr additive="base">
                                        <p:cTn id="24" dur="500" fill="hold"/>
                                        <p:tgtEl>
                                          <p:spTgt spid="418821"/>
                                        </p:tgtEl>
                                        <p:attrNameLst>
                                          <p:attrName>ppt_x</p:attrName>
                                        </p:attrNameLst>
                                      </p:cBhvr>
                                      <p:tavLst>
                                        <p:tav tm="0">
                                          <p:val>
                                            <p:strVal val="0-#ppt_w/2"/>
                                          </p:val>
                                        </p:tav>
                                        <p:tav tm="100000">
                                          <p:val>
                                            <p:strVal val="#ppt_x"/>
                                          </p:val>
                                        </p:tav>
                                      </p:tavLst>
                                    </p:anim>
                                    <p:anim calcmode="lin" valueType="num">
                                      <p:cBhvr additive="base">
                                        <p:cTn id="25" dur="500" fill="hold"/>
                                        <p:tgtEl>
                                          <p:spTgt spid="418821"/>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18822"/>
                                        </p:tgtEl>
                                        <p:attrNameLst>
                                          <p:attrName>style.visibility</p:attrName>
                                        </p:attrNameLst>
                                      </p:cBhvr>
                                      <p:to>
                                        <p:strVal val="visible"/>
                                      </p:to>
                                    </p:set>
                                    <p:anim calcmode="lin" valueType="num">
                                      <p:cBhvr additive="base">
                                        <p:cTn id="28" dur="500" fill="hold"/>
                                        <p:tgtEl>
                                          <p:spTgt spid="418822"/>
                                        </p:tgtEl>
                                        <p:attrNameLst>
                                          <p:attrName>ppt_x</p:attrName>
                                        </p:attrNameLst>
                                      </p:cBhvr>
                                      <p:tavLst>
                                        <p:tav tm="0">
                                          <p:val>
                                            <p:strVal val="0-#ppt_w/2"/>
                                          </p:val>
                                        </p:tav>
                                        <p:tav tm="100000">
                                          <p:val>
                                            <p:strVal val="#ppt_x"/>
                                          </p:val>
                                        </p:tav>
                                      </p:tavLst>
                                    </p:anim>
                                    <p:anim calcmode="lin" valueType="num">
                                      <p:cBhvr additive="base">
                                        <p:cTn id="29" dur="500" fill="hold"/>
                                        <p:tgtEl>
                                          <p:spTgt spid="418822"/>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18824"/>
                                        </p:tgtEl>
                                        <p:attrNameLst>
                                          <p:attrName>style.visibility</p:attrName>
                                        </p:attrNameLst>
                                      </p:cBhvr>
                                      <p:to>
                                        <p:strVal val="visible"/>
                                      </p:to>
                                    </p:set>
                                    <p:anim calcmode="lin" valueType="num">
                                      <p:cBhvr additive="base">
                                        <p:cTn id="32" dur="500" fill="hold"/>
                                        <p:tgtEl>
                                          <p:spTgt spid="418824"/>
                                        </p:tgtEl>
                                        <p:attrNameLst>
                                          <p:attrName>ppt_x</p:attrName>
                                        </p:attrNameLst>
                                      </p:cBhvr>
                                      <p:tavLst>
                                        <p:tav tm="0">
                                          <p:val>
                                            <p:strVal val="0-#ppt_w/2"/>
                                          </p:val>
                                        </p:tav>
                                        <p:tav tm="100000">
                                          <p:val>
                                            <p:strVal val="#ppt_x"/>
                                          </p:val>
                                        </p:tav>
                                      </p:tavLst>
                                    </p:anim>
                                    <p:anim calcmode="lin" valueType="num">
                                      <p:cBhvr additive="base">
                                        <p:cTn id="33" dur="500" fill="hold"/>
                                        <p:tgtEl>
                                          <p:spTgt spid="41882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8826"/>
                                        </p:tgtEl>
                                        <p:attrNameLst>
                                          <p:attrName>style.visibility</p:attrName>
                                        </p:attrNameLst>
                                      </p:cBhvr>
                                      <p:to>
                                        <p:strVal val="visible"/>
                                      </p:to>
                                    </p:set>
                                    <p:animEffect transition="in" filter="blinds(horizontal)">
                                      <p:cBhvr>
                                        <p:cTn id="38" dur="500"/>
                                        <p:tgtEl>
                                          <p:spTgt spid="41882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18825"/>
                                        </p:tgtEl>
                                        <p:attrNameLst>
                                          <p:attrName>style.visibility</p:attrName>
                                        </p:attrNameLst>
                                      </p:cBhvr>
                                      <p:to>
                                        <p:strVal val="visible"/>
                                      </p:to>
                                    </p:set>
                                    <p:animEffect transition="in" filter="blinds(horizontal)">
                                      <p:cBhvr>
                                        <p:cTn id="43" dur="500"/>
                                        <p:tgtEl>
                                          <p:spTgt spid="418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nimBg="1"/>
      <p:bldP spid="418819" grpId="0" animBg="1"/>
      <p:bldP spid="418820" grpId="0" animBg="1"/>
      <p:bldP spid="418822" grpId="0" animBg="1"/>
      <p:bldP spid="418824" grpId="0"/>
      <p:bldP spid="418825" grpId="0"/>
      <p:bldP spid="418826" grpId="0"/>
      <p:bldP spid="418828"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8472489" y="1989139"/>
            <a:ext cx="2016125" cy="503237"/>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chemeClr val="bg2"/>
              </a:solidFill>
            </a:endParaRPr>
          </a:p>
          <a:p>
            <a:pPr eaLnBrk="1" hangingPunct="1"/>
            <a:endParaRPr lang="en-US" altLang="zh-CN" sz="1400">
              <a:solidFill>
                <a:schemeClr val="bg2"/>
              </a:solidFill>
            </a:endParaRPr>
          </a:p>
          <a:p>
            <a:pPr eaLnBrk="1" hangingPunct="1"/>
            <a:endParaRPr lang="en-US" altLang="zh-CN" sz="1400">
              <a:solidFill>
                <a:schemeClr val="bg2"/>
              </a:solidFill>
            </a:endParaRPr>
          </a:p>
        </p:txBody>
      </p:sp>
      <p:sp>
        <p:nvSpPr>
          <p:cNvPr id="420867" name="Rectangle 3"/>
          <p:cNvSpPr>
            <a:spLocks noChangeArrowheads="1"/>
          </p:cNvSpPr>
          <p:nvPr/>
        </p:nvSpPr>
        <p:spPr bwMode="auto">
          <a:xfrm>
            <a:off x="1774826" y="2062163"/>
            <a:ext cx="2016125"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chemeClr val="bg2"/>
              </a:solidFill>
            </a:endParaRPr>
          </a:p>
          <a:p>
            <a:pPr eaLnBrk="1" hangingPunct="1"/>
            <a:r>
              <a:rPr lang="en-US" altLang="zh-CN" sz="1400"/>
              <a:t>[Change Cipher Spec]</a:t>
            </a:r>
            <a:endParaRPr lang="en-US" altLang="zh-CN" sz="1400">
              <a:solidFill>
                <a:schemeClr val="bg2"/>
              </a:solidFill>
            </a:endParaRPr>
          </a:p>
          <a:p>
            <a:pPr eaLnBrk="1" hangingPunct="1"/>
            <a:endParaRPr lang="en-US" altLang="zh-CN" sz="1700">
              <a:latin typeface="Times New Roman" panose="02020603050405020304" pitchFamily="18" charset="0"/>
            </a:endParaRPr>
          </a:p>
        </p:txBody>
      </p:sp>
      <p:sp>
        <p:nvSpPr>
          <p:cNvPr id="420868" name="tower"/>
          <p:cNvSpPr>
            <a:spLocks noEditPoints="1" noChangeArrowheads="1"/>
          </p:cNvSpPr>
          <p:nvPr/>
        </p:nvSpPr>
        <p:spPr bwMode="auto">
          <a:xfrm>
            <a:off x="8759825" y="14843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20869" name="Picture 5" descr="MC900434865[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55913" y="15573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0870" name="Line 6"/>
          <p:cNvSpPr>
            <a:spLocks noChangeShapeType="1"/>
          </p:cNvSpPr>
          <p:nvPr/>
        </p:nvSpPr>
        <p:spPr bwMode="auto">
          <a:xfrm>
            <a:off x="3863976" y="2276475"/>
            <a:ext cx="460851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655" name="Rectangle 7"/>
          <p:cNvSpPr>
            <a:spLocks noChangeArrowheads="1"/>
          </p:cNvSpPr>
          <p:nvPr/>
        </p:nvSpPr>
        <p:spPr bwMode="auto">
          <a:xfrm>
            <a:off x="2063750" y="2852738"/>
            <a:ext cx="7920038"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endParaRPr lang="zh-CN" altLang="zh-CN" sz="2400"/>
          </a:p>
        </p:txBody>
      </p:sp>
      <p:sp>
        <p:nvSpPr>
          <p:cNvPr id="420872" name="Text Box 8"/>
          <p:cNvSpPr txBox="1">
            <a:spLocks noChangeArrowheads="1"/>
          </p:cNvSpPr>
          <p:nvPr/>
        </p:nvSpPr>
        <p:spPr bwMode="auto">
          <a:xfrm>
            <a:off x="3575051" y="1989139"/>
            <a:ext cx="5040313"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改变加密约定消息，通知服务端，之后的消息开始启用加密参数</a:t>
            </a:r>
          </a:p>
          <a:p>
            <a:pPr eaLnBrk="1" hangingPunct="1">
              <a:spcBef>
                <a:spcPct val="50000"/>
              </a:spcBef>
            </a:pPr>
            <a:endParaRPr lang="en-US" altLang="zh-CN" sz="1200"/>
          </a:p>
        </p:txBody>
      </p:sp>
      <p:sp>
        <p:nvSpPr>
          <p:cNvPr id="420873" name="Rectangle 9"/>
          <p:cNvSpPr>
            <a:spLocks noChangeArrowheads="1"/>
          </p:cNvSpPr>
          <p:nvPr/>
        </p:nvSpPr>
        <p:spPr bwMode="auto">
          <a:xfrm>
            <a:off x="2424113" y="4652963"/>
            <a:ext cx="7848600"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r>
              <a:rPr lang="zh-CN" altLang="en-US" sz="2400"/>
              <a:t>在发送该消息的同时，客户端会把之前的客户端随机数，服务器端随机数、以及预主钥</a:t>
            </a:r>
            <a:r>
              <a:rPr lang="zh-CN" altLang="en-US" sz="2400">
                <a:solidFill>
                  <a:srgbClr val="CC0000"/>
                </a:solidFill>
              </a:rPr>
              <a:t>产生一个主密钥</a:t>
            </a:r>
            <a:r>
              <a:rPr lang="zh-CN" altLang="en-US" sz="2400"/>
              <a:t>。并将主密钥进行密钥导出</a:t>
            </a:r>
            <a:r>
              <a:rPr lang="en-US" altLang="zh-CN" sz="2400"/>
              <a:t>(</a:t>
            </a:r>
            <a:r>
              <a:rPr lang="zh-CN" altLang="en-US" sz="2400"/>
              <a:t>服务器端的写</a:t>
            </a:r>
            <a:r>
              <a:rPr lang="en-US" altLang="zh-CN" sz="2400"/>
              <a:t>MAC</a:t>
            </a:r>
            <a:r>
              <a:rPr lang="zh-CN" altLang="en-US" sz="2400"/>
              <a:t>密钥、客户端写</a:t>
            </a:r>
            <a:r>
              <a:rPr lang="en-US" altLang="zh-CN" sz="2400"/>
              <a:t>MAC</a:t>
            </a:r>
            <a:r>
              <a:rPr lang="zh-CN" altLang="en-US" sz="2400"/>
              <a:t>密钥、服务器端的写密钥、客户端的写密钥</a:t>
            </a:r>
            <a:r>
              <a:rPr lang="en-US" altLang="zh-CN" sz="2400"/>
              <a:t>)</a:t>
            </a:r>
            <a:r>
              <a:rPr lang="zh-CN" altLang="en-US" sz="2400"/>
              <a:t>，该过程只在本地进行，不发送给对方。</a:t>
            </a:r>
          </a:p>
          <a:p>
            <a:pPr algn="l" eaLnBrk="1" hangingPunct="1">
              <a:lnSpc>
                <a:spcPct val="90000"/>
              </a:lnSpc>
              <a:spcBef>
                <a:spcPct val="30000"/>
              </a:spcBef>
              <a:buClr>
                <a:srgbClr val="CC0000"/>
              </a:buClr>
              <a:buSzPct val="75000"/>
              <a:buFont typeface="Wingdings" panose="05000000000000000000" pitchFamily="2" charset="2"/>
              <a:buNone/>
            </a:pPr>
            <a:endParaRPr lang="en-US" altLang="zh-CN" sz="2400"/>
          </a:p>
        </p:txBody>
      </p:sp>
      <p:sp>
        <p:nvSpPr>
          <p:cNvPr id="420874" name="Rectangle 10"/>
          <p:cNvSpPr>
            <a:spLocks noChangeArrowheads="1"/>
          </p:cNvSpPr>
          <p:nvPr/>
        </p:nvSpPr>
        <p:spPr bwMode="auto">
          <a:xfrm>
            <a:off x="2495550" y="2924175"/>
            <a:ext cx="7920038" cy="172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30000"/>
              </a:spcBef>
              <a:buClr>
                <a:srgbClr val="CC0000"/>
              </a:buClr>
              <a:buSzPct val="75000"/>
              <a:buFont typeface="Wingdings" panose="05000000000000000000" pitchFamily="2" charset="2"/>
              <a:buChar char="n"/>
            </a:pPr>
            <a:r>
              <a:rPr lang="en-US" altLang="zh-CN" sz="2400"/>
              <a:t>[Change Cipher Spec]</a:t>
            </a:r>
            <a:r>
              <a:rPr lang="zh-CN" altLang="en-US" sz="2400"/>
              <a:t>该消息只有一个值为</a:t>
            </a:r>
            <a:r>
              <a:rPr lang="en-US" altLang="zh-CN" sz="2400"/>
              <a:t>1</a:t>
            </a:r>
            <a:r>
              <a:rPr lang="zh-CN" altLang="en-US" sz="2400"/>
              <a:t>的字节。不属于握手协议，和握手协议同一级别的改变加密约定协议。发送该消息的作用是为了</a:t>
            </a:r>
            <a:r>
              <a:rPr lang="zh-CN" altLang="en-US" sz="2400">
                <a:solidFill>
                  <a:srgbClr val="CC0000"/>
                </a:solidFill>
              </a:rPr>
              <a:t>告诉对方接下来的消息将采用新协商的加密套件和密钥进行通信</a:t>
            </a:r>
            <a:r>
              <a:rPr lang="zh-CN" altLang="en-US" sz="2400"/>
              <a:t>。</a:t>
            </a:r>
            <a:endParaRPr lang="zh-CN" altLang="en-US" sz="2400">
              <a:solidFill>
                <a:schemeClr val="bg2"/>
              </a:solidFill>
            </a:endParaRPr>
          </a:p>
        </p:txBody>
      </p:sp>
      <p:sp>
        <p:nvSpPr>
          <p:cNvPr id="27659" name="Text Box 11">
            <a:hlinkClick r:id="rId4"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20876" name="Rectangle 12"/>
          <p:cNvSpPr>
            <a:spLocks noChangeArrowheads="1"/>
          </p:cNvSpPr>
          <p:nvPr/>
        </p:nvSpPr>
        <p:spPr bwMode="auto">
          <a:xfrm>
            <a:off x="3935413" y="4076700"/>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t>[Change Cipher Spec]</a:t>
            </a:r>
          </a:p>
        </p:txBody>
      </p:sp>
    </p:spTree>
    <p:extLst>
      <p:ext uri="{BB962C8B-B14F-4D97-AF65-F5344CB8AC3E}">
        <p14:creationId xmlns="" xmlns:p14="http://schemas.microsoft.com/office/powerpoint/2010/main" val="2874460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20876">
                                            <p:txEl>
                                              <p:pRg st="0" end="0"/>
                                            </p:txEl>
                                          </p:spTgt>
                                        </p:tgtEl>
                                      </p:cBhvr>
                                    </p:animEffect>
                                    <p:set>
                                      <p:cBhvr>
                                        <p:cTn id="7" dur="1" fill="hold">
                                          <p:stCondLst>
                                            <p:cond delay="499"/>
                                          </p:stCondLst>
                                        </p:cTn>
                                        <p:tgtEl>
                                          <p:spTgt spid="420876">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20866"/>
                                        </p:tgtEl>
                                        <p:attrNameLst>
                                          <p:attrName>style.visibility</p:attrName>
                                        </p:attrNameLst>
                                      </p:cBhvr>
                                      <p:to>
                                        <p:strVal val="visible"/>
                                      </p:to>
                                    </p:set>
                                    <p:anim calcmode="lin" valueType="num">
                                      <p:cBhvr additive="base">
                                        <p:cTn id="12" dur="500" fill="hold"/>
                                        <p:tgtEl>
                                          <p:spTgt spid="420866"/>
                                        </p:tgtEl>
                                        <p:attrNameLst>
                                          <p:attrName>ppt_x</p:attrName>
                                        </p:attrNameLst>
                                      </p:cBhvr>
                                      <p:tavLst>
                                        <p:tav tm="0">
                                          <p:val>
                                            <p:strVal val="0-#ppt_w/2"/>
                                          </p:val>
                                        </p:tav>
                                        <p:tav tm="100000">
                                          <p:val>
                                            <p:strVal val="#ppt_x"/>
                                          </p:val>
                                        </p:tav>
                                      </p:tavLst>
                                    </p:anim>
                                    <p:anim calcmode="lin" valueType="num">
                                      <p:cBhvr additive="base">
                                        <p:cTn id="13" dur="500" fill="hold"/>
                                        <p:tgtEl>
                                          <p:spTgt spid="420866"/>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20867"/>
                                        </p:tgtEl>
                                        <p:attrNameLst>
                                          <p:attrName>style.visibility</p:attrName>
                                        </p:attrNameLst>
                                      </p:cBhvr>
                                      <p:to>
                                        <p:strVal val="visible"/>
                                      </p:to>
                                    </p:set>
                                    <p:anim calcmode="lin" valueType="num">
                                      <p:cBhvr additive="base">
                                        <p:cTn id="16" dur="500" fill="hold"/>
                                        <p:tgtEl>
                                          <p:spTgt spid="420867"/>
                                        </p:tgtEl>
                                        <p:attrNameLst>
                                          <p:attrName>ppt_x</p:attrName>
                                        </p:attrNameLst>
                                      </p:cBhvr>
                                      <p:tavLst>
                                        <p:tav tm="0">
                                          <p:val>
                                            <p:strVal val="0-#ppt_w/2"/>
                                          </p:val>
                                        </p:tav>
                                        <p:tav tm="100000">
                                          <p:val>
                                            <p:strVal val="#ppt_x"/>
                                          </p:val>
                                        </p:tav>
                                      </p:tavLst>
                                    </p:anim>
                                    <p:anim calcmode="lin" valueType="num">
                                      <p:cBhvr additive="base">
                                        <p:cTn id="17" dur="500" fill="hold"/>
                                        <p:tgtEl>
                                          <p:spTgt spid="42086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20868"/>
                                        </p:tgtEl>
                                        <p:attrNameLst>
                                          <p:attrName>style.visibility</p:attrName>
                                        </p:attrNameLst>
                                      </p:cBhvr>
                                      <p:to>
                                        <p:strVal val="visible"/>
                                      </p:to>
                                    </p:set>
                                    <p:anim calcmode="lin" valueType="num">
                                      <p:cBhvr additive="base">
                                        <p:cTn id="20" dur="500" fill="hold"/>
                                        <p:tgtEl>
                                          <p:spTgt spid="420868"/>
                                        </p:tgtEl>
                                        <p:attrNameLst>
                                          <p:attrName>ppt_x</p:attrName>
                                        </p:attrNameLst>
                                      </p:cBhvr>
                                      <p:tavLst>
                                        <p:tav tm="0">
                                          <p:val>
                                            <p:strVal val="0-#ppt_w/2"/>
                                          </p:val>
                                        </p:tav>
                                        <p:tav tm="100000">
                                          <p:val>
                                            <p:strVal val="#ppt_x"/>
                                          </p:val>
                                        </p:tav>
                                      </p:tavLst>
                                    </p:anim>
                                    <p:anim calcmode="lin" valueType="num">
                                      <p:cBhvr additive="base">
                                        <p:cTn id="21" dur="500" fill="hold"/>
                                        <p:tgtEl>
                                          <p:spTgt spid="420868"/>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20869"/>
                                        </p:tgtEl>
                                        <p:attrNameLst>
                                          <p:attrName>style.visibility</p:attrName>
                                        </p:attrNameLst>
                                      </p:cBhvr>
                                      <p:to>
                                        <p:strVal val="visible"/>
                                      </p:to>
                                    </p:set>
                                    <p:anim calcmode="lin" valueType="num">
                                      <p:cBhvr additive="base">
                                        <p:cTn id="24" dur="500" fill="hold"/>
                                        <p:tgtEl>
                                          <p:spTgt spid="420869"/>
                                        </p:tgtEl>
                                        <p:attrNameLst>
                                          <p:attrName>ppt_x</p:attrName>
                                        </p:attrNameLst>
                                      </p:cBhvr>
                                      <p:tavLst>
                                        <p:tav tm="0">
                                          <p:val>
                                            <p:strVal val="0-#ppt_w/2"/>
                                          </p:val>
                                        </p:tav>
                                        <p:tav tm="100000">
                                          <p:val>
                                            <p:strVal val="#ppt_x"/>
                                          </p:val>
                                        </p:tav>
                                      </p:tavLst>
                                    </p:anim>
                                    <p:anim calcmode="lin" valueType="num">
                                      <p:cBhvr additive="base">
                                        <p:cTn id="25" dur="500" fill="hold"/>
                                        <p:tgtEl>
                                          <p:spTgt spid="42086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20870"/>
                                        </p:tgtEl>
                                        <p:attrNameLst>
                                          <p:attrName>style.visibility</p:attrName>
                                        </p:attrNameLst>
                                      </p:cBhvr>
                                      <p:to>
                                        <p:strVal val="visible"/>
                                      </p:to>
                                    </p:set>
                                    <p:anim calcmode="lin" valueType="num">
                                      <p:cBhvr additive="base">
                                        <p:cTn id="28" dur="500" fill="hold"/>
                                        <p:tgtEl>
                                          <p:spTgt spid="420870"/>
                                        </p:tgtEl>
                                        <p:attrNameLst>
                                          <p:attrName>ppt_x</p:attrName>
                                        </p:attrNameLst>
                                      </p:cBhvr>
                                      <p:tavLst>
                                        <p:tav tm="0">
                                          <p:val>
                                            <p:strVal val="0-#ppt_w/2"/>
                                          </p:val>
                                        </p:tav>
                                        <p:tav tm="100000">
                                          <p:val>
                                            <p:strVal val="#ppt_x"/>
                                          </p:val>
                                        </p:tav>
                                      </p:tavLst>
                                    </p:anim>
                                    <p:anim calcmode="lin" valueType="num">
                                      <p:cBhvr additive="base">
                                        <p:cTn id="29" dur="500" fill="hold"/>
                                        <p:tgtEl>
                                          <p:spTgt spid="420870"/>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20872"/>
                                        </p:tgtEl>
                                        <p:attrNameLst>
                                          <p:attrName>style.visibility</p:attrName>
                                        </p:attrNameLst>
                                      </p:cBhvr>
                                      <p:to>
                                        <p:strVal val="visible"/>
                                      </p:to>
                                    </p:set>
                                    <p:anim calcmode="lin" valueType="num">
                                      <p:cBhvr additive="base">
                                        <p:cTn id="32" dur="500" fill="hold"/>
                                        <p:tgtEl>
                                          <p:spTgt spid="420872"/>
                                        </p:tgtEl>
                                        <p:attrNameLst>
                                          <p:attrName>ppt_x</p:attrName>
                                        </p:attrNameLst>
                                      </p:cBhvr>
                                      <p:tavLst>
                                        <p:tav tm="0">
                                          <p:val>
                                            <p:strVal val="0-#ppt_w/2"/>
                                          </p:val>
                                        </p:tav>
                                        <p:tav tm="100000">
                                          <p:val>
                                            <p:strVal val="#ppt_x"/>
                                          </p:val>
                                        </p:tav>
                                      </p:tavLst>
                                    </p:anim>
                                    <p:anim calcmode="lin" valueType="num">
                                      <p:cBhvr additive="base">
                                        <p:cTn id="33" dur="500" fill="hold"/>
                                        <p:tgtEl>
                                          <p:spTgt spid="42087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20874"/>
                                        </p:tgtEl>
                                        <p:attrNameLst>
                                          <p:attrName>style.visibility</p:attrName>
                                        </p:attrNameLst>
                                      </p:cBhvr>
                                      <p:to>
                                        <p:strVal val="visible"/>
                                      </p:to>
                                    </p:set>
                                    <p:animEffect transition="in" filter="blinds(horizontal)">
                                      <p:cBhvr>
                                        <p:cTn id="38" dur="500"/>
                                        <p:tgtEl>
                                          <p:spTgt spid="42087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20873"/>
                                        </p:tgtEl>
                                        <p:attrNameLst>
                                          <p:attrName>style.visibility</p:attrName>
                                        </p:attrNameLst>
                                      </p:cBhvr>
                                      <p:to>
                                        <p:strVal val="visible"/>
                                      </p:to>
                                    </p:set>
                                    <p:animEffect transition="in" filter="blinds(horizontal)">
                                      <p:cBhvr>
                                        <p:cTn id="43" dur="500"/>
                                        <p:tgtEl>
                                          <p:spTgt spid="420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animBg="1"/>
      <p:bldP spid="420867" grpId="0" animBg="1"/>
      <p:bldP spid="420868" grpId="0" animBg="1"/>
      <p:bldP spid="420870" grpId="0" animBg="1"/>
      <p:bldP spid="420872" grpId="0"/>
      <p:bldP spid="420873" grpId="0"/>
      <p:bldP spid="420874" grpId="0"/>
      <p:bldP spid="420876"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8472489" y="1989139"/>
            <a:ext cx="2016125" cy="503237"/>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chemeClr val="bg2"/>
              </a:solidFill>
            </a:endParaRPr>
          </a:p>
          <a:p>
            <a:pPr eaLnBrk="1" hangingPunct="1"/>
            <a:endParaRPr lang="en-US" altLang="zh-CN" sz="1400">
              <a:solidFill>
                <a:schemeClr val="bg2"/>
              </a:solidFill>
            </a:endParaRPr>
          </a:p>
          <a:p>
            <a:pPr eaLnBrk="1" hangingPunct="1"/>
            <a:endParaRPr lang="en-US" altLang="zh-CN" sz="1400">
              <a:solidFill>
                <a:schemeClr val="bg2"/>
              </a:solidFill>
            </a:endParaRPr>
          </a:p>
        </p:txBody>
      </p:sp>
      <p:sp>
        <p:nvSpPr>
          <p:cNvPr id="28675" name="Rectangle 3"/>
          <p:cNvSpPr>
            <a:spLocks noChangeArrowheads="1"/>
          </p:cNvSpPr>
          <p:nvPr/>
        </p:nvSpPr>
        <p:spPr bwMode="auto">
          <a:xfrm>
            <a:off x="1774826" y="2062163"/>
            <a:ext cx="2016125" cy="431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Client finished Message</a:t>
            </a:r>
          </a:p>
        </p:txBody>
      </p:sp>
      <p:sp>
        <p:nvSpPr>
          <p:cNvPr id="424964" name="tower"/>
          <p:cNvSpPr>
            <a:spLocks noEditPoints="1" noChangeArrowheads="1"/>
          </p:cNvSpPr>
          <p:nvPr/>
        </p:nvSpPr>
        <p:spPr bwMode="auto">
          <a:xfrm>
            <a:off x="8759825" y="1484313"/>
            <a:ext cx="431800" cy="620712"/>
          </a:xfrm>
          <a:custGeom>
            <a:avLst/>
            <a:gdLst>
              <a:gd name="T0" fmla="*/ 0 w 21600"/>
              <a:gd name="T1" fmla="*/ 62761 h 21600"/>
              <a:gd name="T2" fmla="*/ 133218 w 21600"/>
              <a:gd name="T3" fmla="*/ 0 h 21600"/>
              <a:gd name="T4" fmla="*/ 215900 w 21600"/>
              <a:gd name="T5" fmla="*/ 0 h 21600"/>
              <a:gd name="T6" fmla="*/ 431800 w 21600"/>
              <a:gd name="T7" fmla="*/ 0 h 21600"/>
              <a:gd name="T8" fmla="*/ 431800 w 21600"/>
              <a:gd name="T9" fmla="*/ 334753 h 21600"/>
              <a:gd name="T10" fmla="*/ 431800 w 21600"/>
              <a:gd name="T11" fmla="*/ 557951 h 21600"/>
              <a:gd name="T12" fmla="*/ 303180 w 21600"/>
              <a:gd name="T13" fmla="*/ 620712 h 21600"/>
              <a:gd name="T14" fmla="*/ 211302 w 21600"/>
              <a:gd name="T15" fmla="*/ 620712 h 21600"/>
              <a:gd name="T16" fmla="*/ 0 w 21600"/>
              <a:gd name="T17" fmla="*/ 620712 h 21600"/>
              <a:gd name="T18" fmla="*/ 0 w 21600"/>
              <a:gd name="T19" fmla="*/ 3312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24965" name="Picture 5" descr="MC900434865[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55913" y="1557338"/>
            <a:ext cx="6477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4966" name="Line 6"/>
          <p:cNvSpPr>
            <a:spLocks noChangeShapeType="1"/>
          </p:cNvSpPr>
          <p:nvPr/>
        </p:nvSpPr>
        <p:spPr bwMode="auto">
          <a:xfrm>
            <a:off x="3863976" y="2276475"/>
            <a:ext cx="460851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8679" name="Rectangle 7"/>
          <p:cNvSpPr>
            <a:spLocks noChangeArrowheads="1"/>
          </p:cNvSpPr>
          <p:nvPr/>
        </p:nvSpPr>
        <p:spPr bwMode="auto">
          <a:xfrm>
            <a:off x="2063750" y="2852738"/>
            <a:ext cx="7920038"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30000"/>
              </a:spcBef>
              <a:buClr>
                <a:srgbClr val="CC0000"/>
              </a:buClr>
              <a:buSzPct val="75000"/>
              <a:buFont typeface="Wingdings" panose="05000000000000000000" pitchFamily="2" charset="2"/>
              <a:buChar char="n"/>
            </a:pPr>
            <a:endParaRPr lang="zh-CN" altLang="zh-CN" sz="2400"/>
          </a:p>
        </p:txBody>
      </p:sp>
      <p:sp>
        <p:nvSpPr>
          <p:cNvPr id="424968" name="Text Box 8"/>
          <p:cNvSpPr txBox="1">
            <a:spLocks noChangeArrowheads="1"/>
          </p:cNvSpPr>
          <p:nvPr/>
        </p:nvSpPr>
        <p:spPr bwMode="auto">
          <a:xfrm>
            <a:off x="3575051" y="1989139"/>
            <a:ext cx="50403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t>客户端的 </a:t>
            </a:r>
            <a:r>
              <a:rPr lang="en-US" altLang="zh-CN" sz="1200"/>
              <a:t>SSL </a:t>
            </a:r>
            <a:r>
              <a:rPr lang="zh-CN" altLang="en-US" sz="1200"/>
              <a:t>协商成功结束，发送握手验证报文确保消息的完整性</a:t>
            </a:r>
          </a:p>
        </p:txBody>
      </p:sp>
      <p:sp>
        <p:nvSpPr>
          <p:cNvPr id="424970" name="Rectangle 10"/>
          <p:cNvSpPr>
            <a:spLocks noChangeArrowheads="1"/>
          </p:cNvSpPr>
          <p:nvPr/>
        </p:nvSpPr>
        <p:spPr bwMode="auto">
          <a:xfrm>
            <a:off x="2495550" y="2924175"/>
            <a:ext cx="7848600" cy="129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30000"/>
              </a:spcBef>
              <a:buClr>
                <a:srgbClr val="CC0000"/>
              </a:buClr>
              <a:buSzPct val="75000"/>
              <a:buFont typeface="Wingdings" panose="05000000000000000000" pitchFamily="2" charset="2"/>
              <a:buChar char="n"/>
            </a:pPr>
            <a:r>
              <a:rPr lang="zh-CN" altLang="en-US" sz="2400"/>
              <a:t>这是客户端</a:t>
            </a:r>
            <a:r>
              <a:rPr lang="en-US" altLang="zh-CN" sz="2400"/>
              <a:t>SSL</a:t>
            </a:r>
            <a:r>
              <a:rPr lang="zh-CN" altLang="en-US" sz="2400"/>
              <a:t>协商成功结束的消息。也是第一个用协商好的密钥加密的消息。会把从</a:t>
            </a:r>
            <a:r>
              <a:rPr lang="en-US" altLang="zh-CN" sz="2400"/>
              <a:t>client hello</a:t>
            </a:r>
            <a:r>
              <a:rPr lang="zh-CN" altLang="en-US" sz="2400"/>
              <a:t>一直到现在的数据摘要，用客户端密钥加密，发送给服务器。确保握手过程的完整性和机密性。</a:t>
            </a:r>
            <a:endParaRPr lang="zh-CN" altLang="en-US" sz="2400">
              <a:solidFill>
                <a:schemeClr val="bg2"/>
              </a:solidFill>
            </a:endParaRPr>
          </a:p>
        </p:txBody>
      </p:sp>
      <p:sp>
        <p:nvSpPr>
          <p:cNvPr id="28682" name="Text Box 11">
            <a:hlinkClick r:id="rId4" action="ppaction://hlinksldjump"/>
          </p:cNvPr>
          <p:cNvSpPr txBox="1">
            <a:spLocks noChangeArrowheads="1"/>
          </p:cNvSpPr>
          <p:nvPr/>
        </p:nvSpPr>
        <p:spPr bwMode="auto">
          <a:xfrm>
            <a:off x="8832851" y="6308726"/>
            <a:ext cx="1584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返回</a:t>
            </a:r>
          </a:p>
        </p:txBody>
      </p:sp>
      <p:sp>
        <p:nvSpPr>
          <p:cNvPr id="424972" name="Rectangle 12"/>
          <p:cNvSpPr>
            <a:spLocks noChangeArrowheads="1"/>
          </p:cNvSpPr>
          <p:nvPr/>
        </p:nvSpPr>
        <p:spPr bwMode="auto">
          <a:xfrm>
            <a:off x="3935413" y="4076700"/>
            <a:ext cx="43926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rgbClr val="CC0000"/>
              </a:buClr>
              <a:buSzPct val="75000"/>
              <a:buFont typeface="Wingdings" panose="05000000000000000000" pitchFamily="2" charset="2"/>
              <a:buChar char="n"/>
            </a:pPr>
            <a:r>
              <a:rPr lang="en-US" altLang="zh-CN" sz="2400"/>
              <a:t>Client finished Message</a:t>
            </a:r>
          </a:p>
        </p:txBody>
      </p:sp>
    </p:spTree>
    <p:extLst>
      <p:ext uri="{BB962C8B-B14F-4D97-AF65-F5344CB8AC3E}">
        <p14:creationId xmlns="" xmlns:p14="http://schemas.microsoft.com/office/powerpoint/2010/main" val="2212942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24972">
                                            <p:txEl>
                                              <p:pRg st="0" end="0"/>
                                            </p:txEl>
                                          </p:spTgt>
                                        </p:tgtEl>
                                      </p:cBhvr>
                                    </p:animEffect>
                                    <p:set>
                                      <p:cBhvr>
                                        <p:cTn id="7" dur="1" fill="hold">
                                          <p:stCondLst>
                                            <p:cond delay="499"/>
                                          </p:stCondLst>
                                        </p:cTn>
                                        <p:tgtEl>
                                          <p:spTgt spid="424972">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24962"/>
                                        </p:tgtEl>
                                        <p:attrNameLst>
                                          <p:attrName>style.visibility</p:attrName>
                                        </p:attrNameLst>
                                      </p:cBhvr>
                                      <p:to>
                                        <p:strVal val="visible"/>
                                      </p:to>
                                    </p:set>
                                    <p:anim calcmode="lin" valueType="num">
                                      <p:cBhvr additive="base">
                                        <p:cTn id="12" dur="500" fill="hold"/>
                                        <p:tgtEl>
                                          <p:spTgt spid="424962"/>
                                        </p:tgtEl>
                                        <p:attrNameLst>
                                          <p:attrName>ppt_x</p:attrName>
                                        </p:attrNameLst>
                                      </p:cBhvr>
                                      <p:tavLst>
                                        <p:tav tm="0">
                                          <p:val>
                                            <p:strVal val="0-#ppt_w/2"/>
                                          </p:val>
                                        </p:tav>
                                        <p:tav tm="100000">
                                          <p:val>
                                            <p:strVal val="#ppt_x"/>
                                          </p:val>
                                        </p:tav>
                                      </p:tavLst>
                                    </p:anim>
                                    <p:anim calcmode="lin" valueType="num">
                                      <p:cBhvr additive="base">
                                        <p:cTn id="13" dur="500" fill="hold"/>
                                        <p:tgtEl>
                                          <p:spTgt spid="424962"/>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24964"/>
                                        </p:tgtEl>
                                        <p:attrNameLst>
                                          <p:attrName>style.visibility</p:attrName>
                                        </p:attrNameLst>
                                      </p:cBhvr>
                                      <p:to>
                                        <p:strVal val="visible"/>
                                      </p:to>
                                    </p:set>
                                    <p:anim calcmode="lin" valueType="num">
                                      <p:cBhvr additive="base">
                                        <p:cTn id="16" dur="500" fill="hold"/>
                                        <p:tgtEl>
                                          <p:spTgt spid="424964"/>
                                        </p:tgtEl>
                                        <p:attrNameLst>
                                          <p:attrName>ppt_x</p:attrName>
                                        </p:attrNameLst>
                                      </p:cBhvr>
                                      <p:tavLst>
                                        <p:tav tm="0">
                                          <p:val>
                                            <p:strVal val="0-#ppt_w/2"/>
                                          </p:val>
                                        </p:tav>
                                        <p:tav tm="100000">
                                          <p:val>
                                            <p:strVal val="#ppt_x"/>
                                          </p:val>
                                        </p:tav>
                                      </p:tavLst>
                                    </p:anim>
                                    <p:anim calcmode="lin" valueType="num">
                                      <p:cBhvr additive="base">
                                        <p:cTn id="17" dur="500" fill="hold"/>
                                        <p:tgtEl>
                                          <p:spTgt spid="42496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424965"/>
                                        </p:tgtEl>
                                        <p:attrNameLst>
                                          <p:attrName>style.visibility</p:attrName>
                                        </p:attrNameLst>
                                      </p:cBhvr>
                                      <p:to>
                                        <p:strVal val="visible"/>
                                      </p:to>
                                    </p:set>
                                    <p:anim calcmode="lin" valueType="num">
                                      <p:cBhvr additive="base">
                                        <p:cTn id="20" dur="500" fill="hold"/>
                                        <p:tgtEl>
                                          <p:spTgt spid="424965"/>
                                        </p:tgtEl>
                                        <p:attrNameLst>
                                          <p:attrName>ppt_x</p:attrName>
                                        </p:attrNameLst>
                                      </p:cBhvr>
                                      <p:tavLst>
                                        <p:tav tm="0">
                                          <p:val>
                                            <p:strVal val="0-#ppt_w/2"/>
                                          </p:val>
                                        </p:tav>
                                        <p:tav tm="100000">
                                          <p:val>
                                            <p:strVal val="#ppt_x"/>
                                          </p:val>
                                        </p:tav>
                                      </p:tavLst>
                                    </p:anim>
                                    <p:anim calcmode="lin" valueType="num">
                                      <p:cBhvr additive="base">
                                        <p:cTn id="21" dur="500" fill="hold"/>
                                        <p:tgtEl>
                                          <p:spTgt spid="424965"/>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24966"/>
                                        </p:tgtEl>
                                        <p:attrNameLst>
                                          <p:attrName>style.visibility</p:attrName>
                                        </p:attrNameLst>
                                      </p:cBhvr>
                                      <p:to>
                                        <p:strVal val="visible"/>
                                      </p:to>
                                    </p:set>
                                    <p:anim calcmode="lin" valueType="num">
                                      <p:cBhvr additive="base">
                                        <p:cTn id="24" dur="500" fill="hold"/>
                                        <p:tgtEl>
                                          <p:spTgt spid="424966"/>
                                        </p:tgtEl>
                                        <p:attrNameLst>
                                          <p:attrName>ppt_x</p:attrName>
                                        </p:attrNameLst>
                                      </p:cBhvr>
                                      <p:tavLst>
                                        <p:tav tm="0">
                                          <p:val>
                                            <p:strVal val="0-#ppt_w/2"/>
                                          </p:val>
                                        </p:tav>
                                        <p:tav tm="100000">
                                          <p:val>
                                            <p:strVal val="#ppt_x"/>
                                          </p:val>
                                        </p:tav>
                                      </p:tavLst>
                                    </p:anim>
                                    <p:anim calcmode="lin" valueType="num">
                                      <p:cBhvr additive="base">
                                        <p:cTn id="25" dur="500" fill="hold"/>
                                        <p:tgtEl>
                                          <p:spTgt spid="42496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24968"/>
                                        </p:tgtEl>
                                        <p:attrNameLst>
                                          <p:attrName>style.visibility</p:attrName>
                                        </p:attrNameLst>
                                      </p:cBhvr>
                                      <p:to>
                                        <p:strVal val="visible"/>
                                      </p:to>
                                    </p:set>
                                    <p:anim calcmode="lin" valueType="num">
                                      <p:cBhvr additive="base">
                                        <p:cTn id="28" dur="500" fill="hold"/>
                                        <p:tgtEl>
                                          <p:spTgt spid="424968"/>
                                        </p:tgtEl>
                                        <p:attrNameLst>
                                          <p:attrName>ppt_x</p:attrName>
                                        </p:attrNameLst>
                                      </p:cBhvr>
                                      <p:tavLst>
                                        <p:tav tm="0">
                                          <p:val>
                                            <p:strVal val="0-#ppt_w/2"/>
                                          </p:val>
                                        </p:tav>
                                        <p:tav tm="100000">
                                          <p:val>
                                            <p:strVal val="#ppt_x"/>
                                          </p:val>
                                        </p:tav>
                                      </p:tavLst>
                                    </p:anim>
                                    <p:anim calcmode="lin" valueType="num">
                                      <p:cBhvr additive="base">
                                        <p:cTn id="29" dur="500" fill="hold"/>
                                        <p:tgtEl>
                                          <p:spTgt spid="42496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24970"/>
                                        </p:tgtEl>
                                        <p:attrNameLst>
                                          <p:attrName>style.visibility</p:attrName>
                                        </p:attrNameLst>
                                      </p:cBhvr>
                                      <p:to>
                                        <p:strVal val="visible"/>
                                      </p:to>
                                    </p:set>
                                    <p:animEffect transition="in" filter="blinds(horizontal)">
                                      <p:cBhvr>
                                        <p:cTn id="34" dur="500"/>
                                        <p:tgtEl>
                                          <p:spTgt spid="424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nimBg="1"/>
      <p:bldP spid="424964" grpId="0" animBg="1"/>
      <p:bldP spid="424966" grpId="0" animBg="1"/>
      <p:bldP spid="424968" grpId="0"/>
      <p:bldP spid="424970" grpId="0"/>
      <p:bldP spid="42497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SSL</a:t>
            </a:r>
            <a:r>
              <a:rPr lang="zh-CN" altLang="en-US" smtClean="0"/>
              <a:t>握手协议</a:t>
            </a:r>
          </a:p>
        </p:txBody>
      </p:sp>
      <p:sp>
        <p:nvSpPr>
          <p:cNvPr id="29699" name="Rectangle 3"/>
          <p:cNvSpPr>
            <a:spLocks noGrp="1" noChangeArrowheads="1"/>
          </p:cNvSpPr>
          <p:nvPr>
            <p:ph type="body" idx="1"/>
          </p:nvPr>
        </p:nvSpPr>
        <p:spPr/>
        <p:txBody>
          <a:bodyPr>
            <a:normAutofit lnSpcReduction="10000"/>
          </a:bodyPr>
          <a:lstStyle/>
          <a:p>
            <a:pPr eaLnBrk="1" hangingPunct="1">
              <a:lnSpc>
                <a:spcPct val="90000"/>
              </a:lnSpc>
            </a:pPr>
            <a:r>
              <a:rPr lang="en-US" altLang="zh-CN" sz="2000" dirty="0"/>
              <a:t> </a:t>
            </a:r>
            <a:r>
              <a:rPr lang="zh-CN" altLang="en-US" b="1" dirty="0" smtClean="0"/>
              <a:t>加密套件列表</a:t>
            </a:r>
            <a:r>
              <a:rPr lang="en-US" altLang="zh-CN" dirty="0" smtClean="0"/>
              <a:t>:</a:t>
            </a:r>
          </a:p>
          <a:p>
            <a:pPr eaLnBrk="1" hangingPunct="1">
              <a:lnSpc>
                <a:spcPct val="90000"/>
              </a:lnSpc>
            </a:pPr>
            <a:r>
              <a:rPr lang="zh-CN" altLang="en-US" dirty="0" smtClean="0"/>
              <a:t>列表中包含了</a:t>
            </a:r>
            <a:r>
              <a:rPr lang="en-US" altLang="zh-CN" dirty="0" smtClean="0"/>
              <a:t>Client</a:t>
            </a:r>
            <a:r>
              <a:rPr lang="zh-CN" altLang="en-US" dirty="0" smtClean="0"/>
              <a:t>端支持的所有密钥套件。</a:t>
            </a:r>
          </a:p>
          <a:p>
            <a:pPr eaLnBrk="1" hangingPunct="1">
              <a:lnSpc>
                <a:spcPct val="90000"/>
              </a:lnSpc>
            </a:pPr>
            <a:r>
              <a:rPr lang="zh-CN" altLang="en-US" dirty="0" smtClean="0"/>
              <a:t>一个密钥套件定义了一个密钥规格，其中描述如下 内容：</a:t>
            </a:r>
          </a:p>
          <a:p>
            <a:pPr eaLnBrk="1" hangingPunct="1">
              <a:lnSpc>
                <a:spcPct val="90000"/>
              </a:lnSpc>
            </a:pPr>
            <a:r>
              <a:rPr lang="zh-CN" altLang="en-US" dirty="0" smtClean="0"/>
              <a:t>密钥交换算法</a:t>
            </a:r>
            <a:r>
              <a:rPr lang="en-US" altLang="zh-CN" dirty="0" smtClean="0"/>
              <a:t>(</a:t>
            </a:r>
            <a:r>
              <a:rPr lang="zh-CN" altLang="en-US" dirty="0" smtClean="0">
                <a:solidFill>
                  <a:srgbClr val="CC0000"/>
                </a:solidFill>
              </a:rPr>
              <a:t>非对称加密算法</a:t>
            </a:r>
            <a:r>
              <a:rPr lang="en-US" altLang="zh-CN" dirty="0" smtClean="0"/>
              <a:t>)</a:t>
            </a:r>
            <a:r>
              <a:rPr lang="zh-CN" altLang="en-US" dirty="0" smtClean="0"/>
              <a:t>，</a:t>
            </a:r>
          </a:p>
          <a:p>
            <a:pPr eaLnBrk="1" hangingPunct="1">
              <a:lnSpc>
                <a:spcPct val="90000"/>
              </a:lnSpc>
            </a:pPr>
            <a:r>
              <a:rPr lang="zh-CN" altLang="en-US" dirty="0" smtClean="0"/>
              <a:t>是否出口</a:t>
            </a:r>
          </a:p>
          <a:p>
            <a:pPr eaLnBrk="1" hangingPunct="1">
              <a:lnSpc>
                <a:spcPct val="90000"/>
              </a:lnSpc>
            </a:pPr>
            <a:r>
              <a:rPr lang="zh-CN" altLang="en-US" dirty="0" smtClean="0">
                <a:solidFill>
                  <a:srgbClr val="CC0000"/>
                </a:solidFill>
              </a:rPr>
              <a:t>对称加密算法</a:t>
            </a:r>
            <a:endParaRPr lang="zh-CN" altLang="en-US" dirty="0" smtClean="0"/>
          </a:p>
          <a:p>
            <a:pPr eaLnBrk="1" hangingPunct="1">
              <a:lnSpc>
                <a:spcPct val="90000"/>
              </a:lnSpc>
            </a:pPr>
            <a:r>
              <a:rPr lang="zh-CN" altLang="en-US" dirty="0" smtClean="0"/>
              <a:t>支持的</a:t>
            </a:r>
            <a:r>
              <a:rPr lang="zh-CN" altLang="en-US" dirty="0" smtClean="0">
                <a:solidFill>
                  <a:srgbClr val="CC0000"/>
                </a:solidFill>
              </a:rPr>
              <a:t>最高对称密钥位数</a:t>
            </a:r>
            <a:endParaRPr lang="zh-CN" altLang="en-US" dirty="0" smtClean="0"/>
          </a:p>
          <a:p>
            <a:pPr eaLnBrk="1" hangingPunct="1">
              <a:lnSpc>
                <a:spcPct val="90000"/>
              </a:lnSpc>
            </a:pPr>
            <a:r>
              <a:rPr lang="en-US" altLang="zh-CN" dirty="0" smtClean="0">
                <a:solidFill>
                  <a:srgbClr val="CC0000"/>
                </a:solidFill>
              </a:rPr>
              <a:t>MAC </a:t>
            </a:r>
            <a:r>
              <a:rPr lang="en-US" altLang="zh-CN" sz="2000" b="1" dirty="0"/>
              <a:t>(Message Authentication Code</a:t>
            </a:r>
            <a:r>
              <a:rPr lang="zh-CN" altLang="en-US" sz="2000" b="1" dirty="0"/>
              <a:t>）</a:t>
            </a:r>
            <a:r>
              <a:rPr lang="zh-CN" altLang="en-US" dirty="0" smtClean="0">
                <a:solidFill>
                  <a:srgbClr val="CC0000"/>
                </a:solidFill>
              </a:rPr>
              <a:t>算法</a:t>
            </a:r>
            <a:r>
              <a:rPr lang="zh-CN" altLang="en-US" sz="2000" b="1" dirty="0"/>
              <a:t> </a:t>
            </a:r>
            <a:r>
              <a:rPr lang="en-US" altLang="zh-CN" dirty="0" smtClean="0"/>
              <a:t>(</a:t>
            </a:r>
            <a:r>
              <a:rPr lang="zh-CN" altLang="en-US" dirty="0" smtClean="0"/>
              <a:t>或摘要算法</a:t>
            </a:r>
            <a:r>
              <a:rPr lang="en-US" altLang="zh-CN" dirty="0" smtClean="0"/>
              <a:t>)</a:t>
            </a:r>
            <a:r>
              <a:rPr lang="zh-CN" altLang="en-US" dirty="0" smtClean="0"/>
              <a:t>。</a:t>
            </a:r>
          </a:p>
          <a:p>
            <a:pPr eaLnBrk="1" hangingPunct="1">
              <a:lnSpc>
                <a:spcPct val="90000"/>
              </a:lnSpc>
            </a:pPr>
            <a:r>
              <a:rPr lang="zh-CN" altLang="en-US" sz="2000" dirty="0"/>
              <a:t>例</a:t>
            </a:r>
            <a:r>
              <a:rPr lang="en-US" altLang="zh-CN" sz="2000" dirty="0"/>
              <a:t>:SSL_RSA_WITH_RC4_128_MD5 = 0x0004 /* </a:t>
            </a:r>
            <a:r>
              <a:rPr lang="zh-CN" altLang="en-US" sz="2000" dirty="0"/>
              <a:t>非对称加密算法或密钥交换算法为</a:t>
            </a:r>
            <a:r>
              <a:rPr lang="en-US" altLang="zh-CN" sz="2000" dirty="0"/>
              <a:t>RSA</a:t>
            </a:r>
            <a:r>
              <a:rPr lang="zh-CN" altLang="en-US" sz="2000" dirty="0"/>
              <a:t>，采用高强度</a:t>
            </a:r>
            <a:r>
              <a:rPr lang="en-US" altLang="zh-CN" sz="2000" dirty="0"/>
              <a:t>128</a:t>
            </a:r>
            <a:r>
              <a:rPr lang="zh-CN" altLang="en-US" sz="2000" dirty="0"/>
              <a:t>位对称加密算法</a:t>
            </a:r>
            <a:r>
              <a:rPr lang="en-US" altLang="zh-CN" sz="2000" dirty="0"/>
              <a:t>RC4</a:t>
            </a:r>
            <a:r>
              <a:rPr lang="zh-CN" altLang="en-US" sz="2000" dirty="0"/>
              <a:t>，摘要或</a:t>
            </a:r>
            <a:r>
              <a:rPr lang="en-US" altLang="zh-CN" sz="2000" dirty="0"/>
              <a:t>MAC</a:t>
            </a:r>
            <a:r>
              <a:rPr lang="zh-CN" altLang="en-US" sz="2000" dirty="0"/>
              <a:t>算法为</a:t>
            </a:r>
            <a:r>
              <a:rPr lang="en-US" altLang="zh-CN" sz="2000" dirty="0"/>
              <a:t>MD5</a:t>
            </a:r>
            <a:r>
              <a:rPr lang="zh-CN" altLang="en-US" sz="2000" dirty="0"/>
              <a:t>，不支持出口 *</a:t>
            </a:r>
            <a:r>
              <a:rPr lang="en-US" altLang="zh-CN" sz="2000" dirty="0"/>
              <a:t>/ </a:t>
            </a:r>
          </a:p>
        </p:txBody>
      </p:sp>
    </p:spTree>
    <p:extLst>
      <p:ext uri="{BB962C8B-B14F-4D97-AF65-F5344CB8AC3E}">
        <p14:creationId xmlns="" xmlns:p14="http://schemas.microsoft.com/office/powerpoint/2010/main" val="2872392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SSL</a:t>
            </a:r>
            <a:r>
              <a:rPr lang="zh-CN" altLang="en-US" smtClean="0"/>
              <a:t>握手协议</a:t>
            </a:r>
          </a:p>
        </p:txBody>
      </p:sp>
      <p:sp>
        <p:nvSpPr>
          <p:cNvPr id="30723" name="Rectangle 3"/>
          <p:cNvSpPr>
            <a:spLocks noGrp="1" noChangeArrowheads="1"/>
          </p:cNvSpPr>
          <p:nvPr>
            <p:ph type="body" idx="1"/>
          </p:nvPr>
        </p:nvSpPr>
        <p:spPr/>
        <p:txBody>
          <a:bodyPr/>
          <a:lstStyle/>
          <a:p>
            <a:pPr eaLnBrk="1" hangingPunct="1"/>
            <a:r>
              <a:rPr lang="zh-CN" altLang="en-US" dirty="0" smtClean="0">
                <a:solidFill>
                  <a:srgbClr val="CC0000"/>
                </a:solidFill>
              </a:rPr>
              <a:t>非对称加密算法</a:t>
            </a:r>
            <a:r>
              <a:rPr lang="zh-CN" altLang="en-US" dirty="0" smtClean="0"/>
              <a:t>和</a:t>
            </a:r>
            <a:r>
              <a:rPr lang="zh-CN" altLang="en-US" dirty="0" smtClean="0">
                <a:solidFill>
                  <a:srgbClr val="CC0000"/>
                </a:solidFill>
              </a:rPr>
              <a:t>对称加密算法</a:t>
            </a:r>
          </a:p>
          <a:p>
            <a:pPr eaLnBrk="1" hangingPunct="1"/>
            <a:endParaRPr lang="en-US" altLang="zh-CN" dirty="0" smtClean="0"/>
          </a:p>
        </p:txBody>
      </p:sp>
      <p:sp>
        <p:nvSpPr>
          <p:cNvPr id="30724" name="Rectangle 4"/>
          <p:cNvSpPr>
            <a:spLocks noChangeArrowheads="1"/>
          </p:cNvSpPr>
          <p:nvPr/>
        </p:nvSpPr>
        <p:spPr bwMode="auto">
          <a:xfrm>
            <a:off x="3216276" y="2276476"/>
            <a:ext cx="1800225" cy="360363"/>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明文</a:t>
            </a:r>
            <a:r>
              <a:rPr lang="en-US" altLang="zh-CN" dirty="0"/>
              <a:t>:ABCDEF</a:t>
            </a:r>
          </a:p>
        </p:txBody>
      </p:sp>
      <p:sp>
        <p:nvSpPr>
          <p:cNvPr id="30725" name="Line 5"/>
          <p:cNvSpPr>
            <a:spLocks noChangeShapeType="1"/>
          </p:cNvSpPr>
          <p:nvPr/>
        </p:nvSpPr>
        <p:spPr bwMode="auto">
          <a:xfrm>
            <a:off x="3289300" y="2636838"/>
            <a:ext cx="0" cy="79216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726" name="Rectangle 6"/>
          <p:cNvSpPr>
            <a:spLocks noChangeArrowheads="1"/>
          </p:cNvSpPr>
          <p:nvPr/>
        </p:nvSpPr>
        <p:spPr bwMode="auto">
          <a:xfrm>
            <a:off x="2281239" y="3429001"/>
            <a:ext cx="2447925" cy="360363"/>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密文</a:t>
            </a:r>
            <a:r>
              <a:rPr lang="en-US" altLang="zh-CN"/>
              <a:t>:********</a:t>
            </a:r>
          </a:p>
        </p:txBody>
      </p:sp>
      <p:sp>
        <p:nvSpPr>
          <p:cNvPr id="30727" name="Text Box 7"/>
          <p:cNvSpPr txBox="1">
            <a:spLocks noChangeArrowheads="1"/>
          </p:cNvSpPr>
          <p:nvPr/>
        </p:nvSpPr>
        <p:spPr bwMode="auto">
          <a:xfrm>
            <a:off x="3360738" y="2708275"/>
            <a:ext cx="79216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加密运算</a:t>
            </a:r>
          </a:p>
        </p:txBody>
      </p:sp>
      <p:pic>
        <p:nvPicPr>
          <p:cNvPr id="30728" name="Picture 8" descr="MC900233789[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55914" y="2708275"/>
            <a:ext cx="263525" cy="54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9" name="Rectangle 9"/>
          <p:cNvSpPr>
            <a:spLocks noChangeArrowheads="1"/>
          </p:cNvSpPr>
          <p:nvPr/>
        </p:nvSpPr>
        <p:spPr bwMode="auto">
          <a:xfrm>
            <a:off x="2065339" y="2276476"/>
            <a:ext cx="719137" cy="360363"/>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密钥</a:t>
            </a:r>
            <a:r>
              <a:rPr lang="en-US" altLang="zh-CN">
                <a:solidFill>
                  <a:srgbClr val="CC0000"/>
                </a:solidFill>
              </a:rPr>
              <a:t>A</a:t>
            </a:r>
          </a:p>
        </p:txBody>
      </p:sp>
      <p:sp>
        <p:nvSpPr>
          <p:cNvPr id="30730" name="Rectangle 14"/>
          <p:cNvSpPr>
            <a:spLocks noChangeArrowheads="1"/>
          </p:cNvSpPr>
          <p:nvPr/>
        </p:nvSpPr>
        <p:spPr bwMode="auto">
          <a:xfrm>
            <a:off x="2784475" y="2276475"/>
            <a:ext cx="4171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b="1">
                <a:solidFill>
                  <a:srgbClr val="CC0000"/>
                </a:solidFill>
              </a:rPr>
              <a:t>＋</a:t>
            </a:r>
          </a:p>
        </p:txBody>
      </p:sp>
      <p:sp>
        <p:nvSpPr>
          <p:cNvPr id="30731" name="Line 15"/>
          <p:cNvSpPr>
            <a:spLocks noChangeShapeType="1"/>
          </p:cNvSpPr>
          <p:nvPr/>
        </p:nvSpPr>
        <p:spPr bwMode="auto">
          <a:xfrm>
            <a:off x="3289300" y="3789363"/>
            <a:ext cx="0" cy="431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732" name="Rectangle 16"/>
          <p:cNvSpPr>
            <a:spLocks noChangeArrowheads="1"/>
          </p:cNvSpPr>
          <p:nvPr/>
        </p:nvSpPr>
        <p:spPr bwMode="auto">
          <a:xfrm>
            <a:off x="2281238" y="4652963"/>
            <a:ext cx="1511300" cy="3603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密文</a:t>
            </a:r>
            <a:r>
              <a:rPr lang="en-US" altLang="zh-CN"/>
              <a:t>:********</a:t>
            </a:r>
          </a:p>
        </p:txBody>
      </p:sp>
      <p:sp>
        <p:nvSpPr>
          <p:cNvPr id="30733" name="Text Box 17"/>
          <p:cNvSpPr txBox="1">
            <a:spLocks noChangeArrowheads="1"/>
          </p:cNvSpPr>
          <p:nvPr/>
        </p:nvSpPr>
        <p:spPr bwMode="auto">
          <a:xfrm>
            <a:off x="3289301" y="3789363"/>
            <a:ext cx="122396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发送报文</a:t>
            </a:r>
          </a:p>
        </p:txBody>
      </p:sp>
      <p:sp>
        <p:nvSpPr>
          <p:cNvPr id="30734" name="Line 18"/>
          <p:cNvSpPr>
            <a:spLocks noChangeShapeType="1"/>
          </p:cNvSpPr>
          <p:nvPr/>
        </p:nvSpPr>
        <p:spPr bwMode="auto">
          <a:xfrm>
            <a:off x="3289300" y="4292601"/>
            <a:ext cx="0" cy="360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735" name="Text Box 20"/>
          <p:cNvSpPr txBox="1">
            <a:spLocks noChangeArrowheads="1"/>
          </p:cNvSpPr>
          <p:nvPr/>
        </p:nvSpPr>
        <p:spPr bwMode="auto">
          <a:xfrm>
            <a:off x="3360738" y="4292601"/>
            <a:ext cx="1223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接受报文</a:t>
            </a:r>
          </a:p>
        </p:txBody>
      </p:sp>
      <p:sp>
        <p:nvSpPr>
          <p:cNvPr id="30736" name="Rectangle 21"/>
          <p:cNvSpPr>
            <a:spLocks noChangeArrowheads="1"/>
          </p:cNvSpPr>
          <p:nvPr/>
        </p:nvSpPr>
        <p:spPr bwMode="auto">
          <a:xfrm>
            <a:off x="2497139" y="5734051"/>
            <a:ext cx="1800225" cy="360363"/>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明文</a:t>
            </a:r>
            <a:r>
              <a:rPr lang="en-US" altLang="zh-CN"/>
              <a:t>:ABCDEF</a:t>
            </a:r>
          </a:p>
        </p:txBody>
      </p:sp>
      <p:sp>
        <p:nvSpPr>
          <p:cNvPr id="30737" name="Rectangle 23"/>
          <p:cNvSpPr>
            <a:spLocks noChangeArrowheads="1"/>
          </p:cNvSpPr>
          <p:nvPr/>
        </p:nvSpPr>
        <p:spPr bwMode="auto">
          <a:xfrm>
            <a:off x="3792538" y="4652963"/>
            <a:ext cx="4171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b="1">
                <a:solidFill>
                  <a:srgbClr val="CC0000"/>
                </a:solidFill>
              </a:rPr>
              <a:t>＋</a:t>
            </a:r>
          </a:p>
        </p:txBody>
      </p:sp>
      <p:sp>
        <p:nvSpPr>
          <p:cNvPr id="30738" name="Rectangle 24"/>
          <p:cNvSpPr>
            <a:spLocks noChangeArrowheads="1"/>
          </p:cNvSpPr>
          <p:nvPr/>
        </p:nvSpPr>
        <p:spPr bwMode="auto">
          <a:xfrm>
            <a:off x="4152900" y="4652963"/>
            <a:ext cx="719138" cy="3603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密钥</a:t>
            </a:r>
            <a:r>
              <a:rPr lang="en-US" altLang="zh-CN">
                <a:solidFill>
                  <a:srgbClr val="CC0000"/>
                </a:solidFill>
              </a:rPr>
              <a:t>B</a:t>
            </a:r>
          </a:p>
        </p:txBody>
      </p:sp>
      <p:sp>
        <p:nvSpPr>
          <p:cNvPr id="30739" name="Line 25"/>
          <p:cNvSpPr>
            <a:spLocks noChangeShapeType="1"/>
          </p:cNvSpPr>
          <p:nvPr/>
        </p:nvSpPr>
        <p:spPr bwMode="auto">
          <a:xfrm>
            <a:off x="3289300" y="5084763"/>
            <a:ext cx="0" cy="6477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740" name="Text Box 26"/>
          <p:cNvSpPr txBox="1">
            <a:spLocks noChangeArrowheads="1"/>
          </p:cNvSpPr>
          <p:nvPr/>
        </p:nvSpPr>
        <p:spPr bwMode="auto">
          <a:xfrm>
            <a:off x="3289301" y="5084763"/>
            <a:ext cx="792163"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解密运算</a:t>
            </a:r>
          </a:p>
        </p:txBody>
      </p:sp>
      <p:sp>
        <p:nvSpPr>
          <p:cNvPr id="30741" name="Text Box 27"/>
          <p:cNvSpPr txBox="1">
            <a:spLocks noChangeArrowheads="1"/>
          </p:cNvSpPr>
          <p:nvPr/>
        </p:nvSpPr>
        <p:spPr bwMode="auto">
          <a:xfrm>
            <a:off x="2281239" y="6237288"/>
            <a:ext cx="22320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a:solidFill>
                  <a:srgbClr val="CC0000"/>
                </a:solidFill>
              </a:rPr>
              <a:t>     </a:t>
            </a:r>
            <a:r>
              <a:rPr lang="zh-CN" altLang="en-US">
                <a:solidFill>
                  <a:srgbClr val="CC0000"/>
                </a:solidFill>
              </a:rPr>
              <a:t>图 非对称加密</a:t>
            </a:r>
          </a:p>
        </p:txBody>
      </p:sp>
      <p:sp>
        <p:nvSpPr>
          <p:cNvPr id="30742" name="Rectangle 28"/>
          <p:cNvSpPr>
            <a:spLocks noChangeArrowheads="1"/>
          </p:cNvSpPr>
          <p:nvPr/>
        </p:nvSpPr>
        <p:spPr bwMode="auto">
          <a:xfrm>
            <a:off x="7535864" y="2276476"/>
            <a:ext cx="1800225" cy="360363"/>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明文</a:t>
            </a:r>
            <a:r>
              <a:rPr lang="en-US" altLang="zh-CN"/>
              <a:t>:ABCDEF</a:t>
            </a:r>
          </a:p>
        </p:txBody>
      </p:sp>
      <p:sp>
        <p:nvSpPr>
          <p:cNvPr id="30743" name="Line 29"/>
          <p:cNvSpPr>
            <a:spLocks noChangeShapeType="1"/>
          </p:cNvSpPr>
          <p:nvPr/>
        </p:nvSpPr>
        <p:spPr bwMode="auto">
          <a:xfrm>
            <a:off x="7608888" y="2636838"/>
            <a:ext cx="0" cy="79216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744" name="Rectangle 30"/>
          <p:cNvSpPr>
            <a:spLocks noChangeArrowheads="1"/>
          </p:cNvSpPr>
          <p:nvPr/>
        </p:nvSpPr>
        <p:spPr bwMode="auto">
          <a:xfrm>
            <a:off x="6600826" y="3429001"/>
            <a:ext cx="2447925" cy="360363"/>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密文</a:t>
            </a:r>
            <a:r>
              <a:rPr lang="en-US" altLang="zh-CN"/>
              <a:t>:********</a:t>
            </a:r>
          </a:p>
        </p:txBody>
      </p:sp>
      <p:sp>
        <p:nvSpPr>
          <p:cNvPr id="30745" name="Text Box 31"/>
          <p:cNvSpPr txBox="1">
            <a:spLocks noChangeArrowheads="1"/>
          </p:cNvSpPr>
          <p:nvPr/>
        </p:nvSpPr>
        <p:spPr bwMode="auto">
          <a:xfrm>
            <a:off x="7680326" y="2708275"/>
            <a:ext cx="792163"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加密运算</a:t>
            </a:r>
          </a:p>
        </p:txBody>
      </p:sp>
      <p:pic>
        <p:nvPicPr>
          <p:cNvPr id="30746" name="Picture 32" descr="MC900233789[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75501" y="2708275"/>
            <a:ext cx="263525" cy="54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7" name="Rectangle 33"/>
          <p:cNvSpPr>
            <a:spLocks noChangeArrowheads="1"/>
          </p:cNvSpPr>
          <p:nvPr/>
        </p:nvSpPr>
        <p:spPr bwMode="auto">
          <a:xfrm>
            <a:off x="6384925" y="2276476"/>
            <a:ext cx="719138" cy="360363"/>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密钥</a:t>
            </a:r>
            <a:r>
              <a:rPr lang="en-US" altLang="zh-CN">
                <a:solidFill>
                  <a:srgbClr val="CC0000"/>
                </a:solidFill>
              </a:rPr>
              <a:t>A</a:t>
            </a:r>
          </a:p>
        </p:txBody>
      </p:sp>
      <p:sp>
        <p:nvSpPr>
          <p:cNvPr id="30748" name="Rectangle 34"/>
          <p:cNvSpPr>
            <a:spLocks noChangeArrowheads="1"/>
          </p:cNvSpPr>
          <p:nvPr/>
        </p:nvSpPr>
        <p:spPr bwMode="auto">
          <a:xfrm>
            <a:off x="7104063" y="2276475"/>
            <a:ext cx="4171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b="1">
                <a:solidFill>
                  <a:srgbClr val="CC0000"/>
                </a:solidFill>
              </a:rPr>
              <a:t>＋</a:t>
            </a:r>
          </a:p>
        </p:txBody>
      </p:sp>
      <p:sp>
        <p:nvSpPr>
          <p:cNvPr id="30749" name="Line 35"/>
          <p:cNvSpPr>
            <a:spLocks noChangeShapeType="1"/>
          </p:cNvSpPr>
          <p:nvPr/>
        </p:nvSpPr>
        <p:spPr bwMode="auto">
          <a:xfrm>
            <a:off x="7608888" y="3789363"/>
            <a:ext cx="0" cy="431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750" name="Rectangle 36"/>
          <p:cNvSpPr>
            <a:spLocks noChangeArrowheads="1"/>
          </p:cNvSpPr>
          <p:nvPr/>
        </p:nvSpPr>
        <p:spPr bwMode="auto">
          <a:xfrm>
            <a:off x="6600825" y="4652963"/>
            <a:ext cx="1511300" cy="3603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密文</a:t>
            </a:r>
            <a:r>
              <a:rPr lang="en-US" altLang="zh-CN"/>
              <a:t>:********</a:t>
            </a:r>
          </a:p>
        </p:txBody>
      </p:sp>
      <p:sp>
        <p:nvSpPr>
          <p:cNvPr id="30751" name="Text Box 37"/>
          <p:cNvSpPr txBox="1">
            <a:spLocks noChangeArrowheads="1"/>
          </p:cNvSpPr>
          <p:nvPr/>
        </p:nvSpPr>
        <p:spPr bwMode="auto">
          <a:xfrm>
            <a:off x="7608888" y="3789363"/>
            <a:ext cx="1223962"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发送报文</a:t>
            </a:r>
          </a:p>
        </p:txBody>
      </p:sp>
      <p:sp>
        <p:nvSpPr>
          <p:cNvPr id="30752" name="Line 38"/>
          <p:cNvSpPr>
            <a:spLocks noChangeShapeType="1"/>
          </p:cNvSpPr>
          <p:nvPr/>
        </p:nvSpPr>
        <p:spPr bwMode="auto">
          <a:xfrm>
            <a:off x="7608888" y="4292601"/>
            <a:ext cx="0" cy="360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753" name="Text Box 39"/>
          <p:cNvSpPr txBox="1">
            <a:spLocks noChangeArrowheads="1"/>
          </p:cNvSpPr>
          <p:nvPr/>
        </p:nvSpPr>
        <p:spPr bwMode="auto">
          <a:xfrm>
            <a:off x="7680326" y="4292601"/>
            <a:ext cx="12239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接受报文</a:t>
            </a:r>
          </a:p>
        </p:txBody>
      </p:sp>
      <p:sp>
        <p:nvSpPr>
          <p:cNvPr id="30754" name="Rectangle 40"/>
          <p:cNvSpPr>
            <a:spLocks noChangeArrowheads="1"/>
          </p:cNvSpPr>
          <p:nvPr/>
        </p:nvSpPr>
        <p:spPr bwMode="auto">
          <a:xfrm>
            <a:off x="6816726" y="5734051"/>
            <a:ext cx="1800225" cy="360363"/>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明文</a:t>
            </a:r>
            <a:r>
              <a:rPr lang="en-US" altLang="zh-CN"/>
              <a:t>:ABCDEF</a:t>
            </a:r>
          </a:p>
        </p:txBody>
      </p:sp>
      <p:sp>
        <p:nvSpPr>
          <p:cNvPr id="30755" name="Rectangle 41"/>
          <p:cNvSpPr>
            <a:spLocks noChangeArrowheads="1"/>
          </p:cNvSpPr>
          <p:nvPr/>
        </p:nvSpPr>
        <p:spPr bwMode="auto">
          <a:xfrm>
            <a:off x="8112125" y="4652963"/>
            <a:ext cx="4171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b="1">
                <a:solidFill>
                  <a:srgbClr val="CC0000"/>
                </a:solidFill>
              </a:rPr>
              <a:t>＋</a:t>
            </a:r>
          </a:p>
        </p:txBody>
      </p:sp>
      <p:sp>
        <p:nvSpPr>
          <p:cNvPr id="30756" name="Rectangle 42"/>
          <p:cNvSpPr>
            <a:spLocks noChangeArrowheads="1"/>
          </p:cNvSpPr>
          <p:nvPr/>
        </p:nvSpPr>
        <p:spPr bwMode="auto">
          <a:xfrm>
            <a:off x="8472489" y="4652963"/>
            <a:ext cx="719137" cy="360362"/>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密钥</a:t>
            </a:r>
            <a:r>
              <a:rPr lang="en-US" altLang="zh-CN">
                <a:solidFill>
                  <a:srgbClr val="CC0000"/>
                </a:solidFill>
              </a:rPr>
              <a:t>A</a:t>
            </a:r>
          </a:p>
        </p:txBody>
      </p:sp>
      <p:sp>
        <p:nvSpPr>
          <p:cNvPr id="30757" name="Line 43"/>
          <p:cNvSpPr>
            <a:spLocks noChangeShapeType="1"/>
          </p:cNvSpPr>
          <p:nvPr/>
        </p:nvSpPr>
        <p:spPr bwMode="auto">
          <a:xfrm>
            <a:off x="7608888" y="5084763"/>
            <a:ext cx="0" cy="6477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758" name="Text Box 44"/>
          <p:cNvSpPr txBox="1">
            <a:spLocks noChangeArrowheads="1"/>
          </p:cNvSpPr>
          <p:nvPr/>
        </p:nvSpPr>
        <p:spPr bwMode="auto">
          <a:xfrm>
            <a:off x="7608888" y="5084763"/>
            <a:ext cx="79216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解密运算</a:t>
            </a:r>
          </a:p>
        </p:txBody>
      </p:sp>
      <p:sp>
        <p:nvSpPr>
          <p:cNvPr id="30759" name="Text Box 45"/>
          <p:cNvSpPr txBox="1">
            <a:spLocks noChangeArrowheads="1"/>
          </p:cNvSpPr>
          <p:nvPr/>
        </p:nvSpPr>
        <p:spPr bwMode="auto">
          <a:xfrm>
            <a:off x="6816726" y="6237288"/>
            <a:ext cx="22320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a:solidFill>
                  <a:srgbClr val="CC0000"/>
                </a:solidFill>
              </a:rPr>
              <a:t>     </a:t>
            </a:r>
            <a:r>
              <a:rPr lang="zh-CN" altLang="en-US">
                <a:solidFill>
                  <a:srgbClr val="CC0000"/>
                </a:solidFill>
              </a:rPr>
              <a:t>图 对称加密</a:t>
            </a:r>
          </a:p>
        </p:txBody>
      </p:sp>
    </p:spTree>
    <p:extLst>
      <p:ext uri="{BB962C8B-B14F-4D97-AF65-F5344CB8AC3E}">
        <p14:creationId xmlns="" xmlns:p14="http://schemas.microsoft.com/office/powerpoint/2010/main" val="1474940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总结</a:t>
            </a:r>
          </a:p>
        </p:txBody>
      </p:sp>
      <p:sp>
        <p:nvSpPr>
          <p:cNvPr id="31747" name="Rectangle 3"/>
          <p:cNvSpPr>
            <a:spLocks noGrp="1" noChangeArrowheads="1"/>
          </p:cNvSpPr>
          <p:nvPr>
            <p:ph type="body" idx="1"/>
          </p:nvPr>
        </p:nvSpPr>
        <p:spPr/>
        <p:txBody>
          <a:bodyPr/>
          <a:lstStyle/>
          <a:p>
            <a:pPr eaLnBrk="1" hangingPunct="1"/>
            <a:r>
              <a:rPr lang="zh-CN" altLang="en-US" smtClean="0"/>
              <a:t>总结</a:t>
            </a:r>
            <a:r>
              <a:rPr lang="en-US" altLang="zh-CN" smtClean="0"/>
              <a:t>:</a:t>
            </a:r>
          </a:p>
          <a:p>
            <a:pPr eaLnBrk="1" hangingPunct="1"/>
            <a:r>
              <a:rPr lang="zh-CN" altLang="en-US" smtClean="0"/>
              <a:t>介绍了</a:t>
            </a:r>
            <a:r>
              <a:rPr lang="en-US" altLang="zh-CN" smtClean="0"/>
              <a:t>HTTPS</a:t>
            </a:r>
            <a:r>
              <a:rPr lang="zh-CN" altLang="en-US" smtClean="0"/>
              <a:t>协议</a:t>
            </a:r>
          </a:p>
          <a:p>
            <a:pPr eaLnBrk="1" hangingPunct="1"/>
            <a:r>
              <a:rPr lang="zh-CN" altLang="en-US" smtClean="0"/>
              <a:t>介绍了</a:t>
            </a:r>
            <a:r>
              <a:rPr lang="en-US" altLang="zh-CN" smtClean="0"/>
              <a:t>SSL</a:t>
            </a:r>
            <a:r>
              <a:rPr lang="zh-CN" altLang="en-US" smtClean="0"/>
              <a:t>协议的历史和体系结构</a:t>
            </a:r>
          </a:p>
          <a:p>
            <a:pPr eaLnBrk="1" hangingPunct="1"/>
            <a:r>
              <a:rPr lang="zh-CN" altLang="en-US" smtClean="0"/>
              <a:t>介绍了</a:t>
            </a:r>
            <a:r>
              <a:rPr lang="en-US" altLang="zh-CN" smtClean="0"/>
              <a:t>SSL</a:t>
            </a:r>
            <a:r>
              <a:rPr lang="zh-CN" altLang="en-US" smtClean="0"/>
              <a:t>的记录协议的结构，封装和解封装流程</a:t>
            </a:r>
          </a:p>
          <a:p>
            <a:pPr eaLnBrk="1" hangingPunct="1"/>
            <a:r>
              <a:rPr lang="zh-CN" altLang="en-US" smtClean="0"/>
              <a:t>介绍了</a:t>
            </a:r>
            <a:r>
              <a:rPr lang="en-US" altLang="zh-CN" smtClean="0"/>
              <a:t>SSL</a:t>
            </a:r>
            <a:r>
              <a:rPr lang="zh-CN" altLang="en-US" smtClean="0"/>
              <a:t>握手流程</a:t>
            </a:r>
          </a:p>
        </p:txBody>
      </p:sp>
    </p:spTree>
    <p:extLst>
      <p:ext uri="{BB962C8B-B14F-4D97-AF65-F5344CB8AC3E}">
        <p14:creationId xmlns="" xmlns:p14="http://schemas.microsoft.com/office/powerpoint/2010/main" val="261135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solidFill>
                  <a:srgbClr val="CC0000"/>
                </a:solidFill>
              </a:rPr>
              <a:t>目录</a:t>
            </a:r>
          </a:p>
        </p:txBody>
      </p:sp>
      <p:sp>
        <p:nvSpPr>
          <p:cNvPr id="512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solidFill>
                  <a:srgbClr val="CC0000"/>
                </a:solidFill>
              </a:rPr>
              <a:t>目录</a:t>
            </a:r>
          </a:p>
          <a:p>
            <a:pPr eaLnBrk="1" hangingPunct="1"/>
            <a:r>
              <a:rPr lang="en-US" altLang="zh-CN" smtClean="0">
                <a:solidFill>
                  <a:srgbClr val="CC0000"/>
                </a:solidFill>
              </a:rPr>
              <a:t>HTTPS</a:t>
            </a:r>
            <a:r>
              <a:rPr lang="zh-CN" altLang="en-US" smtClean="0">
                <a:solidFill>
                  <a:srgbClr val="CC0000"/>
                </a:solidFill>
              </a:rPr>
              <a:t>简介</a:t>
            </a:r>
          </a:p>
          <a:p>
            <a:pPr eaLnBrk="1" hangingPunct="1"/>
            <a:r>
              <a:rPr lang="en-US" altLang="zh-CN" smtClean="0"/>
              <a:t>SSL</a:t>
            </a:r>
            <a:r>
              <a:rPr lang="zh-CN" altLang="en-US" smtClean="0"/>
              <a:t>协议介绍</a:t>
            </a:r>
          </a:p>
          <a:p>
            <a:pPr eaLnBrk="1" hangingPunct="1"/>
            <a:r>
              <a:rPr lang="en-US" altLang="zh-CN" smtClean="0"/>
              <a:t>SSL</a:t>
            </a:r>
            <a:r>
              <a:rPr lang="zh-CN" altLang="en-US" smtClean="0"/>
              <a:t>记录协议</a:t>
            </a:r>
          </a:p>
          <a:p>
            <a:pPr eaLnBrk="1" hangingPunct="1"/>
            <a:r>
              <a:rPr lang="en-US" altLang="zh-CN" smtClean="0"/>
              <a:t>SSL</a:t>
            </a:r>
            <a:r>
              <a:rPr lang="zh-CN" altLang="en-US" smtClean="0"/>
              <a:t>握手协议</a:t>
            </a:r>
          </a:p>
          <a:p>
            <a:pPr eaLnBrk="1" hangingPunct="1"/>
            <a:endParaRPr lang="en-US" altLang="zh-CN" smtClean="0"/>
          </a:p>
        </p:txBody>
      </p:sp>
    </p:spTree>
    <p:extLst>
      <p:ext uri="{BB962C8B-B14F-4D97-AF65-F5344CB8AC3E}">
        <p14:creationId xmlns="" xmlns:p14="http://schemas.microsoft.com/office/powerpoint/2010/main" val="530322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1524001" y="188913"/>
            <a:ext cx="8964613" cy="6553200"/>
          </a:xfrm>
        </p:spPr>
        <p:txBody>
          <a:bodyPr/>
          <a:lstStyle/>
          <a:p>
            <a:pPr algn="ctr" eaLnBrk="1" hangingPunct="1">
              <a:buFont typeface="Wingdings" panose="05000000000000000000" pitchFamily="2" charset="2"/>
              <a:buNone/>
            </a:pPr>
            <a:endParaRPr lang="en-US" altLang="zh-CN" sz="4800"/>
          </a:p>
          <a:p>
            <a:pPr algn="ctr" eaLnBrk="1" hangingPunct="1">
              <a:buFont typeface="Wingdings" panose="05000000000000000000" pitchFamily="2" charset="2"/>
              <a:buNone/>
            </a:pPr>
            <a:endParaRPr lang="en-US" altLang="zh-CN" sz="4800"/>
          </a:p>
          <a:p>
            <a:pPr algn="ctr" eaLnBrk="1" hangingPunct="1">
              <a:buFont typeface="Wingdings" panose="05000000000000000000" pitchFamily="2" charset="2"/>
              <a:buNone/>
            </a:pPr>
            <a:endParaRPr lang="en-US" altLang="zh-CN" sz="4800">
              <a:ea typeface="华文新魏" panose="02010800040101010101" pitchFamily="2" charset="-122"/>
            </a:endParaRPr>
          </a:p>
          <a:p>
            <a:pPr algn="ctr" eaLnBrk="1" hangingPunct="1">
              <a:buFont typeface="Wingdings" panose="05000000000000000000" pitchFamily="2" charset="2"/>
              <a:buNone/>
            </a:pPr>
            <a:r>
              <a:rPr lang="zh-CN" altLang="en-US" sz="4800">
                <a:ea typeface="华文新魏" panose="02010800040101010101" pitchFamily="2" charset="-122"/>
              </a:rPr>
              <a:t>谢谢</a:t>
            </a:r>
          </a:p>
        </p:txBody>
      </p:sp>
    </p:spTree>
    <p:extLst>
      <p:ext uri="{BB962C8B-B14F-4D97-AF65-F5344CB8AC3E}">
        <p14:creationId xmlns="" xmlns:p14="http://schemas.microsoft.com/office/powerpoint/2010/main" val="225459843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HTTPS</a:t>
            </a:r>
            <a:r>
              <a:rPr lang="zh-CN" altLang="en-US" smtClean="0"/>
              <a:t>简介</a:t>
            </a:r>
          </a:p>
        </p:txBody>
      </p:sp>
      <p:sp>
        <p:nvSpPr>
          <p:cNvPr id="6147" name="Rectangle 3"/>
          <p:cNvSpPr>
            <a:spLocks noGrp="1" noChangeArrowheads="1"/>
          </p:cNvSpPr>
          <p:nvPr>
            <p:ph type="body" idx="1"/>
          </p:nvPr>
        </p:nvSpPr>
        <p:spPr/>
        <p:txBody>
          <a:bodyPr/>
          <a:lstStyle/>
          <a:p>
            <a:pPr marL="457200" indent="-457200"/>
            <a:r>
              <a:rPr lang="en-US" altLang="zh-CN" dirty="0" smtClean="0"/>
              <a:t>HTTPS</a:t>
            </a:r>
          </a:p>
          <a:p>
            <a:pPr marL="457200" indent="-457200">
              <a:buNone/>
            </a:pPr>
            <a:r>
              <a:rPr lang="zh-CN" altLang="en-US" dirty="0" smtClean="0"/>
              <a:t>（全称：</a:t>
            </a:r>
            <a:r>
              <a:rPr lang="en-US" altLang="zh-CN" dirty="0" smtClean="0"/>
              <a:t>Hypertext Transfer Protocol over Secure Socket Layer</a:t>
            </a:r>
            <a:r>
              <a:rPr lang="zh-CN" altLang="en-US" dirty="0" smtClean="0"/>
              <a:t>）</a:t>
            </a:r>
          </a:p>
          <a:p>
            <a:pPr marL="457200" indent="-457200"/>
            <a:r>
              <a:rPr lang="zh-CN" altLang="en-US" dirty="0" smtClean="0"/>
              <a:t>是</a:t>
            </a:r>
            <a:r>
              <a:rPr lang="en-US" altLang="zh-CN" dirty="0" smtClean="0"/>
              <a:t>HTTP</a:t>
            </a:r>
            <a:r>
              <a:rPr lang="zh-CN" altLang="en-US" dirty="0" smtClean="0"/>
              <a:t>的安全版</a:t>
            </a:r>
          </a:p>
          <a:p>
            <a:pPr marL="457200" indent="-457200"/>
            <a:r>
              <a:rPr lang="en-US" altLang="zh-CN" dirty="0" smtClean="0"/>
              <a:t>HTTPS</a:t>
            </a:r>
            <a:r>
              <a:rPr lang="zh-CN" altLang="en-US" dirty="0" smtClean="0">
                <a:solidFill>
                  <a:srgbClr val="CC0000"/>
                </a:solidFill>
              </a:rPr>
              <a:t>默认使用</a:t>
            </a:r>
            <a:r>
              <a:rPr lang="en-US" altLang="zh-CN" dirty="0" smtClean="0">
                <a:solidFill>
                  <a:srgbClr val="CC0000"/>
                </a:solidFill>
              </a:rPr>
              <a:t>TCP</a:t>
            </a:r>
            <a:r>
              <a:rPr lang="zh-CN" altLang="en-US" dirty="0" smtClean="0">
                <a:solidFill>
                  <a:srgbClr val="CC0000"/>
                </a:solidFill>
              </a:rPr>
              <a:t>端口</a:t>
            </a:r>
            <a:r>
              <a:rPr lang="en-US" altLang="zh-CN" dirty="0" smtClean="0">
                <a:solidFill>
                  <a:srgbClr val="CC0000"/>
                </a:solidFill>
              </a:rPr>
              <a:t>443</a:t>
            </a:r>
            <a:r>
              <a:rPr lang="zh-CN" altLang="en-US" dirty="0" smtClean="0"/>
              <a:t>，也可以指定其他的</a:t>
            </a:r>
            <a:r>
              <a:rPr lang="en-US" altLang="zh-CN" dirty="0" smtClean="0"/>
              <a:t>TCP</a:t>
            </a:r>
            <a:r>
              <a:rPr lang="zh-CN" altLang="en-US" dirty="0" smtClean="0"/>
              <a:t>端口。</a:t>
            </a:r>
          </a:p>
          <a:p>
            <a:pPr marL="457200" indent="-457200"/>
            <a:r>
              <a:rPr lang="en-US" altLang="zh-CN" dirty="0" smtClean="0"/>
              <a:t>URI</a:t>
            </a:r>
            <a:r>
              <a:rPr lang="zh-CN" altLang="en-US" dirty="0" smtClean="0"/>
              <a:t>格式 </a:t>
            </a:r>
          </a:p>
          <a:p>
            <a:pPr marL="457200" indent="-457200">
              <a:buNone/>
            </a:pPr>
            <a:r>
              <a:rPr lang="zh-CN" altLang="en-US" dirty="0" smtClean="0"/>
              <a:t>	 </a:t>
            </a:r>
            <a:r>
              <a:rPr lang="en-US" altLang="zh-CN" dirty="0" smtClean="0">
                <a:solidFill>
                  <a:srgbClr val="CC0000"/>
                </a:solidFill>
              </a:rPr>
              <a:t>https//:URL</a:t>
            </a:r>
          </a:p>
          <a:p>
            <a:pPr marL="457200" indent="-457200">
              <a:buNone/>
            </a:pPr>
            <a:r>
              <a:rPr lang="zh-CN" altLang="en-US" dirty="0" smtClean="0"/>
              <a:t>一个</a:t>
            </a:r>
            <a:r>
              <a:rPr lang="en-US" altLang="zh-CN" dirty="0" smtClean="0"/>
              <a:t>URI</a:t>
            </a:r>
            <a:r>
              <a:rPr lang="zh-CN" altLang="en-US" dirty="0" smtClean="0"/>
              <a:t>例子：</a:t>
            </a:r>
          </a:p>
          <a:p>
            <a:pPr marL="457200" indent="-457200">
              <a:buNone/>
            </a:pPr>
            <a:r>
              <a:rPr lang="zh-CN" altLang="en-US" dirty="0" smtClean="0"/>
              <a:t> </a:t>
            </a:r>
            <a:r>
              <a:rPr lang="en-US" altLang="zh-CN" dirty="0" smtClean="0"/>
              <a:t>https://twitter.com/</a:t>
            </a:r>
          </a:p>
        </p:txBody>
      </p:sp>
    </p:spTree>
    <p:extLst>
      <p:ext uri="{BB962C8B-B14F-4D97-AF65-F5344CB8AC3E}">
        <p14:creationId xmlns="" xmlns:p14="http://schemas.microsoft.com/office/powerpoint/2010/main" val="242726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dirty="0" smtClean="0"/>
              <a:t>SSL</a:t>
            </a:r>
            <a:r>
              <a:rPr lang="zh-CN" altLang="en-US" dirty="0" smtClean="0"/>
              <a:t>协议介绍</a:t>
            </a:r>
          </a:p>
        </p:txBody>
      </p:sp>
      <p:sp>
        <p:nvSpPr>
          <p:cNvPr id="7171" name="Rectangle 3"/>
          <p:cNvSpPr>
            <a:spLocks noGrp="1" noChangeArrowheads="1"/>
          </p:cNvSpPr>
          <p:nvPr>
            <p:ph type="body" idx="1"/>
          </p:nvPr>
        </p:nvSpPr>
        <p:spPr/>
        <p:txBody>
          <a:bodyPr/>
          <a:lstStyle/>
          <a:p>
            <a:pPr eaLnBrk="1" hangingPunct="1">
              <a:lnSpc>
                <a:spcPct val="90000"/>
              </a:lnSpc>
            </a:pPr>
            <a:r>
              <a:rPr lang="en-US" altLang="zh-CN" dirty="0" smtClean="0"/>
              <a:t>HTTPS</a:t>
            </a:r>
            <a:r>
              <a:rPr lang="zh-CN" altLang="en-US" dirty="0" smtClean="0"/>
              <a:t>中</a:t>
            </a:r>
            <a:r>
              <a:rPr lang="en-US" altLang="zh-CN" dirty="0" smtClean="0"/>
              <a:t>S,</a:t>
            </a:r>
            <a:r>
              <a:rPr lang="zh-CN" altLang="en-US" dirty="0" smtClean="0"/>
              <a:t>实际上是</a:t>
            </a:r>
            <a:r>
              <a:rPr lang="en-US" altLang="zh-CN" dirty="0" smtClean="0"/>
              <a:t>SSL(Secure Sockets Layer)</a:t>
            </a:r>
            <a:r>
              <a:rPr lang="zh-CN" altLang="en-US" dirty="0" smtClean="0"/>
              <a:t>协议。</a:t>
            </a:r>
          </a:p>
          <a:p>
            <a:pPr eaLnBrk="1" hangingPunct="1">
              <a:lnSpc>
                <a:spcPct val="90000"/>
              </a:lnSpc>
            </a:pPr>
            <a:endParaRPr lang="zh-CN" altLang="en-US" dirty="0" smtClean="0"/>
          </a:p>
          <a:p>
            <a:pPr eaLnBrk="1" hangingPunct="1">
              <a:lnSpc>
                <a:spcPct val="90000"/>
              </a:lnSpc>
            </a:pPr>
            <a:r>
              <a:rPr lang="en-US" altLang="zh-CN" dirty="0" smtClean="0"/>
              <a:t>SSL</a:t>
            </a:r>
            <a:r>
              <a:rPr lang="zh-CN" altLang="en-US" dirty="0" smtClean="0"/>
              <a:t>是</a:t>
            </a:r>
            <a:r>
              <a:rPr lang="en-US" altLang="zh-CN" dirty="0" smtClean="0"/>
              <a:t>Netscape</a:t>
            </a:r>
            <a:r>
              <a:rPr lang="zh-CN" altLang="en-US" dirty="0" smtClean="0"/>
              <a:t>公司发明的一种</a:t>
            </a:r>
            <a:r>
              <a:rPr lang="zh-CN" altLang="en-US" dirty="0" smtClean="0">
                <a:solidFill>
                  <a:srgbClr val="CC0000"/>
                </a:solidFill>
              </a:rPr>
              <a:t>用于</a:t>
            </a:r>
            <a:r>
              <a:rPr lang="en-US" altLang="zh-CN" dirty="0" smtClean="0">
                <a:solidFill>
                  <a:srgbClr val="CC0000"/>
                </a:solidFill>
              </a:rPr>
              <a:t>WEB</a:t>
            </a:r>
            <a:r>
              <a:rPr lang="zh-CN" altLang="en-US" dirty="0" smtClean="0">
                <a:solidFill>
                  <a:srgbClr val="CC0000"/>
                </a:solidFill>
              </a:rPr>
              <a:t>的安全传输协议</a:t>
            </a:r>
            <a:r>
              <a:rPr lang="zh-CN" altLang="en-US" dirty="0" smtClean="0"/>
              <a:t>。 随着时间的推移由于</a:t>
            </a:r>
            <a:r>
              <a:rPr lang="en-US" altLang="zh-CN" dirty="0" smtClean="0"/>
              <a:t>Netscape</a:t>
            </a:r>
            <a:r>
              <a:rPr lang="zh-CN" altLang="en-US" dirty="0" smtClean="0"/>
              <a:t>失去了市场份额，它将</a:t>
            </a:r>
            <a:r>
              <a:rPr lang="en-US" altLang="zh-CN" dirty="0" smtClean="0"/>
              <a:t>SSL</a:t>
            </a:r>
            <a:r>
              <a:rPr lang="zh-CN" altLang="en-US" dirty="0" smtClean="0"/>
              <a:t>的维护工作移交给因特网工程任务组（</a:t>
            </a:r>
            <a:r>
              <a:rPr lang="en-US" altLang="zh-CN" dirty="0" smtClean="0">
                <a:hlinkClick r:id="rId3"/>
              </a:rPr>
              <a:t>IETF</a:t>
            </a:r>
            <a:r>
              <a:rPr lang="zh-CN" altLang="en-US" dirty="0" smtClean="0"/>
              <a:t>）。第一个后</a:t>
            </a:r>
            <a:r>
              <a:rPr lang="en-US" altLang="zh-CN" dirty="0" smtClean="0"/>
              <a:t>Netscape</a:t>
            </a:r>
            <a:r>
              <a:rPr lang="zh-CN" altLang="en-US" dirty="0" smtClean="0"/>
              <a:t>版本被重新命名为安全传输层协议（</a:t>
            </a:r>
            <a:r>
              <a:rPr lang="en-US" altLang="zh-CN" dirty="0" smtClean="0">
                <a:hlinkClick r:id="rId4"/>
              </a:rPr>
              <a:t>TLS</a:t>
            </a:r>
            <a:r>
              <a:rPr lang="zh-CN" altLang="en-US" dirty="0" smtClean="0"/>
              <a:t>）， </a:t>
            </a:r>
            <a:r>
              <a:rPr lang="en-US" altLang="zh-CN" dirty="0" smtClean="0"/>
              <a:t>TLS (Transport Layer Security :RFC 2246)</a:t>
            </a:r>
            <a:r>
              <a:rPr lang="zh-CN" altLang="en-US" dirty="0" smtClean="0"/>
              <a:t>是基于</a:t>
            </a:r>
            <a:r>
              <a:rPr lang="en-US" altLang="zh-CN" dirty="0" smtClean="0"/>
              <a:t>SSL</a:t>
            </a:r>
            <a:r>
              <a:rPr lang="zh-CN" altLang="en-US" dirty="0" smtClean="0"/>
              <a:t>上研发的，但是与</a:t>
            </a:r>
            <a:r>
              <a:rPr lang="en-US" altLang="zh-CN" dirty="0" smtClean="0"/>
              <a:t>SSLv3.0</a:t>
            </a:r>
            <a:r>
              <a:rPr lang="zh-CN" altLang="en-US" dirty="0" smtClean="0"/>
              <a:t>有细微的差别。</a:t>
            </a:r>
          </a:p>
          <a:p>
            <a:pPr eaLnBrk="1" hangingPunct="1">
              <a:lnSpc>
                <a:spcPct val="90000"/>
              </a:lnSpc>
            </a:pPr>
            <a:endParaRPr lang="zh-CN" altLang="en-US" dirty="0" smtClean="0"/>
          </a:p>
          <a:p>
            <a:pPr eaLnBrk="1" hangingPunct="1">
              <a:lnSpc>
                <a:spcPct val="90000"/>
              </a:lnSpc>
            </a:pPr>
            <a:r>
              <a:rPr lang="zh-CN" altLang="en-US" dirty="0" smtClean="0"/>
              <a:t>因此，</a:t>
            </a:r>
            <a:r>
              <a:rPr lang="en-US" altLang="zh-CN" dirty="0" smtClean="0"/>
              <a:t>SSL</a:t>
            </a:r>
            <a:r>
              <a:rPr lang="zh-CN" altLang="en-US" dirty="0" smtClean="0"/>
              <a:t>协议有时也称为</a:t>
            </a:r>
            <a:r>
              <a:rPr lang="en-US" altLang="zh-CN" dirty="0" smtClean="0"/>
              <a:t>TLS</a:t>
            </a:r>
            <a:r>
              <a:rPr lang="zh-CN" altLang="en-US" dirty="0" smtClean="0"/>
              <a:t>协议。目前常用的是</a:t>
            </a:r>
            <a:r>
              <a:rPr lang="en-US" altLang="zh-CN" dirty="0" smtClean="0"/>
              <a:t>TLSv1.0</a:t>
            </a:r>
            <a:r>
              <a:rPr lang="zh-CN" altLang="en-US" dirty="0" smtClean="0"/>
              <a:t>的协议。</a:t>
            </a:r>
          </a:p>
          <a:p>
            <a:pPr eaLnBrk="1" hangingPunct="1">
              <a:lnSpc>
                <a:spcPct val="90000"/>
              </a:lnSpc>
              <a:buFont typeface="Wingdings" panose="05000000000000000000" pitchFamily="2" charset="2"/>
              <a:buNone/>
            </a:pPr>
            <a:endParaRPr lang="zh-CN" altLang="en-US" dirty="0" smtClean="0"/>
          </a:p>
          <a:p>
            <a:pPr eaLnBrk="1" hangingPunct="1">
              <a:lnSpc>
                <a:spcPct val="90000"/>
              </a:lnSpc>
            </a:pPr>
            <a:endParaRPr lang="en-US" altLang="zh-CN" dirty="0" smtClean="0"/>
          </a:p>
        </p:txBody>
      </p:sp>
    </p:spTree>
    <p:extLst>
      <p:ext uri="{BB962C8B-B14F-4D97-AF65-F5344CB8AC3E}">
        <p14:creationId xmlns="" xmlns:p14="http://schemas.microsoft.com/office/powerpoint/2010/main" val="1936410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smtClean="0"/>
              <a:t>SSL</a:t>
            </a:r>
            <a:r>
              <a:rPr lang="zh-CN" altLang="en-US" dirty="0" smtClean="0"/>
              <a:t>协议介绍</a:t>
            </a:r>
          </a:p>
        </p:txBody>
      </p:sp>
      <p:sp>
        <p:nvSpPr>
          <p:cNvPr id="8195" name="Rectangle 3"/>
          <p:cNvSpPr>
            <a:spLocks noGrp="1" noChangeArrowheads="1"/>
          </p:cNvSpPr>
          <p:nvPr>
            <p:ph type="body" idx="1"/>
          </p:nvPr>
        </p:nvSpPr>
        <p:spPr/>
        <p:txBody>
          <a:bodyPr/>
          <a:lstStyle/>
          <a:p>
            <a:pPr eaLnBrk="1" hangingPunct="1"/>
            <a:r>
              <a:rPr lang="en-US" altLang="zh-CN" dirty="0" smtClean="0"/>
              <a:t>SSL</a:t>
            </a:r>
            <a:r>
              <a:rPr lang="zh-CN" altLang="en-US" dirty="0" smtClean="0"/>
              <a:t>协议的功能</a:t>
            </a:r>
          </a:p>
          <a:p>
            <a:pPr eaLnBrk="1" hangingPunct="1"/>
            <a:r>
              <a:rPr lang="en-US" altLang="zh-CN" dirty="0" smtClean="0"/>
              <a:t>1</a:t>
            </a:r>
            <a:r>
              <a:rPr lang="zh-CN" altLang="en-US" dirty="0" smtClean="0"/>
              <a:t>）保证传输数据的</a:t>
            </a:r>
            <a:r>
              <a:rPr lang="zh-CN" altLang="en-US" dirty="0" smtClean="0">
                <a:solidFill>
                  <a:srgbClr val="CC0000"/>
                </a:solidFill>
              </a:rPr>
              <a:t>保密性</a:t>
            </a:r>
          </a:p>
          <a:p>
            <a:pPr eaLnBrk="1" hangingPunct="1"/>
            <a:r>
              <a:rPr lang="en-US" altLang="zh-CN" dirty="0" smtClean="0"/>
              <a:t>2</a:t>
            </a:r>
            <a:r>
              <a:rPr lang="zh-CN" altLang="en-US" dirty="0" smtClean="0"/>
              <a:t>）保证传输数据的</a:t>
            </a:r>
            <a:r>
              <a:rPr lang="zh-CN" altLang="en-US" dirty="0" smtClean="0">
                <a:solidFill>
                  <a:srgbClr val="CC0000"/>
                </a:solidFill>
              </a:rPr>
              <a:t>完整性  </a:t>
            </a:r>
            <a:r>
              <a:rPr lang="en-US" altLang="zh-CN" dirty="0" smtClean="0">
                <a:solidFill>
                  <a:srgbClr val="CC0000"/>
                </a:solidFill>
              </a:rPr>
              <a:t>rc4 </a:t>
            </a:r>
            <a:endParaRPr lang="zh-CN" altLang="en-US" dirty="0" smtClean="0">
              <a:solidFill>
                <a:srgbClr val="CC0000"/>
              </a:solidFill>
            </a:endParaRPr>
          </a:p>
          <a:p>
            <a:pPr eaLnBrk="1" hangingPunct="1"/>
            <a:r>
              <a:rPr lang="en-US" altLang="zh-CN" dirty="0" smtClean="0"/>
              <a:t>3</a:t>
            </a:r>
            <a:r>
              <a:rPr lang="zh-CN" altLang="en-US" dirty="0" smtClean="0"/>
              <a:t>）实现通信双方的互相</a:t>
            </a:r>
            <a:r>
              <a:rPr lang="zh-CN" altLang="en-US" dirty="0" smtClean="0">
                <a:solidFill>
                  <a:srgbClr val="CC0000"/>
                </a:solidFill>
              </a:rPr>
              <a:t>身份认证</a:t>
            </a:r>
            <a:r>
              <a:rPr lang="en-US" altLang="zh-CN" dirty="0" smtClean="0">
                <a:solidFill>
                  <a:srgbClr val="CC0000"/>
                </a:solidFill>
              </a:rPr>
              <a:t>-----</a:t>
            </a:r>
            <a:r>
              <a:rPr lang="zh-CN" altLang="en-US" dirty="0" smtClean="0">
                <a:solidFill>
                  <a:srgbClr val="CC0000"/>
                </a:solidFill>
              </a:rPr>
              <a:t>非对称加密</a:t>
            </a:r>
          </a:p>
          <a:p>
            <a:pPr eaLnBrk="1" hangingPunct="1">
              <a:buFont typeface="Wingdings" panose="05000000000000000000" pitchFamily="2" charset="2"/>
              <a:buNone/>
            </a:pPr>
            <a:endParaRPr lang="en-US" altLang="zh-CN" dirty="0" smtClean="0"/>
          </a:p>
        </p:txBody>
      </p:sp>
    </p:spTree>
    <p:extLst>
      <p:ext uri="{BB962C8B-B14F-4D97-AF65-F5344CB8AC3E}">
        <p14:creationId xmlns="" xmlns:p14="http://schemas.microsoft.com/office/powerpoint/2010/main" val="1025984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SSL</a:t>
            </a:r>
            <a:r>
              <a:rPr lang="zh-CN" altLang="en-US" smtClean="0"/>
              <a:t>协议介绍</a:t>
            </a:r>
          </a:p>
        </p:txBody>
      </p:sp>
      <p:sp>
        <p:nvSpPr>
          <p:cNvPr id="9219" name="Rectangle 3"/>
          <p:cNvSpPr>
            <a:spLocks noGrp="1" noChangeArrowheads="1"/>
          </p:cNvSpPr>
          <p:nvPr>
            <p:ph type="body" idx="1"/>
          </p:nvPr>
        </p:nvSpPr>
        <p:spPr/>
        <p:txBody>
          <a:bodyPr/>
          <a:lstStyle/>
          <a:p>
            <a:pPr eaLnBrk="1" hangingPunct="1"/>
            <a:r>
              <a:rPr lang="en-US" altLang="zh-CN" dirty="0" smtClean="0"/>
              <a:t>SSL</a:t>
            </a:r>
            <a:r>
              <a:rPr lang="zh-CN" altLang="en-US" dirty="0" smtClean="0"/>
              <a:t>协议在协议栈</a:t>
            </a:r>
            <a:r>
              <a:rPr lang="zh-CN" altLang="en-US" dirty="0" smtClean="0"/>
              <a:t>的位置</a:t>
            </a:r>
          </a:p>
          <a:p>
            <a:pPr eaLnBrk="1" hangingPunct="1"/>
            <a:endParaRPr lang="en-US" altLang="zh-CN" dirty="0" smtClean="0"/>
          </a:p>
        </p:txBody>
      </p:sp>
      <p:sp>
        <p:nvSpPr>
          <p:cNvPr id="9220" name="Rectangle 4"/>
          <p:cNvSpPr>
            <a:spLocks noChangeArrowheads="1"/>
          </p:cNvSpPr>
          <p:nvPr/>
        </p:nvSpPr>
        <p:spPr bwMode="auto">
          <a:xfrm>
            <a:off x="3863975" y="5445126"/>
            <a:ext cx="4535488"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t>IP</a:t>
            </a:r>
            <a:r>
              <a:rPr lang="zh-CN" altLang="en-US" b="1" dirty="0"/>
              <a:t>协议</a:t>
            </a:r>
          </a:p>
        </p:txBody>
      </p:sp>
      <p:sp>
        <p:nvSpPr>
          <p:cNvPr id="9221" name="Rectangle 5"/>
          <p:cNvSpPr>
            <a:spLocks noChangeArrowheads="1"/>
          </p:cNvSpPr>
          <p:nvPr/>
        </p:nvSpPr>
        <p:spPr bwMode="auto">
          <a:xfrm>
            <a:off x="3792539" y="4508501"/>
            <a:ext cx="4535487"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t>TCP</a:t>
            </a:r>
            <a:r>
              <a:rPr lang="zh-CN" altLang="en-US" b="1" dirty="0" smtClean="0"/>
              <a:t>协议 </a:t>
            </a:r>
            <a:r>
              <a:rPr lang="en-US" altLang="zh-CN" b="1" dirty="0" smtClean="0"/>
              <a:t>5</a:t>
            </a:r>
            <a:r>
              <a:rPr lang="zh-CN" altLang="en-US" b="1" dirty="0" smtClean="0"/>
              <a:t>元组 源端口 </a:t>
            </a:r>
            <a:r>
              <a:rPr lang="en-US" altLang="zh-CN" b="1" dirty="0" smtClean="0"/>
              <a:t>IP  </a:t>
            </a:r>
            <a:r>
              <a:rPr lang="zh-CN" altLang="en-US" b="1" dirty="0" smtClean="0"/>
              <a:t>目的端口 </a:t>
            </a:r>
            <a:r>
              <a:rPr lang="en-US" altLang="zh-CN" b="1" dirty="0" smtClean="0"/>
              <a:t>IP</a:t>
            </a:r>
            <a:endParaRPr lang="zh-CN" altLang="en-US" b="1" dirty="0"/>
          </a:p>
        </p:txBody>
      </p:sp>
      <p:sp>
        <p:nvSpPr>
          <p:cNvPr id="9222" name="AutoShape 6"/>
          <p:cNvSpPr>
            <a:spLocks noChangeArrowheads="1"/>
          </p:cNvSpPr>
          <p:nvPr/>
        </p:nvSpPr>
        <p:spPr bwMode="auto">
          <a:xfrm>
            <a:off x="6024563" y="4149726"/>
            <a:ext cx="144462" cy="360363"/>
          </a:xfrm>
          <a:prstGeom prst="upDownArrow">
            <a:avLst>
              <a:gd name="adj1" fmla="val 50000"/>
              <a:gd name="adj2" fmla="val 49890"/>
            </a:avLst>
          </a:prstGeom>
          <a:solidFill>
            <a:schemeClr val="tx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3" name="AutoShape 7"/>
          <p:cNvSpPr>
            <a:spLocks noChangeArrowheads="1"/>
          </p:cNvSpPr>
          <p:nvPr/>
        </p:nvSpPr>
        <p:spPr bwMode="auto">
          <a:xfrm>
            <a:off x="6024563" y="5086351"/>
            <a:ext cx="144462" cy="360363"/>
          </a:xfrm>
          <a:prstGeom prst="upDownArrow">
            <a:avLst>
              <a:gd name="adj1" fmla="val 50000"/>
              <a:gd name="adj2" fmla="val 49890"/>
            </a:avLst>
          </a:prstGeom>
          <a:solidFill>
            <a:schemeClr val="tx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4" name="Rectangle 8"/>
          <p:cNvSpPr>
            <a:spLocks noChangeArrowheads="1"/>
          </p:cNvSpPr>
          <p:nvPr/>
        </p:nvSpPr>
        <p:spPr bwMode="auto">
          <a:xfrm>
            <a:off x="3792539" y="2349501"/>
            <a:ext cx="4535487"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t>HTTP</a:t>
            </a:r>
            <a:r>
              <a:rPr lang="zh-CN" altLang="en-US" b="1" dirty="0"/>
              <a:t>、</a:t>
            </a:r>
            <a:r>
              <a:rPr lang="en-US" altLang="zh-CN" b="1" dirty="0"/>
              <a:t>TELNET</a:t>
            </a:r>
            <a:r>
              <a:rPr lang="zh-CN" altLang="en-US" b="1" dirty="0"/>
              <a:t>、</a:t>
            </a:r>
            <a:r>
              <a:rPr lang="en-US" altLang="zh-CN" b="1" dirty="0"/>
              <a:t>FTP</a:t>
            </a:r>
            <a:r>
              <a:rPr lang="zh-CN" altLang="en-US" b="1" dirty="0"/>
              <a:t>等应用层协议</a:t>
            </a:r>
          </a:p>
        </p:txBody>
      </p:sp>
      <p:grpSp>
        <p:nvGrpSpPr>
          <p:cNvPr id="9225" name="Group 9"/>
          <p:cNvGrpSpPr>
            <a:grpSpLocks/>
          </p:cNvGrpSpPr>
          <p:nvPr/>
        </p:nvGrpSpPr>
        <p:grpSpPr bwMode="auto">
          <a:xfrm>
            <a:off x="3792538" y="3284538"/>
            <a:ext cx="4608512" cy="862012"/>
            <a:chOff x="1383" y="2160"/>
            <a:chExt cx="2903" cy="543"/>
          </a:xfrm>
        </p:grpSpPr>
        <p:grpSp>
          <p:nvGrpSpPr>
            <p:cNvPr id="9227" name="Group 10"/>
            <p:cNvGrpSpPr>
              <a:grpSpLocks/>
            </p:cNvGrpSpPr>
            <p:nvPr/>
          </p:nvGrpSpPr>
          <p:grpSpPr bwMode="auto">
            <a:xfrm>
              <a:off x="1383" y="2160"/>
              <a:ext cx="2903" cy="543"/>
              <a:chOff x="1338" y="2160"/>
              <a:chExt cx="2903" cy="543"/>
            </a:xfrm>
          </p:grpSpPr>
          <p:grpSp>
            <p:nvGrpSpPr>
              <p:cNvPr id="9229" name="Group 11"/>
              <p:cNvGrpSpPr>
                <a:grpSpLocks/>
              </p:cNvGrpSpPr>
              <p:nvPr/>
            </p:nvGrpSpPr>
            <p:grpSpPr bwMode="auto">
              <a:xfrm>
                <a:off x="1338" y="2160"/>
                <a:ext cx="2903" cy="543"/>
                <a:chOff x="1338" y="2160"/>
                <a:chExt cx="2903" cy="543"/>
              </a:xfrm>
            </p:grpSpPr>
            <p:sp>
              <p:nvSpPr>
                <p:cNvPr id="9233" name="Rectangle 12"/>
                <p:cNvSpPr>
                  <a:spLocks noChangeArrowheads="1"/>
                </p:cNvSpPr>
                <p:nvPr/>
              </p:nvSpPr>
              <p:spPr bwMode="auto">
                <a:xfrm>
                  <a:off x="1338" y="2160"/>
                  <a:ext cx="2903" cy="54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dirty="0"/>
                </a:p>
                <a:p>
                  <a:pPr eaLnBrk="1" hangingPunct="1"/>
                  <a:endParaRPr lang="en-US" altLang="zh-CN" b="1" dirty="0"/>
                </a:p>
                <a:p>
                  <a:pPr eaLnBrk="1" hangingPunct="1"/>
                  <a:r>
                    <a:rPr lang="en-US" altLang="zh-CN" b="1" dirty="0"/>
                    <a:t>SSL</a:t>
                  </a:r>
                  <a:r>
                    <a:rPr lang="zh-CN" altLang="en-US" b="1" dirty="0"/>
                    <a:t>记录协议</a:t>
                  </a:r>
                </a:p>
              </p:txBody>
            </p:sp>
            <p:sp>
              <p:nvSpPr>
                <p:cNvPr id="9234" name="Rectangle 13"/>
                <p:cNvSpPr>
                  <a:spLocks noChangeArrowheads="1"/>
                </p:cNvSpPr>
                <p:nvPr/>
              </p:nvSpPr>
              <p:spPr bwMode="auto">
                <a:xfrm>
                  <a:off x="1338" y="2160"/>
                  <a:ext cx="2903" cy="318"/>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a:p>
              </p:txBody>
            </p:sp>
          </p:grpSp>
          <p:sp>
            <p:nvSpPr>
              <p:cNvPr id="9230" name="Rectangle 14"/>
              <p:cNvSpPr>
                <a:spLocks noChangeArrowheads="1"/>
              </p:cNvSpPr>
              <p:nvPr/>
            </p:nvSpPr>
            <p:spPr bwMode="auto">
              <a:xfrm>
                <a:off x="1338" y="2160"/>
                <a:ext cx="680" cy="318"/>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应用数据</a:t>
                </a:r>
              </a:p>
            </p:txBody>
          </p:sp>
          <p:sp>
            <p:nvSpPr>
              <p:cNvPr id="9231" name="Rectangle 15"/>
              <p:cNvSpPr>
                <a:spLocks noChangeArrowheads="1"/>
              </p:cNvSpPr>
              <p:nvPr/>
            </p:nvSpPr>
            <p:spPr bwMode="auto">
              <a:xfrm>
                <a:off x="2018" y="2160"/>
                <a:ext cx="635" cy="318"/>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告警</a:t>
                </a:r>
              </a:p>
            </p:txBody>
          </p:sp>
          <p:sp>
            <p:nvSpPr>
              <p:cNvPr id="9232" name="Rectangle 16"/>
              <p:cNvSpPr>
                <a:spLocks noChangeArrowheads="1"/>
              </p:cNvSpPr>
              <p:nvPr/>
            </p:nvSpPr>
            <p:spPr bwMode="auto">
              <a:xfrm>
                <a:off x="2653" y="2160"/>
                <a:ext cx="635" cy="318"/>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握手</a:t>
                </a:r>
              </a:p>
            </p:txBody>
          </p:sp>
        </p:grpSp>
        <p:sp>
          <p:nvSpPr>
            <p:cNvPr id="9228" name="Rectangle 17"/>
            <p:cNvSpPr>
              <a:spLocks noChangeArrowheads="1"/>
            </p:cNvSpPr>
            <p:nvPr/>
          </p:nvSpPr>
          <p:spPr bwMode="auto">
            <a:xfrm>
              <a:off x="3334" y="2160"/>
              <a:ext cx="952" cy="318"/>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ChangeCipherSpec</a:t>
              </a:r>
            </a:p>
          </p:txBody>
        </p:sp>
      </p:grpSp>
      <p:sp>
        <p:nvSpPr>
          <p:cNvPr id="9226" name="AutoShape 18"/>
          <p:cNvSpPr>
            <a:spLocks noChangeArrowheads="1"/>
          </p:cNvSpPr>
          <p:nvPr/>
        </p:nvSpPr>
        <p:spPr bwMode="auto">
          <a:xfrm>
            <a:off x="6024563" y="2925763"/>
            <a:ext cx="144462" cy="360362"/>
          </a:xfrm>
          <a:prstGeom prst="upDownArrow">
            <a:avLst>
              <a:gd name="adj1" fmla="val 50000"/>
              <a:gd name="adj2" fmla="val 49890"/>
            </a:avLst>
          </a:prstGeom>
          <a:solidFill>
            <a:schemeClr val="tx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1822215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smtClean="0"/>
              <a:t>SSL</a:t>
            </a:r>
            <a:r>
              <a:rPr lang="zh-CN" altLang="en-US" dirty="0" smtClean="0"/>
              <a:t>协议介绍</a:t>
            </a:r>
          </a:p>
        </p:txBody>
      </p:sp>
      <p:sp>
        <p:nvSpPr>
          <p:cNvPr id="10243" name="Rectangle 3"/>
          <p:cNvSpPr>
            <a:spLocks noGrp="1" noChangeArrowheads="1"/>
          </p:cNvSpPr>
          <p:nvPr>
            <p:ph type="body" idx="1"/>
          </p:nvPr>
        </p:nvSpPr>
        <p:spPr/>
        <p:txBody>
          <a:bodyPr>
            <a:normAutofit lnSpcReduction="10000"/>
          </a:bodyPr>
          <a:lstStyle/>
          <a:p>
            <a:pPr eaLnBrk="1" hangingPunct="1"/>
            <a:r>
              <a:rPr lang="en-US" altLang="zh-CN" dirty="0" smtClean="0"/>
              <a:t>SSL </a:t>
            </a:r>
            <a:r>
              <a:rPr lang="zh-CN" altLang="en-US" dirty="0" smtClean="0"/>
              <a:t>协议是一个分层的协议，</a:t>
            </a:r>
            <a:r>
              <a:rPr lang="zh-CN" altLang="en-US" dirty="0" smtClean="0">
                <a:solidFill>
                  <a:srgbClr val="CC0000"/>
                </a:solidFill>
              </a:rPr>
              <a:t>共有两层组成</a:t>
            </a:r>
            <a:r>
              <a:rPr lang="zh-CN" altLang="en-US" dirty="0" smtClean="0"/>
              <a:t>。</a:t>
            </a:r>
          </a:p>
          <a:p>
            <a:pPr eaLnBrk="1" hangingPunct="1"/>
            <a:endParaRPr lang="zh-CN" altLang="en-US" dirty="0" smtClean="0"/>
          </a:p>
          <a:p>
            <a:pPr eaLnBrk="1" hangingPunct="1"/>
            <a:r>
              <a:rPr lang="zh-CN" altLang="en-US" dirty="0" smtClean="0"/>
              <a:t>高层协议包括 </a:t>
            </a:r>
            <a:r>
              <a:rPr lang="en-US" altLang="zh-CN" dirty="0" smtClean="0"/>
              <a:t>:</a:t>
            </a:r>
          </a:p>
          <a:p>
            <a:pPr eaLnBrk="1" hangingPunct="1"/>
            <a:r>
              <a:rPr lang="en-US" altLang="zh-CN" dirty="0" smtClean="0">
                <a:solidFill>
                  <a:srgbClr val="CC0000"/>
                </a:solidFill>
              </a:rPr>
              <a:t>SSL </a:t>
            </a:r>
            <a:r>
              <a:rPr lang="zh-CN" altLang="en-US" dirty="0" smtClean="0">
                <a:solidFill>
                  <a:srgbClr val="CC0000"/>
                </a:solidFill>
              </a:rPr>
              <a:t>握手协议</a:t>
            </a:r>
            <a:r>
              <a:rPr lang="en-US" altLang="zh-CN" dirty="0" smtClean="0"/>
              <a:t>(SSL </a:t>
            </a:r>
            <a:r>
              <a:rPr lang="en-US" altLang="zh-CN" dirty="0" err="1" smtClean="0"/>
              <a:t>HandshakeProtocol</a:t>
            </a:r>
            <a:r>
              <a:rPr lang="en-US" altLang="zh-CN" dirty="0" smtClean="0"/>
              <a:t>) </a:t>
            </a:r>
            <a:r>
              <a:rPr lang="zh-CN" altLang="en-US" dirty="0" smtClean="0"/>
              <a:t>、</a:t>
            </a:r>
          </a:p>
          <a:p>
            <a:pPr eaLnBrk="1" hangingPunct="1"/>
            <a:r>
              <a:rPr lang="zh-CN" altLang="en-US" dirty="0" smtClean="0">
                <a:solidFill>
                  <a:srgbClr val="CC0000"/>
                </a:solidFill>
              </a:rPr>
              <a:t>改变加密约定协议</a:t>
            </a:r>
            <a:r>
              <a:rPr lang="en-US" altLang="zh-CN" dirty="0" smtClean="0"/>
              <a:t>(Change Cipher Spec Protocol) </a:t>
            </a:r>
            <a:r>
              <a:rPr lang="zh-CN" altLang="en-US" dirty="0" smtClean="0"/>
              <a:t>、</a:t>
            </a:r>
          </a:p>
          <a:p>
            <a:pPr eaLnBrk="1" hangingPunct="1"/>
            <a:r>
              <a:rPr lang="zh-CN" altLang="en-US" dirty="0" smtClean="0">
                <a:solidFill>
                  <a:srgbClr val="CC0000"/>
                </a:solidFill>
              </a:rPr>
              <a:t>报警协议</a:t>
            </a:r>
            <a:r>
              <a:rPr lang="en-US" altLang="zh-CN" dirty="0" smtClean="0"/>
              <a:t>(</a:t>
            </a:r>
            <a:r>
              <a:rPr lang="en-US" altLang="zh-CN" dirty="0" err="1" smtClean="0"/>
              <a:t>AlertProtocol</a:t>
            </a:r>
            <a:r>
              <a:rPr lang="en-US" altLang="zh-CN" dirty="0" smtClean="0"/>
              <a:t>) </a:t>
            </a:r>
          </a:p>
          <a:p>
            <a:pPr eaLnBrk="1" hangingPunct="1"/>
            <a:endParaRPr lang="en-US" altLang="zh-CN" dirty="0" smtClean="0"/>
          </a:p>
          <a:p>
            <a:pPr eaLnBrk="1" hangingPunct="1"/>
            <a:r>
              <a:rPr lang="zh-CN" altLang="en-US" dirty="0" smtClean="0"/>
              <a:t>处于 </a:t>
            </a:r>
            <a:r>
              <a:rPr lang="en-US" altLang="zh-CN" dirty="0" smtClean="0"/>
              <a:t>SSL </a:t>
            </a:r>
            <a:r>
              <a:rPr lang="zh-CN" altLang="en-US" dirty="0" smtClean="0"/>
              <a:t>协议的底层的是：</a:t>
            </a:r>
          </a:p>
          <a:p>
            <a:pPr eaLnBrk="1" hangingPunct="1"/>
            <a:r>
              <a:rPr lang="zh-CN" altLang="en-US" dirty="0" smtClean="0"/>
              <a:t> </a:t>
            </a:r>
            <a:r>
              <a:rPr lang="en-US" altLang="zh-CN" dirty="0" smtClean="0">
                <a:solidFill>
                  <a:srgbClr val="CC0000"/>
                </a:solidFill>
              </a:rPr>
              <a:t>SSL</a:t>
            </a:r>
            <a:r>
              <a:rPr lang="zh-CN" altLang="en-US" dirty="0" smtClean="0">
                <a:solidFill>
                  <a:srgbClr val="CC0000"/>
                </a:solidFill>
              </a:rPr>
              <a:t>记录层协议</a:t>
            </a:r>
            <a:r>
              <a:rPr lang="en-US" altLang="zh-CN" dirty="0" smtClean="0"/>
              <a:t>(SSL Record Protocol)</a:t>
            </a:r>
          </a:p>
        </p:txBody>
      </p:sp>
    </p:spTree>
    <p:extLst>
      <p:ext uri="{BB962C8B-B14F-4D97-AF65-F5344CB8AC3E}">
        <p14:creationId xmlns="" xmlns:p14="http://schemas.microsoft.com/office/powerpoint/2010/main" val="1629064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SSL</a:t>
            </a:r>
            <a:r>
              <a:rPr lang="zh-CN" altLang="en-US" smtClean="0"/>
              <a:t>记录协议</a:t>
            </a:r>
          </a:p>
        </p:txBody>
      </p:sp>
      <p:sp>
        <p:nvSpPr>
          <p:cNvPr id="11267" name="Rectangle 3"/>
          <p:cNvSpPr>
            <a:spLocks noGrp="1" noChangeArrowheads="1"/>
          </p:cNvSpPr>
          <p:nvPr>
            <p:ph type="body" idx="1"/>
          </p:nvPr>
        </p:nvSpPr>
        <p:spPr/>
        <p:txBody>
          <a:bodyPr/>
          <a:lstStyle/>
          <a:p>
            <a:pPr eaLnBrk="1" hangingPunct="1"/>
            <a:r>
              <a:rPr lang="en-US" altLang="zh-CN" dirty="0" smtClean="0"/>
              <a:t>SSL</a:t>
            </a:r>
            <a:r>
              <a:rPr lang="zh-CN" altLang="en-US" dirty="0" smtClean="0"/>
              <a:t>的记录协议</a:t>
            </a:r>
          </a:p>
          <a:p>
            <a:pPr eaLnBrk="1" hangingPunct="1"/>
            <a:r>
              <a:rPr lang="zh-CN" altLang="en-US" dirty="0" smtClean="0"/>
              <a:t>记录层协议实际上是一个简单的</a:t>
            </a:r>
            <a:r>
              <a:rPr lang="zh-CN" altLang="en-US" dirty="0" smtClean="0">
                <a:solidFill>
                  <a:srgbClr val="CC0000"/>
                </a:solidFill>
              </a:rPr>
              <a:t>封装</a:t>
            </a:r>
            <a:r>
              <a:rPr lang="zh-CN" altLang="en-US" dirty="0" smtClean="0"/>
              <a:t>或者说是</a:t>
            </a:r>
            <a:r>
              <a:rPr lang="zh-CN" altLang="en-US" dirty="0" smtClean="0">
                <a:solidFill>
                  <a:srgbClr val="CC0000"/>
                </a:solidFill>
              </a:rPr>
              <a:t>“打包”协议</a:t>
            </a:r>
            <a:r>
              <a:rPr lang="zh-CN" altLang="en-US" dirty="0" smtClean="0"/>
              <a:t>。记录可能是明文传送的，也可能是被加密传送的，</a:t>
            </a:r>
          </a:p>
          <a:p>
            <a:pPr eaLnBrk="1" hangingPunct="1"/>
            <a:endParaRPr lang="zh-CN" altLang="en-US" dirty="0" smtClean="0"/>
          </a:p>
          <a:p>
            <a:pPr eaLnBrk="1" hangingPunct="1"/>
            <a:r>
              <a:rPr lang="zh-CN" altLang="en-US" dirty="0" smtClean="0"/>
              <a:t>纪录协议的功能</a:t>
            </a:r>
          </a:p>
          <a:p>
            <a:pPr eaLnBrk="1" hangingPunct="1"/>
            <a:r>
              <a:rPr lang="zh-CN" altLang="en-US" dirty="0" smtClean="0"/>
              <a:t>保证消息的</a:t>
            </a:r>
            <a:r>
              <a:rPr lang="zh-CN" altLang="en-US" dirty="0" smtClean="0">
                <a:solidFill>
                  <a:srgbClr val="CC0000"/>
                </a:solidFill>
              </a:rPr>
              <a:t>完整性</a:t>
            </a:r>
          </a:p>
          <a:p>
            <a:pPr eaLnBrk="1" hangingPunct="1"/>
            <a:r>
              <a:rPr lang="zh-CN" altLang="en-US" dirty="0" smtClean="0">
                <a:solidFill>
                  <a:srgbClr val="CC0000"/>
                </a:solidFill>
              </a:rPr>
              <a:t>机密性</a:t>
            </a:r>
          </a:p>
          <a:p>
            <a:pPr eaLnBrk="1" hangingPunct="1"/>
            <a:endParaRPr lang="en-US" altLang="zh-CN" dirty="0" smtClean="0"/>
          </a:p>
        </p:txBody>
      </p:sp>
    </p:spTree>
    <p:extLst>
      <p:ext uri="{BB962C8B-B14F-4D97-AF65-F5344CB8AC3E}">
        <p14:creationId xmlns="" xmlns:p14="http://schemas.microsoft.com/office/powerpoint/2010/main" val="4187179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3089</Words>
  <Application>Microsoft Office PowerPoint</Application>
  <PresentationFormat>自定义</PresentationFormat>
  <Paragraphs>365</Paragraphs>
  <Slides>30</Slides>
  <Notes>18</Notes>
  <HiddenSlides>10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HTTPS简介</vt:lpstr>
      <vt:lpstr>第一节 HTTPS简介</vt:lpstr>
      <vt:lpstr>目录</vt:lpstr>
      <vt:lpstr>HTTPS简介</vt:lpstr>
      <vt:lpstr>SSL协议介绍</vt:lpstr>
      <vt:lpstr>SSL协议介绍</vt:lpstr>
      <vt:lpstr>SSL协议介绍</vt:lpstr>
      <vt:lpstr>SSL协议介绍</vt:lpstr>
      <vt:lpstr>SSL记录协议</vt:lpstr>
      <vt:lpstr>SSL高层协议</vt:lpstr>
      <vt:lpstr>SSL记录协议</vt:lpstr>
      <vt:lpstr>SSL记录协议</vt:lpstr>
      <vt:lpstr>SSL记录协议</vt:lpstr>
      <vt:lpstr>SSL握手协议</vt:lpstr>
      <vt:lpstr>SSL握手协议</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SSL握手协议</vt:lpstr>
      <vt:lpstr>SSL握手协议</vt:lpstr>
      <vt:lpstr>总结</vt:lpstr>
      <vt:lpstr>幻灯片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HTTPS简介</dc:title>
  <dc:creator>dijunzheng</dc:creator>
  <cp:lastModifiedBy>chandler</cp:lastModifiedBy>
  <cp:revision>10</cp:revision>
  <dcterms:created xsi:type="dcterms:W3CDTF">2015-01-15T06:01:25Z</dcterms:created>
  <dcterms:modified xsi:type="dcterms:W3CDTF">2017-10-22T13:44:01Z</dcterms:modified>
</cp:coreProperties>
</file>