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6" r:id="rId2"/>
    <p:sldId id="278" r:id="rId3"/>
    <p:sldId id="287" r:id="rId4"/>
    <p:sldId id="257" r:id="rId5"/>
    <p:sldId id="258" r:id="rId6"/>
    <p:sldId id="262" r:id="rId7"/>
    <p:sldId id="288" r:id="rId8"/>
    <p:sldId id="263" r:id="rId9"/>
    <p:sldId id="291" r:id="rId10"/>
    <p:sldId id="292" r:id="rId11"/>
    <p:sldId id="293" r:id="rId12"/>
    <p:sldId id="294" r:id="rId13"/>
    <p:sldId id="295" r:id="rId14"/>
    <p:sldId id="289" r:id="rId15"/>
    <p:sldId id="290" r:id="rId16"/>
    <p:sldId id="275" r:id="rId17"/>
    <p:sldId id="276" r:id="rId18"/>
    <p:sldId id="277" r:id="rId19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egoe Pro Cond" panose="020B060402020202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Vargas" initials="DV" lastIdx="0" clrIdx="0">
    <p:extLst>
      <p:ext uri="{19B8F6BF-5375-455C-9EA6-DF929625EA0E}">
        <p15:presenceInfo xmlns:p15="http://schemas.microsoft.com/office/powerpoint/2012/main" userId="2525f213bf99d7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CFD"/>
    <a:srgbClr val="00BCF2"/>
    <a:srgbClr val="0092FF"/>
    <a:srgbClr val="0078D4"/>
    <a:srgbClr val="7030A0"/>
    <a:srgbClr val="660066"/>
    <a:srgbClr val="29A5DE"/>
    <a:srgbClr val="0071C5"/>
    <a:srgbClr val="0072C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1" autoAdjust="0"/>
    <p:restoredTop sz="94280" autoAdjust="0"/>
  </p:normalViewPr>
  <p:slideViewPr>
    <p:cSldViewPr snapToGrid="0">
      <p:cViewPr varScale="1">
        <p:scale>
          <a:sx n="96" d="100"/>
          <a:sy n="96" d="100"/>
        </p:scale>
        <p:origin x="51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2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EE567-08E6-4A38-AA63-BCF723C49B1A}" type="datetimeFigureOut">
              <a:rPr lang="es-ES" smtClean="0"/>
              <a:t>27/04/2019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2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7D63-7C45-4944-AAC0-B95E1E85537D}" type="datetimeFigureOut">
              <a:rPr lang="es-ES" smtClean="0"/>
              <a:t>27/04/2019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986A5-ADDE-4A3B-BFE0-BB53D1310A1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5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53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90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229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53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068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858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986A5-ADDE-4A3B-BFE0-BB53D1310A1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44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250" y="16049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800"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0250" y="4084638"/>
            <a:ext cx="9144000" cy="165576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Haga clic para agregar el subtitulo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F754845-4C48-4B6C-B319-0DF596C60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31387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EB262B-34AE-44A3-A75E-C0FF8E267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746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93E425-3437-41DB-A57C-F43A57172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14235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37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2352" y="195369"/>
            <a:ext cx="1166972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0FBEEB-58C7-4F0D-888B-5CA63127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40546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234F761B-E847-48CA-B015-4B11EF616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5905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3BF6E07-FC4D-4AFB-B0AD-4F242908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3394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60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/>
              <a:t>Haga clic para agregar el subtitulo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8019B-6CB0-40BA-82B2-5B6D3AD38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40546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D6919D-1527-4CE0-BD12-C2C6535C4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5905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463EBCD-50C1-462E-8EA6-9B954FE44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3394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o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1069" y="205959"/>
            <a:ext cx="1171588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1070" y="1825625"/>
            <a:ext cx="5735823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5106" y="1825625"/>
            <a:ext cx="5735823" cy="435133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44272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5021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3394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02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Haga clic para agregar el texto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noProof="0" dirty="0"/>
              <a:t>Haga clic para agregar el texto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FAC506-DD79-4E28-AE70-89768E50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5699F80-A601-4B81-AC2C-AE40EF39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3559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3DC51DA-EA4A-4ED7-BD7D-D9C1359F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1048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60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ulo unica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 noProof="0" dirty="0"/>
              <a:t>Haga clic para agregar el titulo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9788457-AB78-4F02-80D7-4F3B6BB70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589A0E2-1253-4130-9D44-E7CE2B96D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3559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BAC87E-5213-4096-90AB-61BE45E58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1048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08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2C13CD-F2CC-4068-BB17-695D150D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0BB0D78-7005-48D9-A8C4-9E3D60850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3559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81D1A1-0B83-4C44-A497-6C2603BE2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1048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89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subti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32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08398B9-11C3-4C19-9443-07A07B2B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6239AA-3A17-4CA0-B01D-52D25BE1A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3559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5A2363C-D999-4EA0-955A-3D6FF76E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1048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62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EBB31C26-A7B4-4CE4-8B04-522C234CEE19}"/>
              </a:ext>
            </a:extLst>
          </p:cNvPr>
          <p:cNvSpPr/>
          <p:nvPr userDrawn="1"/>
        </p:nvSpPr>
        <p:spPr>
          <a:xfrm>
            <a:off x="10777952" y="93733"/>
            <a:ext cx="1305660" cy="1276351"/>
          </a:xfrm>
          <a:prstGeom prst="round2DiagRect">
            <a:avLst>
              <a:gd name="adj1" fmla="val 0"/>
              <a:gd name="adj2" fmla="val 6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00BCF2"/>
                </a:solidFill>
              </a:defRPr>
            </a:lvl1pPr>
          </a:lstStyle>
          <a:p>
            <a:r>
              <a:rPr lang="es-ES" noProof="0" dirty="0"/>
              <a:t>Haga clic para agregar el titulo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Haga clic para editar el texto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947A8C-8B38-4043-B3E3-B8B3F870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B51DE55-90F9-4B7F-BEE4-179BF556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3559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F59E98-983A-48F7-8D03-6ABFA3AFB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1048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noProof="0" dirty="0"/>
              <a:t>Imagen</a:t>
            </a:r>
          </a:p>
        </p:txBody>
      </p:sp>
    </p:spTree>
    <p:extLst>
      <p:ext uri="{BB962C8B-B14F-4D97-AF65-F5344CB8AC3E}">
        <p14:creationId xmlns:p14="http://schemas.microsoft.com/office/powerpoint/2010/main" val="145607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E2FD7-B0C0-419F-906C-B0F998524829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gradFill flip="none" rotWithShape="1">
            <a:gsLst>
              <a:gs pos="0">
                <a:srgbClr val="29A5DE"/>
              </a:gs>
              <a:gs pos="100000">
                <a:schemeClr val="tx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B5596B-72F1-4FA1-9214-0689D7CA4F8E}"/>
              </a:ext>
            </a:extLst>
          </p:cNvPr>
          <p:cNvSpPr/>
          <p:nvPr userDrawn="1"/>
        </p:nvSpPr>
        <p:spPr>
          <a:xfrm>
            <a:off x="108388" y="93733"/>
            <a:ext cx="11975224" cy="6670534"/>
          </a:xfrm>
          <a:prstGeom prst="roundRect">
            <a:avLst>
              <a:gd name="adj" fmla="val 1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Picture 2" descr="Resultado de imagen para u ean">
            <a:extLst>
              <a:ext uri="{FF2B5EF4-FFF2-40B4-BE49-F238E27FC236}">
                <a16:creationId xmlns:a16="http://schemas.microsoft.com/office/drawing/2014/main" id="{4EA9EA99-4189-4E41-81E0-75D6A2375D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149" y="6212101"/>
            <a:ext cx="1159409" cy="49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51" y="195369"/>
            <a:ext cx="117137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/>
              <a:t>Haga clic para agregar el titulo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52" y="1655869"/>
            <a:ext cx="11713748" cy="4449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Primer nivel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Segundo nivel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Tercer nivel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Cuarto nivel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noProof="0" dirty="0"/>
              <a:t>Quinto nivel</a:t>
            </a:r>
          </a:p>
          <a:p>
            <a:pPr lvl="0"/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40546" y="6283877"/>
            <a:ext cx="107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6C8B9B6-DC0E-463F-A729-F063386A2A4F}" type="datetimeFigureOut">
              <a:rPr lang="es-ES" noProof="0" smtClean="0"/>
              <a:pPr/>
              <a:t>27/04/2019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5905" y="6286916"/>
            <a:ext cx="279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s-ES" noProof="0" dirty="0"/>
              <a:t>Pie de pagina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3394" y="6286916"/>
            <a:ext cx="52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trike="noStrike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C0911B7-9D0F-497C-A44B-771E0C4BC7EC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362" y="6220622"/>
            <a:ext cx="1777250" cy="499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535091-6871-445D-A78E-AE5DBA6BA74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15900" y="5835526"/>
            <a:ext cx="1513518" cy="8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7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rgbClr val="00BCF2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5Wo1ubuzA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jpe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microsoft.com/office/2007/relationships/hdphoto" Target="../media/hdphoto1.wdp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ing.fabian.campo@Hotmail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server/manage/windows-admin-center/understand/windows-admin-center" TargetMode="External"/><Relationship Id="rId2" Type="http://schemas.openxmlformats.org/officeDocument/2006/relationships/hyperlink" Target="https://github.com/Bravecold/GlobalAzureBootCamp19_Bogo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wershellgallery.com/packages" TargetMode="External"/><Relationship Id="rId5" Type="http://schemas.openxmlformats.org/officeDocument/2006/relationships/hyperlink" Target="https://docs.microsoft.com/en-us/cli/azure/install-azure-cli-windows?view=azure-cli-latest" TargetMode="External"/><Relationship Id="rId4" Type="http://schemas.openxmlformats.org/officeDocument/2006/relationships/hyperlink" Target="https://mva.microsoft.com/en-us/training-courses/getting-started-with-microsoft-powershell-8276?l=r54lrOWy_2304984382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631345"/>
          </a:xfrm>
          <a:prstGeom prst="rect">
            <a:avLst/>
          </a:prstGeom>
          <a:gradFill>
            <a:gsLst>
              <a:gs pos="0">
                <a:srgbClr val="00BCF2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AFBAA-B3D7-435C-AB5B-7BBB062F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95" y="490425"/>
            <a:ext cx="5511607" cy="3511339"/>
          </a:xfrm>
          <a:prstGeom prst="rect">
            <a:avLst/>
          </a:prstGeom>
        </p:spPr>
      </p:pic>
      <p:pic>
        <p:nvPicPr>
          <p:cNvPr id="20" name="Imagen 12">
            <a:extLst>
              <a:ext uri="{FF2B5EF4-FFF2-40B4-BE49-F238E27FC236}">
                <a16:creationId xmlns:a16="http://schemas.microsoft.com/office/drawing/2014/main" id="{93B12A29-24F8-4D29-B357-AAAF3975B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4" y="5767466"/>
            <a:ext cx="3392554" cy="954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54F67E-571D-41B2-A096-6D554C3DE862}"/>
              </a:ext>
            </a:extLst>
          </p:cNvPr>
          <p:cNvSpPr txBox="1"/>
          <p:nvPr/>
        </p:nvSpPr>
        <p:spPr>
          <a:xfrm>
            <a:off x="1591218" y="4131569"/>
            <a:ext cx="9009560" cy="9670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CO" sz="54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¡Bienvenidos! </a:t>
            </a:r>
            <a:r>
              <a:rPr lang="es-CO" sz="44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27 Abril 2019</a:t>
            </a:r>
          </a:p>
        </p:txBody>
      </p:sp>
      <p:pic>
        <p:nvPicPr>
          <p:cNvPr id="29" name="Picture 2" descr="Resultado de imagen para logo ean">
            <a:extLst>
              <a:ext uri="{FF2B5EF4-FFF2-40B4-BE49-F238E27FC236}">
                <a16:creationId xmlns:a16="http://schemas.microsoft.com/office/drawing/2014/main" id="{E6C19276-031E-495E-9566-444BEE0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5883521"/>
            <a:ext cx="1833938" cy="7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1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798FD-7A4B-4A1B-82E8-D38B1C17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Elementos multimedia en línea 3" title="Bob Ross Painting Happy Trees... *Ohhhh here they come!*">
            <a:hlinkClick r:id="" action="ppaction://media"/>
            <a:extLst>
              <a:ext uri="{FF2B5EF4-FFF2-40B4-BE49-F238E27FC236}">
                <a16:creationId xmlns:a16="http://schemas.microsoft.com/office/drawing/2014/main" id="{6DC4DFDD-B37A-436B-B442-8D2DCA23DCB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25731" y="1814473"/>
            <a:ext cx="5740538" cy="32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88841-2461-410F-A016-10603CC4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/>
                </a:solidFill>
                <a:cs typeface="+mj-cs"/>
              </a:rPr>
              <a:t>PowerShell para ser PROACTIVO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E169E8-A84F-4AA9-93F5-93F4DA10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+mn-cs"/>
              </a:rPr>
              <a:t>No </a:t>
            </a:r>
            <a:r>
              <a:rPr lang="en-US" sz="2000" dirty="0" err="1">
                <a:cs typeface="+mn-cs"/>
              </a:rPr>
              <a:t>apostemos</a:t>
            </a:r>
            <a:r>
              <a:rPr lang="en-US" sz="2000" dirty="0">
                <a:cs typeface="+mn-cs"/>
              </a:rPr>
              <a:t> a la </a:t>
            </a:r>
            <a:r>
              <a:rPr lang="en-US" sz="2000" dirty="0" err="1">
                <a:cs typeface="+mn-cs"/>
              </a:rPr>
              <a:t>recuperacion</a:t>
            </a:r>
            <a:r>
              <a:rPr lang="en-US" sz="2000" dirty="0">
                <a:cs typeface="+mn-cs"/>
              </a:rPr>
              <a:t>, BCP, DRP… </a:t>
            </a:r>
            <a:r>
              <a:rPr lang="en-US" sz="2000" dirty="0" err="1">
                <a:cs typeface="+mn-cs"/>
              </a:rPr>
              <a:t>dejemos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 err="1">
                <a:cs typeface="+mn-cs"/>
              </a:rPr>
              <a:t>atras</a:t>
            </a:r>
            <a:r>
              <a:rPr lang="en-US" sz="2000" dirty="0">
                <a:cs typeface="+mn-cs"/>
              </a:rPr>
              <a:t> la </a:t>
            </a:r>
            <a:r>
              <a:rPr lang="en-US" sz="2000" dirty="0" err="1">
                <a:cs typeface="+mn-cs"/>
              </a:rPr>
              <a:t>iniciativa</a:t>
            </a:r>
            <a:r>
              <a:rPr lang="en-US" sz="2000" dirty="0">
                <a:cs typeface="+mn-cs"/>
              </a:rPr>
              <a:t> “Avengers”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B442930-7414-4F8F-89C4-519C4C249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2" r="23017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2068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4D635-43CA-4167-94EA-23C04514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Seguridad, Administracion, Monitoreo y mas…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677B9-A0A6-48D9-8968-4E9E3CB0C9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Imaginese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consola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administrar</a:t>
            </a:r>
            <a:r>
              <a:rPr lang="en-US" dirty="0"/>
              <a:t> los diferentes </a:t>
            </a:r>
            <a:r>
              <a:rPr lang="en-US" dirty="0" err="1"/>
              <a:t>productos</a:t>
            </a:r>
            <a:r>
              <a:rPr lang="en-US" dirty="0"/>
              <a:t> y plataformas que </a:t>
            </a:r>
            <a:r>
              <a:rPr lang="en-US" dirty="0" err="1"/>
              <a:t>administra</a:t>
            </a:r>
            <a:r>
              <a:rPr lang="en-US" dirty="0"/>
              <a:t>?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16E24-EDF5-4359-83DA-3A44B46B4B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Instalemos</a:t>
            </a:r>
            <a:r>
              <a:rPr lang="en-US" dirty="0"/>
              <a:t> modulos</a:t>
            </a:r>
            <a:r>
              <a:rPr lang="es-MX" dirty="0"/>
              <a:t> para administrar:</a:t>
            </a:r>
          </a:p>
          <a:p>
            <a:pPr lvl="1"/>
            <a:r>
              <a:rPr lang="es-MX" dirty="0"/>
              <a:t>Active </a:t>
            </a:r>
            <a:r>
              <a:rPr lang="es-MX" dirty="0" err="1"/>
              <a:t>Directory</a:t>
            </a:r>
            <a:endParaRPr lang="es-MX" dirty="0"/>
          </a:p>
          <a:p>
            <a:pPr lvl="1"/>
            <a:r>
              <a:rPr lang="es-MX" dirty="0"/>
              <a:t>DNS</a:t>
            </a:r>
          </a:p>
          <a:p>
            <a:pPr lvl="1"/>
            <a:r>
              <a:rPr lang="es-MX" dirty="0"/>
              <a:t>IIS</a:t>
            </a:r>
          </a:p>
          <a:p>
            <a:pPr lvl="1"/>
            <a:r>
              <a:rPr lang="es-MX" dirty="0"/>
              <a:t>AAD</a:t>
            </a:r>
          </a:p>
          <a:p>
            <a:pPr lvl="1"/>
            <a:r>
              <a:rPr lang="es-MX" dirty="0"/>
              <a:t>Office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6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9180-F71B-4D5C-98DA-8ECA7779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E08CA-F3BB-4E21-8C65-AA1056572B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23124-F484-40FA-AC58-1A349BCFF6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67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631345"/>
          </a:xfrm>
          <a:prstGeom prst="rect">
            <a:avLst/>
          </a:prstGeom>
          <a:gradFill>
            <a:gsLst>
              <a:gs pos="0">
                <a:srgbClr val="0078D4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AFBAA-B3D7-435C-AB5B-7BBB062F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90425"/>
            <a:ext cx="5511607" cy="3511339"/>
          </a:xfrm>
          <a:prstGeom prst="rect">
            <a:avLst/>
          </a:prstGeom>
        </p:spPr>
      </p:pic>
      <p:pic>
        <p:nvPicPr>
          <p:cNvPr id="20" name="Imagen 12">
            <a:extLst>
              <a:ext uri="{FF2B5EF4-FFF2-40B4-BE49-F238E27FC236}">
                <a16:creationId xmlns:a16="http://schemas.microsoft.com/office/drawing/2014/main" id="{93B12A29-24F8-4D29-B357-AAAF3975B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4" y="5767466"/>
            <a:ext cx="3392554" cy="954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54F67E-571D-41B2-A096-6D554C3DE862}"/>
              </a:ext>
            </a:extLst>
          </p:cNvPr>
          <p:cNvSpPr txBox="1"/>
          <p:nvPr/>
        </p:nvSpPr>
        <p:spPr>
          <a:xfrm>
            <a:off x="390718" y="272811"/>
            <a:ext cx="5705280" cy="39465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Preguntas?</a:t>
            </a:r>
            <a:endParaRPr lang="es-CO" sz="4400" dirty="0">
              <a:solidFill>
                <a:schemeClr val="bg1"/>
              </a:solidFill>
              <a:latin typeface="Segoe Pro Cond" panose="020B05060405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Resultado de imagen para logo ean">
            <a:extLst>
              <a:ext uri="{FF2B5EF4-FFF2-40B4-BE49-F238E27FC236}">
                <a16:creationId xmlns:a16="http://schemas.microsoft.com/office/drawing/2014/main" id="{E6C19276-031E-495E-9566-444BEE0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5883521"/>
            <a:ext cx="1833938" cy="7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392E03F-A92F-4176-9839-914708528646}"/>
              </a:ext>
            </a:extLst>
          </p:cNvPr>
          <p:cNvGrpSpPr/>
          <p:nvPr/>
        </p:nvGrpSpPr>
        <p:grpSpPr>
          <a:xfrm>
            <a:off x="324983" y="3926331"/>
            <a:ext cx="2194969" cy="879251"/>
            <a:chOff x="7330655" y="3932959"/>
            <a:chExt cx="2194969" cy="879251"/>
          </a:xfrm>
        </p:grpSpPr>
        <p:pic>
          <p:nvPicPr>
            <p:cNvPr id="33" name="Picture 2" descr="Resultado de imagen para twitter white icon">
              <a:extLst>
                <a:ext uri="{FF2B5EF4-FFF2-40B4-BE49-F238E27FC236}">
                  <a16:creationId xmlns:a16="http://schemas.microsoft.com/office/drawing/2014/main" id="{20DF1EF1-47FD-4D4E-9ACE-390E92C3C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9907" y="4045588"/>
              <a:ext cx="653996" cy="65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http://www.freeiconspng.com/uploads/facebook-logo-png-white-facebook-logo-png-white-facebook-icon-png--32.png">
              <a:extLst>
                <a:ext uri="{FF2B5EF4-FFF2-40B4-BE49-F238E27FC236}">
                  <a16:creationId xmlns:a16="http://schemas.microsoft.com/office/drawing/2014/main" id="{D2833312-399A-4320-BEBF-F99EF0DB1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655" y="3932959"/>
              <a:ext cx="879251" cy="87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Resultado de imagen para instagram white NEW ICON png">
              <a:extLst>
                <a:ext uri="{FF2B5EF4-FFF2-40B4-BE49-F238E27FC236}">
                  <a16:creationId xmlns:a16="http://schemas.microsoft.com/office/drawing/2014/main" id="{357A8134-C55E-416A-BBD5-BBDE98D7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442" y="4073836"/>
              <a:ext cx="575182" cy="57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6904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631345"/>
          </a:xfrm>
          <a:prstGeom prst="rect">
            <a:avLst/>
          </a:prstGeom>
          <a:gradFill>
            <a:gsLst>
              <a:gs pos="0">
                <a:srgbClr val="00BCF2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AFBAA-B3D7-435C-AB5B-7BBB062F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195" y="490425"/>
            <a:ext cx="5511607" cy="3511339"/>
          </a:xfrm>
          <a:prstGeom prst="rect">
            <a:avLst/>
          </a:prstGeom>
        </p:spPr>
      </p:pic>
      <p:pic>
        <p:nvPicPr>
          <p:cNvPr id="20" name="Imagen 12">
            <a:extLst>
              <a:ext uri="{FF2B5EF4-FFF2-40B4-BE49-F238E27FC236}">
                <a16:creationId xmlns:a16="http://schemas.microsoft.com/office/drawing/2014/main" id="{93B12A29-24F8-4D29-B357-AAAF3975B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4" y="5767466"/>
            <a:ext cx="3392554" cy="954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54F67E-571D-41B2-A096-6D554C3DE862}"/>
              </a:ext>
            </a:extLst>
          </p:cNvPr>
          <p:cNvSpPr txBox="1"/>
          <p:nvPr/>
        </p:nvSpPr>
        <p:spPr>
          <a:xfrm>
            <a:off x="1591218" y="4131569"/>
            <a:ext cx="9009560" cy="96704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CO" sz="54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¡Muchas Gracias!</a:t>
            </a:r>
            <a:endParaRPr lang="es-CO" sz="4400" dirty="0">
              <a:solidFill>
                <a:schemeClr val="bg1"/>
              </a:solidFill>
              <a:latin typeface="Segoe Pro Cond" panose="020B05060405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Resultado de imagen para logo ean">
            <a:extLst>
              <a:ext uri="{FF2B5EF4-FFF2-40B4-BE49-F238E27FC236}">
                <a16:creationId xmlns:a16="http://schemas.microsoft.com/office/drawing/2014/main" id="{E6C19276-031E-495E-9566-444BEE0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5883521"/>
            <a:ext cx="1833938" cy="7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13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Recomendaciones para su sesión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Llegar 90 minutos previos a la hora indicada</a:t>
            </a:r>
          </a:p>
          <a:p>
            <a:r>
              <a:rPr lang="es-ES" dirty="0"/>
              <a:t>El código de vestimenta es casual</a:t>
            </a:r>
          </a:p>
          <a:p>
            <a:pPr lvl="1"/>
            <a:r>
              <a:rPr lang="es-ES" dirty="0"/>
              <a:t>Identidad personal y comodidad</a:t>
            </a:r>
          </a:p>
          <a:p>
            <a:r>
              <a:rPr lang="es-ES" dirty="0"/>
              <a:t>Debe ser nivel 300 y entregarse en 45 minutos</a:t>
            </a:r>
          </a:p>
          <a:p>
            <a:r>
              <a:rPr lang="es-ES" dirty="0"/>
              <a:t>Utilizar multimedia (imágenes y videos)</a:t>
            </a:r>
          </a:p>
          <a:p>
            <a:r>
              <a:rPr lang="es-ES" dirty="0"/>
              <a:t>Conservar el diseño de la plantilla para la PPT</a:t>
            </a:r>
          </a:p>
          <a:p>
            <a:endParaRPr lang="es-ES" noProof="0" dirty="0"/>
          </a:p>
          <a:p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3137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Recomendaciones para su sesión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La presentación debe ser un apoyo grafico</a:t>
            </a:r>
          </a:p>
          <a:p>
            <a:pPr lvl="1"/>
            <a:r>
              <a:rPr lang="es-ES" dirty="0"/>
              <a:t>Entre menos es más: Simple, Original, Armoniosa</a:t>
            </a:r>
          </a:p>
          <a:p>
            <a:r>
              <a:rPr lang="es-ES" dirty="0"/>
              <a:t>Recomendamos a nivel de tipografía</a:t>
            </a:r>
          </a:p>
          <a:p>
            <a:pPr lvl="1"/>
            <a:r>
              <a:rPr lang="es-ES" dirty="0"/>
              <a:t>Se sugiere en los títulos sea 48 pts. y contenido en 36 pts.</a:t>
            </a:r>
          </a:p>
          <a:p>
            <a:pPr lvl="1"/>
            <a:r>
              <a:rPr lang="es-ES" dirty="0"/>
              <a:t>Familia de fuentes legibles: ej. Arial, Calibri, Segoe</a:t>
            </a:r>
          </a:p>
          <a:p>
            <a:r>
              <a:rPr lang="es-ES" noProof="0" dirty="0"/>
              <a:t>Sugerimos el uso de 9 a 18 diapositivas</a:t>
            </a:r>
          </a:p>
          <a:p>
            <a:r>
              <a:rPr lang="es-ES" noProof="0" dirty="0"/>
              <a:t>Tenga un respaldo de su demostración</a:t>
            </a:r>
          </a:p>
          <a:p>
            <a:pPr lvl="1"/>
            <a:r>
              <a:rPr lang="es-ES" noProof="0" dirty="0"/>
              <a:t>En caso de fallas de conectividad o escenario</a:t>
            </a:r>
          </a:p>
          <a:p>
            <a:pPr lvl="1"/>
            <a:r>
              <a:rPr lang="es-ES" noProof="0" dirty="0"/>
              <a:t>Sugerimos paso a paso o video grabado</a:t>
            </a:r>
          </a:p>
        </p:txBody>
      </p:sp>
    </p:spTree>
    <p:extLst>
      <p:ext uri="{BB962C8B-B14F-4D97-AF65-F5344CB8AC3E}">
        <p14:creationId xmlns:p14="http://schemas.microsoft.com/office/powerpoint/2010/main" val="414809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cambiar la fuente?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1. Diríjase a la pestaña Vista </a:t>
            </a:r>
            <a:br>
              <a:rPr lang="es-ES" dirty="0"/>
            </a:br>
            <a:r>
              <a:rPr lang="es-ES" dirty="0"/>
              <a:t>y luego Patrón de diapositivas</a:t>
            </a:r>
          </a:p>
          <a:p>
            <a:r>
              <a:rPr lang="es-ES" dirty="0"/>
              <a:t>2. Luego diríjase a la pestaña</a:t>
            </a:r>
            <a:br>
              <a:rPr lang="es-ES" dirty="0"/>
            </a:br>
            <a:r>
              <a:rPr lang="es-ES" dirty="0"/>
              <a:t>Patrón de diapositivas,</a:t>
            </a:r>
            <a:br>
              <a:rPr lang="es-ES" dirty="0"/>
            </a:br>
            <a:r>
              <a:rPr lang="es-ES" dirty="0"/>
              <a:t>selecciona Fuentes y </a:t>
            </a:r>
            <a:br>
              <a:rPr lang="es-ES" dirty="0"/>
            </a:br>
            <a:r>
              <a:rPr lang="es-ES" dirty="0"/>
              <a:t>elige la adecuada</a:t>
            </a:r>
          </a:p>
          <a:p>
            <a:r>
              <a:rPr lang="es-ES" dirty="0"/>
              <a:t>3. Luego diríjase a</a:t>
            </a:r>
            <a:br>
              <a:rPr lang="es-ES" dirty="0"/>
            </a:br>
            <a:r>
              <a:rPr lang="es-ES" dirty="0"/>
              <a:t>Cerrar vista patrón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r="41944" b="78484"/>
          <a:stretch/>
        </p:blipFill>
        <p:spPr>
          <a:xfrm>
            <a:off x="7950200" y="1825625"/>
            <a:ext cx="3835400" cy="7658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53046" b="79320"/>
          <a:stretch/>
        </p:blipFill>
        <p:spPr>
          <a:xfrm>
            <a:off x="7950201" y="3306130"/>
            <a:ext cx="3835400" cy="94975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28614" b="76462"/>
          <a:stretch/>
        </p:blipFill>
        <p:spPr>
          <a:xfrm>
            <a:off x="7658299" y="5156685"/>
            <a:ext cx="4127301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0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631345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AFBAA-B3D7-435C-AB5B-7BBB062F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90425"/>
            <a:ext cx="5511607" cy="3511339"/>
          </a:xfrm>
          <a:prstGeom prst="rect">
            <a:avLst/>
          </a:prstGeom>
        </p:spPr>
      </p:pic>
      <p:pic>
        <p:nvPicPr>
          <p:cNvPr id="20" name="Imagen 12">
            <a:extLst>
              <a:ext uri="{FF2B5EF4-FFF2-40B4-BE49-F238E27FC236}">
                <a16:creationId xmlns:a16="http://schemas.microsoft.com/office/drawing/2014/main" id="{93B12A29-24F8-4D29-B357-AAAF3975B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4" y="5767466"/>
            <a:ext cx="3392554" cy="954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54F67E-571D-41B2-A096-6D554C3DE862}"/>
              </a:ext>
            </a:extLst>
          </p:cNvPr>
          <p:cNvSpPr txBox="1"/>
          <p:nvPr/>
        </p:nvSpPr>
        <p:spPr>
          <a:xfrm>
            <a:off x="390718" y="272811"/>
            <a:ext cx="5705280" cy="39465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¡Participa y Gana!</a:t>
            </a:r>
          </a:p>
          <a:p>
            <a:endParaRPr lang="es-CO" sz="3200" dirty="0">
              <a:solidFill>
                <a:schemeClr val="bg1"/>
              </a:solidFill>
              <a:latin typeface="Segoe Pro Cond" panose="020B0506040504020203" pitchFamily="34" charset="0"/>
              <a:cs typeface="Segoe UI Light" panose="020B0502040204020203" pitchFamily="34" charset="0"/>
            </a:endParaRPr>
          </a:p>
          <a:p>
            <a:r>
              <a:rPr lang="es-CO" sz="54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#GlobalAzure</a:t>
            </a:r>
          </a:p>
          <a:p>
            <a:r>
              <a:rPr lang="es-CO" sz="54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#CloudFirstCamp</a:t>
            </a:r>
            <a:endParaRPr lang="es-CO" sz="4400" dirty="0">
              <a:solidFill>
                <a:schemeClr val="bg1"/>
              </a:solidFill>
              <a:latin typeface="Segoe Pro Cond" panose="020B05060405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Resultado de imagen para logo ean">
            <a:extLst>
              <a:ext uri="{FF2B5EF4-FFF2-40B4-BE49-F238E27FC236}">
                <a16:creationId xmlns:a16="http://schemas.microsoft.com/office/drawing/2014/main" id="{E6C19276-031E-495E-9566-444BEE0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5883521"/>
            <a:ext cx="1833938" cy="7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392E03F-A92F-4176-9839-914708528646}"/>
              </a:ext>
            </a:extLst>
          </p:cNvPr>
          <p:cNvGrpSpPr/>
          <p:nvPr/>
        </p:nvGrpSpPr>
        <p:grpSpPr>
          <a:xfrm>
            <a:off x="324983" y="3926331"/>
            <a:ext cx="2194969" cy="879251"/>
            <a:chOff x="7330655" y="3932959"/>
            <a:chExt cx="2194969" cy="879251"/>
          </a:xfrm>
        </p:grpSpPr>
        <p:pic>
          <p:nvPicPr>
            <p:cNvPr id="33" name="Picture 2" descr="Resultado de imagen para twitter white icon">
              <a:extLst>
                <a:ext uri="{FF2B5EF4-FFF2-40B4-BE49-F238E27FC236}">
                  <a16:creationId xmlns:a16="http://schemas.microsoft.com/office/drawing/2014/main" id="{20DF1EF1-47FD-4D4E-9ACE-390E92C3C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9907" y="4045588"/>
              <a:ext cx="653996" cy="65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http://www.freeiconspng.com/uploads/facebook-logo-png-white-facebook-logo-png-white-facebook-icon-png--32.png">
              <a:extLst>
                <a:ext uri="{FF2B5EF4-FFF2-40B4-BE49-F238E27FC236}">
                  <a16:creationId xmlns:a16="http://schemas.microsoft.com/office/drawing/2014/main" id="{D2833312-399A-4320-BEBF-F99EF0DB1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655" y="3932959"/>
              <a:ext cx="879251" cy="87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Resultado de imagen para instagram white NEW ICON png">
              <a:extLst>
                <a:ext uri="{FF2B5EF4-FFF2-40B4-BE49-F238E27FC236}">
                  <a16:creationId xmlns:a16="http://schemas.microsoft.com/office/drawing/2014/main" id="{357A8134-C55E-416A-BBD5-BBDE98D7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442" y="4073836"/>
              <a:ext cx="575182" cy="57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1064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631345"/>
          </a:xfrm>
          <a:prstGeom prst="rect">
            <a:avLst/>
          </a:prstGeom>
          <a:gradFill>
            <a:gsLst>
              <a:gs pos="0">
                <a:srgbClr val="169CFD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AFBAA-B3D7-435C-AB5B-7BBB062F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4" y="122299"/>
            <a:ext cx="2435922" cy="1551879"/>
          </a:xfrm>
          <a:prstGeom prst="rect">
            <a:avLst/>
          </a:prstGeom>
        </p:spPr>
      </p:pic>
      <p:pic>
        <p:nvPicPr>
          <p:cNvPr id="20" name="Imagen 12">
            <a:extLst>
              <a:ext uri="{FF2B5EF4-FFF2-40B4-BE49-F238E27FC236}">
                <a16:creationId xmlns:a16="http://schemas.microsoft.com/office/drawing/2014/main" id="{93B12A29-24F8-4D29-B357-AAAF3975B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4" y="5767466"/>
            <a:ext cx="3392554" cy="954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54F67E-571D-41B2-A096-6D554C3DE862}"/>
              </a:ext>
            </a:extLst>
          </p:cNvPr>
          <p:cNvSpPr txBox="1"/>
          <p:nvPr/>
        </p:nvSpPr>
        <p:spPr>
          <a:xfrm>
            <a:off x="2823630" y="583644"/>
            <a:ext cx="9174516" cy="7696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Este evento es sostenible, gracias a</a:t>
            </a:r>
          </a:p>
        </p:txBody>
      </p:sp>
      <p:pic>
        <p:nvPicPr>
          <p:cNvPr id="29" name="Picture 2" descr="Resultado de imagen para logo ean">
            <a:extLst>
              <a:ext uri="{FF2B5EF4-FFF2-40B4-BE49-F238E27FC236}">
                <a16:creationId xmlns:a16="http://schemas.microsoft.com/office/drawing/2014/main" id="{E6C19276-031E-495E-9566-444BEE0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5883521"/>
            <a:ext cx="1833938" cy="7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392E03F-A92F-4176-9839-914708528646}"/>
              </a:ext>
            </a:extLst>
          </p:cNvPr>
          <p:cNvGrpSpPr/>
          <p:nvPr/>
        </p:nvGrpSpPr>
        <p:grpSpPr>
          <a:xfrm>
            <a:off x="324983" y="3926331"/>
            <a:ext cx="2194969" cy="879251"/>
            <a:chOff x="7330655" y="3932959"/>
            <a:chExt cx="2194969" cy="879251"/>
          </a:xfrm>
        </p:grpSpPr>
        <p:pic>
          <p:nvPicPr>
            <p:cNvPr id="33" name="Picture 2" descr="Resultado de imagen para twitter white icon">
              <a:extLst>
                <a:ext uri="{FF2B5EF4-FFF2-40B4-BE49-F238E27FC236}">
                  <a16:creationId xmlns:a16="http://schemas.microsoft.com/office/drawing/2014/main" id="{20DF1EF1-47FD-4D4E-9ACE-390E92C3C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9907" y="4045588"/>
              <a:ext cx="653996" cy="653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http://www.freeiconspng.com/uploads/facebook-logo-png-white-facebook-logo-png-white-facebook-icon-png--32.png">
              <a:extLst>
                <a:ext uri="{FF2B5EF4-FFF2-40B4-BE49-F238E27FC236}">
                  <a16:creationId xmlns:a16="http://schemas.microsoft.com/office/drawing/2014/main" id="{D2833312-399A-4320-BEBF-F99EF0DB15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30655" y="3932959"/>
              <a:ext cx="879251" cy="879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Resultado de imagen para instagram white NEW ICON png">
              <a:extLst>
                <a:ext uri="{FF2B5EF4-FFF2-40B4-BE49-F238E27FC236}">
                  <a16:creationId xmlns:a16="http://schemas.microsoft.com/office/drawing/2014/main" id="{357A8134-C55E-416A-BBD5-BBDE98D7A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0442" y="4073836"/>
              <a:ext cx="575182" cy="57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1A0778-2BA2-4B0E-B72C-CFB03A0AE300}"/>
              </a:ext>
            </a:extLst>
          </p:cNvPr>
          <p:cNvSpPr/>
          <p:nvPr/>
        </p:nvSpPr>
        <p:spPr>
          <a:xfrm>
            <a:off x="193853" y="1810299"/>
            <a:ext cx="11804294" cy="4870881"/>
          </a:xfrm>
          <a:prstGeom prst="roundRect">
            <a:avLst>
              <a:gd name="adj" fmla="val 13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6C04DE-6420-4AAE-B757-C47387F8E67B}"/>
              </a:ext>
            </a:extLst>
          </p:cNvPr>
          <p:cNvGrpSpPr/>
          <p:nvPr/>
        </p:nvGrpSpPr>
        <p:grpSpPr>
          <a:xfrm>
            <a:off x="717411" y="1953340"/>
            <a:ext cx="10757179" cy="1234953"/>
            <a:chOff x="717410" y="1936950"/>
            <a:chExt cx="10757179" cy="1234953"/>
          </a:xfrm>
        </p:grpSpPr>
        <p:pic>
          <p:nvPicPr>
            <p:cNvPr id="1026" name="Picture 2" descr="Resultado de imagen para u ean">
              <a:extLst>
                <a:ext uri="{FF2B5EF4-FFF2-40B4-BE49-F238E27FC236}">
                  <a16:creationId xmlns:a16="http://schemas.microsoft.com/office/drawing/2014/main" id="{9B7E974E-6D97-412C-A541-2D020B8697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410" y="1936950"/>
              <a:ext cx="2871982" cy="123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E318AB-8DD3-4CB8-BAC3-EE291EB32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802" y="2044635"/>
              <a:ext cx="3624202" cy="10195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B5A2AEC-4062-4D4E-928D-4DFE1300F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8414" y="2212736"/>
              <a:ext cx="2826175" cy="68337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2167086-3446-4273-B9D1-80CB8B53B1B8}"/>
              </a:ext>
            </a:extLst>
          </p:cNvPr>
          <p:cNvGrpSpPr/>
          <p:nvPr/>
        </p:nvGrpSpPr>
        <p:grpSpPr>
          <a:xfrm>
            <a:off x="735788" y="4327468"/>
            <a:ext cx="10720425" cy="1216152"/>
            <a:chOff x="735787" y="4343684"/>
            <a:chExt cx="10720425" cy="1216152"/>
          </a:xfrm>
        </p:grpSpPr>
        <p:pic>
          <p:nvPicPr>
            <p:cNvPr id="1028" name="Picture 4" descr="https://global.azurebootcamp.net/wp-content/uploads/2016/03/CloudMonix-Orange-cropped-300x61.png">
              <a:extLst>
                <a:ext uri="{FF2B5EF4-FFF2-40B4-BE49-F238E27FC236}">
                  <a16:creationId xmlns:a16="http://schemas.microsoft.com/office/drawing/2014/main" id="{A29A433B-E3CD-4E11-BAD4-0BD510E5C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787" y="4501186"/>
              <a:ext cx="2432304" cy="494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global.azurebootcamp.net/wp-content/uploads/2018/12/Serverless360_logo_png.png">
              <a:extLst>
                <a:ext uri="{FF2B5EF4-FFF2-40B4-BE49-F238E27FC236}">
                  <a16:creationId xmlns:a16="http://schemas.microsoft.com/office/drawing/2014/main" id="{E2134843-F07B-4E39-A9D0-582030955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878" y="4676198"/>
              <a:ext cx="2432304" cy="31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global.azurebootcamp.net/wp-content/uploads/2018/03/jetbrains-150x150.png">
              <a:extLst>
                <a:ext uri="{FF2B5EF4-FFF2-40B4-BE49-F238E27FC236}">
                  <a16:creationId xmlns:a16="http://schemas.microsoft.com/office/drawing/2014/main" id="{3D6DC3C4-99E3-47F1-856C-2765400E2D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969" y="4343684"/>
              <a:ext cx="1216152" cy="1216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global.azurebootcamp.net/wp-content/uploads/2019/01/RevDeBug-160-6.png">
              <a:extLst>
                <a:ext uri="{FF2B5EF4-FFF2-40B4-BE49-F238E27FC236}">
                  <a16:creationId xmlns:a16="http://schemas.microsoft.com/office/drawing/2014/main" id="{64AE6A2F-A2BE-42CF-B451-677C5D04E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3908" y="4774648"/>
              <a:ext cx="2432304" cy="456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9ECE74B-FA4A-45CE-A26B-32B0E8057FE1}"/>
              </a:ext>
            </a:extLst>
          </p:cNvPr>
          <p:cNvGrpSpPr/>
          <p:nvPr/>
        </p:nvGrpSpPr>
        <p:grpSpPr>
          <a:xfrm>
            <a:off x="492557" y="5644165"/>
            <a:ext cx="11206887" cy="931116"/>
            <a:chOff x="470118" y="5577839"/>
            <a:chExt cx="11206887" cy="931116"/>
          </a:xfrm>
        </p:grpSpPr>
        <p:pic>
          <p:nvPicPr>
            <p:cNvPr id="1040" name="Picture 16" descr="https://global.azurebootcamp.net/wp-content/uploads/2019/03/SMU-Logo-Color-w-Ops.png">
              <a:extLst>
                <a:ext uri="{FF2B5EF4-FFF2-40B4-BE49-F238E27FC236}">
                  <a16:creationId xmlns:a16="http://schemas.microsoft.com/office/drawing/2014/main" id="{471C22DB-70EC-4F4C-9985-A9A1712E18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18" y="5577839"/>
              <a:ext cx="2432304" cy="93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https://global.azurebootcamp.net/wp-content/uploads/2019/03/483x140_KEMP_HRZ_GreyYellow.png">
              <a:extLst>
                <a:ext uri="{FF2B5EF4-FFF2-40B4-BE49-F238E27FC236}">
                  <a16:creationId xmlns:a16="http://schemas.microsoft.com/office/drawing/2014/main" id="{BB9FE897-A1DF-4D7E-833C-CD89402F3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979" y="5691618"/>
              <a:ext cx="2432304" cy="70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https://global.azurebootcamp.net/wp-content/uploads/2019/03/Progate-ForLightBackground.png">
              <a:extLst>
                <a:ext uri="{FF2B5EF4-FFF2-40B4-BE49-F238E27FC236}">
                  <a16:creationId xmlns:a16="http://schemas.microsoft.com/office/drawing/2014/main" id="{296CC4B0-ADD9-4625-88B8-5DFA5C6222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840" y="5646121"/>
              <a:ext cx="2432304" cy="794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https://global.azurebootcamp.net/wp-content/uploads/2019/03/Enzo.png">
              <a:extLst>
                <a:ext uri="{FF2B5EF4-FFF2-40B4-BE49-F238E27FC236}">
                  <a16:creationId xmlns:a16="http://schemas.microsoft.com/office/drawing/2014/main" id="{25E9442F-6726-48EB-8207-8023D747F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701" y="5685774"/>
              <a:ext cx="2432304" cy="715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AEA70A-906D-4AD2-BFA7-B094318E7C6C}"/>
              </a:ext>
            </a:extLst>
          </p:cNvPr>
          <p:cNvGrpSpPr/>
          <p:nvPr/>
        </p:nvGrpSpPr>
        <p:grpSpPr>
          <a:xfrm>
            <a:off x="892032" y="3291843"/>
            <a:ext cx="10407936" cy="933913"/>
            <a:chOff x="892032" y="3160579"/>
            <a:chExt cx="10407936" cy="9339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79B7685-E4F0-4676-BABF-281980FB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7156" y="3163300"/>
              <a:ext cx="2308005" cy="931192"/>
            </a:xfrm>
            <a:prstGeom prst="rect">
              <a:avLst/>
            </a:prstGeom>
          </p:spPr>
        </p:pic>
        <p:pic>
          <p:nvPicPr>
            <p:cNvPr id="21" name="Imagen 9">
              <a:extLst>
                <a:ext uri="{FF2B5EF4-FFF2-40B4-BE49-F238E27FC236}">
                  <a16:creationId xmlns:a16="http://schemas.microsoft.com/office/drawing/2014/main" id="{BAC4FDD9-6BBF-4B58-87CE-FC59041F9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067193" y="3160579"/>
              <a:ext cx="3232775" cy="933913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3F14780C-E560-44F9-ABDB-CB919FE7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32" y="3348687"/>
              <a:ext cx="3083092" cy="569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01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MX" b="1" dirty="0"/>
              <a:t>DevOps, PowerShell y Python para automatizar</a:t>
            </a:r>
            <a:endParaRPr lang="es-ES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s-ES" sz="3900" dirty="0">
                <a:solidFill>
                  <a:prstClr val="black"/>
                </a:solidFill>
              </a:rPr>
              <a:t>Fabian Alberto Campo</a:t>
            </a:r>
          </a:p>
          <a:p>
            <a:pPr lvl="0"/>
            <a:r>
              <a:rPr lang="es-ES" sz="2800" dirty="0">
                <a:solidFill>
                  <a:prstClr val="black"/>
                </a:solidFill>
              </a:rPr>
              <a:t>MVP, MCT, MCSE</a:t>
            </a:r>
          </a:p>
          <a:p>
            <a:pPr lvl="0"/>
            <a:r>
              <a:rPr lang="es-ES" sz="2800" dirty="0">
                <a:solidFill>
                  <a:prstClr val="black"/>
                </a:solidFill>
              </a:rPr>
              <a:t>@fcampo // </a:t>
            </a:r>
            <a:r>
              <a:rPr lang="es-ES" sz="2800" dirty="0">
                <a:solidFill>
                  <a:prstClr val="black"/>
                </a:solidFill>
                <a:hlinkClick r:id="rId2"/>
              </a:rPr>
              <a:t>ing.fabian.campo@Hotmail.com</a:t>
            </a:r>
            <a:r>
              <a:rPr lang="es-ES" sz="28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572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6861538"/>
          </a:xfrm>
          <a:prstGeom prst="rect">
            <a:avLst/>
          </a:prstGeom>
          <a:gradFill>
            <a:gsLst>
              <a:gs pos="0">
                <a:srgbClr val="29A5DE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7610765" y="-3538"/>
            <a:ext cx="4581235" cy="686153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Inserte la foto aquí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123197" y="1247073"/>
            <a:ext cx="6241640" cy="3261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241" y="133350"/>
            <a:ext cx="11880850" cy="825500"/>
          </a:xfrm>
          <a:prstGeom prst="rect">
            <a:avLst/>
          </a:prstGeom>
        </p:spPr>
        <p:txBody>
          <a:bodyPr/>
          <a:lstStyle/>
          <a:p>
            <a:r>
              <a:rPr lang="es-ES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Fabian Campo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30494" y="1322262"/>
            <a:ext cx="60249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http://fcampo7463.wordpress.com</a:t>
            </a:r>
          </a:p>
          <a:p>
            <a:pPr defTabSz="914400"/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www.linkedin.com/in/fcampo</a:t>
            </a:r>
          </a:p>
          <a:p>
            <a:pPr defTabSz="914400"/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@fcampo</a:t>
            </a:r>
          </a:p>
          <a:p>
            <a:pPr defTabSz="914400"/>
            <a:endParaRPr lang="es-C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/>
            <a:r>
              <a:rPr lang="es-CO" sz="2800" dirty="0">
                <a:latin typeface="Arial" panose="020B0604020202020204" pitchFamily="34" charset="0"/>
                <a:cs typeface="Arial" panose="020B0604020202020204" pitchFamily="34" charset="0"/>
              </a:rPr>
              <a:t>Ing.fabian.campo@Outlook.com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5164" y="5257222"/>
            <a:ext cx="67097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s-CO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MVP- MCT- MCSE</a:t>
            </a:r>
          </a:p>
          <a:p>
            <a:pPr defTabSz="91440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 Office 365 LATAM </a:t>
            </a:r>
          </a:p>
          <a:p>
            <a:pPr defTabSz="91440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Microsoft- Freelancer</a:t>
            </a:r>
          </a:p>
        </p:txBody>
      </p:sp>
      <p:pic>
        <p:nvPicPr>
          <p:cNvPr id="10" name="Picture 2" descr="Resultado de imagen para twitter whit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77" y="296051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outlook whit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8" y="3846671"/>
            <a:ext cx="69951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linkedin white icon officia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8" y="2131588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web site white icon offici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18" y="1273967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933F59-5C4C-410D-A257-39E61D0CA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41" y="-7076"/>
            <a:ext cx="4570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0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Agenda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noProof="0" dirty="0"/>
              <a:t>PowerShell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dirty="0"/>
              <a:t>Scripting para tu </a:t>
            </a:r>
            <a:r>
              <a:rPr lang="es-ES" dirty="0" err="1"/>
              <a:t>dia</a:t>
            </a:r>
            <a:r>
              <a:rPr lang="es-ES" dirty="0"/>
              <a:t> a </a:t>
            </a:r>
            <a:r>
              <a:rPr lang="es-ES" dirty="0" err="1"/>
              <a:t>dia</a:t>
            </a:r>
            <a:endParaRPr lang="es-ES" dirty="0"/>
          </a:p>
          <a:p>
            <a:pPr marL="1028700" lvl="1" indent="-571500"/>
            <a:r>
              <a:rPr lang="es-ES" dirty="0"/>
              <a:t>Windows Server</a:t>
            </a:r>
          </a:p>
          <a:p>
            <a:pPr marL="1485900" lvl="2" indent="-571500"/>
            <a:r>
              <a:rPr lang="es-ES" dirty="0"/>
              <a:t>Active </a:t>
            </a:r>
            <a:r>
              <a:rPr lang="es-ES" dirty="0" err="1"/>
              <a:t>Directory</a:t>
            </a:r>
            <a:endParaRPr lang="es-ES" dirty="0"/>
          </a:p>
          <a:p>
            <a:pPr marL="1485900" lvl="2" indent="-571500"/>
            <a:r>
              <a:rPr lang="es-ES" dirty="0"/>
              <a:t>Web Servers IIS</a:t>
            </a:r>
          </a:p>
          <a:p>
            <a:pPr marL="1028700" lvl="1" indent="-571500"/>
            <a:r>
              <a:rPr lang="es-ES" dirty="0"/>
              <a:t>Azure</a:t>
            </a:r>
          </a:p>
          <a:p>
            <a:pPr marL="1028700" lvl="1" indent="-571500"/>
            <a:r>
              <a:rPr lang="es-ES" dirty="0"/>
              <a:t>Office365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noProof="0" dirty="0"/>
              <a:t>DevOps + Python</a:t>
            </a:r>
          </a:p>
        </p:txBody>
      </p:sp>
    </p:spTree>
    <p:extLst>
      <p:ext uri="{BB962C8B-B14F-4D97-AF65-F5344CB8AC3E}">
        <p14:creationId xmlns:p14="http://schemas.microsoft.com/office/powerpoint/2010/main" val="27410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5631345"/>
          </a:xfrm>
          <a:prstGeom prst="rect">
            <a:avLst/>
          </a:prstGeom>
          <a:gradFill>
            <a:gsLst>
              <a:gs pos="0">
                <a:srgbClr val="0078D4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4AAFBAA-B3D7-435C-AB5B-7BBB062FA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490425"/>
            <a:ext cx="5511607" cy="3511339"/>
          </a:xfrm>
          <a:prstGeom prst="rect">
            <a:avLst/>
          </a:prstGeom>
        </p:spPr>
      </p:pic>
      <p:pic>
        <p:nvPicPr>
          <p:cNvPr id="20" name="Imagen 12">
            <a:extLst>
              <a:ext uri="{FF2B5EF4-FFF2-40B4-BE49-F238E27FC236}">
                <a16:creationId xmlns:a16="http://schemas.microsoft.com/office/drawing/2014/main" id="{93B12A29-24F8-4D29-B357-AAAF3975BC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444" y="5767466"/>
            <a:ext cx="3392554" cy="9544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254F67E-571D-41B2-A096-6D554C3DE862}"/>
              </a:ext>
            </a:extLst>
          </p:cNvPr>
          <p:cNvSpPr txBox="1"/>
          <p:nvPr/>
        </p:nvSpPr>
        <p:spPr>
          <a:xfrm>
            <a:off x="390718" y="272811"/>
            <a:ext cx="5705280" cy="39465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s-CO" sz="6600" dirty="0">
                <a:solidFill>
                  <a:schemeClr val="bg1"/>
                </a:solidFill>
                <a:latin typeface="Segoe Pro Cond" panose="020B0506040504020203" pitchFamily="34" charset="0"/>
                <a:cs typeface="Segoe UI Light" panose="020B0502040204020203" pitchFamily="34" charset="0"/>
              </a:rPr>
              <a:t>Demo</a:t>
            </a:r>
            <a:endParaRPr lang="es-CO" sz="4400" dirty="0">
              <a:solidFill>
                <a:schemeClr val="bg1"/>
              </a:solidFill>
              <a:latin typeface="Segoe Pro Cond" panose="020B05060405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Resultado de imagen para logo ean">
            <a:extLst>
              <a:ext uri="{FF2B5EF4-FFF2-40B4-BE49-F238E27FC236}">
                <a16:creationId xmlns:a16="http://schemas.microsoft.com/office/drawing/2014/main" id="{E6C19276-031E-495E-9566-444BEE0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5" y="5883521"/>
            <a:ext cx="1833938" cy="7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9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>
                <a:hlinkClick r:id="rId2"/>
              </a:rPr>
              <a:t>https://github.com/Bravecold/GlobalAzureBootCamp19_Bogota</a:t>
            </a:r>
            <a:endParaRPr lang="es-MX" sz="2800" dirty="0"/>
          </a:p>
          <a:p>
            <a:r>
              <a:rPr lang="es-MX" sz="2800" dirty="0">
                <a:hlinkClick r:id="rId3"/>
              </a:rPr>
              <a:t>https://docs.microsoft.com/en-us/windows-server/manage/windows-admin-center/understand/windows-admin-center</a:t>
            </a:r>
            <a:endParaRPr lang="es-MX" sz="2800" dirty="0"/>
          </a:p>
          <a:p>
            <a:r>
              <a:rPr lang="es-MX" sz="2800" dirty="0">
                <a:hlinkClick r:id="rId4"/>
              </a:rPr>
              <a:t>https://mva.microsoft.com/en-us/training-courses/getting-started-with-microsoft-powershell-8276?l=r54lrOWy_2304984382</a:t>
            </a:r>
            <a:endParaRPr lang="es-MX" sz="2800" dirty="0"/>
          </a:p>
          <a:p>
            <a:r>
              <a:rPr lang="es-MX" sz="2800" dirty="0">
                <a:hlinkClick r:id="rId5"/>
              </a:rPr>
              <a:t>https://docs.microsoft.com/en-us/cli/azure/install-azure-cli-windows?view=azure-cli-latest</a:t>
            </a:r>
            <a:endParaRPr lang="es-MX" sz="2800" dirty="0"/>
          </a:p>
          <a:p>
            <a:r>
              <a:rPr lang="es-MX" sz="2800">
                <a:hlinkClick r:id="rId6"/>
              </a:rPr>
              <a:t>https</a:t>
            </a:r>
            <a:r>
              <a:rPr lang="es-MX" sz="2800" dirty="0">
                <a:hlinkClick r:id="rId6"/>
              </a:rPr>
              <a:t>://www.powershellgallery.com</a:t>
            </a:r>
            <a:r>
              <a:rPr lang="es-MX" sz="2800">
                <a:hlinkClick r:id="rId6"/>
              </a:rPr>
              <a:t>/packages</a:t>
            </a:r>
            <a:endParaRPr lang="es-MX" sz="2800"/>
          </a:p>
          <a:p>
            <a:endParaRPr lang="es-ES" noProof="0" dirty="0"/>
          </a:p>
          <a:p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743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23545-54D7-4693-89EE-63AF7141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PowerShell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ECA32-8A93-45AE-9FE4-E11EE7246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No</a:t>
            </a:r>
            <a:r>
              <a:rPr lang="es-MX" dirty="0"/>
              <a:t> es una interfaz de línea de comandos. </a:t>
            </a:r>
          </a:p>
          <a:p>
            <a:r>
              <a:rPr lang="es-MX" dirty="0"/>
              <a:t>Vamos a verlo mejor como un lienzo sobre el cual podemos montar unas felices nubecitas, y podemos también tener como parte del paisaje con recursos físicos, un rio caudaloso, unos felices arbolitos por aquí... "disfrútenlo es su obra" dice el pintor Canadiense Bob Ross</a:t>
            </a:r>
          </a:p>
        </p:txBody>
      </p:sp>
    </p:spTree>
    <p:extLst>
      <p:ext uri="{BB962C8B-B14F-4D97-AF65-F5344CB8AC3E}">
        <p14:creationId xmlns:p14="http://schemas.microsoft.com/office/powerpoint/2010/main" val="1669319488"/>
      </p:ext>
    </p:extLst>
  </p:cSld>
  <p:clrMapOvr>
    <a:masterClrMapping/>
  </p:clrMapOvr>
</p:sld>
</file>

<file path=ppt/theme/theme1.xml><?xml version="1.0" encoding="utf-8"?>
<a:theme xmlns:a="http://schemas.openxmlformats.org/drawingml/2006/main" name="GAB 2017 B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462</Words>
  <Application>Microsoft Office PowerPoint</Application>
  <PresentationFormat>Panorámica</PresentationFormat>
  <Paragraphs>81</Paragraphs>
  <Slides>18</Slides>
  <Notes>7</Notes>
  <HiddenSlides>3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Segoe Pro Cond</vt:lpstr>
      <vt:lpstr>Calibri</vt:lpstr>
      <vt:lpstr>GAB 2017 BOG</vt:lpstr>
      <vt:lpstr>Presentación de PowerPoint</vt:lpstr>
      <vt:lpstr>Presentación de PowerPoint</vt:lpstr>
      <vt:lpstr>Presentación de PowerPoint</vt:lpstr>
      <vt:lpstr>DevOps, PowerShell y Python para automatizar</vt:lpstr>
      <vt:lpstr>Fabian Campo</vt:lpstr>
      <vt:lpstr>Agenda</vt:lpstr>
      <vt:lpstr>Presentación de PowerPoint</vt:lpstr>
      <vt:lpstr>Contenido</vt:lpstr>
      <vt:lpstr>PowerShell</vt:lpstr>
      <vt:lpstr>Presentación de PowerPoint</vt:lpstr>
      <vt:lpstr>PowerShell para ser PROACTIVO</vt:lpstr>
      <vt:lpstr>Seguridad, Administracion, Monitoreo y mas…</vt:lpstr>
      <vt:lpstr>Presentación de PowerPoint</vt:lpstr>
      <vt:lpstr>Presentación de PowerPoint</vt:lpstr>
      <vt:lpstr>Presentación de PowerPoint</vt:lpstr>
      <vt:lpstr>Recomendaciones para su sesión</vt:lpstr>
      <vt:lpstr>Recomendaciones para su sesión</vt:lpstr>
      <vt:lpstr>¿Cómo cambiar la fuente?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FABIAN Campo</dc:creator>
  <cp:lastModifiedBy>FABIAN Campo</cp:lastModifiedBy>
  <cp:revision>3</cp:revision>
  <dcterms:created xsi:type="dcterms:W3CDTF">2019-04-27T20:08:12Z</dcterms:created>
  <dcterms:modified xsi:type="dcterms:W3CDTF">2019-04-27T20:20:50Z</dcterms:modified>
</cp:coreProperties>
</file>