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33.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34" r:id="rId2"/>
    <p:sldId id="256" r:id="rId3"/>
    <p:sldId id="322" r:id="rId4"/>
    <p:sldId id="311" r:id="rId5"/>
    <p:sldId id="257" r:id="rId6"/>
    <p:sldId id="313" r:id="rId7"/>
    <p:sldId id="285" r:id="rId8"/>
    <p:sldId id="344" r:id="rId9"/>
    <p:sldId id="278" r:id="rId10"/>
    <p:sldId id="346" r:id="rId11"/>
    <p:sldId id="258" r:id="rId12"/>
    <p:sldId id="326" r:id="rId13"/>
    <p:sldId id="283" r:id="rId14"/>
    <p:sldId id="286" r:id="rId15"/>
    <p:sldId id="321" r:id="rId16"/>
    <p:sldId id="314" r:id="rId17"/>
    <p:sldId id="315" r:id="rId18"/>
    <p:sldId id="317" r:id="rId19"/>
    <p:sldId id="347" r:id="rId20"/>
    <p:sldId id="328" r:id="rId21"/>
    <p:sldId id="323" r:id="rId22"/>
    <p:sldId id="324" r:id="rId23"/>
    <p:sldId id="295" r:id="rId24"/>
    <p:sldId id="292" r:id="rId25"/>
    <p:sldId id="339" r:id="rId26"/>
    <p:sldId id="340" r:id="rId27"/>
    <p:sldId id="335" r:id="rId28"/>
    <p:sldId id="338" r:id="rId29"/>
    <p:sldId id="337" r:id="rId30"/>
    <p:sldId id="265" r:id="rId31"/>
    <p:sldId id="345" r:id="rId32"/>
    <p:sldId id="342" r:id="rId33"/>
    <p:sldId id="343" r:id="rId34"/>
    <p:sldId id="333" r:id="rId35"/>
    <p:sldId id="332" r:id="rId36"/>
    <p:sldId id="32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7768" autoAdjust="0"/>
  </p:normalViewPr>
  <p:slideViewPr>
    <p:cSldViewPr snapToGrid="0">
      <p:cViewPr varScale="1">
        <p:scale>
          <a:sx n="117" d="100"/>
          <a:sy n="117" d="100"/>
        </p:scale>
        <p:origin x="84" y="306"/>
      </p:cViewPr>
      <p:guideLst/>
    </p:cSldViewPr>
  </p:slideViewPr>
  <p:outlineViewPr>
    <p:cViewPr>
      <p:scale>
        <a:sx n="33" d="100"/>
        <a:sy n="33" d="100"/>
      </p:scale>
      <p:origin x="0" y="-330"/>
    </p:cViewPr>
  </p:outlineViewPr>
  <p:notesTextViewPr>
    <p:cViewPr>
      <p:scale>
        <a:sx n="3" d="2"/>
        <a:sy n="3" d="2"/>
      </p:scale>
      <p:origin x="0" y="0"/>
    </p:cViewPr>
  </p:notesTextViewPr>
  <p:sorterViewPr>
    <p:cViewPr>
      <p:scale>
        <a:sx n="140" d="100"/>
        <a:sy n="140" d="100"/>
      </p:scale>
      <p:origin x="0" y="-90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E1AD8-18BD-4A9D-926D-4003FFDE6DEC}" type="datetimeFigureOut">
              <a:rPr lang="en-US" smtClean="0"/>
              <a:t>6/4/2014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3515D-1FBF-4AA1-91DE-17D7DC0B46F4}" type="slidenum">
              <a:rPr lang="en-US" smtClean="0"/>
              <a:t>‹#›</a:t>
            </a:fld>
            <a:endParaRPr lang="en-US"/>
          </a:p>
        </p:txBody>
      </p:sp>
    </p:spTree>
    <p:extLst>
      <p:ext uri="{BB962C8B-B14F-4D97-AF65-F5344CB8AC3E}">
        <p14:creationId xmlns:p14="http://schemas.microsoft.com/office/powerpoint/2010/main" val="386111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0853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3515D-1FBF-4AA1-91DE-17D7DC0B46F4}" type="slidenum">
              <a:rPr lang="en-US" smtClean="0"/>
              <a:t>2</a:t>
            </a:fld>
            <a:endParaRPr lang="en-US"/>
          </a:p>
        </p:txBody>
      </p:sp>
    </p:spTree>
    <p:extLst>
      <p:ext uri="{BB962C8B-B14F-4D97-AF65-F5344CB8AC3E}">
        <p14:creationId xmlns:p14="http://schemas.microsoft.com/office/powerpoint/2010/main" val="153128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3515D-1FBF-4AA1-91DE-17D7DC0B46F4}" type="slidenum">
              <a:rPr lang="en-US" smtClean="0"/>
              <a:t>30</a:t>
            </a:fld>
            <a:endParaRPr lang="en-US"/>
          </a:p>
        </p:txBody>
      </p:sp>
    </p:spTree>
    <p:extLst>
      <p:ext uri="{BB962C8B-B14F-4D97-AF65-F5344CB8AC3E}">
        <p14:creationId xmlns:p14="http://schemas.microsoft.com/office/powerpoint/2010/main" val="2120164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41533978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79645276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67405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00658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702629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046852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53255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97567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93834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8609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53248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2914033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62096530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9433210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64015886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231829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82781351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44818375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0-50 Right Photo Layout">
    <p:bg bwMode="auto">
      <p:bgPr>
        <a:solidFill>
          <a:srgbClr val="002050"/>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gray">
          <a:xfrm>
            <a:off x="6097556" y="0"/>
            <a:ext cx="6094444" cy="6856100"/>
          </a:xfrm>
          <a:blipFill>
            <a:blip r:embed="rId2"/>
            <a:stretch>
              <a:fillRect/>
            </a:stretch>
          </a:blipFill>
        </p:spPr>
        <p:txBody>
          <a:bodyPr tIns="548640" anchor="ctr" anchorCtr="0">
            <a:noAutofit/>
          </a:bodyPr>
          <a:lstStyle>
            <a:lvl1pPr marL="336145" marR="0" indent="-336145" algn="ctr" defTabSz="914367" rtl="0" eaLnBrk="1" fontAlgn="auto" latinLnBrk="0" hangingPunct="1">
              <a:lnSpc>
                <a:spcPct val="90000"/>
              </a:lnSpc>
              <a:spcBef>
                <a:spcPct val="20000"/>
              </a:spcBef>
              <a:spcAft>
                <a:spcPts val="0"/>
              </a:spcAft>
              <a:buClr>
                <a:schemeClr val="tx1"/>
              </a:buClr>
              <a:buSzPct val="100000"/>
              <a:buFontTx/>
              <a:buBlip>
                <a:blip r:embed="rId3"/>
              </a:buBlip>
              <a:tabLst/>
              <a:defRPr lang="en-US" sz="2353" kern="1200" spc="0" baseline="0" dirty="0">
                <a:gradFill>
                  <a:gsLst>
                    <a:gs pos="1250">
                      <a:srgbClr val="FFFFFF"/>
                    </a:gs>
                    <a:gs pos="100000">
                      <a:srgbClr val="FFFFFF"/>
                    </a:gs>
                  </a:gsLst>
                  <a:lin ang="5400000" scaled="0"/>
                </a:gradFill>
                <a:latin typeface="+mj-lt"/>
                <a:ea typeface="+mn-ea"/>
                <a:cs typeface="+mn-cs"/>
              </a:defRPr>
            </a:lvl1pPr>
          </a:lstStyle>
          <a:p>
            <a:r>
              <a:rPr lang="en-US" smtClean="0"/>
              <a:t>Click icon to add picture</a:t>
            </a:r>
            <a:endParaRPr lang="en-US" dirty="0"/>
          </a:p>
        </p:txBody>
      </p:sp>
      <p:sp>
        <p:nvSpPr>
          <p:cNvPr id="4" name="Title 1"/>
          <p:cNvSpPr>
            <a:spLocks noGrp="1"/>
          </p:cNvSpPr>
          <p:nvPr>
            <p:ph type="title" hasCustomPrompt="1"/>
          </p:nvPr>
        </p:nvSpPr>
        <p:spPr bwMode="invGray">
          <a:xfrm>
            <a:off x="269240" y="2095970"/>
            <a:ext cx="5378549" cy="267785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29"/>
            <a:ext cx="5377215" cy="89655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10" name="MS logo white"/>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invGray">
          <a:xfrm>
            <a:off x="448213" y="6061766"/>
            <a:ext cx="1522404" cy="326167"/>
          </a:xfrm>
          <a:prstGeom prst="rect">
            <a:avLst/>
          </a:prstGeom>
        </p:spPr>
      </p:pic>
    </p:spTree>
    <p:extLst>
      <p:ext uri="{BB962C8B-B14F-4D97-AF65-F5344CB8AC3E}">
        <p14:creationId xmlns:p14="http://schemas.microsoft.com/office/powerpoint/2010/main" val="201667677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71788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4346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2592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1900181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78497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705671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64108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14093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72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B095DE-B117-4724-BACE-A69DC66D094B}" type="datetimeFigureOut">
              <a:rPr lang="en-US" smtClean="0"/>
              <a:t>6/4/2014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A2575A-A01F-482B-8A1F-7C410161A48E}" type="slidenum">
              <a:rPr lang="en-US" smtClean="0"/>
              <a:t>‹#›</a:t>
            </a:fld>
            <a:endParaRPr lang="en-US"/>
          </a:p>
        </p:txBody>
      </p:sp>
    </p:spTree>
    <p:extLst>
      <p:ext uri="{BB962C8B-B14F-4D97-AF65-F5344CB8AC3E}">
        <p14:creationId xmlns:p14="http://schemas.microsoft.com/office/powerpoint/2010/main" val="398831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Rectangle 2"/>
          <p:cNvSpPr/>
          <p:nvPr/>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208299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425431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579925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94168410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12582459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3903657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3887937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6.jpe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firstlook.org/theintercept/article/2014/03/20/inside-nsa-secret-efforts-hunt-hack-system-administrator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8484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JEA is </a:t>
            </a:r>
            <a:r>
              <a:rPr lang="en-US" sz="5400" dirty="0" smtClean="0"/>
              <a:t>about </a:t>
            </a:r>
            <a:r>
              <a:rPr lang="en-US" sz="5400" dirty="0"/>
              <a:t>reducing the risk of admins</a:t>
            </a:r>
            <a:br>
              <a:rPr lang="en-US" sz="5400" dirty="0"/>
            </a:br>
            <a:endParaRPr lang="en-US" sz="5400" dirty="0"/>
          </a:p>
        </p:txBody>
      </p:sp>
    </p:spTree>
    <p:extLst>
      <p:ext uri="{BB962C8B-B14F-4D97-AF65-F5344CB8AC3E}">
        <p14:creationId xmlns:p14="http://schemas.microsoft.com/office/powerpoint/2010/main" val="271158300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252924"/>
          </a:xfrm>
        </p:spPr>
        <p:txBody>
          <a:bodyPr/>
          <a:lstStyle/>
          <a:p>
            <a:r>
              <a:rPr lang="en-US" sz="3200" dirty="0" smtClean="0"/>
              <a:t>People didn’t have to have admin </a:t>
            </a:r>
            <a:r>
              <a:rPr lang="en-US" sz="3200" dirty="0" err="1" smtClean="0"/>
              <a:t>privs</a:t>
            </a:r>
            <a:r>
              <a:rPr lang="en-US" sz="3200" dirty="0" smtClean="0"/>
              <a:t> to do their job</a:t>
            </a:r>
          </a:p>
          <a:p>
            <a:r>
              <a:rPr lang="en-US" sz="3200" dirty="0" smtClean="0"/>
              <a:t>If a machine got cracked, it wouldn’t leak high value </a:t>
            </a:r>
            <a:r>
              <a:rPr lang="en-US" sz="3200" dirty="0" err="1" smtClean="0"/>
              <a:t>creds</a:t>
            </a:r>
            <a:endParaRPr lang="en-US" sz="3200" dirty="0" smtClean="0"/>
          </a:p>
          <a:p>
            <a:r>
              <a:rPr lang="en-US" sz="3200" dirty="0" smtClean="0"/>
              <a:t>People could only do what they needed to do</a:t>
            </a:r>
          </a:p>
          <a:p>
            <a:r>
              <a:rPr lang="en-US" sz="3200" dirty="0" smtClean="0"/>
              <a:t>All admin actions got logged</a:t>
            </a:r>
          </a:p>
        </p:txBody>
      </p:sp>
      <p:sp>
        <p:nvSpPr>
          <p:cNvPr id="2" name="Title 1"/>
          <p:cNvSpPr>
            <a:spLocks noGrp="1"/>
          </p:cNvSpPr>
          <p:nvPr>
            <p:ph type="title"/>
          </p:nvPr>
        </p:nvSpPr>
        <p:spPr/>
        <p:txBody>
          <a:bodyPr/>
          <a:lstStyle/>
          <a:p>
            <a:r>
              <a:rPr lang="en-US" smtClean="0"/>
              <a:t>Wouldn’t it be great if?</a:t>
            </a:r>
            <a:endParaRPr lang="en-US" dirty="0"/>
          </a:p>
        </p:txBody>
      </p:sp>
    </p:spTree>
    <p:extLst>
      <p:ext uri="{BB962C8B-B14F-4D97-AF65-F5344CB8AC3E}">
        <p14:creationId xmlns:p14="http://schemas.microsoft.com/office/powerpoint/2010/main" val="3214723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29968" cy="24458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1.social.s-msft.com/profile/u/avatar.jpg?displayname=jeffrey%20snover%20windows%20server&amp;size=extralarge&amp;version=78e4dd91-1a7e-438e-a451-8333353a14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499"/>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84704" y="688848"/>
            <a:ext cx="6009979" cy="646331"/>
          </a:xfrm>
          <a:prstGeom prst="rect">
            <a:avLst/>
          </a:prstGeom>
          <a:noFill/>
        </p:spPr>
        <p:txBody>
          <a:bodyPr wrap="none" rtlCol="0">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rPr>
              <a:t>PS&gt; Enter-</a:t>
            </a:r>
            <a:r>
              <a:rPr lang="en-US" dirty="0" err="1" smtClean="0">
                <a:solidFill>
                  <a:schemeClr val="tx2">
                    <a:lumMod val="60000"/>
                    <a:lumOff val="40000"/>
                  </a:schemeClr>
                </a:solidFill>
                <a:latin typeface="Consolas" panose="020B0609020204030204" pitchFamily="49" charset="0"/>
                <a:cs typeface="Consolas" panose="020B0609020204030204" pitchFamily="49" charset="0"/>
              </a:rPr>
              <a:t>PSSession</a:t>
            </a:r>
            <a:r>
              <a:rPr lang="en-US" dirty="0" smtClean="0">
                <a:solidFill>
                  <a:schemeClr val="tx2">
                    <a:lumMod val="60000"/>
                    <a:lumOff val="40000"/>
                  </a:schemeClr>
                </a:solidFill>
                <a:latin typeface="Consolas" panose="020B0609020204030204" pitchFamily="49" charset="0"/>
                <a:cs typeface="Consolas" panose="020B0609020204030204" pitchFamily="49" charset="0"/>
              </a:rPr>
              <a:t> Server1</a:t>
            </a:r>
            <a:r>
              <a:rPr lang="en-US" dirty="0" smtClean="0">
                <a:solidFill>
                  <a:schemeClr val="accent2"/>
                </a:solidFill>
                <a:latin typeface="Consolas" panose="020B0609020204030204" pitchFamily="49" charset="0"/>
                <a:cs typeface="Consolas" panose="020B0609020204030204" pitchFamily="49" charset="0"/>
              </a:rPr>
              <a:t/>
            </a:r>
            <a:br>
              <a:rPr lang="en-US" dirty="0" smtClean="0">
                <a:solidFill>
                  <a:schemeClr val="accent2"/>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FAIL! – Talk to your supervisor for assistance</a:t>
            </a:r>
            <a:endParaRPr lang="en-US" dirty="0">
              <a:solidFill>
                <a:srgbClr val="FF0000"/>
              </a:solidFill>
              <a:latin typeface="Consolas" panose="020B0609020204030204" pitchFamily="49" charset="0"/>
              <a:cs typeface="Consolas" panose="020B0609020204030204" pitchFamily="49" charset="0"/>
            </a:endParaRPr>
          </a:p>
        </p:txBody>
      </p:sp>
      <p:sp>
        <p:nvSpPr>
          <p:cNvPr id="7" name="TextBox 6"/>
          <p:cNvSpPr txBox="1"/>
          <p:nvPr/>
        </p:nvSpPr>
        <p:spPr>
          <a:xfrm>
            <a:off x="2590800" y="1438656"/>
            <a:ext cx="5196872" cy="369332"/>
          </a:xfrm>
          <a:prstGeom prst="rect">
            <a:avLst/>
          </a:prstGeom>
          <a:noFill/>
        </p:spPr>
        <p:txBody>
          <a:bodyPr wrap="none" rtlCol="0">
            <a:spAutoFit/>
          </a:bodyPr>
          <a:lstStyle/>
          <a:p>
            <a:r>
              <a:rPr lang="en-US" dirty="0" smtClean="0"/>
              <a:t>“Jeffrey I need to be admin on</a:t>
            </a:r>
            <a:r>
              <a:rPr lang="en-US" dirty="0"/>
              <a:t> </a:t>
            </a:r>
            <a:r>
              <a:rPr lang="en-US" dirty="0" smtClean="0"/>
              <a:t>Server1 to restart SQL”</a:t>
            </a:r>
            <a:endParaRPr lang="en-US" dirty="0"/>
          </a:p>
        </p:txBody>
      </p:sp>
      <p:sp>
        <p:nvSpPr>
          <p:cNvPr id="8" name="TextBox 7"/>
          <p:cNvSpPr txBox="1"/>
          <p:nvPr/>
        </p:nvSpPr>
        <p:spPr>
          <a:xfrm>
            <a:off x="2829121" y="4584414"/>
            <a:ext cx="5824671" cy="646331"/>
          </a:xfrm>
          <a:prstGeom prst="rect">
            <a:avLst/>
          </a:prstGeom>
          <a:noFill/>
        </p:spPr>
        <p:txBody>
          <a:bodyPr wrap="none" rtlCol="0">
            <a:spAutoFit/>
          </a:bodyPr>
          <a:lstStyle/>
          <a:p>
            <a:r>
              <a:rPr lang="en-US" dirty="0" smtClean="0"/>
              <a:t>“No Eddie.</a:t>
            </a:r>
          </a:p>
          <a:p>
            <a:r>
              <a:rPr lang="en-US" dirty="0" smtClean="0"/>
              <a:t>Just use </a:t>
            </a:r>
            <a:r>
              <a:rPr lang="en-US" dirty="0" err="1" smtClean="0"/>
              <a:t>Jea</a:t>
            </a:r>
            <a:r>
              <a:rPr lang="en-US" dirty="0" smtClean="0"/>
              <a:t> and connect to the ‘Maintenance </a:t>
            </a:r>
            <a:r>
              <a:rPr lang="en-US" dirty="0" err="1" smtClean="0"/>
              <a:t>EndPoint</a:t>
            </a:r>
            <a:r>
              <a:rPr lang="en-US" dirty="0" smtClean="0"/>
              <a:t>”</a:t>
            </a:r>
          </a:p>
        </p:txBody>
      </p:sp>
      <p:sp>
        <p:nvSpPr>
          <p:cNvPr id="13" name="TextBox 12"/>
          <p:cNvSpPr txBox="1"/>
          <p:nvPr/>
        </p:nvSpPr>
        <p:spPr>
          <a:xfrm>
            <a:off x="2602992" y="1923228"/>
            <a:ext cx="6009979" cy="923330"/>
          </a:xfrm>
          <a:prstGeom prst="rect">
            <a:avLst/>
          </a:prstGeom>
          <a:noFill/>
        </p:spPr>
        <p:txBody>
          <a:bodyPr wrap="none" rtlCol="0">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rPr>
              <a:t>PS&gt; Enter-</a:t>
            </a:r>
            <a:r>
              <a:rPr lang="en-US" dirty="0" err="1" smtClean="0">
                <a:solidFill>
                  <a:schemeClr val="tx2">
                    <a:lumMod val="60000"/>
                    <a:lumOff val="40000"/>
                  </a:schemeClr>
                </a:solidFill>
                <a:latin typeface="Consolas" panose="020B0609020204030204" pitchFamily="49" charset="0"/>
                <a:cs typeface="Consolas" panose="020B0609020204030204" pitchFamily="49" charset="0"/>
              </a:rPr>
              <a:t>JeaSession</a:t>
            </a:r>
            <a:r>
              <a:rPr lang="en-US" dirty="0" smtClean="0">
                <a:solidFill>
                  <a:schemeClr val="tx2">
                    <a:lumMod val="60000"/>
                    <a:lumOff val="40000"/>
                  </a:schemeClr>
                </a:solidFill>
                <a:latin typeface="Consolas" panose="020B0609020204030204" pitchFamily="49" charset="0"/>
                <a:cs typeface="Consolas" panose="020B0609020204030204" pitchFamily="49" charset="0"/>
              </a:rPr>
              <a:t> Server1 –Name Maintenance</a:t>
            </a:r>
            <a:endParaRPr lang="en-US" dirty="0">
              <a:solidFill>
                <a:schemeClr val="tx2">
                  <a:lumMod val="60000"/>
                  <a:lumOff val="40000"/>
                </a:schemeClr>
              </a:solidFill>
              <a:latin typeface="Consolas" panose="020B0609020204030204" pitchFamily="49" charset="0"/>
              <a:cs typeface="Consolas" panose="020B0609020204030204" pitchFamily="49" charset="0"/>
            </a:endParaRPr>
          </a:p>
          <a:p>
            <a:r>
              <a:rPr lang="en-US" dirty="0" smtClean="0">
                <a:solidFill>
                  <a:schemeClr val="tx2">
                    <a:lumMod val="60000"/>
                    <a:lumOff val="40000"/>
                  </a:schemeClr>
                </a:solidFill>
                <a:latin typeface="Consolas" panose="020B0609020204030204" pitchFamily="49" charset="0"/>
                <a:cs typeface="Consolas" panose="020B0609020204030204" pitchFamily="49" charset="0"/>
              </a:rPr>
              <a:t>Server1&gt; Restart-Service </a:t>
            </a:r>
            <a:r>
              <a:rPr lang="en-US" dirty="0">
                <a:solidFill>
                  <a:schemeClr val="tx2">
                    <a:lumMod val="60000"/>
                    <a:lumOff val="40000"/>
                  </a:schemeClr>
                </a:solidFill>
                <a:latin typeface="Consolas" panose="020B0609020204030204" pitchFamily="49" charset="0"/>
                <a:cs typeface="Consolas" panose="020B0609020204030204" pitchFamily="49" charset="0"/>
              </a:rPr>
              <a:t>MSSQLSERVER</a:t>
            </a:r>
            <a:endParaRPr lang="en-US"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b="1" dirty="0" smtClean="0">
                <a:solidFill>
                  <a:schemeClr val="accent2"/>
                </a:solidFill>
                <a:latin typeface="Consolas" panose="020B0609020204030204" pitchFamily="49" charset="0"/>
                <a:cs typeface="Consolas" panose="020B0609020204030204" pitchFamily="49" charset="0"/>
                <a:sym typeface="Wingdings" panose="05000000000000000000" pitchFamily="2" charset="2"/>
              </a:rPr>
              <a:t></a:t>
            </a:r>
          </a:p>
        </p:txBody>
      </p:sp>
      <p:sp>
        <p:nvSpPr>
          <p:cNvPr id="12" name="Rectangle 11"/>
          <p:cNvSpPr/>
          <p:nvPr/>
        </p:nvSpPr>
        <p:spPr>
          <a:xfrm>
            <a:off x="9649968" y="1085088"/>
            <a:ext cx="2194560" cy="510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235184" y="652272"/>
            <a:ext cx="902683" cy="369332"/>
          </a:xfrm>
          <a:prstGeom prst="rect">
            <a:avLst/>
          </a:prstGeom>
          <a:noFill/>
        </p:spPr>
        <p:txBody>
          <a:bodyPr wrap="none" rtlCol="0">
            <a:spAutoFit/>
          </a:bodyPr>
          <a:lstStyle/>
          <a:p>
            <a:r>
              <a:rPr lang="en-US" dirty="0" smtClean="0"/>
              <a:t>Server1</a:t>
            </a:r>
            <a:endParaRPr lang="en-US" dirty="0"/>
          </a:p>
        </p:txBody>
      </p:sp>
      <p:sp>
        <p:nvSpPr>
          <p:cNvPr id="21" name="Rectangle 20"/>
          <p:cNvSpPr/>
          <p:nvPr/>
        </p:nvSpPr>
        <p:spPr>
          <a:xfrm>
            <a:off x="2587460" y="2952325"/>
            <a:ext cx="6096000" cy="646331"/>
          </a:xfrm>
          <a:prstGeom prst="rect">
            <a:avLst/>
          </a:prstGeom>
        </p:spPr>
        <p:txBody>
          <a:bodyPr>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sym typeface="Wingdings" panose="05000000000000000000" pitchFamily="2" charset="2"/>
              </a:rPr>
              <a:t>Server1&gt; Steal-Secrets</a:t>
            </a: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
            </a:r>
            <a:b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b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Error: You are not authorized to Steal-Secrets</a:t>
            </a:r>
            <a:endParaRPr lang="en-US" dirty="0">
              <a:solidFill>
                <a:srgbClr val="FF000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102" y="4427206"/>
            <a:ext cx="1828571" cy="1828571"/>
          </a:xfrm>
          <a:prstGeom prst="rect">
            <a:avLst/>
          </a:prstGeom>
        </p:spPr>
      </p:pic>
    </p:spTree>
    <p:extLst>
      <p:ext uri="{BB962C8B-B14F-4D97-AF65-F5344CB8AC3E}">
        <p14:creationId xmlns:p14="http://schemas.microsoft.com/office/powerpoint/2010/main" val="365063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205429"/>
          </a:xfrm>
        </p:spPr>
        <p:txBody>
          <a:bodyPr/>
          <a:lstStyle/>
          <a:p>
            <a:r>
              <a:rPr lang="en-US" sz="3600" dirty="0" smtClean="0"/>
              <a:t>Incrementally reduce admin exposure</a:t>
            </a:r>
          </a:p>
          <a:p>
            <a:pPr lvl="1"/>
            <a:r>
              <a:rPr lang="en-US" dirty="0" smtClean="0"/>
              <a:t>Reduce the number of people with administrator </a:t>
            </a:r>
            <a:r>
              <a:rPr lang="en-US" dirty="0" err="1" smtClean="0"/>
              <a:t>privs</a:t>
            </a:r>
            <a:endParaRPr lang="en-US" dirty="0" smtClean="0"/>
          </a:p>
          <a:p>
            <a:pPr lvl="1"/>
            <a:r>
              <a:rPr lang="en-US" dirty="0" smtClean="0"/>
              <a:t>Reduce the impact of admin </a:t>
            </a:r>
            <a:r>
              <a:rPr lang="en-US" dirty="0" err="1" smtClean="0"/>
              <a:t>privs</a:t>
            </a:r>
            <a:endParaRPr lang="en-US" dirty="0" smtClean="0"/>
          </a:p>
          <a:p>
            <a:pPr lvl="1"/>
            <a:r>
              <a:rPr lang="en-US" dirty="0" smtClean="0"/>
              <a:t>Reduce what can be done when using those admin </a:t>
            </a:r>
            <a:r>
              <a:rPr lang="en-US" dirty="0" err="1" smtClean="0"/>
              <a:t>privs</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Approach</a:t>
            </a:r>
            <a:endParaRPr lang="en-US" dirty="0"/>
          </a:p>
        </p:txBody>
      </p:sp>
    </p:spTree>
    <p:extLst>
      <p:ext uri="{BB962C8B-B14F-4D97-AF65-F5344CB8AC3E}">
        <p14:creationId xmlns:p14="http://schemas.microsoft.com/office/powerpoint/2010/main" val="99108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67295"/>
          </a:xfrm>
        </p:spPr>
        <p:txBody>
          <a:bodyPr/>
          <a:lstStyle/>
          <a:p>
            <a:r>
              <a:rPr lang="en-US" sz="2800" dirty="0" smtClean="0"/>
              <a:t>Based on the PowerShell security features used by online services</a:t>
            </a:r>
          </a:p>
          <a:p>
            <a:pPr lvl="1"/>
            <a:r>
              <a:rPr lang="en-US" sz="2000" dirty="0" smtClean="0"/>
              <a:t>Enabled remote administration of Exchange Online</a:t>
            </a:r>
          </a:p>
          <a:p>
            <a:r>
              <a:rPr lang="en-US" sz="2800" dirty="0" smtClean="0"/>
              <a:t>Simple concepts</a:t>
            </a:r>
          </a:p>
          <a:p>
            <a:pPr lvl="1"/>
            <a:r>
              <a:rPr lang="en-US" sz="2000" dirty="0" err="1" smtClean="0">
                <a:solidFill>
                  <a:srgbClr val="FFC000"/>
                </a:solidFill>
              </a:rPr>
              <a:t>JeaToolkit</a:t>
            </a:r>
            <a:r>
              <a:rPr lang="en-US" sz="2000" dirty="0" smtClean="0">
                <a:solidFill>
                  <a:srgbClr val="FFC000"/>
                </a:solidFill>
              </a:rPr>
              <a:t> </a:t>
            </a:r>
          </a:p>
          <a:p>
            <a:pPr lvl="2"/>
            <a:r>
              <a:rPr lang="en-US" sz="2000" dirty="0" smtClean="0"/>
              <a:t>Well defined set of commands to support a set of activities</a:t>
            </a:r>
          </a:p>
          <a:p>
            <a:pPr lvl="1"/>
            <a:r>
              <a:rPr lang="en-US" sz="2000" dirty="0" err="1" smtClean="0">
                <a:solidFill>
                  <a:srgbClr val="FFC000"/>
                </a:solidFill>
              </a:rPr>
              <a:t>JeaEndPoint</a:t>
            </a:r>
            <a:endParaRPr lang="en-US" sz="2000" dirty="0" smtClean="0">
              <a:solidFill>
                <a:srgbClr val="FFC000"/>
              </a:solidFill>
            </a:endParaRPr>
          </a:p>
          <a:p>
            <a:pPr lvl="2"/>
            <a:r>
              <a:rPr lang="en-US" sz="2000" dirty="0" smtClean="0"/>
              <a:t>Management connection point where authorized users are provided </a:t>
            </a:r>
            <a:r>
              <a:rPr lang="en-US" sz="2000" dirty="0" err="1" smtClean="0"/>
              <a:t>JeaToolkits</a:t>
            </a:r>
            <a:r>
              <a:rPr lang="en-US" sz="2000" dirty="0" smtClean="0"/>
              <a:t> which run as a </a:t>
            </a:r>
            <a:r>
              <a:rPr lang="en-US" sz="2000" dirty="0" err="1" smtClean="0"/>
              <a:t>JeaEndPointAccount</a:t>
            </a:r>
            <a:endParaRPr lang="en-US" sz="2000" dirty="0" smtClean="0"/>
          </a:p>
          <a:p>
            <a:pPr lvl="1"/>
            <a:r>
              <a:rPr lang="en-US" sz="2000" dirty="0" err="1" smtClean="0">
                <a:solidFill>
                  <a:srgbClr val="FFC000"/>
                </a:solidFill>
              </a:rPr>
              <a:t>JeaEndPointAccount</a:t>
            </a:r>
            <a:endParaRPr lang="en-US" sz="2000" dirty="0" smtClean="0">
              <a:solidFill>
                <a:srgbClr val="FFC000"/>
              </a:solidFill>
            </a:endParaRPr>
          </a:p>
          <a:p>
            <a:pPr lvl="2"/>
            <a:r>
              <a:rPr lang="en-US" sz="2000" dirty="0" smtClean="0"/>
              <a:t>Managed local account with Admin </a:t>
            </a:r>
            <a:r>
              <a:rPr lang="en-US" sz="2000" dirty="0" err="1" smtClean="0"/>
              <a:t>privs</a:t>
            </a:r>
            <a:endParaRPr lang="en-US" sz="2000" dirty="0" smtClean="0"/>
          </a:p>
          <a:p>
            <a:r>
              <a:rPr lang="en-US" sz="2800" dirty="0" smtClean="0"/>
              <a:t>Deployed using PowerShell Desired State Configuration (DSC)</a:t>
            </a:r>
          </a:p>
        </p:txBody>
      </p:sp>
      <p:sp>
        <p:nvSpPr>
          <p:cNvPr id="2" name="Title 1"/>
          <p:cNvSpPr>
            <a:spLocks noGrp="1"/>
          </p:cNvSpPr>
          <p:nvPr>
            <p:ph type="title"/>
          </p:nvPr>
        </p:nvSpPr>
        <p:spPr/>
        <p:txBody>
          <a:bodyPr/>
          <a:lstStyle/>
          <a:p>
            <a:r>
              <a:rPr lang="en-US" smtClean="0"/>
              <a:t>JEA: Just Enough Admin</a:t>
            </a:r>
            <a:endParaRPr lang="en-US" dirty="0"/>
          </a:p>
        </p:txBody>
      </p:sp>
    </p:spTree>
    <p:extLst>
      <p:ext uri="{BB962C8B-B14F-4D97-AF65-F5344CB8AC3E}">
        <p14:creationId xmlns:p14="http://schemas.microsoft.com/office/powerpoint/2010/main" val="633333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428" y="546100"/>
            <a:ext cx="6311900" cy="6311900"/>
          </a:xfrm>
          <a:prstGeom prst="rect">
            <a:avLst/>
          </a:prstGeom>
        </p:spPr>
      </p:pic>
      <p:sp>
        <p:nvSpPr>
          <p:cNvPr id="5" name="TextBox 4"/>
          <p:cNvSpPr txBox="1"/>
          <p:nvPr/>
        </p:nvSpPr>
        <p:spPr>
          <a:xfrm>
            <a:off x="540911" y="1104900"/>
            <a:ext cx="5263779" cy="3416320"/>
          </a:xfrm>
          <a:prstGeom prst="rect">
            <a:avLst/>
          </a:prstGeom>
          <a:noFill/>
        </p:spPr>
        <p:txBody>
          <a:bodyPr wrap="square" rtlCol="0">
            <a:spAutoFit/>
          </a:bodyPr>
          <a:lstStyle/>
          <a:p>
            <a:r>
              <a:rPr lang="en-US" sz="2400" dirty="0" err="1" smtClean="0"/>
              <a:t>JeaEndpointAccounts</a:t>
            </a:r>
            <a:r>
              <a:rPr lang="en-US" sz="2400" dirty="0" smtClean="0"/>
              <a:t> puts the server in a blast container</a:t>
            </a:r>
          </a:p>
          <a:p>
            <a:endParaRPr lang="en-US" sz="2400" dirty="0"/>
          </a:p>
          <a:p>
            <a:endParaRPr lang="en-US" sz="2400" dirty="0" smtClean="0"/>
          </a:p>
          <a:p>
            <a:r>
              <a:rPr lang="en-US" sz="2400" dirty="0" smtClean="0"/>
              <a:t>Avoid domain accounts and Group Managed Service Accounts [GMSA] because they extend any breach to all servers that these accounts have access to</a:t>
            </a:r>
            <a:endParaRPr lang="en-US" sz="2400" dirty="0"/>
          </a:p>
        </p:txBody>
      </p:sp>
      <p:pic>
        <p:nvPicPr>
          <p:cNvPr id="6"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4556" y="2131381"/>
            <a:ext cx="2259380" cy="2722238"/>
          </a:xfrm>
          <a:prstGeom prst="rect">
            <a:avLst/>
          </a:prstGeom>
          <a:solidFill>
            <a:srgbClr val="FF0000"/>
          </a:solidFill>
          <a:ln w="76200">
            <a:solidFill>
              <a:srgbClr val="FF0000"/>
            </a:solidFill>
          </a:ln>
          <a:extLst/>
        </p:spPr>
      </p:pic>
    </p:spTree>
    <p:extLst>
      <p:ext uri="{BB962C8B-B14F-4D97-AF65-F5344CB8AC3E}">
        <p14:creationId xmlns:p14="http://schemas.microsoft.com/office/powerpoint/2010/main" val="159680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State Configuration</a:t>
            </a:r>
            <a:endParaRPr lang="en-US" dirty="0"/>
          </a:p>
        </p:txBody>
      </p:sp>
      <p:sp>
        <p:nvSpPr>
          <p:cNvPr id="4" name="Rectangle 3"/>
          <p:cNvSpPr/>
          <p:nvPr/>
        </p:nvSpPr>
        <p:spPr>
          <a:xfrm>
            <a:off x="605307" y="1133219"/>
            <a:ext cx="11586693" cy="5386090"/>
          </a:xfrm>
          <a:prstGeom prst="rect">
            <a:avLst/>
          </a:prstGeom>
        </p:spPr>
        <p:txBody>
          <a:bodyPr wrap="square">
            <a:spAutoFit/>
          </a:bodyPr>
          <a:lstStyle/>
          <a:p>
            <a:r>
              <a:rPr lang="en-US" sz="1200" dirty="0"/>
              <a:t> </a:t>
            </a:r>
            <a:r>
              <a:rPr lang="en-US" sz="1200" dirty="0" smtClean="0"/>
              <a:t/>
            </a:r>
            <a:br>
              <a:rPr lang="en-US" sz="1200" dirty="0" smtClean="0"/>
            </a:br>
            <a:r>
              <a:rPr lang="en-US" sz="1400" dirty="0" smtClean="0">
                <a:solidFill>
                  <a:srgbClr val="00008B"/>
                </a:solidFill>
                <a:latin typeface="Lucida Console" panose="020B0609040504020204" pitchFamily="49" charset="0"/>
              </a:rPr>
              <a:t>Configuration</a:t>
            </a:r>
            <a:r>
              <a:rPr lang="en-US" sz="1400" dirty="0" smtClean="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FileServers</a:t>
            </a:r>
            <a:endParaRPr lang="en-US" sz="1400" dirty="0">
              <a:solidFill>
                <a:prstClr val="black"/>
              </a:solidFill>
              <a:latin typeface="Lucida Console" panose="020B0609040504020204" pitchFamily="49" charset="0"/>
            </a:endParaRPr>
          </a:p>
          <a:p>
            <a:r>
              <a:rPr lang="en-US" sz="1400" dirty="0" smtClean="0">
                <a:solidFill>
                  <a:prstClr val="black"/>
                </a:solidFill>
                <a:latin typeface="Lucida Console" panose="020B0609040504020204" pitchFamily="49" charset="0"/>
              </a:rPr>
              <a:t>{ </a:t>
            </a:r>
            <a:r>
              <a:rPr lang="en-US" sz="1400" dirty="0" err="1" smtClean="0">
                <a:solidFill>
                  <a:srgbClr val="00008B"/>
                </a:solidFill>
                <a:latin typeface="Lucida Console" panose="020B0609040504020204" pitchFamily="49" charset="0"/>
              </a:rPr>
              <a:t>foreach</a:t>
            </a:r>
            <a:r>
              <a:rPr lang="en-US" sz="1400" dirty="0" smtClean="0">
                <a:solidFill>
                  <a:prstClr val="black"/>
                </a:solidFill>
                <a:latin typeface="Lucida Console" panose="020B0609040504020204" pitchFamily="49" charset="0"/>
              </a:rPr>
              <a:t> </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$node</a:t>
            </a: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in</a:t>
            </a:r>
            <a:r>
              <a:rPr lang="en-US" sz="1400" dirty="0">
                <a:solidFill>
                  <a:prstClr val="black"/>
                </a:solidFill>
                <a:latin typeface="Lucida Console" panose="020B0609040504020204" pitchFamily="49" charset="0"/>
              </a:rPr>
              <a:t> </a:t>
            </a:r>
            <a:r>
              <a:rPr lang="en-US" sz="1400" dirty="0" smtClean="0">
                <a:solidFill>
                  <a:srgbClr val="0000FF"/>
                </a:solidFill>
                <a:latin typeface="Lucida Console" panose="020B0609040504020204" pitchFamily="49" charset="0"/>
              </a:rPr>
              <a:t>Get-</a:t>
            </a:r>
            <a:r>
              <a:rPr lang="en-US" sz="1400" dirty="0" err="1" smtClean="0">
                <a:solidFill>
                  <a:srgbClr val="0000FF"/>
                </a:solidFill>
                <a:latin typeface="Lucida Console" panose="020B0609040504020204" pitchFamily="49" charset="0"/>
              </a:rPr>
              <a:t>FileServers</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Node </a:t>
            </a:r>
            <a:r>
              <a:rPr lang="en-US" sz="1400" dirty="0" smtClean="0">
                <a:solidFill>
                  <a:srgbClr val="FF0000"/>
                </a:solidFill>
                <a:latin typeface="Lucida Console" panose="020B0609040504020204" pitchFamily="49" charset="0"/>
              </a:rPr>
              <a:t>$node</a:t>
            </a:r>
            <a:endParaRPr lang="en-US" sz="1400" dirty="0">
              <a:solidFill>
                <a:srgbClr val="FF0000"/>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JeaToolkit</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StorageTools</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CommandSpecs</a:t>
            </a:r>
            <a:r>
              <a:rPr lang="en-US" sz="1400" dirty="0" smtClean="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p>
          <a:p>
            <a:r>
              <a:rPr lang="en-US" sz="1400" dirty="0" smtClean="0">
                <a:solidFill>
                  <a:srgbClr val="8B0000"/>
                </a:solidFill>
                <a:latin typeface="Lucida Console" panose="020B0609040504020204" pitchFamily="49" charset="0"/>
              </a:rPr>
              <a:t>Module</a:t>
            </a:r>
            <a:endParaRPr lang="en-US" sz="1400" dirty="0">
              <a:solidFill>
                <a:srgbClr val="8B0000"/>
              </a:solidFill>
              <a:latin typeface="Lucida Console" panose="020B0609040504020204" pitchFamily="49" charset="0"/>
            </a:endParaRPr>
          </a:p>
          <a:p>
            <a:r>
              <a:rPr lang="en-US" sz="1400" dirty="0">
                <a:solidFill>
                  <a:srgbClr val="8B0000"/>
                </a:solidFill>
                <a:latin typeface="Lucida Console" panose="020B0609040504020204" pitchFamily="49" charset="0"/>
              </a:rPr>
              <a:t>Storage</a:t>
            </a:r>
          </a:p>
          <a:p>
            <a:r>
              <a:rPr lang="en-US" sz="1400" dirty="0" err="1">
                <a:solidFill>
                  <a:srgbClr val="8B0000"/>
                </a:solidFill>
                <a:latin typeface="Lucida Console" panose="020B0609040504020204" pitchFamily="49" charset="0"/>
              </a:rPr>
              <a:t>SMBShare</a:t>
            </a:r>
            <a:endParaRPr lang="en-US" sz="1400" dirty="0">
              <a:solidFill>
                <a:srgbClr val="8B0000"/>
              </a:solidFill>
              <a:latin typeface="Lucida Console" panose="020B0609040504020204" pitchFamily="49" charset="0"/>
            </a:endParaRPr>
          </a:p>
          <a:p>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JeaEndpoint</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StorageAdmin</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ToolKit</a:t>
            </a:r>
            <a:r>
              <a:rPr lang="en-US" sz="1400" dirty="0" smtClean="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smtClean="0">
                <a:solidFill>
                  <a:srgbClr val="8B0000"/>
                </a:solidFill>
                <a:latin typeface="Lucida Console" panose="020B0609040504020204" pitchFamily="49" charset="0"/>
              </a:rPr>
              <a:t>'</a:t>
            </a:r>
            <a:r>
              <a:rPr lang="en-US" sz="1400" dirty="0" err="1" smtClean="0">
                <a:solidFill>
                  <a:srgbClr val="8B0000"/>
                </a:solidFill>
                <a:latin typeface="Lucida Console" panose="020B0609040504020204" pitchFamily="49" charset="0"/>
              </a:rPr>
              <a:t>StorageTools</a:t>
            </a:r>
            <a:r>
              <a:rPr lang="en-US" sz="1400" dirty="0" smtClean="0">
                <a:solidFill>
                  <a:srgbClr val="8B0000"/>
                </a:solidFill>
                <a:latin typeface="Lucida Console" panose="020B0609040504020204" pitchFamily="49" charset="0"/>
              </a:rPr>
              <a:t>‘</a:t>
            </a:r>
          </a:p>
          <a:p>
            <a:r>
              <a:rPr lang="en-US" sz="1400" dirty="0"/>
              <a:t> </a:t>
            </a:r>
            <a:r>
              <a:rPr lang="en-US" sz="1400" dirty="0" smtClean="0"/>
              <a:t>	</a:t>
            </a:r>
            <a:r>
              <a:rPr lang="en-US" sz="1400" dirty="0" err="1">
                <a:solidFill>
                  <a:srgbClr val="0000FF"/>
                </a:solidFill>
                <a:latin typeface="Lucida Console" panose="020B0609040504020204" pitchFamily="49" charset="0"/>
              </a:rPr>
              <a:t>SecurityDescriptorSddl</a:t>
            </a:r>
            <a:r>
              <a:rPr lang="en-US" sz="1400" dirty="0" smtClean="0">
                <a:solidFill>
                  <a:schemeClr val="accent1">
                    <a:lumMod val="50000"/>
                  </a:schemeClr>
                </a:solidFill>
                <a:latin typeface="Lucida Console" panose="020B0609040504020204" pitchFamily="49" charset="0"/>
              </a:rPr>
              <a:t> </a:t>
            </a:r>
            <a:r>
              <a:rPr lang="en-US" sz="1400" dirty="0" smtClean="0">
                <a:solidFill>
                  <a:srgbClr val="8A2BE2"/>
                </a:solidFill>
                <a:latin typeface="Lucida Console" panose="020B0609040504020204" pitchFamily="49" charset="0"/>
              </a:rPr>
              <a:t>= </a:t>
            </a:r>
            <a:r>
              <a:rPr lang="en-US" sz="1400" dirty="0" smtClean="0">
                <a:solidFill>
                  <a:srgbClr val="8B0000"/>
                </a:solidFill>
                <a:latin typeface="Lucida Console" panose="020B0609040504020204" pitchFamily="49" charset="0"/>
              </a:rPr>
              <a:t>'O:NSG:BAD:P(A</a:t>
            </a:r>
            <a:r>
              <a:rPr lang="en-US" sz="1400" dirty="0">
                <a:solidFill>
                  <a:srgbClr val="8B0000"/>
                </a:solidFill>
                <a:latin typeface="Lucida Console" panose="020B0609040504020204" pitchFamily="49" charset="0"/>
              </a:rPr>
              <a:t>;;GA;;;BA)(A;;GA;;;RM)S:P(AU;FA;GA;;;WD)(AU;SA;GXGW;;;WD)'</a:t>
            </a:r>
          </a:p>
          <a:p>
            <a:r>
              <a:rPr lang="en-US" sz="1400" dirty="0" smtClean="0">
                <a:solidFill>
                  <a:prstClr val="black"/>
                </a:solidFill>
                <a:latin typeface="Lucida Console" panose="020B0609040504020204" pitchFamily="49" charset="0"/>
              </a:rPr>
              <a:t>      }</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smtClean="0">
                <a:solidFill>
                  <a:prstClr val="black"/>
                </a:solidFill>
                <a:latin typeface="Lucida Console" panose="020B0609040504020204" pitchFamily="49" charset="0"/>
              </a:rPr>
              <a:t>  </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a:t>
            </a:r>
          </a:p>
          <a:p>
            <a:endParaRPr lang="en-US" sz="1400" dirty="0">
              <a:solidFill>
                <a:prstClr val="black"/>
              </a:solidFill>
              <a:latin typeface="Lucida Console" panose="020B0609040504020204" pitchFamily="49" charset="0"/>
            </a:endParaRPr>
          </a:p>
          <a:p>
            <a:r>
              <a:rPr lang="en-US" sz="1400" dirty="0" err="1">
                <a:solidFill>
                  <a:srgbClr val="0000FF"/>
                </a:solidFill>
                <a:latin typeface="Lucida Console" panose="020B0609040504020204" pitchFamily="49" charset="0"/>
              </a:rPr>
              <a:t>FileServers</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OutputPath</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p>
          <a:p>
            <a:r>
              <a:rPr lang="en-US" sz="1400" dirty="0">
                <a:solidFill>
                  <a:srgbClr val="0000FF"/>
                </a:solidFill>
                <a:latin typeface="Lucida Console" panose="020B0609040504020204" pitchFamily="49" charset="0"/>
              </a:rPr>
              <a:t>Start-</a:t>
            </a:r>
            <a:r>
              <a:rPr lang="en-US" sz="1400" dirty="0" err="1">
                <a:solidFill>
                  <a:srgbClr val="0000FF"/>
                </a:solidFill>
                <a:latin typeface="Lucida Console" panose="020B0609040504020204" pitchFamily="49" charset="0"/>
              </a:rPr>
              <a:t>DscConfiguration</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err="1">
                <a:solidFill>
                  <a:srgbClr val="8A2BE2"/>
                </a:solidFill>
                <a:latin typeface="Lucida Console" panose="020B0609040504020204" pitchFamily="49" charset="0"/>
              </a:rPr>
              <a:t>FileServers</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ComputerName</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Get-</a:t>
            </a:r>
            <a:r>
              <a:rPr lang="en-US" sz="1400" dirty="0" err="1">
                <a:solidFill>
                  <a:srgbClr val="0000FF"/>
                </a:solidFill>
                <a:latin typeface="Lucida Console" panose="020B0609040504020204" pitchFamily="49" charset="0"/>
              </a:rPr>
              <a:t>StorageServers</a:t>
            </a:r>
            <a:r>
              <a:rPr lang="en-US" sz="1400" dirty="0">
                <a:solidFill>
                  <a:prstClr val="black"/>
                </a:solidFill>
                <a:latin typeface="Lucida Console" panose="020B0609040504020204" pitchFamily="49" charset="0"/>
              </a:rPr>
              <a:t>)</a:t>
            </a:r>
          </a:p>
          <a:p>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0985944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Fine Grain Proxy Control </a:t>
            </a:r>
            <a:endParaRPr lang="en-US" dirty="0"/>
          </a:p>
        </p:txBody>
      </p:sp>
      <p:sp>
        <p:nvSpPr>
          <p:cNvPr id="5" name="Rectangle 4"/>
          <p:cNvSpPr/>
          <p:nvPr/>
        </p:nvSpPr>
        <p:spPr>
          <a:xfrm>
            <a:off x="835152" y="2100501"/>
            <a:ext cx="9137904" cy="3416320"/>
          </a:xfrm>
          <a:prstGeom prst="rect">
            <a:avLst/>
          </a:prstGeom>
        </p:spPr>
        <p:txBody>
          <a:bodyPr wrap="square">
            <a:spAutoFit/>
          </a:bodyPr>
          <a:lstStyle/>
          <a:p>
            <a:r>
              <a:rPr lang="en-US" dirty="0" err="1" smtClean="0">
                <a:solidFill>
                  <a:srgbClr val="0000FF"/>
                </a:solidFill>
                <a:latin typeface="Lucida Console" panose="020B0609040504020204" pitchFamily="49" charset="0"/>
              </a:rPr>
              <a:t>JeaToolkit</a:t>
            </a:r>
            <a:r>
              <a:rPr lang="en-US" dirty="0" smtClean="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SQLMaintenace</a:t>
            </a:r>
            <a:endParaRPr lang="en-US" dirty="0">
              <a:solidFill>
                <a:prstClr val="black"/>
              </a:solidFill>
              <a:latin typeface="Lucida Console" panose="020B0609040504020204" pitchFamily="49" charset="0"/>
            </a:endParaRPr>
          </a:p>
          <a:p>
            <a:r>
              <a:rPr lang="en-US" dirty="0" smtClean="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Name</a:t>
            </a:r>
            <a:r>
              <a:rPr lang="en-US" dirty="0" smtClean="0">
                <a:solidFill>
                  <a:prstClr val="black"/>
                </a:solidFill>
                <a:latin typeface="Lucida Console" panose="020B0609040504020204" pitchFamily="49" charset="0"/>
              </a:rPr>
              <a:t>         =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SQLMaintenance</a:t>
            </a:r>
            <a:r>
              <a:rPr lang="en-US" dirty="0">
                <a:solidFill>
                  <a:srgbClr val="8B0000"/>
                </a:solidFill>
                <a:latin typeface="Lucida Console" panose="020B0609040504020204" pitchFamily="49" charset="0"/>
              </a:rPr>
              <a:t>’</a:t>
            </a:r>
          </a:p>
          <a:p>
            <a:r>
              <a:rPr lang="en-US" dirty="0" smtClean="0">
                <a:solidFill>
                  <a:srgbClr val="0000FF"/>
                </a:solidFill>
                <a:latin typeface="Lucida Console" panose="020B0609040504020204" pitchFamily="49" charset="0"/>
              </a:rPr>
              <a:t>    </a:t>
            </a:r>
            <a:r>
              <a:rPr lang="en-US" dirty="0" err="1">
                <a:solidFill>
                  <a:srgbClr val="0000FF"/>
                </a:solidFill>
                <a:latin typeface="Lucida Console" panose="020B0609040504020204" pitchFamily="49" charset="0"/>
              </a:rPr>
              <a:t>CommandSpecs</a:t>
            </a:r>
            <a:r>
              <a:rPr lang="en-US" dirty="0" smtClean="0">
                <a:solidFill>
                  <a:prstClr val="black"/>
                </a:solidFill>
                <a:latin typeface="Lucida Console" panose="020B0609040504020204" pitchFamily="49" charset="0"/>
              </a:rPr>
              <a:t> </a:t>
            </a:r>
            <a:r>
              <a:rPr lang="en-US" dirty="0" smtClean="0">
                <a:solidFill>
                  <a:srgbClr val="8A2BE2"/>
                </a:solidFill>
                <a:latin typeface="Lucida Console" panose="020B0609040504020204" pitchFamily="49" charset="0"/>
              </a:rPr>
              <a:t>=</a:t>
            </a:r>
            <a:r>
              <a:rPr lang="en-US" dirty="0" smtClean="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p>
          <a:p>
            <a:r>
              <a:rPr lang="en-US" dirty="0" err="1" smtClean="0">
                <a:solidFill>
                  <a:srgbClr val="8B0000"/>
                </a:solidFill>
                <a:latin typeface="Lucida Console" panose="020B0609040504020204" pitchFamily="49" charset="0"/>
              </a:rPr>
              <a:t>Module,Name,Parameter,ValidateSet,ValidatePattern</a:t>
            </a:r>
            <a:endParaRPr lang="en-US" dirty="0">
              <a:solidFill>
                <a:srgbClr val="8B0000"/>
              </a:solidFill>
              <a:latin typeface="Lucida Console" panose="020B0609040504020204" pitchFamily="49" charset="0"/>
            </a:endParaRPr>
          </a:p>
          <a:p>
            <a:r>
              <a:rPr lang="en-US" dirty="0">
                <a:solidFill>
                  <a:srgbClr val="8B0000"/>
                </a:solidFill>
                <a:latin typeface="Lucida Console" panose="020B0609040504020204" pitchFamily="49" charset="0"/>
              </a:rPr>
              <a:t>SQL,GET-*</a:t>
            </a:r>
          </a:p>
          <a:p>
            <a:r>
              <a:rPr lang="en-US" dirty="0" smtClean="0">
                <a:solidFill>
                  <a:srgbClr val="8B0000"/>
                </a:solidFill>
                <a:latin typeface="Lucida Console" panose="020B0609040504020204" pitchFamily="49" charset="0"/>
              </a:rPr>
              <a:t>   ,</a:t>
            </a:r>
            <a:r>
              <a:rPr lang="en-US" dirty="0">
                <a:solidFill>
                  <a:srgbClr val="8B0000"/>
                </a:solidFill>
                <a:latin typeface="Lucida Console" panose="020B0609040504020204" pitchFamily="49" charset="0"/>
              </a:rPr>
              <a:t>Get-Process</a:t>
            </a:r>
          </a:p>
          <a:p>
            <a:r>
              <a:rPr lang="en-US" dirty="0" smtClean="0">
                <a:solidFill>
                  <a:srgbClr val="8B0000"/>
                </a:solidFill>
                <a:latin typeface="Lucida Console" panose="020B0609040504020204" pitchFamily="49" charset="0"/>
              </a:rPr>
              <a:t>   ,</a:t>
            </a:r>
            <a:r>
              <a:rPr lang="en-US" dirty="0">
                <a:solidFill>
                  <a:srgbClr val="8B0000"/>
                </a:solidFill>
                <a:latin typeface="Lucida Console" panose="020B0609040504020204" pitchFamily="49" charset="0"/>
              </a:rPr>
              <a:t>Get-Service</a:t>
            </a:r>
          </a:p>
          <a:p>
            <a:r>
              <a:rPr lang="en-US" dirty="0" smtClean="0">
                <a:solidFill>
                  <a:srgbClr val="8B0000"/>
                </a:solidFill>
                <a:latin typeface="Lucida Console" panose="020B0609040504020204" pitchFamily="49" charset="0"/>
              </a:rPr>
              <a:t>   ,</a:t>
            </a:r>
            <a:r>
              <a:rPr lang="en-US" dirty="0" err="1" smtClean="0">
                <a:solidFill>
                  <a:srgbClr val="8B0000"/>
                </a:solidFill>
                <a:latin typeface="Lucida Console" panose="020B0609040504020204" pitchFamily="49" charset="0"/>
              </a:rPr>
              <a:t>Stop-Process,Name,calc;notepad</a:t>
            </a:r>
            <a:endParaRPr lang="en-US" dirty="0">
              <a:solidFill>
                <a:srgbClr val="8B0000"/>
              </a:solidFill>
              <a:latin typeface="Lucida Console" panose="020B0609040504020204" pitchFamily="49" charset="0"/>
            </a:endParaRPr>
          </a:p>
          <a:p>
            <a:r>
              <a:rPr lang="en-US" dirty="0" smtClean="0">
                <a:solidFill>
                  <a:srgbClr val="8B0000"/>
                </a:solidFill>
                <a:latin typeface="Lucida Console" panose="020B0609040504020204" pitchFamily="49" charset="0"/>
              </a:rPr>
              <a:t>   ,</a:t>
            </a:r>
            <a:r>
              <a:rPr lang="en-US" dirty="0" err="1">
                <a:solidFill>
                  <a:srgbClr val="8B0000"/>
                </a:solidFill>
                <a:latin typeface="Lucida Console" panose="020B0609040504020204" pitchFamily="49" charset="0"/>
              </a:rPr>
              <a:t>Restart-Service,Name</a:t>
            </a:r>
            <a:r>
              <a:rPr lang="en-US" dirty="0" err="1" smtClean="0">
                <a:solidFill>
                  <a:srgbClr val="8B0000"/>
                </a:solidFill>
                <a:latin typeface="Lucida Console" panose="020B0609040504020204" pitchFamily="49" charset="0"/>
              </a:rPr>
              <a:t>,,^SQL</a:t>
            </a:r>
            <a:endParaRPr lang="en-US" dirty="0" smtClean="0">
              <a:solidFill>
                <a:srgbClr val="8B0000"/>
              </a:solidFill>
              <a:latin typeface="Lucida Console" panose="020B0609040504020204" pitchFamily="49" charset="0"/>
            </a:endParaRPr>
          </a:p>
          <a:p>
            <a:r>
              <a:rPr lang="en-US" dirty="0" smtClean="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6235975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JeaToolkit</a:t>
            </a:r>
            <a:r>
              <a:rPr lang="en-US" dirty="0" smtClean="0"/>
              <a:t> Authoring</a:t>
            </a:r>
            <a:endParaRPr lang="en-US" dirty="0"/>
          </a:p>
        </p:txBody>
      </p:sp>
      <p:pic>
        <p:nvPicPr>
          <p:cNvPr id="4" name="Picture 3"/>
          <p:cNvPicPr>
            <a:picLocks noChangeAspect="1"/>
          </p:cNvPicPr>
          <p:nvPr/>
        </p:nvPicPr>
        <p:blipFill>
          <a:blip r:embed="rId2"/>
          <a:stretch>
            <a:fillRect/>
          </a:stretch>
        </p:blipFill>
        <p:spPr>
          <a:xfrm>
            <a:off x="914400" y="1260036"/>
            <a:ext cx="7389040" cy="3793548"/>
          </a:xfrm>
          <a:prstGeom prst="rect">
            <a:avLst/>
          </a:prstGeom>
        </p:spPr>
      </p:pic>
      <p:sp>
        <p:nvSpPr>
          <p:cNvPr id="5" name="Rectangle 4"/>
          <p:cNvSpPr/>
          <p:nvPr/>
        </p:nvSpPr>
        <p:spPr>
          <a:xfrm>
            <a:off x="774192" y="5325517"/>
            <a:ext cx="6096000" cy="1477328"/>
          </a:xfrm>
          <a:prstGeom prst="rect">
            <a:avLst/>
          </a:prstGeom>
        </p:spPr>
        <p:txBody>
          <a:bodyPr>
            <a:spAutoFit/>
          </a:bodyPr>
          <a:lstStyle/>
          <a:p>
            <a:r>
              <a:rPr lang="en-US" dirty="0">
                <a:latin typeface="Lucida Console" panose="020B0609040504020204" pitchFamily="49" charset="0"/>
              </a:rPr>
              <a:t> </a:t>
            </a:r>
            <a:r>
              <a:rPr lang="en-US" dirty="0" err="1">
                <a:solidFill>
                  <a:srgbClr val="0000FF"/>
                </a:solidFill>
                <a:latin typeface="Lucida Console" panose="020B0609040504020204" pitchFamily="49" charset="0"/>
              </a:rPr>
              <a:t>JeaToolkit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SQLMaintenace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SQLMaintenace</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smtClean="0">
                <a:solidFill>
                  <a:srgbClr val="0000FF"/>
                </a:solidFill>
                <a:latin typeface="Lucida Console" panose="020B0609040504020204" pitchFamily="49" charset="0"/>
              </a:rPr>
              <a:t>     </a:t>
            </a:r>
            <a:r>
              <a:rPr lang="en-US" dirty="0" err="1" smtClean="0">
                <a:solidFill>
                  <a:srgbClr val="0000FF"/>
                </a:solidFill>
                <a:latin typeface="Lucida Console" panose="020B0609040504020204" pitchFamily="49" charset="0"/>
              </a:rPr>
              <a:t>CommandSpecs</a:t>
            </a:r>
            <a:r>
              <a:rPr lang="en-US" dirty="0" smtClean="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smtClean="0">
                <a:solidFill>
                  <a:srgbClr val="8A2BE2"/>
                </a:solidFill>
                <a:latin typeface="Lucida Console" panose="020B0609040504020204" pitchFamily="49" charset="0"/>
              </a:rPr>
              <a:t>SQL.csv -raw</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20456811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JEA</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4983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Enough Admin</a:t>
            </a:r>
            <a:endParaRPr lang="en-US" dirty="0"/>
          </a:p>
        </p:txBody>
      </p:sp>
      <p:sp>
        <p:nvSpPr>
          <p:cNvPr id="3" name="Subtitle 2"/>
          <p:cNvSpPr>
            <a:spLocks noGrp="1"/>
          </p:cNvSpPr>
          <p:nvPr>
            <p:ph type="body" sz="quarter" idx="14"/>
          </p:nvPr>
        </p:nvSpPr>
        <p:spPr>
          <a:xfrm>
            <a:off x="269239" y="2884868"/>
            <a:ext cx="6274974" cy="2785510"/>
          </a:xfrm>
        </p:spPr>
        <p:txBody>
          <a:bodyPr/>
          <a:lstStyle/>
          <a:p>
            <a:r>
              <a:rPr lang="en-US" dirty="0"/>
              <a:t>PowerShell r</a:t>
            </a:r>
            <a:r>
              <a:rPr lang="en-US" dirty="0" smtClean="0"/>
              <a:t>ole-based administration to secure a </a:t>
            </a:r>
          </a:p>
          <a:p>
            <a:r>
              <a:rPr lang="en-US" dirty="0" smtClean="0"/>
              <a:t>post-Snowden world</a:t>
            </a:r>
          </a:p>
          <a:p>
            <a:endParaRPr lang="en-US" dirty="0"/>
          </a:p>
          <a:p>
            <a:endParaRPr lang="en-US" dirty="0" smtClean="0"/>
          </a:p>
          <a:p>
            <a:r>
              <a:rPr lang="en-US" dirty="0" smtClean="0"/>
              <a:t>Jeffrey Snover</a:t>
            </a:r>
          </a:p>
        </p:txBody>
      </p:sp>
    </p:spTree>
    <p:extLst>
      <p:ext uri="{BB962C8B-B14F-4D97-AF65-F5344CB8AC3E}">
        <p14:creationId xmlns:p14="http://schemas.microsoft.com/office/powerpoint/2010/main" val="1290259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 the Covers</a:t>
            </a:r>
            <a:endParaRPr lang="en-US" dirty="0"/>
          </a:p>
        </p:txBody>
      </p:sp>
      <p:sp>
        <p:nvSpPr>
          <p:cNvPr id="3" name="Subtitle 2"/>
          <p:cNvSpPr>
            <a:spLocks noGrp="1"/>
          </p:cNvSpPr>
          <p:nvPr>
            <p:ph type="subTitle" idx="1"/>
          </p:nvPr>
        </p:nvSpPr>
        <p:spPr>
          <a:xfrm>
            <a:off x="1524000" y="3602038"/>
            <a:ext cx="9144000" cy="517065"/>
          </a:xfrm>
        </p:spPr>
        <p:txBody>
          <a:bodyPr/>
          <a:lstStyle/>
          <a:p>
            <a:r>
              <a:rPr lang="en-US" dirty="0" smtClean="0"/>
              <a:t>The 400 level stuff</a:t>
            </a:r>
            <a:endParaRPr lang="en-US" dirty="0"/>
          </a:p>
        </p:txBody>
      </p:sp>
    </p:spTree>
    <p:extLst>
      <p:ext uri="{BB962C8B-B14F-4D97-AF65-F5344CB8AC3E}">
        <p14:creationId xmlns:p14="http://schemas.microsoft.com/office/powerpoint/2010/main" val="2046530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r>
              <a:rPr lang="en-US" sz="3200" dirty="0" smtClean="0"/>
              <a:t>JEA is about controlling admin actions</a:t>
            </a:r>
          </a:p>
          <a:p>
            <a:r>
              <a:rPr lang="en-US" sz="3200" dirty="0" smtClean="0"/>
              <a:t>Like all shells, PowerShell dispatches commands</a:t>
            </a:r>
            <a:endParaRPr lang="en-US" sz="3600" dirty="0" smtClean="0"/>
          </a:p>
          <a:p>
            <a:pPr lvl="1"/>
            <a:r>
              <a:rPr lang="en-US" sz="2000" dirty="0" smtClean="0"/>
              <a:t>You can control what gets dispatched by traditional things like path, loading policy, </a:t>
            </a:r>
            <a:r>
              <a:rPr lang="en-US" sz="2000" dirty="0" err="1" smtClean="0"/>
              <a:t>etc</a:t>
            </a:r>
            <a:endParaRPr lang="en-US" sz="2000" dirty="0" smtClean="0"/>
          </a:p>
          <a:p>
            <a:pPr lvl="1"/>
            <a:r>
              <a:rPr lang="en-US" sz="2000" dirty="0" smtClean="0"/>
              <a:t>PowerShell adds </a:t>
            </a:r>
            <a:r>
              <a:rPr lang="en-US" sz="2000" b="1" dirty="0" smtClean="0">
                <a:solidFill>
                  <a:srgbClr val="FFC000"/>
                </a:solidFill>
              </a:rPr>
              <a:t>command visibility</a:t>
            </a:r>
          </a:p>
          <a:p>
            <a:r>
              <a:rPr lang="en-US" sz="3200" dirty="0" smtClean="0"/>
              <a:t>Unlike many shells, PowerShell does command parsing!</a:t>
            </a:r>
          </a:p>
          <a:p>
            <a:r>
              <a:rPr lang="en-US" sz="3200" dirty="0" smtClean="0"/>
              <a:t>Parsing is driven off data structures</a:t>
            </a:r>
            <a:endParaRPr lang="en-US" sz="3600" dirty="0" smtClean="0"/>
          </a:p>
          <a:p>
            <a:pPr lvl="1"/>
            <a:r>
              <a:rPr lang="en-US" sz="2000" dirty="0" smtClean="0"/>
              <a:t>Which you can program</a:t>
            </a:r>
          </a:p>
          <a:p>
            <a:pPr lvl="1"/>
            <a:r>
              <a:rPr lang="en-US" sz="2000" dirty="0" smtClean="0"/>
              <a:t>Which you can program to create </a:t>
            </a:r>
            <a:r>
              <a:rPr lang="en-US" sz="2000" b="1" dirty="0" smtClean="0">
                <a:solidFill>
                  <a:srgbClr val="FFC000"/>
                </a:solidFill>
              </a:rPr>
              <a:t>proxies</a:t>
            </a:r>
          </a:p>
          <a:p>
            <a:r>
              <a:rPr lang="en-US" sz="3200" b="1" dirty="0" smtClean="0">
                <a:solidFill>
                  <a:srgbClr val="FFC000"/>
                </a:solidFill>
              </a:rPr>
              <a:t>Command visibility </a:t>
            </a:r>
            <a:r>
              <a:rPr lang="en-US" sz="3200" dirty="0" smtClean="0"/>
              <a:t>and </a:t>
            </a:r>
            <a:r>
              <a:rPr lang="en-US" sz="3200" b="1" dirty="0" smtClean="0">
                <a:solidFill>
                  <a:srgbClr val="FFC000"/>
                </a:solidFill>
              </a:rPr>
              <a:t>proxies</a:t>
            </a:r>
            <a:r>
              <a:rPr lang="en-US" sz="3200" dirty="0" smtClean="0">
                <a:solidFill>
                  <a:srgbClr val="FFC000"/>
                </a:solidFill>
              </a:rPr>
              <a:t> </a:t>
            </a:r>
            <a:r>
              <a:rPr lang="en-US" sz="3200" dirty="0" smtClean="0"/>
              <a:t>allow us to secure </a:t>
            </a:r>
            <a:r>
              <a:rPr lang="en-US" sz="3200" b="1" dirty="0" smtClean="0"/>
              <a:t>our</a:t>
            </a:r>
            <a:r>
              <a:rPr lang="en-US" sz="3200" dirty="0" smtClean="0"/>
              <a:t> environment</a:t>
            </a:r>
          </a:p>
          <a:p>
            <a:pPr lvl="1"/>
            <a:endParaRPr lang="en-US" sz="2000" dirty="0" smtClean="0"/>
          </a:p>
          <a:p>
            <a:pPr lvl="1"/>
            <a:endParaRPr lang="en-US" sz="2000" dirty="0" smtClean="0"/>
          </a:p>
        </p:txBody>
      </p:sp>
      <p:sp>
        <p:nvSpPr>
          <p:cNvPr id="3" name="Title 2"/>
          <p:cNvSpPr>
            <a:spLocks noGrp="1"/>
          </p:cNvSpPr>
          <p:nvPr>
            <p:ph type="title"/>
          </p:nvPr>
        </p:nvSpPr>
        <p:spPr/>
        <p:txBody>
          <a:bodyPr/>
          <a:lstStyle/>
          <a:p>
            <a:r>
              <a:rPr lang="en-US" dirty="0" smtClean="0"/>
              <a:t>Why PowerShell?</a:t>
            </a:r>
            <a:endParaRPr lang="en-US" dirty="0"/>
          </a:p>
        </p:txBody>
      </p:sp>
    </p:spTree>
    <p:extLst>
      <p:ext uri="{BB962C8B-B14F-4D97-AF65-F5344CB8AC3E}">
        <p14:creationId xmlns:p14="http://schemas.microsoft.com/office/powerpoint/2010/main" val="3528603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Creating a Proxy Command</a:t>
            </a:r>
            <a:endParaRPr lang="en-US" sz="3600" dirty="0"/>
          </a:p>
        </p:txBody>
      </p:sp>
      <p:sp>
        <p:nvSpPr>
          <p:cNvPr id="3" name="Content Placeholder 2"/>
          <p:cNvSpPr>
            <a:spLocks noGrp="1"/>
          </p:cNvSpPr>
          <p:nvPr>
            <p:ph type="body" sz="quarter" idx="10"/>
          </p:nvPr>
        </p:nvSpPr>
        <p:spPr/>
        <p:txBody>
          <a:bodyPr>
            <a:noAutofit/>
          </a:bodyPr>
          <a:lstStyle/>
          <a:p>
            <a:r>
              <a:rPr lang="en-US" sz="2000" dirty="0" smtClean="0">
                <a:cs typeface="Consolas" panose="020B0609020204030204" pitchFamily="49" charset="0"/>
              </a:rPr>
              <a:t>PowerShell </a:t>
            </a:r>
            <a:r>
              <a:rPr lang="en-US" sz="2000" dirty="0">
                <a:cs typeface="Consolas" panose="020B0609020204030204" pitchFamily="49" charset="0"/>
              </a:rPr>
              <a:t>owns the </a:t>
            </a:r>
            <a:r>
              <a:rPr lang="en-US" sz="2000" dirty="0" smtClean="0">
                <a:cs typeface="Consolas" panose="020B0609020204030204" pitchFamily="49" charset="0"/>
              </a:rPr>
              <a:t>Parser </a:t>
            </a:r>
            <a:br>
              <a:rPr lang="en-US" sz="2000" dirty="0" smtClean="0">
                <a:cs typeface="Consolas" panose="020B0609020204030204" pitchFamily="49" charset="0"/>
              </a:rPr>
            </a:br>
            <a:r>
              <a:rPr lang="en-US" sz="2000" dirty="0" smtClean="0">
                <a:cs typeface="Consolas" panose="020B0609020204030204" pitchFamily="49" charset="0"/>
              </a:rPr>
              <a:t/>
            </a:r>
            <a:br>
              <a:rPr lang="en-US" sz="2000" dirty="0" smtClean="0">
                <a:cs typeface="Consolas" panose="020B0609020204030204" pitchFamily="49" charset="0"/>
              </a:rPr>
            </a:br>
            <a:r>
              <a:rPr lang="en-US" sz="2000" dirty="0" smtClean="0">
                <a:solidFill>
                  <a:srgbClr val="FFC000"/>
                </a:solidFill>
                <a:latin typeface="Consolas" panose="020B0609020204030204" pitchFamily="49" charset="0"/>
                <a:cs typeface="Consolas" panose="020B0609020204030204" pitchFamily="49" charset="0"/>
              </a:rPr>
              <a:t>$</a:t>
            </a:r>
            <a:r>
              <a:rPr lang="en-US" sz="2000" dirty="0" err="1">
                <a:solidFill>
                  <a:srgbClr val="FFC000"/>
                </a:solidFill>
                <a:latin typeface="Consolas" panose="020B0609020204030204" pitchFamily="49" charset="0"/>
                <a:cs typeface="Consolas" panose="020B0609020204030204" pitchFamily="49" charset="0"/>
              </a:rPr>
              <a:t>cmd</a:t>
            </a:r>
            <a:r>
              <a:rPr lang="en-US" sz="2000" dirty="0">
                <a:solidFill>
                  <a:srgbClr val="FFC000"/>
                </a:solidFill>
                <a:latin typeface="Consolas" panose="020B0609020204030204" pitchFamily="49" charset="0"/>
                <a:cs typeface="Consolas" panose="020B0609020204030204" pitchFamily="49" charset="0"/>
              </a:rPr>
              <a:t> </a:t>
            </a:r>
            <a:r>
              <a:rPr lang="en-US" sz="2000" dirty="0" smtClean="0">
                <a:solidFill>
                  <a:srgbClr val="FFC00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 Get-Command Stop-Process</a:t>
            </a:r>
            <a:br>
              <a:rPr lang="en-US" sz="2000" dirty="0" smtClean="0">
                <a:solidFill>
                  <a:srgbClr val="0070C0"/>
                </a:solidFill>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MetaData</a:t>
            </a:r>
            <a:r>
              <a:rPr lang="en-US" sz="2000" dirty="0" smtClean="0">
                <a:solidFill>
                  <a:srgbClr val="0070C0"/>
                </a:solidFill>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 New-Object </a:t>
            </a:r>
            <a:r>
              <a:rPr lang="en-US" sz="2000" dirty="0" err="1">
                <a:solidFill>
                  <a:srgbClr val="0070C0"/>
                </a:solidFill>
                <a:latin typeface="Consolas" panose="020B0609020204030204" pitchFamily="49" charset="0"/>
                <a:cs typeface="Consolas" panose="020B0609020204030204" pitchFamily="49" charset="0"/>
              </a:rPr>
              <a:t>System.Management.Automation.</a:t>
            </a:r>
            <a:r>
              <a:rPr lang="en-US" sz="2000" dirty="0" err="1">
                <a:solidFill>
                  <a:srgbClr val="FF0000"/>
                </a:solidFill>
                <a:latin typeface="Consolas" panose="020B0609020204030204" pitchFamily="49" charset="0"/>
                <a:cs typeface="Consolas" panose="020B0609020204030204" pitchFamily="49" charset="0"/>
              </a:rPr>
              <a:t>CommandMetaData</a:t>
            </a:r>
            <a:r>
              <a:rPr lang="en-US" sz="2000" dirty="0">
                <a:latin typeface="Consolas" panose="020B0609020204030204" pitchFamily="49" charset="0"/>
                <a:cs typeface="Consolas" panose="020B0609020204030204" pitchFamily="49" charset="0"/>
              </a:rPr>
              <a:t> </a:t>
            </a:r>
            <a:r>
              <a:rPr lang="en-US" sz="2000" dirty="0">
                <a:solidFill>
                  <a:srgbClr val="FFC000"/>
                </a:solidFill>
                <a:latin typeface="Consolas" panose="020B0609020204030204" pitchFamily="49" charset="0"/>
                <a:cs typeface="Consolas" panose="020B0609020204030204" pitchFamily="49" charset="0"/>
              </a:rPr>
              <a:t>$</a:t>
            </a:r>
            <a:r>
              <a:rPr lang="en-US" sz="2000" dirty="0" err="1" smtClean="0">
                <a:solidFill>
                  <a:srgbClr val="FFC000"/>
                </a:solidFill>
                <a:latin typeface="Consolas" panose="020B0609020204030204" pitchFamily="49" charset="0"/>
                <a:cs typeface="Consolas" panose="020B0609020204030204" pitchFamily="49" charset="0"/>
              </a:rPr>
              <a:t>cmd</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endParaRPr lang="en-US" sz="2000" dirty="0" smtClean="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You can program a </a:t>
            </a:r>
            <a:r>
              <a:rPr lang="en-US" sz="2000" dirty="0" err="1" smtClean="0">
                <a:cs typeface="Consolas" panose="020B0609020204030204" pitchFamily="49" charset="0"/>
              </a:rPr>
              <a:t>cmdlets’s</a:t>
            </a:r>
            <a:r>
              <a:rPr lang="en-US" sz="2000" dirty="0" smtClean="0">
                <a:cs typeface="Consolas" panose="020B0609020204030204" pitchFamily="49" charset="0"/>
              </a:rPr>
              <a:t> parameters</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MetaData.</a:t>
            </a:r>
            <a:r>
              <a:rPr lang="en-US" sz="2000" dirty="0" err="1" smtClean="0">
                <a:solidFill>
                  <a:srgbClr val="FF0000"/>
                </a:solidFill>
                <a:latin typeface="Consolas" panose="020B0609020204030204" pitchFamily="49" charset="0"/>
                <a:cs typeface="Consolas" panose="020B0609020204030204" pitchFamily="49" charset="0"/>
              </a:rPr>
              <a:t>Parameters.Remove</a:t>
            </a:r>
            <a:r>
              <a:rPr lang="en-US" sz="2000" dirty="0">
                <a:solidFill>
                  <a:srgbClr val="FF0000"/>
                </a:solidFill>
                <a:latin typeface="Consolas" panose="020B0609020204030204" pitchFamily="49" charset="0"/>
                <a:cs typeface="Consolas" panose="020B0609020204030204" pitchFamily="49" charset="0"/>
              </a:rPr>
              <a:t>("ID</a:t>
            </a:r>
            <a:r>
              <a:rPr lang="en-US" sz="2000" dirty="0" smtClean="0">
                <a:solidFill>
                  <a:srgbClr val="FF0000"/>
                </a:solidFill>
                <a:latin typeface="Consolas" panose="020B0609020204030204" pitchFamily="49" charset="0"/>
                <a:cs typeface="Consolas" panose="020B0609020204030204" pitchFamily="49" charset="0"/>
              </a:rPr>
              <a:t>")</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metaData.Parameters.</a:t>
            </a:r>
            <a:r>
              <a:rPr lang="en-US" sz="2000" dirty="0" err="1">
                <a:solidFill>
                  <a:srgbClr val="FF0000"/>
                </a:solidFill>
                <a:latin typeface="Consolas" panose="020B0609020204030204" pitchFamily="49" charset="0"/>
                <a:cs typeface="Consolas" panose="020B0609020204030204" pitchFamily="49" charset="0"/>
              </a:rPr>
              <a:t>Name.Attributes</a:t>
            </a:r>
            <a:r>
              <a:rPr lang="en-US" sz="2000" dirty="0" err="1">
                <a:solidFill>
                  <a:srgbClr val="0070C0"/>
                </a:solidFill>
                <a:latin typeface="Consolas" panose="020B0609020204030204" pitchFamily="49" charset="0"/>
                <a:cs typeface="Consolas" panose="020B0609020204030204" pitchFamily="49" charset="0"/>
              </a:rPr>
              <a:t>.Add</a:t>
            </a:r>
            <a:r>
              <a:rPr lang="en-US" sz="2000" dirty="0" smtClean="0">
                <a:solidFill>
                  <a:srgbClr val="0070C0"/>
                </a:solidFill>
                <a:latin typeface="Consolas" panose="020B0609020204030204" pitchFamily="49" charset="0"/>
                <a:cs typeface="Consolas" panose="020B0609020204030204" pitchFamily="49" charset="0"/>
              </a:rPr>
              <a:t>((</a:t>
            </a:r>
            <a:r>
              <a:rPr lang="en-US" sz="2000" dirty="0">
                <a:solidFill>
                  <a:srgbClr val="0070C0"/>
                </a:solidFill>
                <a:latin typeface="Consolas" panose="020B0609020204030204" pitchFamily="49" charset="0"/>
                <a:cs typeface="Consolas" panose="020B0609020204030204" pitchFamily="49" charset="0"/>
              </a:rPr>
              <a:t>New-Object </a:t>
            </a:r>
            <a:r>
              <a:rPr lang="en-US" sz="2000" dirty="0" smtClean="0">
                <a:solidFill>
                  <a:srgbClr val="0070C0"/>
                </a:solidFill>
                <a:latin typeface="Consolas" panose="020B0609020204030204" pitchFamily="49" charset="0"/>
                <a:cs typeface="Consolas" panose="020B0609020204030204" pitchFamily="49" charset="0"/>
              </a:rPr>
              <a:t> `</a:t>
            </a:r>
            <a:br>
              <a:rPr lang="en-US" sz="2000" dirty="0" smtClean="0">
                <a:solidFill>
                  <a:srgbClr val="0070C0"/>
                </a:solidFill>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  </a:t>
            </a:r>
            <a:r>
              <a:rPr lang="en-US" sz="2000" dirty="0" err="1" smtClean="0">
                <a:solidFill>
                  <a:srgbClr val="0070C0"/>
                </a:solidFill>
                <a:latin typeface="Consolas" panose="020B0609020204030204" pitchFamily="49" charset="0"/>
                <a:cs typeface="Consolas" panose="020B0609020204030204" pitchFamily="49" charset="0"/>
              </a:rPr>
              <a:t>System.Management.Automation.</a:t>
            </a:r>
            <a:r>
              <a:rPr lang="en-US" sz="2000" dirty="0" err="1" smtClean="0">
                <a:solidFill>
                  <a:srgbClr val="FF0000"/>
                </a:solidFill>
                <a:latin typeface="Consolas" panose="020B0609020204030204" pitchFamily="49" charset="0"/>
                <a:cs typeface="Consolas" panose="020B0609020204030204" pitchFamily="49" charset="0"/>
              </a:rPr>
              <a:t>ValidateSetAttribute</a:t>
            </a:r>
            <a:r>
              <a:rPr lang="en-US" sz="2000" dirty="0" smtClean="0">
                <a:solidFill>
                  <a:srgbClr val="FF0000"/>
                </a:solidFill>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notepad","</a:t>
            </a:r>
            <a:r>
              <a:rPr lang="en-US" sz="2000" dirty="0" err="1">
                <a:solidFill>
                  <a:srgbClr val="FF0000"/>
                </a:solidFill>
                <a:latin typeface="Consolas" panose="020B0609020204030204" pitchFamily="49" charset="0"/>
                <a:cs typeface="Consolas" panose="020B0609020204030204" pitchFamily="49" charset="0"/>
              </a:rPr>
              <a:t>calc</a:t>
            </a:r>
            <a:r>
              <a:rPr lang="en-US" sz="2000" dirty="0" smtClean="0">
                <a:solidFill>
                  <a:srgbClr val="FF0000"/>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MetaData.DefaultParameterSetName</a:t>
            </a:r>
            <a:r>
              <a:rPr lang="en-US" sz="2000" dirty="0">
                <a:solidFill>
                  <a:srgbClr val="0070C0"/>
                </a:solidFill>
                <a:latin typeface="Consolas" panose="020B0609020204030204" pitchFamily="49" charset="0"/>
                <a:cs typeface="Consolas" panose="020B0609020204030204" pitchFamily="49" charset="0"/>
              </a:rPr>
              <a:t>="Name“</a:t>
            </a:r>
            <a:r>
              <a:rPr lang="en-US" sz="2000" dirty="0">
                <a:latin typeface="Consolas" panose="020B0609020204030204" pitchFamily="49" charset="0"/>
                <a:cs typeface="Consolas" panose="020B0609020204030204" pitchFamily="49" charset="0"/>
              </a:rPr>
              <a:t/>
            </a:r>
            <a:br>
              <a:rPr lang="en-US" sz="2000" dirty="0">
                <a:latin typeface="Consolas" panose="020B0609020204030204" pitchFamily="49" charset="0"/>
                <a:cs typeface="Consolas" panose="020B0609020204030204" pitchFamily="49" charset="0"/>
              </a:rPr>
            </a:br>
            <a:endParaRPr lang="en-US" sz="2000" dirty="0" smtClean="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And then publish a proxy </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Function:Stop-Process</a:t>
            </a:r>
            <a:r>
              <a:rPr lang="en-US" sz="2000" dirty="0" smtClean="0">
                <a:solidFill>
                  <a:srgbClr val="0070C0"/>
                </a:solidFill>
                <a:latin typeface="Consolas" panose="020B0609020204030204" pitchFamily="49" charset="0"/>
                <a:cs typeface="Consolas" panose="020B0609020204030204" pitchFamily="49" charset="0"/>
              </a:rPr>
              <a:t>} =    [</a:t>
            </a:r>
            <a:r>
              <a:rPr lang="en-US" sz="2000" dirty="0" err="1" smtClean="0">
                <a:solidFill>
                  <a:srgbClr val="0070C0"/>
                </a:solidFill>
                <a:latin typeface="Consolas" panose="020B0609020204030204" pitchFamily="49" charset="0"/>
                <a:cs typeface="Consolas" panose="020B0609020204030204" pitchFamily="49" charset="0"/>
              </a:rPr>
              <a:t>System.Management.Automation.</a:t>
            </a:r>
            <a:r>
              <a:rPr lang="en-US" sz="2000" dirty="0" err="1" smtClean="0">
                <a:solidFill>
                  <a:srgbClr val="FF0000"/>
                </a:solidFill>
                <a:latin typeface="Consolas" panose="020B0609020204030204" pitchFamily="49" charset="0"/>
                <a:cs typeface="Consolas" panose="020B0609020204030204" pitchFamily="49" charset="0"/>
              </a:rPr>
              <a:t>ProxyCommand</a:t>
            </a:r>
            <a:r>
              <a:rPr lang="en-US" sz="2000" dirty="0">
                <a:solidFill>
                  <a:srgbClr val="FF0000"/>
                </a:solidFill>
                <a:latin typeface="Consolas" panose="020B0609020204030204" pitchFamily="49" charset="0"/>
                <a:cs typeface="Consolas" panose="020B0609020204030204" pitchFamily="49" charset="0"/>
              </a:rPr>
              <a:t>]::create</a:t>
            </a:r>
            <a:r>
              <a:rPr lang="en-US" sz="2000" dirty="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a:t>
            </a:r>
            <a:r>
              <a:rPr lang="en-US" sz="2000" dirty="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
            </a:r>
            <a:br>
              <a:rPr lang="en-US" sz="2000" dirty="0" smtClean="0">
                <a:solidFill>
                  <a:srgbClr val="0070C0"/>
                </a:solidFill>
                <a:latin typeface="Consolas" panose="020B0609020204030204" pitchFamily="49" charset="0"/>
                <a:cs typeface="Consolas" panose="020B0609020204030204" pitchFamily="49" charset="0"/>
              </a:rPr>
            </a:br>
            <a:endParaRPr lang="en-US" sz="2000" dirty="0" smtClean="0">
              <a:solidFill>
                <a:srgbClr val="0070C0"/>
              </a:solidFill>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Now hide the original</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FFC000"/>
                </a:solidFill>
                <a:latin typeface="Consolas" panose="020B0609020204030204" pitchFamily="49" charset="0"/>
                <a:cs typeface="Consolas" panose="020B0609020204030204" pitchFamily="49" charset="0"/>
              </a:rPr>
              <a:t>$</a:t>
            </a:r>
            <a:r>
              <a:rPr lang="en-US" sz="2000" dirty="0" err="1">
                <a:solidFill>
                  <a:srgbClr val="FFC000"/>
                </a:solidFill>
                <a:latin typeface="Consolas" panose="020B0609020204030204" pitchFamily="49" charset="0"/>
                <a:cs typeface="Consolas" panose="020B0609020204030204" pitchFamily="49" charset="0"/>
              </a:rPr>
              <a:t>cmd</a:t>
            </a:r>
            <a:r>
              <a:rPr lang="en-US" sz="2000" dirty="0" err="1">
                <a:solidFill>
                  <a:srgbClr val="0070C0"/>
                </a:solidFill>
                <a:latin typeface="Consolas" panose="020B0609020204030204" pitchFamily="49" charset="0"/>
                <a:cs typeface="Consolas" panose="020B0609020204030204" pitchFamily="49" charset="0"/>
              </a:rPr>
              <a:t>.Visibility</a:t>
            </a:r>
            <a:r>
              <a:rPr lang="en-US" sz="2000" dirty="0">
                <a:solidFill>
                  <a:srgbClr val="0070C0"/>
                </a:solidFill>
                <a:latin typeface="Consolas" panose="020B0609020204030204" pitchFamily="49" charset="0"/>
                <a:cs typeface="Consolas" panose="020B0609020204030204" pitchFamily="49" charset="0"/>
              </a:rPr>
              <a:t> = "private</a:t>
            </a:r>
            <a:r>
              <a:rPr lang="en-US" sz="2000" dirty="0" smtClean="0">
                <a:solidFill>
                  <a:srgbClr val="0070C0"/>
                </a:solidFill>
                <a:latin typeface="Consolas" panose="020B0609020204030204" pitchFamily="49" charset="0"/>
                <a:cs typeface="Consolas" panose="020B0609020204030204" pitchFamily="49" charset="0"/>
              </a:rPr>
              <a:t>" </a:t>
            </a:r>
            <a:endParaRPr lang="en-US" sz="20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8787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968" y="188008"/>
            <a:ext cx="9323832" cy="745322"/>
          </a:xfrm>
        </p:spPr>
        <p:txBody>
          <a:bodyPr>
            <a:normAutofit/>
          </a:bodyPr>
          <a:lstStyle/>
          <a:p>
            <a:r>
              <a:rPr lang="en-US" sz="4000" dirty="0" smtClean="0"/>
              <a:t>Constrained PowerShell Configurations</a:t>
            </a:r>
            <a:endParaRPr lang="en-US" sz="4000" dirty="0"/>
          </a:p>
        </p:txBody>
      </p:sp>
      <p:pic>
        <p:nvPicPr>
          <p:cNvPr id="4"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94470" cy="2162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1.social.s-msft.com/profile/u/avatar.jpg?displayname=jeffrey%20snover%20windows%20server&amp;size=extralarge&amp;version=78e4dd91-1a7e-438e-a451-8333353a14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48015"/>
            <a:ext cx="1909984" cy="1909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649968" y="1085088"/>
            <a:ext cx="2194560" cy="510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235184" y="652272"/>
            <a:ext cx="902683" cy="369332"/>
          </a:xfrm>
          <a:prstGeom prst="rect">
            <a:avLst/>
          </a:prstGeom>
          <a:noFill/>
        </p:spPr>
        <p:txBody>
          <a:bodyPr wrap="none" rtlCol="0">
            <a:spAutoFit/>
          </a:bodyPr>
          <a:lstStyle/>
          <a:p>
            <a:r>
              <a:rPr lang="en-US" dirty="0" smtClean="0"/>
              <a:t>Server1</a:t>
            </a:r>
            <a:endParaRPr lang="en-US" dirty="0"/>
          </a:p>
        </p:txBody>
      </p:sp>
      <p:cxnSp>
        <p:nvCxnSpPr>
          <p:cNvPr id="8" name="Straight Connector 7"/>
          <p:cNvCxnSpPr/>
          <p:nvPr/>
        </p:nvCxnSpPr>
        <p:spPr>
          <a:xfrm flipH="1">
            <a:off x="8918448" y="1786128"/>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710863" y="1670671"/>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912719" y="5265931"/>
            <a:ext cx="731520" cy="0"/>
          </a:xfrm>
          <a:prstGeom prst="line">
            <a:avLst/>
          </a:prstGeom>
          <a:ln w="11112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705134" y="5116291"/>
            <a:ext cx="226881" cy="23375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8917021" y="2400002"/>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709436" y="2284545"/>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8915594" y="3013876"/>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708009" y="2898419"/>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8914167" y="3627750"/>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706582" y="3512293"/>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8912740" y="4241624"/>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705155" y="4126167"/>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102" y="4427206"/>
            <a:ext cx="1828571" cy="1828571"/>
          </a:xfrm>
          <a:prstGeom prst="rect">
            <a:avLst/>
          </a:prstGeom>
        </p:spPr>
      </p:pic>
      <p:sp>
        <p:nvSpPr>
          <p:cNvPr id="25" name="Content Placeholder 2"/>
          <p:cNvSpPr txBox="1">
            <a:spLocks/>
          </p:cNvSpPr>
          <p:nvPr/>
        </p:nvSpPr>
        <p:spPr>
          <a:xfrm>
            <a:off x="2149119" y="1825625"/>
            <a:ext cx="655028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PowerShell </a:t>
            </a:r>
            <a:r>
              <a:rPr lang="en-US" sz="2400" dirty="0" err="1" smtClean="0"/>
              <a:t>Remoting</a:t>
            </a:r>
            <a:r>
              <a:rPr lang="en-US" sz="2400" dirty="0" smtClean="0"/>
              <a:t> connects to Configurations</a:t>
            </a:r>
          </a:p>
          <a:p>
            <a:pPr lvl="1"/>
            <a:r>
              <a:rPr lang="en-US" sz="2000" dirty="0" smtClean="0"/>
              <a:t>Name</a:t>
            </a:r>
          </a:p>
          <a:p>
            <a:pPr lvl="1"/>
            <a:r>
              <a:rPr lang="en-US" sz="2000" dirty="0" smtClean="0"/>
              <a:t>ACL</a:t>
            </a:r>
          </a:p>
          <a:p>
            <a:pPr lvl="1"/>
            <a:r>
              <a:rPr lang="en-US" sz="2000" dirty="0" err="1" smtClean="0"/>
              <a:t>StartupScript</a:t>
            </a:r>
            <a:endParaRPr lang="en-US" sz="2000" dirty="0" smtClean="0"/>
          </a:p>
          <a:p>
            <a:pPr lvl="1"/>
            <a:r>
              <a:rPr lang="en-US" sz="2000" dirty="0" err="1" smtClean="0"/>
              <a:t>RunAsCredentials</a:t>
            </a:r>
            <a:endParaRPr lang="en-US" sz="2000" dirty="0" smtClean="0"/>
          </a:p>
          <a:p>
            <a:r>
              <a:rPr lang="en-US" sz="2000" dirty="0" smtClean="0">
                <a:solidFill>
                  <a:schemeClr val="tx2">
                    <a:lumMod val="60000"/>
                    <a:lumOff val="40000"/>
                  </a:schemeClr>
                </a:solidFill>
                <a:latin typeface="Consolas" panose="020B0609020204030204" pitchFamily="49" charset="0"/>
                <a:cs typeface="Consolas" panose="020B0609020204030204" pitchFamily="49" charset="0"/>
              </a:rPr>
              <a:t>Get-Command *</a:t>
            </a:r>
            <a:r>
              <a:rPr lang="en-US" sz="2000" dirty="0" err="1" smtClean="0">
                <a:solidFill>
                  <a:schemeClr val="tx2">
                    <a:lumMod val="60000"/>
                    <a:lumOff val="40000"/>
                  </a:schemeClr>
                </a:solidFill>
                <a:latin typeface="Consolas" panose="020B0609020204030204" pitchFamily="49" charset="0"/>
                <a:cs typeface="Consolas" panose="020B0609020204030204" pitchFamily="49" charset="0"/>
              </a:rPr>
              <a:t>PSSessionConfiguration</a:t>
            </a:r>
            <a:endParaRPr lang="en-US" sz="2000" dirty="0" smtClean="0">
              <a:solidFill>
                <a:schemeClr val="tx2">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96874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21217" y="1825625"/>
            <a:ext cx="10998557" cy="3378835"/>
          </a:xfrm>
        </p:spPr>
        <p:txBody>
          <a:bodyPr>
            <a:noAutofit/>
          </a:bodyPr>
          <a:lstStyle/>
          <a:p>
            <a:r>
              <a:rPr lang="en-US" sz="2400" dirty="0">
                <a:solidFill>
                  <a:schemeClr val="tx2">
                    <a:lumMod val="60000"/>
                    <a:lumOff val="40000"/>
                  </a:schemeClr>
                </a:solidFill>
                <a:latin typeface="Consolas" panose="020B0609020204030204" pitchFamily="49" charset="0"/>
                <a:cs typeface="Consolas" panose="020B0609020204030204" pitchFamily="49" charset="0"/>
              </a:rPr>
              <a:t>$cred = Get-Credential #Provide account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w/local </a:t>
            </a:r>
            <a:r>
              <a:rPr lang="en-US" sz="2400" dirty="0">
                <a:solidFill>
                  <a:schemeClr val="tx2">
                    <a:lumMod val="60000"/>
                    <a:lumOff val="40000"/>
                  </a:schemeClr>
                </a:solidFill>
                <a:latin typeface="Consolas" panose="020B0609020204030204" pitchFamily="49" charset="0"/>
                <a:cs typeface="Consolas" panose="020B0609020204030204" pitchFamily="49" charset="0"/>
              </a:rPr>
              <a:t>admin </a:t>
            </a:r>
            <a:r>
              <a:rPr lang="en-US" sz="2400" dirty="0" err="1">
                <a:solidFill>
                  <a:schemeClr val="tx2">
                    <a:lumMod val="60000"/>
                    <a:lumOff val="40000"/>
                  </a:schemeClr>
                </a:solidFill>
                <a:latin typeface="Consolas" panose="020B0609020204030204" pitchFamily="49" charset="0"/>
                <a:cs typeface="Consolas" panose="020B0609020204030204" pitchFamily="49" charset="0"/>
              </a:rPr>
              <a:t>privs</a:t>
            </a:r>
            <a:endParaRPr lang="en-US" sz="2400" dirty="0">
              <a:solidFill>
                <a:schemeClr val="tx2">
                  <a:lumMod val="60000"/>
                  <a:lumOff val="40000"/>
                </a:schemeClr>
              </a:solidFill>
              <a:latin typeface="Consolas" panose="020B0609020204030204" pitchFamily="49" charset="0"/>
              <a:cs typeface="Consolas" panose="020B0609020204030204" pitchFamily="49" charset="0"/>
            </a:endParaRPr>
          </a:p>
          <a:p>
            <a:r>
              <a:rPr lang="en-US" sz="2400" dirty="0" smtClean="0">
                <a:solidFill>
                  <a:schemeClr val="tx2">
                    <a:lumMod val="60000"/>
                    <a:lumOff val="40000"/>
                  </a:schemeClr>
                </a:solidFill>
                <a:latin typeface="Consolas" panose="020B0609020204030204" pitchFamily="49" charset="0"/>
                <a:cs typeface="Consolas" panose="020B0609020204030204" pitchFamily="49" charset="0"/>
              </a:rPr>
              <a:t>Register-</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PSSessionConfiguration</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a:solidFill>
                  <a:schemeClr val="tx2">
                    <a:lumMod val="60000"/>
                    <a:lumOff val="40000"/>
                  </a:schemeClr>
                </a:solidFill>
                <a:latin typeface="Consolas" panose="020B0609020204030204" pitchFamily="49" charset="0"/>
                <a:cs typeface="Consolas" panose="020B0609020204030204" pitchFamily="49" charset="0"/>
              </a:rPr>
              <a:t>Name Maintenance`</a:t>
            </a:r>
            <a:br>
              <a:rPr lang="en-US" sz="2400" dirty="0">
                <a:solidFill>
                  <a:schemeClr val="tx2">
                    <a:lumMod val="60000"/>
                    <a:lumOff val="40000"/>
                  </a:schemeClr>
                </a:solidFill>
                <a:latin typeface="Consolas" panose="020B0609020204030204" pitchFamily="49" charset="0"/>
                <a:cs typeface="Consolas" panose="020B0609020204030204" pitchFamily="49" charset="0"/>
              </a:rPr>
            </a:b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r>
              <a:rPr lang="en-US" sz="2400" dirty="0" err="1">
                <a:solidFill>
                  <a:schemeClr val="tx2">
                    <a:lumMod val="60000"/>
                    <a:lumOff val="40000"/>
                  </a:schemeClr>
                </a:solidFill>
                <a:latin typeface="Consolas" panose="020B0609020204030204" pitchFamily="49" charset="0"/>
                <a:cs typeface="Consolas" panose="020B0609020204030204" pitchFamily="49" charset="0"/>
              </a:rPr>
              <a:t>ShowSecurityDescriptorUI</a:t>
            </a: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StartupScript</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c:\Jea\Initialize-Maintenance.ps1 `</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RunAsCredential</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$Cred</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endParaRPr lang="en-US" sz="2400"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sz="2400" dirty="0" smtClean="0">
                <a:solidFill>
                  <a:schemeClr val="tx2">
                    <a:lumMod val="60000"/>
                    <a:lumOff val="40000"/>
                  </a:schemeClr>
                </a:solidFill>
                <a:latin typeface="Consolas" panose="020B0609020204030204" pitchFamily="49" charset="0"/>
                <a:cs typeface="Consolas" panose="020B0609020204030204" pitchFamily="49" charset="0"/>
              </a:rPr>
              <a:t>Enter-</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PSSession</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a:solidFill>
                  <a:schemeClr val="tx2">
                    <a:lumMod val="60000"/>
                    <a:lumOff val="40000"/>
                  </a:schemeClr>
                </a:solidFill>
                <a:latin typeface="Consolas" panose="020B0609020204030204" pitchFamily="49" charset="0"/>
                <a:cs typeface="Consolas" panose="020B0609020204030204" pitchFamily="49" charset="0"/>
              </a:rPr>
              <a:t>-</a:t>
            </a:r>
            <a:r>
              <a:rPr lang="en-US" sz="2400" dirty="0" err="1">
                <a:solidFill>
                  <a:schemeClr val="tx2">
                    <a:lumMod val="60000"/>
                    <a:lumOff val="40000"/>
                  </a:schemeClr>
                </a:solidFill>
                <a:latin typeface="Consolas" panose="020B0609020204030204" pitchFamily="49" charset="0"/>
                <a:cs typeface="Consolas" panose="020B0609020204030204" pitchFamily="49" charset="0"/>
              </a:rPr>
              <a:t>ComputerName</a:t>
            </a:r>
            <a:r>
              <a:rPr lang="en-US" sz="2400" dirty="0">
                <a:solidFill>
                  <a:schemeClr val="tx2">
                    <a:lumMod val="60000"/>
                    <a:lumOff val="40000"/>
                  </a:schemeClr>
                </a:solidFill>
                <a:latin typeface="Consolas" panose="020B0609020204030204" pitchFamily="49" charset="0"/>
                <a:cs typeface="Consolas" panose="020B0609020204030204" pitchFamily="49" charset="0"/>
              </a:rPr>
              <a:t> Server1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a:solidFill>
                  <a:schemeClr val="tx2">
                    <a:lumMod val="60000"/>
                    <a:lumOff val="40000"/>
                  </a:schemeClr>
                </a:solidFill>
                <a:latin typeface="Consolas" panose="020B0609020204030204" pitchFamily="49" charset="0"/>
                <a:cs typeface="Consolas" panose="020B0609020204030204" pitchFamily="49" charset="0"/>
              </a:rPr>
              <a:t>ConfigurationName</a:t>
            </a:r>
            <a:r>
              <a:rPr lang="en-US" sz="2400" dirty="0">
                <a:solidFill>
                  <a:schemeClr val="tx2">
                    <a:lumMod val="60000"/>
                    <a:lumOff val="40000"/>
                  </a:schemeClr>
                </a:solidFill>
                <a:latin typeface="Consolas" panose="020B0609020204030204" pitchFamily="49" charset="0"/>
                <a:cs typeface="Consolas" panose="020B0609020204030204" pitchFamily="49" charset="0"/>
              </a:rPr>
              <a:t> Maintenance</a:t>
            </a:r>
          </a:p>
          <a:p>
            <a:r>
              <a:rPr lang="en-US" sz="2400" dirty="0" smtClean="0">
                <a:cs typeface="Consolas" panose="020B0609020204030204" pitchFamily="49" charset="0"/>
              </a:rPr>
              <a:t>User can </a:t>
            </a:r>
            <a:r>
              <a:rPr lang="en-US" sz="2400" b="1" dirty="0" smtClean="0">
                <a:cs typeface="Consolas" panose="020B0609020204030204" pitchFamily="49" charset="0"/>
              </a:rPr>
              <a:t>perform admin tasks </a:t>
            </a:r>
            <a:r>
              <a:rPr lang="en-US" sz="2400" dirty="0" smtClean="0">
                <a:cs typeface="Consolas" panose="020B0609020204030204" pitchFamily="49" charset="0"/>
              </a:rPr>
              <a:t>but doesn’t </a:t>
            </a:r>
            <a:r>
              <a:rPr lang="en-US" sz="2400" b="1" dirty="0" smtClean="0">
                <a:cs typeface="Consolas" panose="020B0609020204030204" pitchFamily="49" charset="0"/>
              </a:rPr>
              <a:t>have</a:t>
            </a:r>
            <a:r>
              <a:rPr lang="en-US" sz="2400" dirty="0" smtClean="0">
                <a:cs typeface="Consolas" panose="020B0609020204030204" pitchFamily="49" charset="0"/>
              </a:rPr>
              <a:t> </a:t>
            </a:r>
            <a:r>
              <a:rPr lang="en-US" sz="2400" b="1" dirty="0" smtClean="0">
                <a:cs typeface="Consolas" panose="020B0609020204030204" pitchFamily="49" charset="0"/>
              </a:rPr>
              <a:t>admin </a:t>
            </a:r>
            <a:r>
              <a:rPr lang="en-US" sz="2400" b="1" dirty="0" err="1" smtClean="0">
                <a:cs typeface="Consolas" panose="020B0609020204030204" pitchFamily="49" charset="0"/>
              </a:rPr>
              <a:t>privs</a:t>
            </a:r>
            <a:endParaRPr lang="en-US" sz="2400" b="1" dirty="0" smtClean="0">
              <a:cs typeface="Consolas" panose="020B0609020204030204" pitchFamily="49" charset="0"/>
            </a:endParaRPr>
          </a:p>
          <a:p>
            <a:r>
              <a:rPr lang="en-US" sz="2400" dirty="0" smtClean="0">
                <a:cs typeface="Consolas" panose="020B0609020204030204" pitchFamily="49" charset="0"/>
              </a:rPr>
              <a:t>Constrain the environment with the </a:t>
            </a:r>
            <a:r>
              <a:rPr lang="en-US" sz="2400" dirty="0" err="1" smtClean="0">
                <a:cs typeface="Consolas" panose="020B0609020204030204" pitchFamily="49" charset="0"/>
              </a:rPr>
              <a:t>StartupScript</a:t>
            </a:r>
            <a:endParaRPr lang="en-US" sz="2400" dirty="0" smtClean="0">
              <a:cs typeface="Consolas" panose="020B0609020204030204" pitchFamily="49" charset="0"/>
            </a:endParaRPr>
          </a:p>
        </p:txBody>
      </p:sp>
      <p:sp>
        <p:nvSpPr>
          <p:cNvPr id="2" name="Title 1"/>
          <p:cNvSpPr>
            <a:spLocks noGrp="1"/>
          </p:cNvSpPr>
          <p:nvPr>
            <p:ph type="title"/>
          </p:nvPr>
        </p:nvSpPr>
        <p:spPr/>
        <p:txBody>
          <a:bodyPr/>
          <a:lstStyle/>
          <a:p>
            <a:r>
              <a:rPr lang="en-US" sz="4000" dirty="0" smtClean="0"/>
              <a:t>Creating a Constrained </a:t>
            </a:r>
            <a:r>
              <a:rPr lang="en-US" sz="4000" dirty="0" err="1" smtClean="0"/>
              <a:t>RunAs</a:t>
            </a:r>
            <a:r>
              <a:rPr lang="en-US" sz="4000" dirty="0" smtClean="0"/>
              <a:t> PowerShell Configuration</a:t>
            </a:r>
            <a:endParaRPr lang="en-US" sz="4000" dirty="0"/>
          </a:p>
        </p:txBody>
      </p:sp>
    </p:spTree>
    <p:extLst>
      <p:ext uri="{BB962C8B-B14F-4D97-AF65-F5344CB8AC3E}">
        <p14:creationId xmlns:p14="http://schemas.microsoft.com/office/powerpoint/2010/main" val="26440678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Startup </a:t>
            </a:r>
            <a:r>
              <a:rPr lang="en-US" sz="6600" dirty="0"/>
              <a:t>s</a:t>
            </a:r>
            <a:r>
              <a:rPr lang="en-US" sz="6600" dirty="0" smtClean="0"/>
              <a:t>cripts </a:t>
            </a:r>
            <a:r>
              <a:rPr lang="en-US" sz="6600" dirty="0"/>
              <a:t>c</a:t>
            </a:r>
            <a:r>
              <a:rPr lang="en-US" sz="6600" dirty="0" smtClean="0"/>
              <a:t>an </a:t>
            </a:r>
            <a:r>
              <a:rPr lang="en-US" sz="6600" dirty="0"/>
              <a:t>d</a:t>
            </a:r>
            <a:r>
              <a:rPr lang="en-US" sz="6600" dirty="0" smtClean="0"/>
              <a:t>o anything</a:t>
            </a:r>
            <a:endParaRPr lang="en-US" sz="6600" dirty="0"/>
          </a:p>
        </p:txBody>
      </p:sp>
    </p:spTree>
    <p:extLst>
      <p:ext uri="{BB962C8B-B14F-4D97-AF65-F5344CB8AC3E}">
        <p14:creationId xmlns:p14="http://schemas.microsoft.com/office/powerpoint/2010/main" val="30308573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997744"/>
          </a:xfrm>
        </p:spPr>
        <p:txBody>
          <a:bodyPr/>
          <a:lstStyle/>
          <a:p>
            <a:r>
              <a:rPr lang="en-US" sz="3200" dirty="0" smtClean="0">
                <a:solidFill>
                  <a:schemeClr val="accent1">
                    <a:lumMod val="40000"/>
                    <a:lumOff val="60000"/>
                  </a:schemeClr>
                </a:solidFill>
              </a:rPr>
              <a:t>$</a:t>
            </a:r>
            <a:r>
              <a:rPr lang="en-US" sz="3200" dirty="0" err="1" smtClean="0">
                <a:solidFill>
                  <a:schemeClr val="accent1">
                    <a:lumMod val="40000"/>
                    <a:lumOff val="60000"/>
                  </a:schemeClr>
                </a:solidFill>
              </a:rPr>
              <a:t>ExecutionContext.SessionState.LanguageMode</a:t>
            </a:r>
            <a:r>
              <a:rPr lang="en-US" sz="3200" dirty="0" smtClean="0">
                <a:solidFill>
                  <a:schemeClr val="accent1">
                    <a:lumMod val="40000"/>
                    <a:lumOff val="60000"/>
                  </a:schemeClr>
                </a:solidFill>
              </a:rPr>
              <a:t> =</a:t>
            </a:r>
          </a:p>
          <a:p>
            <a:r>
              <a:rPr lang="en-US" sz="3200" dirty="0" err="1" smtClean="0">
                <a:solidFill>
                  <a:srgbClr val="FFC000"/>
                </a:solidFill>
              </a:rPr>
              <a:t>NoLanguage</a:t>
            </a:r>
            <a:r>
              <a:rPr lang="en-US" sz="3200" dirty="0" smtClean="0"/>
              <a:t> for maximal security</a:t>
            </a:r>
          </a:p>
          <a:p>
            <a:r>
              <a:rPr lang="en-US" sz="3200" dirty="0" err="1" smtClean="0">
                <a:solidFill>
                  <a:srgbClr val="FFC000"/>
                </a:solidFill>
              </a:rPr>
              <a:t>ConstrainedLanguage</a:t>
            </a:r>
            <a:r>
              <a:rPr lang="en-US" sz="3200" dirty="0" smtClean="0"/>
              <a:t> for trusted admins</a:t>
            </a:r>
          </a:p>
          <a:p>
            <a:r>
              <a:rPr lang="en-US" sz="3200" dirty="0" err="1" smtClean="0">
                <a:solidFill>
                  <a:srgbClr val="FFC000"/>
                </a:solidFill>
              </a:rPr>
              <a:t>FullLanguage</a:t>
            </a:r>
            <a:r>
              <a:rPr lang="en-US" sz="3200" dirty="0" smtClean="0">
                <a:solidFill>
                  <a:srgbClr val="FFC000"/>
                </a:solidFill>
              </a:rPr>
              <a:t> </a:t>
            </a:r>
            <a:r>
              <a:rPr lang="en-US" sz="3200" dirty="0" smtClean="0"/>
              <a:t>if you need full backwards compatibility</a:t>
            </a:r>
          </a:p>
          <a:p>
            <a:pPr lvl="1"/>
            <a:r>
              <a:rPr lang="en-US" sz="2400" dirty="0" smtClean="0"/>
              <a:t>Consider only making this available for when 2 admins are required</a:t>
            </a:r>
          </a:p>
          <a:p>
            <a:pPr lvl="1"/>
            <a:endParaRPr lang="en-US" sz="2000" dirty="0"/>
          </a:p>
        </p:txBody>
      </p:sp>
      <p:sp>
        <p:nvSpPr>
          <p:cNvPr id="2" name="Title 1"/>
          <p:cNvSpPr>
            <a:spLocks noGrp="1"/>
          </p:cNvSpPr>
          <p:nvPr>
            <p:ph type="title"/>
          </p:nvPr>
        </p:nvSpPr>
        <p:spPr/>
        <p:txBody>
          <a:bodyPr/>
          <a:lstStyle/>
          <a:p>
            <a:r>
              <a:rPr lang="en-US" sz="4800" dirty="0" smtClean="0"/>
              <a:t>Set the </a:t>
            </a:r>
            <a:r>
              <a:rPr lang="en-US" sz="4800" dirty="0" err="1" smtClean="0"/>
              <a:t>LanguageMode</a:t>
            </a:r>
            <a:endParaRPr lang="en-US" sz="4800" dirty="0"/>
          </a:p>
        </p:txBody>
      </p:sp>
    </p:spTree>
    <p:extLst>
      <p:ext uri="{BB962C8B-B14F-4D97-AF65-F5344CB8AC3E}">
        <p14:creationId xmlns:p14="http://schemas.microsoft.com/office/powerpoint/2010/main" val="1339441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what can get loaded and seen</a:t>
            </a:r>
          </a:p>
        </p:txBody>
      </p:sp>
      <p:sp>
        <p:nvSpPr>
          <p:cNvPr id="3" name="Content Placeholder 2"/>
          <p:cNvSpPr>
            <a:spLocks noGrp="1"/>
          </p:cNvSpPr>
          <p:nvPr>
            <p:ph type="body" sz="quarter" idx="10"/>
          </p:nvPr>
        </p:nvSpPr>
        <p:spPr>
          <a:xfrm>
            <a:off x="269239" y="1192415"/>
            <a:ext cx="11653522" cy="5511637"/>
          </a:xfrm>
        </p:spPr>
        <p:txBody>
          <a:bodyPr/>
          <a:lstStyle/>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a:t>
            </a:r>
            <a:r>
              <a:rPr lang="en-US" sz="2400" dirty="0">
                <a:solidFill>
                  <a:srgbClr val="0000FF"/>
                </a:solidFill>
                <a:latin typeface="Lucida Console" panose="020B0609040504020204" pitchFamily="49" charset="0"/>
                <a:cs typeface="+mn-cs"/>
              </a:rPr>
              <a:t> = $</a:t>
            </a:r>
            <a:r>
              <a:rPr lang="en-US" sz="2400" dirty="0" err="1">
                <a:solidFill>
                  <a:srgbClr val="0000FF"/>
                </a:solidFill>
                <a:latin typeface="Lucida Console" panose="020B0609040504020204" pitchFamily="49" charset="0"/>
                <a:cs typeface="+mn-cs"/>
              </a:rPr>
              <a:t>ExecutionContext.SessionState</a:t>
            </a:r>
            <a:endParaRPr lang="en-US" sz="2400" dirty="0">
              <a:solidFill>
                <a:srgbClr val="0000FF"/>
              </a:solidFill>
              <a:latin typeface="Lucida Console" panose="020B0609040504020204" pitchFamily="49" charset="0"/>
              <a:cs typeface="+mn-cs"/>
            </a:endParaRP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ss.Scripts.Clear</a:t>
            </a:r>
            <a:r>
              <a:rPr lang="en-US" sz="2400" dirty="0">
                <a:solidFill>
                  <a:srgbClr val="0000FF"/>
                </a:solidFill>
                <a:latin typeface="Lucida Console" panose="020B0609040504020204" pitchFamily="49" charset="0"/>
                <a:cs typeface="+mn-cs"/>
              </a:rPr>
              <a:t>() </a:t>
            </a: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ss.Applications.clear</a:t>
            </a:r>
            <a:r>
              <a:rPr lang="en-US" sz="2400" dirty="0">
                <a:solidFill>
                  <a:srgbClr val="0000FF"/>
                </a:solidFill>
                <a:latin typeface="Lucida Console" panose="020B0609040504020204" pitchFamily="49" charset="0"/>
                <a:cs typeface="+mn-cs"/>
              </a:rPr>
              <a:t>()</a:t>
            </a: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s.Applications.add</a:t>
            </a:r>
            <a:r>
              <a:rPr lang="en-US" sz="2400" dirty="0">
                <a:solidFill>
                  <a:srgbClr val="0000FF"/>
                </a:solidFill>
                <a:latin typeface="Lucida Console" panose="020B0609040504020204" pitchFamily="49" charset="0"/>
                <a:cs typeface="+mn-cs"/>
              </a:rPr>
              <a:t>("C:\windows\system32\calc.exe")</a:t>
            </a: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a:solidFill>
                  <a:srgbClr val="0000FF"/>
                </a:solidFill>
                <a:latin typeface="Lucida Console" panose="020B0609040504020204" pitchFamily="49" charset="0"/>
                <a:cs typeface="+mn-cs"/>
              </a:rPr>
              <a:t>Get-Command restart-computer).visibility=“private”</a:t>
            </a:r>
          </a:p>
          <a:p>
            <a:endParaRPr lang="en-US" sz="2800" dirty="0" smtClean="0">
              <a:solidFill>
                <a:schemeClr val="bg1"/>
              </a:solidFill>
              <a:cs typeface="Consolas" panose="020B0609020204030204" pitchFamily="49" charset="0"/>
            </a:endParaRPr>
          </a:p>
          <a:p>
            <a:r>
              <a:rPr lang="en-US" sz="2800" dirty="0" smtClean="0">
                <a:solidFill>
                  <a:schemeClr val="bg1"/>
                </a:solidFill>
                <a:cs typeface="Consolas" panose="020B0609020204030204" pitchFamily="49" charset="0"/>
              </a:rPr>
              <a:t>Always hide</a:t>
            </a:r>
          </a:p>
          <a:p>
            <a:pPr lvl="1"/>
            <a:r>
              <a:rPr lang="en-US" dirty="0" smtClean="0">
                <a:solidFill>
                  <a:schemeClr val="bg1"/>
                </a:solidFill>
                <a:cs typeface="Consolas" panose="020B0609020204030204" pitchFamily="49" charset="0"/>
              </a:rPr>
              <a:t>Invoke-Expression</a:t>
            </a:r>
          </a:p>
          <a:p>
            <a:pPr lvl="1"/>
            <a:r>
              <a:rPr lang="en-US" dirty="0" smtClean="0">
                <a:solidFill>
                  <a:schemeClr val="bg1"/>
                </a:solidFill>
                <a:cs typeface="Consolas" panose="020B0609020204030204" pitchFamily="49" charset="0"/>
              </a:rPr>
              <a:t>New-Object</a:t>
            </a:r>
          </a:p>
        </p:txBody>
      </p:sp>
    </p:spTree>
    <p:extLst>
      <p:ext uri="{BB962C8B-B14F-4D97-AF65-F5344CB8AC3E}">
        <p14:creationId xmlns:p14="http://schemas.microsoft.com/office/powerpoint/2010/main" val="2873494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Set up Logging</a:t>
            </a:r>
          </a:p>
        </p:txBody>
      </p:sp>
      <p:sp>
        <p:nvSpPr>
          <p:cNvPr id="3" name="Content Placeholder 2"/>
          <p:cNvSpPr>
            <a:spLocks noGrp="1"/>
          </p:cNvSpPr>
          <p:nvPr>
            <p:ph type="body" sz="quarter" idx="10"/>
          </p:nvPr>
        </p:nvSpPr>
        <p:spPr>
          <a:xfrm>
            <a:off x="269239" y="1192415"/>
            <a:ext cx="11653522" cy="1160318"/>
          </a:xfrm>
        </p:spPr>
        <p:txBody>
          <a:bodyPr/>
          <a:lstStyle/>
          <a:p>
            <a:pPr defTabSz="914400"/>
            <a:r>
              <a:rPr lang="en-US" sz="2400" dirty="0" smtClean="0">
                <a:solidFill>
                  <a:srgbClr val="0000FF"/>
                </a:solidFill>
                <a:latin typeface="Lucida Console" panose="020B0609040504020204" pitchFamily="49" charset="0"/>
                <a:cs typeface="+mn-cs"/>
              </a:rPr>
              <a:t>Get-Module </a:t>
            </a:r>
            <a:r>
              <a:rPr lang="en-US" sz="2400" dirty="0">
                <a:solidFill>
                  <a:srgbClr val="0000FF"/>
                </a:solidFill>
                <a:latin typeface="Lucida Console" panose="020B0609040504020204" pitchFamily="49" charset="0"/>
                <a:cs typeface="+mn-cs"/>
              </a:rPr>
              <a:t>$Module | </a:t>
            </a:r>
          </a:p>
          <a:p>
            <a:pPr defTabSz="914400"/>
            <a:r>
              <a:rPr lang="en-US" sz="2400" dirty="0">
                <a:solidFill>
                  <a:srgbClr val="0000FF"/>
                </a:solidFill>
                <a:latin typeface="Lucida Console" panose="020B0609040504020204" pitchFamily="49" charset="0"/>
                <a:cs typeface="+mn-cs"/>
              </a:rPr>
              <a:t>   % {$_.</a:t>
            </a:r>
            <a:r>
              <a:rPr lang="en-US" sz="2400" dirty="0" err="1">
                <a:solidFill>
                  <a:srgbClr val="0000FF"/>
                </a:solidFill>
                <a:latin typeface="Lucida Console" panose="020B0609040504020204" pitchFamily="49" charset="0"/>
                <a:cs typeface="+mn-cs"/>
              </a:rPr>
              <a:t>LogPipelineExecutionDetails</a:t>
            </a:r>
            <a:r>
              <a:rPr lang="en-US" sz="2400" dirty="0">
                <a:solidFill>
                  <a:srgbClr val="0000FF"/>
                </a:solidFill>
                <a:latin typeface="Lucida Console" panose="020B0609040504020204" pitchFamily="49" charset="0"/>
                <a:cs typeface="+mn-cs"/>
              </a:rPr>
              <a:t> = $true} </a:t>
            </a:r>
          </a:p>
          <a:p>
            <a:pPr marL="336145" lvl="1" indent="0">
              <a:buNone/>
            </a:pPr>
            <a:endParaRPr lang="en-US" sz="1400" dirty="0"/>
          </a:p>
        </p:txBody>
      </p:sp>
      <p:pic>
        <p:nvPicPr>
          <p:cNvPr id="4" name="Picture 3"/>
          <p:cNvPicPr>
            <a:picLocks noChangeAspect="1"/>
          </p:cNvPicPr>
          <p:nvPr/>
        </p:nvPicPr>
        <p:blipFill>
          <a:blip r:embed="rId2"/>
          <a:stretch>
            <a:fillRect/>
          </a:stretch>
        </p:blipFill>
        <p:spPr>
          <a:xfrm>
            <a:off x="2202287" y="2443718"/>
            <a:ext cx="7083381" cy="4414281"/>
          </a:xfrm>
          <a:prstGeom prst="rect">
            <a:avLst/>
          </a:prstGeom>
        </p:spPr>
      </p:pic>
    </p:spTree>
    <p:extLst>
      <p:ext uri="{BB962C8B-B14F-4D97-AF65-F5344CB8AC3E}">
        <p14:creationId xmlns:p14="http://schemas.microsoft.com/office/powerpoint/2010/main" val="3697756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Anything else</a:t>
            </a:r>
          </a:p>
        </p:txBody>
      </p:sp>
      <p:sp>
        <p:nvSpPr>
          <p:cNvPr id="3" name="Content Placeholder 2"/>
          <p:cNvSpPr>
            <a:spLocks noGrp="1"/>
          </p:cNvSpPr>
          <p:nvPr>
            <p:ph type="body" sz="quarter" idx="10"/>
          </p:nvPr>
        </p:nvSpPr>
        <p:spPr>
          <a:xfrm>
            <a:off x="269239" y="1192415"/>
            <a:ext cx="11653522" cy="3597908"/>
          </a:xfrm>
        </p:spPr>
        <p:txBody>
          <a:bodyPr/>
          <a:lstStyle/>
          <a:p>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$user = </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PSSenderInfo</a:t>
            </a:r>
            <a:r>
              <a:rPr lang="en-US" sz="2400" dirty="0">
                <a:solidFill>
                  <a:srgbClr val="0000FF"/>
                </a:solidFill>
                <a:latin typeface="Lucida Console" panose="020B0609040504020204" pitchFamily="49" charset="0"/>
              </a:rPr>
              <a:t>. </a:t>
            </a:r>
            <a:r>
              <a:rPr lang="en-US" sz="2400" dirty="0" err="1">
                <a:solidFill>
                  <a:srgbClr val="0000FF"/>
                </a:solidFill>
                <a:latin typeface="Lucida Console" panose="020B0609040504020204" pitchFamily="49" charset="0"/>
              </a:rPr>
              <a:t>ConnectedUser</a:t>
            </a:r>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Send-</a:t>
            </a:r>
            <a:r>
              <a:rPr lang="en-US" sz="2400" dirty="0" err="1" smtClean="0">
                <a:solidFill>
                  <a:srgbClr val="0000FF"/>
                </a:solidFill>
                <a:latin typeface="Lucida Console" panose="020B0609040504020204" pitchFamily="49" charset="0"/>
                <a:cs typeface="+mn-cs"/>
              </a:rPr>
              <a:t>MailMessage</a:t>
            </a:r>
            <a:r>
              <a:rPr lang="en-US" sz="2400" dirty="0" smtClean="0">
                <a:solidFill>
                  <a:srgbClr val="0000FF"/>
                </a:solidFill>
                <a:latin typeface="Lucida Console" panose="020B0609040504020204" pitchFamily="49" charset="0"/>
                <a:cs typeface="+mn-cs"/>
              </a:rPr>
              <a:t> </a:t>
            </a:r>
            <a:r>
              <a:rPr lang="en-US" sz="2400" dirty="0">
                <a:solidFill>
                  <a:srgbClr val="0000FF"/>
                </a:solidFill>
                <a:latin typeface="Lucida Console" panose="020B0609040504020204" pitchFamily="49" charset="0"/>
                <a:cs typeface="+mn-cs"/>
              </a:rPr>
              <a:t>–Message </a:t>
            </a:r>
            <a:r>
              <a:rPr lang="en-US" sz="2400" dirty="0" smtClean="0">
                <a:solidFill>
                  <a:srgbClr val="0000FF"/>
                </a:solidFill>
                <a:latin typeface="Lucida Console" panose="020B0609040504020204" pitchFamily="49" charset="0"/>
                <a:cs typeface="+mn-cs"/>
              </a:rPr>
              <a:t>“$user </a:t>
            </a:r>
            <a:r>
              <a:rPr lang="en-US" sz="2400" dirty="0">
                <a:solidFill>
                  <a:srgbClr val="0000FF"/>
                </a:solidFill>
                <a:latin typeface="Lucida Console" panose="020B0609040504020204" pitchFamily="49" charset="0"/>
                <a:cs typeface="+mn-cs"/>
              </a:rPr>
              <a:t>on machine $(hostname</a:t>
            </a:r>
            <a:r>
              <a:rPr lang="en-US" sz="2400" dirty="0" smtClean="0">
                <a:solidFill>
                  <a:srgbClr val="0000FF"/>
                </a:solidFill>
                <a:latin typeface="Lucida Console" panose="020B0609040504020204" pitchFamily="49" charset="0"/>
                <a:cs typeface="+mn-cs"/>
              </a:rPr>
              <a:t>)”</a:t>
            </a:r>
          </a:p>
          <a:p>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$today = </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DateTime</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NOW.DayofWeek</a:t>
            </a:r>
            <a:endParaRPr lang="en-US" sz="2400" dirty="0">
              <a:solidFill>
                <a:srgbClr val="0000FF"/>
              </a:solidFill>
              <a:latin typeface="Lucida Console" panose="020B0609040504020204" pitchFamily="49" charset="0"/>
              <a:cs typeface="+mn-cs"/>
            </a:endParaRPr>
          </a:p>
          <a:p>
            <a:r>
              <a:rPr lang="en-US" sz="2400" dirty="0">
                <a:solidFill>
                  <a:srgbClr val="0000FF"/>
                </a:solidFill>
                <a:latin typeface="Lucida Console" panose="020B0609040504020204" pitchFamily="49" charset="0"/>
                <a:cs typeface="+mn-cs"/>
              </a:rPr>
              <a:t>If </a:t>
            </a:r>
            <a:r>
              <a:rPr lang="en-US" sz="2400" dirty="0" smtClean="0">
                <a:solidFill>
                  <a:srgbClr val="0000FF"/>
                </a:solidFill>
                <a:latin typeface="Lucida Console" panose="020B0609040504020204" pitchFamily="49" charset="0"/>
                <a:cs typeface="+mn-cs"/>
              </a:rPr>
              <a:t>($today </a:t>
            </a:r>
            <a:r>
              <a:rPr lang="en-US" sz="2400" dirty="0">
                <a:solidFill>
                  <a:srgbClr val="0000FF"/>
                </a:solidFill>
                <a:latin typeface="Lucida Console" panose="020B0609040504020204" pitchFamily="49" charset="0"/>
                <a:cs typeface="+mn-cs"/>
              </a:rPr>
              <a:t>–in “</a:t>
            </a:r>
            <a:r>
              <a:rPr lang="en-US" sz="2400" dirty="0" err="1">
                <a:solidFill>
                  <a:srgbClr val="0000FF"/>
                </a:solidFill>
                <a:latin typeface="Lucida Console" panose="020B0609040504020204" pitchFamily="49" charset="0"/>
                <a:cs typeface="+mn-cs"/>
              </a:rPr>
              <a:t>Saturday”,”Sunday</a:t>
            </a:r>
            <a:r>
              <a:rPr lang="en-US" sz="2400" dirty="0">
                <a:solidFill>
                  <a:srgbClr val="0000FF"/>
                </a:solidFill>
                <a:latin typeface="Lucida Console" panose="020B0609040504020204" pitchFamily="49" charset="0"/>
                <a:cs typeface="+mn-cs"/>
              </a:rPr>
              <a:t>”) </a:t>
            </a:r>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  throw </a:t>
            </a:r>
            <a:r>
              <a:rPr lang="en-US" sz="2400" dirty="0">
                <a:solidFill>
                  <a:srgbClr val="0000FF"/>
                </a:solidFill>
                <a:latin typeface="Lucida Console" panose="020B0609040504020204" pitchFamily="49" charset="0"/>
                <a:cs typeface="+mn-cs"/>
              </a:rPr>
              <a:t>“GO HOME”}</a:t>
            </a:r>
          </a:p>
          <a:p>
            <a:endParaRPr lang="en-US" sz="2400" dirty="0" smtClean="0"/>
          </a:p>
          <a:p>
            <a:pPr lvl="1"/>
            <a:endParaRPr lang="en-US" sz="1400" dirty="0"/>
          </a:p>
        </p:txBody>
      </p:sp>
    </p:spTree>
    <p:extLst>
      <p:ext uri="{BB962C8B-B14F-4D97-AF65-F5344CB8AC3E}">
        <p14:creationId xmlns:p14="http://schemas.microsoft.com/office/powerpoint/2010/main" val="3978152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589"/>
            <a:ext cx="10515600" cy="1325563"/>
          </a:xfrm>
        </p:spPr>
        <p:txBody>
          <a:bodyPr/>
          <a:lstStyle/>
          <a:p>
            <a:r>
              <a:rPr lang="en-US" sz="4400" dirty="0" smtClean="0"/>
              <a:t>In case you aren’t up on current events</a:t>
            </a:r>
            <a:endParaRPr lang="en-US" sz="4400" dirty="0"/>
          </a:p>
        </p:txBody>
      </p:sp>
      <p:sp>
        <p:nvSpPr>
          <p:cNvPr id="3" name="TextBox 2"/>
          <p:cNvSpPr txBox="1"/>
          <p:nvPr/>
        </p:nvSpPr>
        <p:spPr>
          <a:xfrm>
            <a:off x="1609344" y="3944112"/>
            <a:ext cx="9885848" cy="769441"/>
          </a:xfrm>
          <a:prstGeom prst="rect">
            <a:avLst/>
          </a:prstGeom>
          <a:noFill/>
        </p:spPr>
        <p:txBody>
          <a:bodyPr wrap="none" rtlCol="0">
            <a:spAutoFit/>
          </a:bodyPr>
          <a:lstStyle/>
          <a:p>
            <a:r>
              <a:rPr lang="en-US" sz="4400" dirty="0" smtClean="0">
                <a:latin typeface="+mj-lt"/>
              </a:rPr>
              <a:t>There is a tsunami of bad heading our way</a:t>
            </a:r>
            <a:endParaRPr lang="en-US" sz="4400" dirty="0">
              <a:latin typeface="+mj-lt"/>
            </a:endParaRPr>
          </a:p>
        </p:txBody>
      </p:sp>
    </p:spTree>
    <p:extLst>
      <p:ext uri="{BB962C8B-B14F-4D97-AF65-F5344CB8AC3E}">
        <p14:creationId xmlns:p14="http://schemas.microsoft.com/office/powerpoint/2010/main" val="56745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Logging</a:t>
            </a:r>
            <a:endParaRPr lang="en-US" dirty="0"/>
          </a:p>
        </p:txBody>
      </p:sp>
      <p:sp>
        <p:nvSpPr>
          <p:cNvPr id="3" name="Content Placeholder 2"/>
          <p:cNvSpPr>
            <a:spLocks noGrp="1"/>
          </p:cNvSpPr>
          <p:nvPr>
            <p:ph type="body" sz="quarter" idx="10"/>
          </p:nvPr>
        </p:nvSpPr>
        <p:spPr>
          <a:xfrm>
            <a:off x="269239" y="1192415"/>
            <a:ext cx="11653522" cy="4459491"/>
          </a:xfrm>
        </p:spPr>
        <p:txBody>
          <a:bodyPr/>
          <a:lstStyle/>
          <a:p>
            <a:endParaRPr lang="en-US" sz="1800" dirty="0" smtClean="0">
              <a:latin typeface="Consolas" panose="020B0609020204030204" pitchFamily="49" charset="0"/>
              <a:cs typeface="Consolas" panose="020B0609020204030204" pitchFamily="49" charset="0"/>
            </a:endParaRPr>
          </a:p>
          <a:p>
            <a:r>
              <a:rPr lang="en-US" sz="2000" dirty="0" smtClean="0">
                <a:solidFill>
                  <a:srgbClr val="FF0000"/>
                </a:solidFill>
                <a:latin typeface="Lucida Console" panose="020B0609040504020204" pitchFamily="49" charset="0"/>
              </a:rPr>
              <a:t>$</a:t>
            </a:r>
            <a:r>
              <a:rPr lang="en-US" sz="2000" dirty="0" err="1" smtClean="0">
                <a:solidFill>
                  <a:srgbClr val="FF0000"/>
                </a:solidFill>
                <a:latin typeface="Lucida Console" panose="020B0609040504020204" pitchFamily="49" charset="0"/>
              </a:rPr>
              <a:t>myid</a:t>
            </a:r>
            <a:r>
              <a:rPr lang="en-US" sz="2000" dirty="0" smtClean="0">
                <a:solidFill>
                  <a:srgbClr val="FF0000"/>
                </a:solidFill>
                <a:latin typeface="Lucida Console" panose="020B0609040504020204" pitchFamily="49" charset="0"/>
              </a:rPr>
              <a:t> </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ExecutionContext.host.Runspace.InstanceId</a:t>
            </a:r>
            <a:r>
              <a:rPr lang="en-US" sz="2000" dirty="0">
                <a:solidFill>
                  <a:srgbClr val="0000FF"/>
                </a:solidFill>
                <a:latin typeface="Lucida Console" panose="020B0609040504020204" pitchFamily="49" charset="0"/>
              </a:rPr>
              <a:t>    </a:t>
            </a:r>
            <a:br>
              <a:rPr lang="en-US" sz="2000" dirty="0">
                <a:solidFill>
                  <a:srgbClr val="0000FF"/>
                </a:solidFill>
                <a:latin typeface="Lucida Console" panose="020B0609040504020204" pitchFamily="49" charset="0"/>
              </a:rPr>
            </a:br>
            <a:endParaRPr lang="en-US" sz="2000" dirty="0">
              <a:solidFill>
                <a:srgbClr val="0000FF"/>
              </a:solidFill>
              <a:latin typeface="Lucida Console" panose="020B0609040504020204" pitchFamily="49" charset="0"/>
            </a:endParaRPr>
          </a:p>
          <a:p>
            <a:r>
              <a:rPr lang="en-US" sz="2000" dirty="0">
                <a:solidFill>
                  <a:srgbClr val="0000FF"/>
                </a:solidFill>
                <a:latin typeface="Lucida Console" panose="020B0609040504020204" pitchFamily="49" charset="0"/>
              </a:rPr>
              <a:t>Get-</a:t>
            </a:r>
            <a:r>
              <a:rPr lang="en-US" sz="2000" dirty="0" err="1">
                <a:solidFill>
                  <a:srgbClr val="0000FF"/>
                </a:solidFill>
                <a:latin typeface="Lucida Console" panose="020B0609040504020204" pitchFamily="49" charset="0"/>
              </a:rPr>
              <a:t>WinEvent</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LogName</a:t>
            </a:r>
            <a:r>
              <a:rPr lang="en-US" sz="2000" dirty="0">
                <a:solidFill>
                  <a:srgbClr val="0000FF"/>
                </a:solidFill>
                <a:latin typeface="Lucida Console" panose="020B0609040504020204" pitchFamily="49" charset="0"/>
              </a:rPr>
              <a:t> </a:t>
            </a:r>
            <a:r>
              <a:rPr lang="en-US" sz="2000" dirty="0">
                <a:solidFill>
                  <a:srgbClr val="FF0000"/>
                </a:solidFill>
                <a:latin typeface="Lucida Console" panose="020B0609040504020204" pitchFamily="49" charset="0"/>
              </a:rPr>
              <a:t>Microsoft-Windows-PowerShell/Operational</a:t>
            </a:r>
            <a:r>
              <a:rPr lang="en-US" sz="2000" dirty="0">
                <a:solidFill>
                  <a:srgbClr val="0000FF"/>
                </a:solidFill>
                <a:latin typeface="Lucida Console" panose="020B0609040504020204" pitchFamily="49" charset="0"/>
              </a:rPr>
              <a:t> | </a:t>
            </a:r>
            <a:br>
              <a:rPr lang="en-US" sz="2000" dirty="0">
                <a:solidFill>
                  <a:srgbClr val="0000FF"/>
                </a:solidFill>
                <a:latin typeface="Lucida Console" panose="020B0609040504020204" pitchFamily="49" charset="0"/>
              </a:rPr>
            </a:br>
            <a:r>
              <a:rPr lang="en-US" sz="2000" dirty="0" smtClean="0">
                <a:solidFill>
                  <a:srgbClr val="0000FF"/>
                </a:solidFill>
                <a:latin typeface="Lucida Console" panose="020B0609040504020204" pitchFamily="49" charset="0"/>
              </a:rPr>
              <a:t>   where </a:t>
            </a:r>
            <a:r>
              <a:rPr lang="en-US" sz="2000" dirty="0">
                <a:solidFill>
                  <a:srgbClr val="0000FF"/>
                </a:solidFill>
                <a:latin typeface="Lucida Console" panose="020B0609040504020204" pitchFamily="49" charset="0"/>
              </a:rPr>
              <a:t>{$_.</a:t>
            </a:r>
            <a:r>
              <a:rPr lang="en-US" sz="2000" dirty="0" err="1">
                <a:solidFill>
                  <a:srgbClr val="0000FF"/>
                </a:solidFill>
                <a:latin typeface="Lucida Console" panose="020B0609040504020204" pitchFamily="49" charset="0"/>
              </a:rPr>
              <a:t>properties.Value</a:t>
            </a:r>
            <a:r>
              <a:rPr lang="en-US" sz="2000" dirty="0">
                <a:solidFill>
                  <a:srgbClr val="0000FF"/>
                </a:solidFill>
                <a:latin typeface="Lucida Console" panose="020B0609040504020204" pitchFamily="49" charset="0"/>
              </a:rPr>
              <a:t> -match </a:t>
            </a:r>
            <a:r>
              <a:rPr lang="en-US" sz="2000" dirty="0">
                <a:solidFill>
                  <a:srgbClr val="FF0000"/>
                </a:solidFill>
                <a:latin typeface="Lucida Console" panose="020B0609040504020204" pitchFamily="49" charset="0"/>
              </a:rPr>
              <a:t>"</a:t>
            </a:r>
            <a:r>
              <a:rPr lang="en-US" sz="2000" dirty="0" err="1">
                <a:solidFill>
                  <a:srgbClr val="FF0000"/>
                </a:solidFill>
                <a:latin typeface="Lucida Console" panose="020B0609040504020204" pitchFamily="49" charset="0"/>
              </a:rPr>
              <a:t>Runspace</a:t>
            </a:r>
            <a:r>
              <a:rPr lang="en-US" sz="2000" dirty="0">
                <a:solidFill>
                  <a:srgbClr val="FF0000"/>
                </a:solidFill>
                <a:latin typeface="Lucida Console" panose="020B0609040504020204" pitchFamily="49" charset="0"/>
              </a:rPr>
              <a:t> ID = $</a:t>
            </a:r>
            <a:r>
              <a:rPr lang="en-US" sz="2000" dirty="0" err="1" smtClean="0">
                <a:solidFill>
                  <a:srgbClr val="FF0000"/>
                </a:solidFill>
                <a:latin typeface="Lucida Console" panose="020B0609040504020204" pitchFamily="49" charset="0"/>
              </a:rPr>
              <a:t>myid</a:t>
            </a:r>
            <a:r>
              <a:rPr lang="en-US" sz="2000" dirty="0">
                <a:solidFill>
                  <a:srgbClr val="FF0000"/>
                </a:solidFill>
                <a:latin typeface="Lucida Console" panose="020B0609040504020204" pitchFamily="49" charset="0"/>
              </a:rPr>
              <a:t>"</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a:t>
            </a:r>
          </a:p>
          <a:p>
            <a:r>
              <a:rPr lang="en-US" sz="2000" dirty="0" smtClean="0">
                <a:solidFill>
                  <a:srgbClr val="0000FF"/>
                </a:solidFill>
                <a:latin typeface="Lucida Console" panose="020B0609040504020204" pitchFamily="49" charset="0"/>
              </a:rPr>
              <a:t>   </a:t>
            </a:r>
            <a:r>
              <a:rPr lang="en-US" sz="2000" dirty="0" err="1" smtClean="0">
                <a:solidFill>
                  <a:srgbClr val="0000FF"/>
                </a:solidFill>
                <a:latin typeface="Lucida Console" panose="020B0609040504020204" pitchFamily="49" charset="0"/>
              </a:rPr>
              <a:t>foreach</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
            </a:r>
            <a:endParaRPr lang="en-US" sz="2000" dirty="0" smtClean="0">
              <a:solidFill>
                <a:srgbClr val="0000FF"/>
              </a:solidFill>
              <a:latin typeface="Lucida Console" panose="020B0609040504020204" pitchFamily="49" charset="0"/>
            </a:endParaRPr>
          </a:p>
          <a:p>
            <a:r>
              <a:rPr lang="en-US" sz="2000" dirty="0" smtClean="0">
                <a:solidFill>
                  <a:srgbClr val="0000FF"/>
                </a:solidFill>
                <a:latin typeface="Lucida Console" panose="020B0609040504020204" pitchFamily="49" charset="0"/>
              </a:rPr>
              <a:t>      New-Object </a:t>
            </a:r>
            <a:r>
              <a:rPr lang="en-US" sz="2000" dirty="0" err="1" smtClean="0">
                <a:solidFill>
                  <a:srgbClr val="0000FF"/>
                </a:solidFill>
                <a:latin typeface="Lucida Console" panose="020B0609040504020204" pitchFamily="49" charset="0"/>
              </a:rPr>
              <a:t>PSObject</a:t>
            </a:r>
            <a:r>
              <a:rPr lang="en-US" sz="2000" dirty="0" smtClean="0">
                <a:solidFill>
                  <a:srgbClr val="0000FF"/>
                </a:solidFill>
                <a:latin typeface="Lucida Console" panose="020B0609040504020204" pitchFamily="49" charset="0"/>
              </a:rPr>
              <a:t> –Property @{</a:t>
            </a:r>
            <a:br>
              <a:rPr lang="en-US" sz="2000" dirty="0" smtClean="0">
                <a:solidFill>
                  <a:srgbClr val="0000FF"/>
                </a:solidFill>
                <a:latin typeface="Lucida Console" panose="020B0609040504020204" pitchFamily="49" charset="0"/>
              </a:rPr>
            </a:br>
            <a:r>
              <a:rPr lang="en-US" sz="2000" dirty="0">
                <a:solidFill>
                  <a:srgbClr val="0000FF"/>
                </a:solidFill>
                <a:latin typeface="Lucida Console" panose="020B0609040504020204" pitchFamily="49" charset="0"/>
              </a:rPr>
              <a:t>	   Command = $_.Properties[2].Value  </a:t>
            </a:r>
          </a:p>
          <a:p>
            <a:r>
              <a:rPr lang="en-US" sz="2000" dirty="0" smtClean="0">
                <a:solidFill>
                  <a:srgbClr val="0000FF"/>
                </a:solidFill>
                <a:latin typeface="Lucida Console" panose="020B0609040504020204" pitchFamily="49" charset="0"/>
              </a:rPr>
              <a:t>	   Time      = $_.</a:t>
            </a:r>
            <a:r>
              <a:rPr lang="en-US" sz="2000" dirty="0" err="1" smtClean="0">
                <a:solidFill>
                  <a:srgbClr val="0000FF"/>
                </a:solidFill>
                <a:latin typeface="Lucida Console" panose="020B0609040504020204" pitchFamily="49" charset="0"/>
              </a:rPr>
              <a:t>TimeCreated</a:t>
            </a:r>
            <a:r>
              <a:rPr lang="en-US" sz="2000" dirty="0" smtClean="0">
                <a:solidFill>
                  <a:srgbClr val="0000FF"/>
                </a:solidFill>
                <a:latin typeface="Lucida Console" panose="020B0609040504020204" pitchFamily="49" charset="0"/>
              </a:rPr>
              <a:t> </a:t>
            </a:r>
            <a:br>
              <a:rPr lang="en-US" sz="2000" dirty="0" smtClean="0">
                <a:solidFill>
                  <a:srgbClr val="0000FF"/>
                </a:solidFill>
                <a:latin typeface="Lucida Console" panose="020B0609040504020204" pitchFamily="49" charset="0"/>
              </a:rPr>
            </a:br>
            <a:r>
              <a:rPr lang="en-US" sz="2000" dirty="0" smtClean="0">
                <a:solidFill>
                  <a:srgbClr val="0000FF"/>
                </a:solidFill>
                <a:latin typeface="Lucida Console" panose="020B0609040504020204" pitchFamily="49" charset="0"/>
              </a:rPr>
              <a:t>      }</a:t>
            </a:r>
          </a:p>
          <a:p>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endParaRPr lang="en-US" sz="2000"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p>
          <a:p>
            <a:endParaRPr lang="en-US" dirty="0"/>
          </a:p>
        </p:txBody>
      </p:sp>
    </p:spTree>
    <p:extLst>
      <p:ext uri="{BB962C8B-B14F-4D97-AF65-F5344CB8AC3E}">
        <p14:creationId xmlns:p14="http://schemas.microsoft.com/office/powerpoint/2010/main" val="15787272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Admins are an attack surface!</a:t>
            </a:r>
            <a:endParaRPr lang="en-US" dirty="0"/>
          </a:p>
        </p:txBody>
      </p:sp>
    </p:spTree>
    <p:extLst>
      <p:ext uri="{BB962C8B-B14F-4D97-AF65-F5344CB8AC3E}">
        <p14:creationId xmlns:p14="http://schemas.microsoft.com/office/powerpoint/2010/main" val="355838425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038652"/>
          </a:xfrm>
        </p:spPr>
        <p:txBody>
          <a:bodyPr/>
          <a:lstStyle/>
          <a:p>
            <a:r>
              <a:rPr lang="en-US" sz="3200" dirty="0" smtClean="0"/>
              <a:t>Reduce the number of people with administrator </a:t>
            </a:r>
            <a:r>
              <a:rPr lang="en-US" sz="3200" dirty="0" err="1" smtClean="0"/>
              <a:t>privs</a:t>
            </a:r>
            <a:endParaRPr lang="en-US" sz="3200" dirty="0" smtClean="0"/>
          </a:p>
          <a:p>
            <a:r>
              <a:rPr lang="en-US" sz="3200" dirty="0" smtClean="0"/>
              <a:t>Reduce the impact of admin </a:t>
            </a:r>
            <a:r>
              <a:rPr lang="en-US" sz="3200" dirty="0" err="1" smtClean="0"/>
              <a:t>privs</a:t>
            </a:r>
            <a:endParaRPr lang="en-US" sz="3200" dirty="0" smtClean="0"/>
          </a:p>
          <a:p>
            <a:r>
              <a:rPr lang="en-US" sz="3200" dirty="0" smtClean="0"/>
              <a:t>Reduce what can be done when using those admin </a:t>
            </a:r>
            <a:r>
              <a:rPr lang="en-US" sz="3200" dirty="0" err="1" smtClean="0"/>
              <a:t>privs</a:t>
            </a:r>
            <a:endParaRPr lang="en-US" sz="3200"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Incrementally reduce admin exposure</a:t>
            </a:r>
            <a:br>
              <a:rPr lang="en-US" dirty="0" smtClean="0"/>
            </a:br>
            <a:endParaRPr lang="en-US" dirty="0"/>
          </a:p>
        </p:txBody>
      </p:sp>
    </p:spTree>
    <p:extLst>
      <p:ext uri="{BB962C8B-B14F-4D97-AF65-F5344CB8AC3E}">
        <p14:creationId xmlns:p14="http://schemas.microsoft.com/office/powerpoint/2010/main" val="29464430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003899"/>
          </a:xfrm>
        </p:spPr>
        <p:txBody>
          <a:bodyPr/>
          <a:lstStyle/>
          <a:p>
            <a:r>
              <a:rPr lang="en-US" sz="3200" dirty="0" err="1" smtClean="0"/>
              <a:t>JeaToolkit</a:t>
            </a:r>
            <a:r>
              <a:rPr lang="en-US" sz="3200" dirty="0" smtClean="0"/>
              <a:t> </a:t>
            </a:r>
          </a:p>
          <a:p>
            <a:pPr lvl="1"/>
            <a:r>
              <a:rPr lang="en-US" sz="2000" dirty="0" smtClean="0"/>
              <a:t>Well defined set of commands to support a set of activities</a:t>
            </a:r>
          </a:p>
          <a:p>
            <a:r>
              <a:rPr lang="en-US" sz="3200" dirty="0" err="1" smtClean="0"/>
              <a:t>JeaEndPoint</a:t>
            </a:r>
            <a:endParaRPr lang="en-US" sz="3200" dirty="0" smtClean="0"/>
          </a:p>
          <a:p>
            <a:pPr lvl="1"/>
            <a:r>
              <a:rPr lang="en-US" sz="2000" dirty="0" smtClean="0"/>
              <a:t>Management connection point where authorized users are provided </a:t>
            </a:r>
            <a:r>
              <a:rPr lang="en-US" sz="2000" dirty="0" err="1" smtClean="0"/>
              <a:t>JeaToolkits</a:t>
            </a:r>
            <a:r>
              <a:rPr lang="en-US" sz="2000" dirty="0" smtClean="0"/>
              <a:t> which run as a </a:t>
            </a:r>
            <a:r>
              <a:rPr lang="en-US" sz="2000" dirty="0" err="1" smtClean="0"/>
              <a:t>JeaEndPointAccount</a:t>
            </a:r>
            <a:endParaRPr lang="en-US" sz="2000" dirty="0" smtClean="0"/>
          </a:p>
          <a:p>
            <a:r>
              <a:rPr lang="en-US" sz="3200" dirty="0" err="1" smtClean="0"/>
              <a:t>JeaEndPointAccount</a:t>
            </a:r>
            <a:endParaRPr lang="en-US" sz="3200" dirty="0" smtClean="0"/>
          </a:p>
          <a:p>
            <a:pPr lvl="1"/>
            <a:r>
              <a:rPr lang="en-US" sz="2000" dirty="0" smtClean="0"/>
              <a:t>Managed local account with Admin </a:t>
            </a:r>
            <a:r>
              <a:rPr lang="en-US" sz="2000" dirty="0" err="1" smtClean="0"/>
              <a:t>privs</a:t>
            </a:r>
            <a:endParaRPr lang="en-US" sz="2000" dirty="0" smtClean="0"/>
          </a:p>
        </p:txBody>
      </p:sp>
      <p:sp>
        <p:nvSpPr>
          <p:cNvPr id="2" name="Title 1"/>
          <p:cNvSpPr>
            <a:spLocks noGrp="1"/>
          </p:cNvSpPr>
          <p:nvPr>
            <p:ph type="title"/>
          </p:nvPr>
        </p:nvSpPr>
        <p:spPr/>
        <p:txBody>
          <a:bodyPr/>
          <a:lstStyle/>
          <a:p>
            <a:r>
              <a:rPr lang="en-US" sz="5400" dirty="0"/>
              <a:t>Simple concepts</a:t>
            </a:r>
          </a:p>
        </p:txBody>
      </p:sp>
    </p:spTree>
    <p:extLst>
      <p:ext uri="{BB962C8B-B14F-4D97-AF65-F5344CB8AC3E}">
        <p14:creationId xmlns:p14="http://schemas.microsoft.com/office/powerpoint/2010/main" val="294311336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5575300" cy="6858000"/>
          </a:xfrm>
        </p:spPr>
      </p:pic>
      <p:sp>
        <p:nvSpPr>
          <p:cNvPr id="7" name="TextBox 6"/>
          <p:cNvSpPr txBox="1"/>
          <p:nvPr/>
        </p:nvSpPr>
        <p:spPr>
          <a:xfrm>
            <a:off x="6101923" y="1091184"/>
            <a:ext cx="2274854" cy="523220"/>
          </a:xfrm>
          <a:prstGeom prst="rect">
            <a:avLst/>
          </a:prstGeom>
          <a:noFill/>
        </p:spPr>
        <p:txBody>
          <a:bodyPr wrap="none" rtlCol="0">
            <a:spAutoFit/>
          </a:bodyPr>
          <a:lstStyle/>
          <a:p>
            <a:r>
              <a:rPr lang="en-US" sz="2800" dirty="0" err="1" smtClean="0"/>
              <a:t>BlackHat</a:t>
            </a:r>
            <a:r>
              <a:rPr lang="en-US" sz="2800" dirty="0" smtClean="0"/>
              <a:t> 2010</a:t>
            </a:r>
          </a:p>
        </p:txBody>
      </p:sp>
      <p:sp>
        <p:nvSpPr>
          <p:cNvPr id="2" name="TextBox 1"/>
          <p:cNvSpPr txBox="1"/>
          <p:nvPr/>
        </p:nvSpPr>
        <p:spPr>
          <a:xfrm>
            <a:off x="6101923" y="2208810"/>
            <a:ext cx="5936433" cy="1815882"/>
          </a:xfrm>
          <a:prstGeom prst="rect">
            <a:avLst/>
          </a:prstGeom>
          <a:noFill/>
        </p:spPr>
        <p:txBody>
          <a:bodyPr wrap="square" rtlCol="0">
            <a:spAutoFit/>
          </a:bodyPr>
          <a:lstStyle/>
          <a:p>
            <a:r>
              <a:rPr lang="en-US" sz="2800" dirty="0" smtClean="0"/>
              <a:t>Q: What do we do about all </a:t>
            </a:r>
          </a:p>
          <a:p>
            <a:r>
              <a:rPr lang="en-US" sz="2800" dirty="0"/>
              <a:t> </a:t>
            </a:r>
            <a:r>
              <a:rPr lang="en-US" sz="2800" dirty="0" smtClean="0"/>
              <a:t>    these attacks?</a:t>
            </a:r>
          </a:p>
          <a:p>
            <a:endParaRPr lang="en-US" sz="2800" dirty="0" smtClean="0"/>
          </a:p>
          <a:p>
            <a:r>
              <a:rPr lang="en-US" sz="2800" dirty="0" smtClean="0"/>
              <a:t>A: “Man up and defend yourselves!”</a:t>
            </a:r>
            <a:endParaRPr lang="en-US" sz="2800" dirty="0"/>
          </a:p>
        </p:txBody>
      </p:sp>
    </p:spTree>
    <p:extLst>
      <p:ext uri="{BB962C8B-B14F-4D97-AF65-F5344CB8AC3E}">
        <p14:creationId xmlns:p14="http://schemas.microsoft.com/office/powerpoint/2010/main" val="195338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338" y="66743"/>
            <a:ext cx="6484231" cy="6484231"/>
          </a:xfrm>
          <a:prstGeom prst="rect">
            <a:avLst/>
          </a:prstGeom>
        </p:spPr>
      </p:pic>
      <p:pic>
        <p:nvPicPr>
          <p:cNvPr id="6"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2676" y="2067881"/>
            <a:ext cx="2259380" cy="2722238"/>
          </a:xfrm>
          <a:prstGeom prst="rect">
            <a:avLst/>
          </a:prstGeom>
          <a:solidFill>
            <a:srgbClr val="FF0000"/>
          </a:solidFill>
          <a:ln w="76200">
            <a:solidFill>
              <a:srgbClr val="FF0000"/>
            </a:solidFill>
          </a:ln>
          <a:extLst/>
        </p:spPr>
      </p:pic>
      <p:sp>
        <p:nvSpPr>
          <p:cNvPr id="8" name="TextBox 7"/>
          <p:cNvSpPr txBox="1"/>
          <p:nvPr/>
        </p:nvSpPr>
        <p:spPr>
          <a:xfrm>
            <a:off x="455281" y="3208020"/>
            <a:ext cx="5100355" cy="923330"/>
          </a:xfrm>
          <a:prstGeom prst="rect">
            <a:avLst/>
          </a:prstGeom>
          <a:noFill/>
        </p:spPr>
        <p:txBody>
          <a:bodyPr wrap="square" rtlCol="0">
            <a:spAutoFit/>
          </a:bodyPr>
          <a:lstStyle/>
          <a:p>
            <a:r>
              <a:rPr lang="en-US" b="1" dirty="0" err="1" smtClean="0"/>
              <a:t>Jea</a:t>
            </a:r>
            <a:r>
              <a:rPr lang="en-US" b="1" dirty="0" smtClean="0"/>
              <a:t> – Just Enough Admin</a:t>
            </a:r>
            <a:br>
              <a:rPr lang="en-US" b="1" dirty="0" smtClean="0"/>
            </a:br>
            <a:r>
              <a:rPr lang="en-US" b="1" dirty="0"/>
              <a:t>PowerShell role-based administration </a:t>
            </a:r>
            <a:r>
              <a:rPr lang="en-US" b="1" dirty="0" smtClean="0"/>
              <a:t>to </a:t>
            </a:r>
            <a:r>
              <a:rPr lang="en-US" b="1" dirty="0"/>
              <a:t>secure a post-Snowden world</a:t>
            </a:r>
          </a:p>
        </p:txBody>
      </p:sp>
    </p:spTree>
    <p:extLst>
      <p:ext uri="{BB962C8B-B14F-4D97-AF65-F5344CB8AC3E}">
        <p14:creationId xmlns:p14="http://schemas.microsoft.com/office/powerpoint/2010/main" val="1657985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5650317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5575300" cy="6858000"/>
          </a:xfrm>
        </p:spPr>
      </p:pic>
      <p:sp>
        <p:nvSpPr>
          <p:cNvPr id="7" name="TextBox 6"/>
          <p:cNvSpPr txBox="1"/>
          <p:nvPr/>
        </p:nvSpPr>
        <p:spPr>
          <a:xfrm>
            <a:off x="6961458" y="1091184"/>
            <a:ext cx="4824462" cy="2246769"/>
          </a:xfrm>
          <a:prstGeom prst="rect">
            <a:avLst/>
          </a:prstGeom>
          <a:noFill/>
        </p:spPr>
        <p:txBody>
          <a:bodyPr wrap="none" rtlCol="0">
            <a:spAutoFit/>
          </a:bodyPr>
          <a:lstStyle/>
          <a:p>
            <a:r>
              <a:rPr lang="en-US" sz="2800" dirty="0" smtClean="0"/>
              <a:t>Michael Hayden</a:t>
            </a:r>
          </a:p>
          <a:p>
            <a:r>
              <a:rPr lang="en-US" sz="2800" dirty="0" smtClean="0"/>
              <a:t>Four star general</a:t>
            </a:r>
          </a:p>
          <a:p>
            <a:r>
              <a:rPr lang="en-US" sz="2800" dirty="0" smtClean="0"/>
              <a:t>Director of the NSA</a:t>
            </a:r>
          </a:p>
          <a:p>
            <a:r>
              <a:rPr lang="en-US" sz="2800" dirty="0" smtClean="0"/>
              <a:t>Director of the CIA</a:t>
            </a:r>
          </a:p>
          <a:p>
            <a:r>
              <a:rPr lang="en-US" sz="2800" dirty="0" smtClean="0"/>
              <a:t>Director of National Intelligence</a:t>
            </a:r>
          </a:p>
        </p:txBody>
      </p:sp>
    </p:spTree>
    <p:extLst>
      <p:ext uri="{BB962C8B-B14F-4D97-AF65-F5344CB8AC3E}">
        <p14:creationId xmlns:p14="http://schemas.microsoft.com/office/powerpoint/2010/main" val="2059604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6/60/Edward_Snowde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336" y="0"/>
            <a:ext cx="569194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68177" y="1335024"/>
            <a:ext cx="2709844" cy="1384995"/>
          </a:xfrm>
          <a:prstGeom prst="rect">
            <a:avLst/>
          </a:prstGeom>
          <a:noFill/>
        </p:spPr>
        <p:txBody>
          <a:bodyPr wrap="none" rtlCol="0">
            <a:spAutoFit/>
          </a:bodyPr>
          <a:lstStyle/>
          <a:p>
            <a:r>
              <a:rPr lang="en-US" sz="2800" dirty="0" smtClean="0"/>
              <a:t>Edward Snowden</a:t>
            </a:r>
          </a:p>
          <a:p>
            <a:r>
              <a:rPr lang="en-US" sz="2800" dirty="0" smtClean="0"/>
              <a:t>Age 30 </a:t>
            </a:r>
          </a:p>
          <a:p>
            <a:r>
              <a:rPr lang="en-US" sz="2800" dirty="0" smtClean="0"/>
              <a:t>College dropout</a:t>
            </a:r>
            <a:endParaRPr lang="en-US" sz="2800" dirty="0"/>
          </a:p>
        </p:txBody>
      </p:sp>
    </p:spTree>
    <p:extLst>
      <p:ext uri="{BB962C8B-B14F-4D97-AF65-F5344CB8AC3E}">
        <p14:creationId xmlns:p14="http://schemas.microsoft.com/office/powerpoint/2010/main" val="1406767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upload.wikimedia.org/wikipedia/commons/6/60/Edward_Snowde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574" y="2696586"/>
            <a:ext cx="3451173" cy="4158184"/>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 y="2603150"/>
            <a:ext cx="3468491" cy="4266481"/>
          </a:xfrm>
          <a:prstGeom prst="rect">
            <a:avLst/>
          </a:prstGeom>
        </p:spPr>
      </p:pic>
      <p:sp>
        <p:nvSpPr>
          <p:cNvPr id="6" name="Down Arrow 5"/>
          <p:cNvSpPr/>
          <p:nvPr/>
        </p:nvSpPr>
        <p:spPr>
          <a:xfrm rot="16200000">
            <a:off x="5704782" y="1301817"/>
            <a:ext cx="765117" cy="5272335"/>
          </a:xfrm>
          <a:prstGeom prst="downArrow">
            <a:avLst>
              <a:gd name="adj1" fmla="val 50000"/>
              <a:gd name="adj2" fmla="val 9340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3458792" y="3078480"/>
            <a:ext cx="5272336" cy="523220"/>
          </a:xfrm>
          <a:prstGeom prst="rect">
            <a:avLst/>
          </a:prstGeom>
          <a:noFill/>
        </p:spPr>
        <p:txBody>
          <a:bodyPr wrap="square" rtlCol="0">
            <a:spAutoFit/>
          </a:bodyPr>
          <a:lstStyle/>
          <a:p>
            <a:pPr algn="ctr"/>
            <a:r>
              <a:rPr lang="en-US" sz="2800" dirty="0" smtClean="0"/>
              <a:t>You’re an Admin</a:t>
            </a:r>
            <a:endParaRPr lang="en-US" sz="2800" dirty="0"/>
          </a:p>
        </p:txBody>
      </p:sp>
      <p:sp>
        <p:nvSpPr>
          <p:cNvPr id="8" name="Down Arrow 7"/>
          <p:cNvSpPr/>
          <p:nvPr/>
        </p:nvSpPr>
        <p:spPr>
          <a:xfrm rot="5400000">
            <a:off x="5712402" y="3404937"/>
            <a:ext cx="765117" cy="5272335"/>
          </a:xfrm>
          <a:prstGeom prst="downArrow">
            <a:avLst>
              <a:gd name="adj1" fmla="val 50000"/>
              <a:gd name="adj2" fmla="val 934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TextBox 8"/>
          <p:cNvSpPr txBox="1"/>
          <p:nvPr/>
        </p:nvSpPr>
        <p:spPr>
          <a:xfrm>
            <a:off x="3458793" y="5303520"/>
            <a:ext cx="5257096" cy="523220"/>
          </a:xfrm>
          <a:prstGeom prst="rect">
            <a:avLst/>
          </a:prstGeom>
          <a:noFill/>
        </p:spPr>
        <p:txBody>
          <a:bodyPr wrap="square" rtlCol="0">
            <a:spAutoFit/>
          </a:bodyPr>
          <a:lstStyle/>
          <a:p>
            <a:pPr algn="ctr"/>
            <a:r>
              <a:rPr lang="en-US" sz="2800" dirty="0" smtClean="0"/>
              <a:t>PWNED!!!</a:t>
            </a:r>
            <a:endParaRPr lang="en-US" sz="2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52" y="79114"/>
            <a:ext cx="3575782" cy="2617472"/>
          </a:xfrm>
          <a:prstGeom prst="rect">
            <a:avLst/>
          </a:prstGeom>
        </p:spPr>
      </p:pic>
      <p:sp>
        <p:nvSpPr>
          <p:cNvPr id="4" name="TextBox 3"/>
          <p:cNvSpPr txBox="1"/>
          <p:nvPr/>
        </p:nvSpPr>
        <p:spPr>
          <a:xfrm>
            <a:off x="2614411" y="984742"/>
            <a:ext cx="5634410" cy="461665"/>
          </a:xfrm>
          <a:prstGeom prst="rect">
            <a:avLst/>
          </a:prstGeom>
          <a:noFill/>
        </p:spPr>
        <p:txBody>
          <a:bodyPr wrap="square" rtlCol="0">
            <a:spAutoFit/>
          </a:bodyPr>
          <a:lstStyle/>
          <a:p>
            <a:r>
              <a:rPr lang="en-US" sz="2400" b="1" u="sng" dirty="0" smtClean="0"/>
              <a:t>Admins have the keys to the kingdom</a:t>
            </a:r>
            <a:endParaRPr lang="en-US" sz="2400" b="1" u="sng" dirty="0"/>
          </a:p>
        </p:txBody>
      </p:sp>
    </p:spTree>
    <p:extLst>
      <p:ext uri="{BB962C8B-B14F-4D97-AF65-F5344CB8AC3E}">
        <p14:creationId xmlns:p14="http://schemas.microsoft.com/office/powerpoint/2010/main" val="660280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anim calcmode="lin" valueType="num">
                                      <p:cBhvr>
                                        <p:cTn id="20" dur="2000" fill="hold"/>
                                        <p:tgtEl>
                                          <p:spTgt spid="10"/>
                                        </p:tgtEl>
                                        <p:attrNameLst>
                                          <p:attrName>ppt_w</p:attrName>
                                        </p:attrNameLst>
                                      </p:cBhvr>
                                      <p:tavLst>
                                        <p:tav tm="0" fmla="#ppt_w*sin(2.5*pi*$)">
                                          <p:val>
                                            <p:fltVal val="0"/>
                                          </p:val>
                                        </p:tav>
                                        <p:tav tm="100000">
                                          <p:val>
                                            <p:fltVal val="1"/>
                                          </p:val>
                                        </p:tav>
                                      </p:tavLst>
                                    </p:anim>
                                    <p:anim calcmode="lin" valueType="num">
                                      <p:cBhvr>
                                        <p:cTn id="21"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838200" y="2429501"/>
            <a:ext cx="10515600" cy="2843855"/>
          </a:xfrm>
        </p:spPr>
        <p:txBody>
          <a:bodyPr/>
          <a:lstStyle/>
          <a:p>
            <a:pPr marL="0" indent="0">
              <a:buNone/>
            </a:pPr>
            <a:r>
              <a:rPr lang="en-US" sz="3200" dirty="0" smtClean="0"/>
              <a:t>‘Yet the document makes clear that the admins are not suspected of any criminal activity – they are targeted only because they control access to networks the agency wants to infiltrate. </a:t>
            </a:r>
            <a:r>
              <a:rPr lang="en-US" sz="3200" b="1" dirty="0" smtClean="0">
                <a:solidFill>
                  <a:srgbClr val="FF0000"/>
                </a:solidFill>
              </a:rPr>
              <a:t>“Who better to target than the person that already has the ‘keys to the kingdom’?” </a:t>
            </a:r>
            <a:r>
              <a:rPr lang="en-US" sz="3200" dirty="0" smtClean="0"/>
              <a:t>one of the posts says.’</a:t>
            </a:r>
            <a:endParaRPr lang="en-US" sz="3200" dirty="0"/>
          </a:p>
        </p:txBody>
      </p:sp>
      <p:sp>
        <p:nvSpPr>
          <p:cNvPr id="6" name="Title 5"/>
          <p:cNvSpPr>
            <a:spLocks noGrp="1"/>
          </p:cNvSpPr>
          <p:nvPr>
            <p:ph type="title"/>
          </p:nvPr>
        </p:nvSpPr>
        <p:spPr>
          <a:xfrm>
            <a:off x="838200" y="479703"/>
            <a:ext cx="10515600" cy="1210985"/>
          </a:xfrm>
        </p:spPr>
        <p:txBody>
          <a:bodyPr>
            <a:noAutofit/>
          </a:bodyPr>
          <a:lstStyle/>
          <a:p>
            <a:r>
              <a:rPr lang="en-US" sz="4400" dirty="0" smtClean="0">
                <a:hlinkClick r:id="rId2"/>
              </a:rPr>
              <a:t>Hunting and Hacking System Administrators</a:t>
            </a:r>
            <a:r>
              <a:rPr lang="en-US" sz="4400" dirty="0" smtClean="0"/>
              <a:t/>
            </a:r>
            <a:br>
              <a:rPr lang="en-US" sz="4400" dirty="0" smtClean="0"/>
            </a:br>
            <a:endParaRPr lang="en-US" sz="4400" dirty="0"/>
          </a:p>
        </p:txBody>
      </p:sp>
      <p:sp>
        <p:nvSpPr>
          <p:cNvPr id="5" name="TextBox 4"/>
          <p:cNvSpPr txBox="1"/>
          <p:nvPr/>
        </p:nvSpPr>
        <p:spPr>
          <a:xfrm>
            <a:off x="1835474" y="314366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68873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Admins are an attack surface!</a:t>
            </a:r>
            <a:endParaRPr lang="en-US" sz="6600" dirty="0"/>
          </a:p>
        </p:txBody>
      </p:sp>
    </p:spTree>
    <p:extLst>
      <p:ext uri="{BB962C8B-B14F-4D97-AF65-F5344CB8AC3E}">
        <p14:creationId xmlns:p14="http://schemas.microsoft.com/office/powerpoint/2010/main" val="8282638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11653523" cy="2487412"/>
          </a:xfrm>
        </p:spPr>
        <p:txBody>
          <a:bodyPr/>
          <a:lstStyle/>
          <a:p>
            <a:r>
              <a:rPr lang="en-US" sz="3600" dirty="0" smtClean="0"/>
              <a:t>Of course, we need admins</a:t>
            </a:r>
          </a:p>
          <a:p>
            <a:r>
              <a:rPr lang="en-US" sz="3600" dirty="0" smtClean="0"/>
              <a:t>But </a:t>
            </a:r>
          </a:p>
          <a:p>
            <a:pPr lvl="1"/>
            <a:r>
              <a:rPr lang="en-US" dirty="0" smtClean="0"/>
              <a:t>People make mistakes</a:t>
            </a:r>
          </a:p>
          <a:p>
            <a:pPr lvl="1"/>
            <a:r>
              <a:rPr lang="en-US" dirty="0" smtClean="0"/>
              <a:t>Are sometimes bad actors</a:t>
            </a:r>
          </a:p>
          <a:p>
            <a:pPr lvl="1"/>
            <a:r>
              <a:rPr lang="en-US" dirty="0" smtClean="0"/>
              <a:t>Are always part of your attack surface</a:t>
            </a:r>
          </a:p>
        </p:txBody>
      </p:sp>
      <p:sp>
        <p:nvSpPr>
          <p:cNvPr id="4" name="Title 3"/>
          <p:cNvSpPr>
            <a:spLocks noGrp="1"/>
          </p:cNvSpPr>
          <p:nvPr>
            <p:ph type="title"/>
          </p:nvPr>
        </p:nvSpPr>
        <p:spPr/>
        <p:txBody>
          <a:bodyPr/>
          <a:lstStyle/>
          <a:p>
            <a:r>
              <a:rPr lang="en-US" smtClean="0"/>
              <a:t>Admins</a:t>
            </a:r>
            <a:endParaRPr lang="en-US" dirty="0"/>
          </a:p>
        </p:txBody>
      </p:sp>
    </p:spTree>
    <p:extLst>
      <p:ext uri="{BB962C8B-B14F-4D97-AF65-F5344CB8AC3E}">
        <p14:creationId xmlns:p14="http://schemas.microsoft.com/office/powerpoint/2010/main" val="1391676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id="{38A3E61C-1CD7-48F3-8278-CE600217814B}" vid="{75BF5FEE-3B6E-4A8B-992D-26FBB2CFAA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A8467678664B54DA3D4BDB8670CBEDF" ma:contentTypeVersion="2" ma:contentTypeDescription="Crear nuevo documento." ma:contentTypeScope="" ma:versionID="99b7ad9c59aadf7109222ff68eeacfe1">
  <xsd:schema xmlns:xsd="http://www.w3.org/2001/XMLSchema" xmlns:xs="http://www.w3.org/2001/XMLSchema" xmlns:p="http://schemas.microsoft.com/office/2006/metadata/properties" xmlns:ns2="fdc8d356-c7cc-424f-9d61-3864e8cd5c51" xmlns:ns3="7b561e6e-8a6a-4484-a2aa-f2de8dda7171" targetNamespace="http://schemas.microsoft.com/office/2006/metadata/properties" ma:root="true" ma:fieldsID="b60e38e9c034194f3bf325e5d16746c5" ns2:_="" ns3:_="">
    <xsd:import namespace="fdc8d356-c7cc-424f-9d61-3864e8cd5c51"/>
    <xsd:import namespace="7b561e6e-8a6a-4484-a2aa-f2de8dda7171"/>
    <xsd:element name="properties">
      <xsd:complexType>
        <xsd:sequence>
          <xsd:element name="documentManagement">
            <xsd:complexType>
              <xsd:all>
                <xsd:element ref="ns2: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8d356-c7cc-424f-9d61-3864e8cd5c51"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561e6e-8a6a-4484-a2aa-f2de8dda7171" elementFormDefault="qualified">
    <xsd:import namespace="http://schemas.microsoft.com/office/2006/documentManagement/types"/>
    <xsd:import namespace="http://schemas.microsoft.com/office/infopath/2007/PartnerControls"/>
    <xsd:element name="SharedWithDetails" ma:index="9"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B2529F-410C-4C06-9420-7ED652AE961E}"/>
</file>

<file path=customXml/itemProps2.xml><?xml version="1.0" encoding="utf-8"?>
<ds:datastoreItem xmlns:ds="http://schemas.openxmlformats.org/officeDocument/2006/customXml" ds:itemID="{6F75F702-BFBD-4C93-8835-2F70B113EF89}"/>
</file>

<file path=customXml/itemProps3.xml><?xml version="1.0" encoding="utf-8"?>
<ds:datastoreItem xmlns:ds="http://schemas.openxmlformats.org/officeDocument/2006/customXml" ds:itemID="{35954BB9-53B0-4B12-9403-003F0AD6A591}"/>
</file>

<file path=docProps/app.xml><?xml version="1.0" encoding="utf-8"?>
<Properties xmlns="http://schemas.openxmlformats.org/officeDocument/2006/extended-properties" xmlns:vt="http://schemas.openxmlformats.org/officeDocument/2006/docPropsVTypes">
  <Template>TENA14Speaker_PPT_Template</Template>
  <TotalTime>22794</TotalTime>
  <Words>928</Words>
  <Application>Microsoft Office PowerPoint</Application>
  <PresentationFormat>Widescreen</PresentationFormat>
  <Paragraphs>204</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Lucida Console</vt:lpstr>
      <vt:lpstr>Segoe UI</vt:lpstr>
      <vt:lpstr>Segoe UI Light</vt:lpstr>
      <vt:lpstr>Wingdings</vt:lpstr>
      <vt:lpstr>TechEd 2014 Dk Blue</vt:lpstr>
      <vt:lpstr>PowerPoint Presentation</vt:lpstr>
      <vt:lpstr>Just Enough Admin</vt:lpstr>
      <vt:lpstr>In case you aren’t up on current events</vt:lpstr>
      <vt:lpstr>PowerPoint Presentation</vt:lpstr>
      <vt:lpstr>PowerPoint Presentation</vt:lpstr>
      <vt:lpstr>PowerPoint Presentation</vt:lpstr>
      <vt:lpstr>Hunting and Hacking System Administrators </vt:lpstr>
      <vt:lpstr>Admins are an attack surface!</vt:lpstr>
      <vt:lpstr>Admins</vt:lpstr>
      <vt:lpstr>JEA is about reducing the risk of admins </vt:lpstr>
      <vt:lpstr>Wouldn’t it be great if?</vt:lpstr>
      <vt:lpstr>PowerPoint Presentation</vt:lpstr>
      <vt:lpstr>Approach</vt:lpstr>
      <vt:lpstr>JEA: Just Enough Admin</vt:lpstr>
      <vt:lpstr>PowerPoint Presentation</vt:lpstr>
      <vt:lpstr>Desired State Configuration</vt:lpstr>
      <vt:lpstr>Fine Grain Proxy Control </vt:lpstr>
      <vt:lpstr>JeaToolkit Authoring</vt:lpstr>
      <vt:lpstr>DEMO: JEA</vt:lpstr>
      <vt:lpstr>Under the Covers</vt:lpstr>
      <vt:lpstr>Why PowerShell?</vt:lpstr>
      <vt:lpstr>Creating a Proxy Command</vt:lpstr>
      <vt:lpstr>Constrained PowerShell Configurations</vt:lpstr>
      <vt:lpstr>Creating a Constrained RunAs PowerShell Configuration</vt:lpstr>
      <vt:lpstr>Startup scripts can do anything</vt:lpstr>
      <vt:lpstr>Set the LanguageMode</vt:lpstr>
      <vt:lpstr>Control what can get loaded and seen</vt:lpstr>
      <vt:lpstr>Set up Logging</vt:lpstr>
      <vt:lpstr>Anything else</vt:lpstr>
      <vt:lpstr>More On Logging</vt:lpstr>
      <vt:lpstr>Admins are an attack surface!</vt:lpstr>
      <vt:lpstr>Incrementally reduce admin exposure </vt:lpstr>
      <vt:lpstr>Simple concepts</vt:lpstr>
      <vt:lpstr>PowerPoint Presentation</vt:lpstr>
      <vt:lpstr>PowerPoint Presentation</vt:lpstr>
      <vt:lpstr>Questions/Comments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In Time/Just Enough Admin Toolkit</dc:title>
  <dc:creator>Jeffrey Snover</dc:creator>
  <cp:lastModifiedBy>Keith Bankston</cp:lastModifiedBy>
  <cp:revision>154</cp:revision>
  <dcterms:created xsi:type="dcterms:W3CDTF">2014-03-03T16:45:39Z</dcterms:created>
  <dcterms:modified xsi:type="dcterms:W3CDTF">2014-06-04T23:02:05Z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0x0101001A8467678664B54DA3D4BDB8670CBEDF</vt:lpwstr>
  </property>
</Properties>
</file>