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76" r:id="rId4"/>
    <p:sldId id="277" r:id="rId5"/>
    <p:sldId id="257" r:id="rId6"/>
    <p:sldId id="266" r:id="rId7"/>
    <p:sldId id="269" r:id="rId8"/>
    <p:sldId id="262" r:id="rId9"/>
    <p:sldId id="270" r:id="rId10"/>
    <p:sldId id="264" r:id="rId11"/>
    <p:sldId id="271" r:id="rId12"/>
    <p:sldId id="272" r:id="rId13"/>
    <p:sldId id="265" r:id="rId14"/>
    <p:sldId id="273" r:id="rId15"/>
    <p:sldId id="274" r:id="rId16"/>
    <p:sldId id="267" r:id="rId17"/>
    <p:sldId id="268" r:id="rId18"/>
    <p:sldId id="275"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9" autoAdjust="0"/>
  </p:normalViewPr>
  <p:slideViewPr>
    <p:cSldViewPr snapToGrid="0">
      <p:cViewPr varScale="1">
        <p:scale>
          <a:sx n="64" d="100"/>
          <a:sy n="64" d="100"/>
        </p:scale>
        <p:origin x="1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1/17/2018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arteas/Teaching-DataStructures/tree/2018-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To receive full credit on a homework, you must submit your work by the stated deadline.  Work may be turned in late for reduced credit.  </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FA97-5CFA-41FE-9F30-A37B8731A2DB}"/>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3BFC73B8-66A0-4B16-91BD-8D5135B10265}"/>
              </a:ext>
            </a:extLst>
          </p:cNvPr>
          <p:cNvSpPr>
            <a:spLocks noGrp="1"/>
          </p:cNvSpPr>
          <p:nvPr>
            <p:ph idx="1"/>
          </p:nvPr>
        </p:nvSpPr>
        <p:spPr/>
        <p:txBody>
          <a:bodyPr/>
          <a:lstStyle/>
          <a:p>
            <a:r>
              <a:rPr lang="en-US" dirty="0"/>
              <a:t>A final, team-based project takes the place of a more traditional final exam in this course.  </a:t>
            </a:r>
          </a:p>
          <a:p>
            <a:r>
              <a:rPr lang="en-US" dirty="0"/>
              <a:t>Mid-way through the semester, you will submit a proposal for your final project.</a:t>
            </a:r>
          </a:p>
          <a:p>
            <a:pPr marL="0" indent="0">
              <a:buNone/>
            </a:pPr>
            <a:endParaRPr lang="en-US" dirty="0"/>
          </a:p>
        </p:txBody>
      </p:sp>
    </p:spTree>
    <p:extLst>
      <p:ext uri="{BB962C8B-B14F-4D97-AF65-F5344CB8AC3E}">
        <p14:creationId xmlns:p14="http://schemas.microsoft.com/office/powerpoint/2010/main" val="24739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5483-B267-4291-9228-3AF1A3DD146F}"/>
              </a:ext>
            </a:extLst>
          </p:cNvPr>
          <p:cNvSpPr>
            <a:spLocks noGrp="1"/>
          </p:cNvSpPr>
          <p:nvPr>
            <p:ph type="title"/>
          </p:nvPr>
        </p:nvSpPr>
        <p:spPr/>
        <p:txBody>
          <a:bodyPr/>
          <a:lstStyle/>
          <a:p>
            <a:r>
              <a:rPr lang="en-US" dirty="0"/>
              <a:t>Whiteboard Interviews</a:t>
            </a:r>
          </a:p>
        </p:txBody>
      </p:sp>
      <p:sp>
        <p:nvSpPr>
          <p:cNvPr id="3" name="Content Placeholder 2">
            <a:extLst>
              <a:ext uri="{FF2B5EF4-FFF2-40B4-BE49-F238E27FC236}">
                <a16:creationId xmlns:a16="http://schemas.microsoft.com/office/drawing/2014/main" id="{69F32BCB-165E-4CB8-8CA8-6B2012C93843}"/>
              </a:ext>
            </a:extLst>
          </p:cNvPr>
          <p:cNvSpPr>
            <a:spLocks noGrp="1"/>
          </p:cNvSpPr>
          <p:nvPr>
            <p:ph idx="1"/>
          </p:nvPr>
        </p:nvSpPr>
        <p:spPr/>
        <p:txBody>
          <a:bodyPr/>
          <a:lstStyle/>
          <a:p>
            <a:r>
              <a:rPr lang="en-US" dirty="0"/>
              <a:t>Each student will undergo a whiteboard interview in front of the class.  </a:t>
            </a:r>
          </a:p>
          <a:p>
            <a:r>
              <a:rPr lang="en-US" dirty="0"/>
              <a:t>To prepare, I recommend reading “Cracking the Coding Interview”</a:t>
            </a:r>
          </a:p>
          <a:p>
            <a:r>
              <a:rPr lang="en-US" dirty="0"/>
              <a:t>Dates will be assigned on Monday.  </a:t>
            </a:r>
          </a:p>
        </p:txBody>
      </p:sp>
    </p:spTree>
    <p:extLst>
      <p:ext uri="{BB962C8B-B14F-4D97-AF65-F5344CB8AC3E}">
        <p14:creationId xmlns:p14="http://schemas.microsoft.com/office/powerpoint/2010/main" val="7277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D01-4082-45C6-8518-04D1ED5FA625}"/>
              </a:ext>
            </a:extLst>
          </p:cNvPr>
          <p:cNvSpPr>
            <a:spLocks noGrp="1"/>
          </p:cNvSpPr>
          <p:nvPr>
            <p:ph type="title"/>
          </p:nvPr>
        </p:nvSpPr>
        <p:spPr/>
        <p:txBody>
          <a:bodyPr/>
          <a:lstStyle/>
          <a:p>
            <a:r>
              <a:rPr lang="en-US" dirty="0"/>
              <a:t>Structuring this class</a:t>
            </a:r>
          </a:p>
        </p:txBody>
      </p:sp>
      <p:sp>
        <p:nvSpPr>
          <p:cNvPr id="3" name="Content Placeholder 2">
            <a:extLst>
              <a:ext uri="{FF2B5EF4-FFF2-40B4-BE49-F238E27FC236}">
                <a16:creationId xmlns:a16="http://schemas.microsoft.com/office/drawing/2014/main" id="{8158C1ED-DA77-4B51-BB01-1685386CA3B3}"/>
              </a:ext>
            </a:extLst>
          </p:cNvPr>
          <p:cNvSpPr>
            <a:spLocks noGrp="1"/>
          </p:cNvSpPr>
          <p:nvPr>
            <p:ph idx="1"/>
          </p:nvPr>
        </p:nvSpPr>
        <p:spPr/>
        <p:txBody>
          <a:bodyPr>
            <a:normAutofit lnSpcReduction="10000"/>
          </a:bodyPr>
          <a:lstStyle/>
          <a:p>
            <a:r>
              <a:rPr lang="en-US" dirty="0"/>
              <a:t>A recent job shadow at Microsoft over Thanksgiving break has cast doubts as to the efficacy of traditional teaching methods</a:t>
            </a:r>
          </a:p>
          <a:p>
            <a:r>
              <a:rPr lang="en-US" dirty="0"/>
              <a:t>Result: I’m trying something new!</a:t>
            </a:r>
          </a:p>
          <a:p>
            <a:r>
              <a:rPr lang="en-US" dirty="0"/>
              <a:t>This is a “learn by doing” class.</a:t>
            </a:r>
          </a:p>
          <a:p>
            <a:r>
              <a:rPr lang="en-US" dirty="0"/>
              <a:t>Very little traditional “teaching”</a:t>
            </a:r>
          </a:p>
          <a:p>
            <a:pPr lvl="1"/>
            <a:r>
              <a:rPr lang="en-US" dirty="0"/>
              <a:t>I will not be spending a lot of time in front of class talking at you. </a:t>
            </a:r>
          </a:p>
          <a:p>
            <a:pPr lvl="1"/>
            <a:r>
              <a:rPr lang="en-US" dirty="0"/>
              <a:t>Instead, I will be focusing on helping the entire class </a:t>
            </a:r>
            <a:r>
              <a:rPr lang="en-US" b="1" u="sng" dirty="0"/>
              <a:t>DO</a:t>
            </a:r>
            <a:r>
              <a:rPr lang="en-US" dirty="0"/>
              <a:t> to the best of their abilities.</a:t>
            </a:r>
          </a:p>
          <a:p>
            <a:pPr lvl="1"/>
            <a:r>
              <a:rPr lang="en-US" dirty="0"/>
              <a:t>I am gong to be the class’ cheerleader </a:t>
            </a:r>
          </a:p>
          <a:p>
            <a:r>
              <a:rPr lang="en-US" dirty="0"/>
              <a:t>By the end of this course, a successful (i.e. A) student will have 4 strong deliverables on GitHub</a:t>
            </a:r>
          </a:p>
          <a:p>
            <a:endParaRPr lang="en-US" dirty="0"/>
          </a:p>
        </p:txBody>
      </p:sp>
    </p:spTree>
    <p:extLst>
      <p:ext uri="{BB962C8B-B14F-4D97-AF65-F5344CB8AC3E}">
        <p14:creationId xmlns:p14="http://schemas.microsoft.com/office/powerpoint/2010/main" val="27550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5ADD-2D13-4A00-93E7-90130C26B70D}"/>
              </a:ext>
            </a:extLst>
          </p:cNvPr>
          <p:cNvSpPr>
            <a:spLocks noGrp="1"/>
          </p:cNvSpPr>
          <p:nvPr>
            <p:ph type="title"/>
          </p:nvPr>
        </p:nvSpPr>
        <p:spPr/>
        <p:txBody>
          <a:bodyPr/>
          <a:lstStyle/>
          <a:p>
            <a:r>
              <a:rPr lang="en-US" dirty="0"/>
              <a:t>This will likely be a difficult class</a:t>
            </a:r>
          </a:p>
        </p:txBody>
      </p:sp>
      <p:sp>
        <p:nvSpPr>
          <p:cNvPr id="3" name="Content Placeholder 2">
            <a:extLst>
              <a:ext uri="{FF2B5EF4-FFF2-40B4-BE49-F238E27FC236}">
                <a16:creationId xmlns:a16="http://schemas.microsoft.com/office/drawing/2014/main" id="{269CCBD5-4756-4FF7-99D2-3E2E104C25DD}"/>
              </a:ext>
            </a:extLst>
          </p:cNvPr>
          <p:cNvSpPr>
            <a:spLocks noGrp="1"/>
          </p:cNvSpPr>
          <p:nvPr>
            <p:ph idx="1"/>
          </p:nvPr>
        </p:nvSpPr>
        <p:spPr>
          <a:xfrm>
            <a:off x="838200" y="1825625"/>
            <a:ext cx="10515600" cy="4839870"/>
          </a:xfrm>
        </p:spPr>
        <p:txBody>
          <a:bodyPr>
            <a:normAutofit lnSpcReduction="10000"/>
          </a:bodyPr>
          <a:lstStyle/>
          <a:p>
            <a:r>
              <a:rPr lang="en-US" dirty="0"/>
              <a:t>It is expected that you are motivated to learn.</a:t>
            </a:r>
          </a:p>
          <a:p>
            <a:r>
              <a:rPr lang="en-US" dirty="0"/>
              <a:t>It is expected that you are capable of and willing to put in a lot of out-of-class time into this course.  </a:t>
            </a:r>
          </a:p>
          <a:p>
            <a:r>
              <a:rPr lang="en-US" dirty="0"/>
              <a:t>It is expected that you are already a reasonable programmer (in student terms).  </a:t>
            </a:r>
          </a:p>
          <a:p>
            <a:r>
              <a:rPr lang="en-US" dirty="0"/>
              <a:t>If you got a C from me in 211 and haven’t improved, expect to struggle.</a:t>
            </a:r>
          </a:p>
          <a:p>
            <a:r>
              <a:rPr lang="en-US" dirty="0"/>
              <a:t>If you got a C or B (possibly even an A) in 211 and I wasn’t your instructor, expect to struggle.</a:t>
            </a:r>
          </a:p>
          <a:p>
            <a:r>
              <a:rPr lang="en-US" dirty="0"/>
              <a:t> This all sounds scary, but I guarantee that anyone that puts in time and effort will pass this course.</a:t>
            </a:r>
          </a:p>
        </p:txBody>
      </p:sp>
    </p:spTree>
    <p:extLst>
      <p:ext uri="{BB962C8B-B14F-4D97-AF65-F5344CB8AC3E}">
        <p14:creationId xmlns:p14="http://schemas.microsoft.com/office/powerpoint/2010/main" val="165084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B0C3-3A9B-4EE2-B9BD-E44BB2424B97}"/>
              </a:ext>
            </a:extLst>
          </p:cNvPr>
          <p:cNvSpPr>
            <a:spLocks noGrp="1"/>
          </p:cNvSpPr>
          <p:nvPr>
            <p:ph type="title"/>
          </p:nvPr>
        </p:nvSpPr>
        <p:spPr/>
        <p:txBody>
          <a:bodyPr/>
          <a:lstStyle/>
          <a:p>
            <a:r>
              <a:rPr lang="en-US" dirty="0"/>
              <a:t>I want this to be </a:t>
            </a:r>
            <a:r>
              <a:rPr lang="en-US"/>
              <a:t>your favorite class</a:t>
            </a:r>
            <a:endParaRPr lang="en-US" dirty="0"/>
          </a:p>
        </p:txBody>
      </p:sp>
      <p:sp>
        <p:nvSpPr>
          <p:cNvPr id="3" name="Content Placeholder 2">
            <a:extLst>
              <a:ext uri="{FF2B5EF4-FFF2-40B4-BE49-F238E27FC236}">
                <a16:creationId xmlns:a16="http://schemas.microsoft.com/office/drawing/2014/main" id="{CA58DE02-7DBA-458E-873B-D6D84F21172F}"/>
              </a:ext>
            </a:extLst>
          </p:cNvPr>
          <p:cNvSpPr>
            <a:spLocks noGrp="1"/>
          </p:cNvSpPr>
          <p:nvPr>
            <p:ph idx="1"/>
          </p:nvPr>
        </p:nvSpPr>
        <p:spPr/>
        <p:txBody>
          <a:bodyPr/>
          <a:lstStyle/>
          <a:p>
            <a:r>
              <a:rPr lang="en-US" dirty="0"/>
              <a:t>Every assignment will be up to you!</a:t>
            </a:r>
          </a:p>
          <a:p>
            <a:pPr lvl="1"/>
            <a:r>
              <a:rPr lang="en-US" dirty="0"/>
              <a:t>Of course, I will provide suggestions for those that need it</a:t>
            </a:r>
          </a:p>
          <a:p>
            <a:r>
              <a:rPr lang="en-US" dirty="0"/>
              <a:t>You are in charge of your learning outcomes!</a:t>
            </a:r>
          </a:p>
          <a:p>
            <a:r>
              <a:rPr lang="en-US" dirty="0"/>
              <a:t>From </a:t>
            </a:r>
            <a:r>
              <a:rPr lang="en-US" dirty="0" err="1"/>
              <a:t>Sonmez</a:t>
            </a:r>
            <a:endParaRPr lang="en-US" dirty="0"/>
          </a:p>
          <a:p>
            <a:pPr lvl="1"/>
            <a:r>
              <a:rPr lang="en-US" dirty="0"/>
              <a:t>“No one can teach you anything.”</a:t>
            </a:r>
          </a:p>
          <a:p>
            <a:pPr lvl="1"/>
            <a:r>
              <a:rPr lang="en-US" dirty="0"/>
              <a:t>Make learning your responsibility</a:t>
            </a:r>
          </a:p>
          <a:p>
            <a:pPr lvl="1"/>
            <a:r>
              <a:rPr lang="en-US" dirty="0"/>
              <a:t>Focus on actually learning and applying what you learn as much as possible</a:t>
            </a:r>
          </a:p>
          <a:p>
            <a:pPr lvl="1"/>
            <a:endParaRPr lang="en-US" dirty="0"/>
          </a:p>
          <a:p>
            <a:pPr lvl="1"/>
            <a:endParaRPr lang="en-US" dirty="0"/>
          </a:p>
        </p:txBody>
      </p:sp>
    </p:spTree>
    <p:extLst>
      <p:ext uri="{BB962C8B-B14F-4D97-AF65-F5344CB8AC3E}">
        <p14:creationId xmlns:p14="http://schemas.microsoft.com/office/powerpoint/2010/main" val="36507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0B38-2E00-446C-BE34-EEB26FFD849C}"/>
              </a:ext>
            </a:extLst>
          </p:cNvPr>
          <p:cNvSpPr>
            <a:spLocks noGrp="1"/>
          </p:cNvSpPr>
          <p:nvPr>
            <p:ph type="title"/>
          </p:nvPr>
        </p:nvSpPr>
        <p:spPr/>
        <p:txBody>
          <a:bodyPr/>
          <a:lstStyle/>
          <a:p>
            <a:r>
              <a:rPr lang="en-US" dirty="0"/>
              <a:t>I want this to be a useful class</a:t>
            </a:r>
          </a:p>
        </p:txBody>
      </p:sp>
      <p:sp>
        <p:nvSpPr>
          <p:cNvPr id="3" name="Content Placeholder 2">
            <a:extLst>
              <a:ext uri="{FF2B5EF4-FFF2-40B4-BE49-F238E27FC236}">
                <a16:creationId xmlns:a16="http://schemas.microsoft.com/office/drawing/2014/main" id="{73C53A18-EBA4-4F88-B634-978FF5A1DCA3}"/>
              </a:ext>
            </a:extLst>
          </p:cNvPr>
          <p:cNvSpPr>
            <a:spLocks noGrp="1"/>
          </p:cNvSpPr>
          <p:nvPr>
            <p:ph idx="1"/>
          </p:nvPr>
        </p:nvSpPr>
        <p:spPr/>
        <p:txBody>
          <a:bodyPr/>
          <a:lstStyle/>
          <a:p>
            <a:r>
              <a:rPr lang="en-US" dirty="0"/>
              <a:t>This class is going to double as the professional skills course that you should have taken but HSU doesn’t offer</a:t>
            </a:r>
          </a:p>
          <a:p>
            <a:r>
              <a:rPr lang="en-US" dirty="0"/>
              <a:t>If approached correctly, you will </a:t>
            </a:r>
            <a:r>
              <a:rPr lang="en-US"/>
              <a:t>have 4 </a:t>
            </a:r>
            <a:r>
              <a:rPr lang="en-US" dirty="0"/>
              <a:t>amazing projects in your portfolio that you can showcase to employers </a:t>
            </a:r>
          </a:p>
          <a:p>
            <a:pPr lvl="1"/>
            <a:r>
              <a:rPr lang="en-US" dirty="0" err="1"/>
              <a:t>Sonmez</a:t>
            </a:r>
            <a:r>
              <a:rPr lang="en-US" dirty="0"/>
              <a:t>: “One of the biggest problems new graduates have is that since they don’t have any experience, they can’t get experience” </a:t>
            </a:r>
          </a:p>
          <a:p>
            <a:r>
              <a:rPr lang="en-US" dirty="0" err="1"/>
              <a:t>Sonmez</a:t>
            </a:r>
            <a:r>
              <a:rPr lang="en-US" dirty="0"/>
              <a:t>: “College is the perfect time to build your portfolio…”</a:t>
            </a:r>
          </a:p>
          <a:p>
            <a:r>
              <a:rPr lang="en-US" dirty="0" err="1"/>
              <a:t>Sonmez</a:t>
            </a:r>
            <a:r>
              <a:rPr lang="en-US" dirty="0"/>
              <a:t>: Merely doing textbook learning and assignments (i.e. most of what you’ve done at HSU) are insufficient to land the job you really want</a:t>
            </a:r>
          </a:p>
          <a:p>
            <a:endParaRPr lang="en-US" dirty="0"/>
          </a:p>
        </p:txBody>
      </p:sp>
    </p:spTree>
    <p:extLst>
      <p:ext uri="{BB962C8B-B14F-4D97-AF65-F5344CB8AC3E}">
        <p14:creationId xmlns:p14="http://schemas.microsoft.com/office/powerpoint/2010/main" val="5299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a:hlinkClick r:id="rId2"/>
              </a:rPr>
              <a:t>https://github.com/acarteas/Teaching-DataStructures/tree/2018-Spring</a:t>
            </a:r>
            <a:r>
              <a:rPr lang="en-US" dirty="0"/>
              <a:t>) will be used to store all course materials: course syllabus, official calendar, assignment descriptions, and other course documents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13" y="1342396"/>
            <a:ext cx="3706486" cy="5515604"/>
          </a:xfrm>
        </p:spPr>
      </p:pic>
    </p:spTree>
    <p:extLst>
      <p:ext uri="{BB962C8B-B14F-4D97-AF65-F5344CB8AC3E}">
        <p14:creationId xmlns:p14="http://schemas.microsoft.com/office/powerpoint/2010/main" val="6143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Recommended Reading</a:t>
            </a:r>
          </a:p>
        </p:txBody>
      </p:sp>
      <p:pic>
        <p:nvPicPr>
          <p:cNvPr id="7" name="Content Placeholder 6">
            <a:extLst>
              <a:ext uri="{FF2B5EF4-FFF2-40B4-BE49-F238E27FC236}">
                <a16:creationId xmlns:a16="http://schemas.microsoft.com/office/drawing/2014/main" id="{8C94635E-718C-403E-8A8C-49ABB1466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9980" y="1825625"/>
            <a:ext cx="3052040" cy="4351338"/>
          </a:xfrm>
        </p:spPr>
      </p:pic>
    </p:spTree>
    <p:extLst>
      <p:ext uri="{BB962C8B-B14F-4D97-AF65-F5344CB8AC3E}">
        <p14:creationId xmlns:p14="http://schemas.microsoft.com/office/powerpoint/2010/main" val="330582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pic>
        <p:nvPicPr>
          <p:cNvPr id="5" name="Content Placeholder 4">
            <a:extLst>
              <a:ext uri="{FF2B5EF4-FFF2-40B4-BE49-F238E27FC236}">
                <a16:creationId xmlns:a16="http://schemas.microsoft.com/office/drawing/2014/main" id="{8BC85005-430E-461F-B563-E17EBB6026F1}"/>
              </a:ext>
            </a:extLst>
          </p:cNvPr>
          <p:cNvPicPr>
            <a:picLocks noGrp="1" noChangeAspect="1"/>
          </p:cNvPicPr>
          <p:nvPr>
            <p:ph idx="1"/>
          </p:nvPr>
        </p:nvPicPr>
        <p:blipFill>
          <a:blip r:embed="rId2"/>
          <a:stretch>
            <a:fillRect/>
          </a:stretch>
        </p:blipFill>
        <p:spPr>
          <a:xfrm>
            <a:off x="2471422" y="1236492"/>
            <a:ext cx="8328926" cy="5621508"/>
          </a:xfrm>
          <a:prstGeom prst="rect">
            <a:avLst/>
          </a:prstGeom>
        </p:spPr>
      </p:pic>
    </p:spTree>
    <p:extLst>
      <p:ext uri="{BB962C8B-B14F-4D97-AF65-F5344CB8AC3E}">
        <p14:creationId xmlns:p14="http://schemas.microsoft.com/office/powerpoint/2010/main" val="122041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You can use either Visual Studio (C#) or Android Studio (Java)</a:t>
            </a:r>
          </a:p>
          <a:p>
            <a:r>
              <a:rPr lang="en-US" dirty="0"/>
              <a:t>Target Android version: 7.0 (maybe 6.0)</a:t>
            </a:r>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95D7-D8A0-4000-9ABE-54228657B20C}"/>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DB45D966-8F87-4177-892C-7AC2C861191D}"/>
              </a:ext>
            </a:extLst>
          </p:cNvPr>
          <p:cNvSpPr>
            <a:spLocks noGrp="1"/>
          </p:cNvSpPr>
          <p:nvPr>
            <p:ph idx="1"/>
          </p:nvPr>
        </p:nvSpPr>
        <p:spPr/>
        <p:txBody>
          <a:bodyPr/>
          <a:lstStyle/>
          <a:p>
            <a:pPr lvl="0"/>
            <a:r>
              <a:rPr lang="en-US" dirty="0"/>
              <a:t>Participation (20%)</a:t>
            </a:r>
          </a:p>
          <a:p>
            <a:pPr lvl="0"/>
            <a:r>
              <a:rPr lang="en-US" dirty="0"/>
              <a:t>Assignments (60%)</a:t>
            </a:r>
          </a:p>
          <a:p>
            <a:pPr lvl="0"/>
            <a:r>
              <a:rPr lang="en-US" dirty="0"/>
              <a:t>Final Project (20%)</a:t>
            </a:r>
          </a:p>
        </p:txBody>
      </p:sp>
    </p:spTree>
    <p:extLst>
      <p:ext uri="{BB962C8B-B14F-4D97-AF65-F5344CB8AC3E}">
        <p14:creationId xmlns:p14="http://schemas.microsoft.com/office/powerpoint/2010/main" val="13040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8C60-F37E-4B60-832E-2CF06BC438C6}"/>
              </a:ext>
            </a:extLst>
          </p:cNvPr>
          <p:cNvSpPr>
            <a:spLocks noGrp="1"/>
          </p:cNvSpPr>
          <p:nvPr>
            <p:ph type="title"/>
          </p:nvPr>
        </p:nvSpPr>
        <p:spPr/>
        <p:txBody>
          <a:bodyPr/>
          <a:lstStyle/>
          <a:p>
            <a:r>
              <a:rPr lang="en-US" dirty="0"/>
              <a:t>Participation</a:t>
            </a:r>
          </a:p>
        </p:txBody>
      </p:sp>
      <p:sp>
        <p:nvSpPr>
          <p:cNvPr id="3" name="Content Placeholder 2">
            <a:extLst>
              <a:ext uri="{FF2B5EF4-FFF2-40B4-BE49-F238E27FC236}">
                <a16:creationId xmlns:a16="http://schemas.microsoft.com/office/drawing/2014/main" id="{935CFF43-8237-4CEE-9FF5-8D26B8E87CE4}"/>
              </a:ext>
            </a:extLst>
          </p:cNvPr>
          <p:cNvSpPr>
            <a:spLocks noGrp="1"/>
          </p:cNvSpPr>
          <p:nvPr>
            <p:ph idx="1"/>
          </p:nvPr>
        </p:nvSpPr>
        <p:spPr/>
        <p:txBody>
          <a:bodyPr/>
          <a:lstStyle/>
          <a:p>
            <a:r>
              <a:rPr lang="en-US" dirty="0"/>
              <a:t>Attendance in class is mandatory and will be collected throughout the semester.  </a:t>
            </a:r>
          </a:p>
          <a:p>
            <a:r>
              <a:rPr lang="en-US" dirty="0"/>
              <a:t>Because this is a lab-based course that is focused on generating deliverables, it is necessary that you maintain a low absence rate.  </a:t>
            </a:r>
          </a:p>
          <a:p>
            <a:r>
              <a:rPr lang="en-US" dirty="0"/>
              <a:t>Missing more than 5 courses </a:t>
            </a:r>
            <a:r>
              <a:rPr lang="en-US" b="1" u="sng" dirty="0"/>
              <a:t>may result in a failing grade </a:t>
            </a:r>
            <a:r>
              <a:rPr lang="en-US" dirty="0"/>
              <a:t>regardless of marks earned from other categories.  </a:t>
            </a:r>
          </a:p>
          <a:p>
            <a:endParaRPr lang="en-US" dirty="0"/>
          </a:p>
        </p:txBody>
      </p:sp>
    </p:spTree>
    <p:extLst>
      <p:ext uri="{BB962C8B-B14F-4D97-AF65-F5344CB8AC3E}">
        <p14:creationId xmlns:p14="http://schemas.microsoft.com/office/powerpoint/2010/main" val="351932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981</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Welcome to CS 211</vt:lpstr>
      <vt:lpstr>Course Websites</vt:lpstr>
      <vt:lpstr>Recommended Reading</vt:lpstr>
      <vt:lpstr>More Recommended Reading</vt:lpstr>
      <vt:lpstr>Adam’s Schedule</vt:lpstr>
      <vt:lpstr>Programming Environments</vt:lpstr>
      <vt:lpstr>Grades</vt:lpstr>
      <vt:lpstr>Final grade translations</vt:lpstr>
      <vt:lpstr>Participation</vt:lpstr>
      <vt:lpstr>Homework Policy</vt:lpstr>
      <vt:lpstr>Final Project</vt:lpstr>
      <vt:lpstr>Whiteboard Interviews</vt:lpstr>
      <vt:lpstr>A Note on Cheating</vt:lpstr>
      <vt:lpstr>Structuring this class</vt:lpstr>
      <vt:lpstr>This will likely be a difficult class</vt:lpstr>
      <vt:lpstr>What to expect in my course: A review from a prior student</vt:lpstr>
      <vt:lpstr>PowerPoint Presentation</vt:lpstr>
      <vt:lpstr>I want this to be your favorite class</vt:lpstr>
      <vt:lpstr>I want this to be a useful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18</cp:revision>
  <dcterms:created xsi:type="dcterms:W3CDTF">2017-01-17T03:07:11Z</dcterms:created>
  <dcterms:modified xsi:type="dcterms:W3CDTF">2018-01-17T17:48:09Z</dcterms:modified>
</cp:coreProperties>
</file>