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0" r:id="rId6"/>
    <p:sldId id="273" r:id="rId7"/>
    <p:sldId id="264" r:id="rId8"/>
    <p:sldId id="265" r:id="rId9"/>
    <p:sldId id="266" r:id="rId10"/>
    <p:sldId id="267" r:id="rId11"/>
    <p:sldId id="268" r:id="rId12"/>
    <p:sldId id="274" r:id="rId13"/>
    <p:sldId id="271" r:id="rId14"/>
    <p:sldId id="261" r:id="rId15"/>
    <p:sldId id="262" r:id="rId16"/>
    <p:sldId id="263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60"/>
  </p:normalViewPr>
  <p:slideViewPr>
    <p:cSldViewPr snapToGrid="0">
      <p:cViewPr>
        <p:scale>
          <a:sx n="66" d="100"/>
          <a:sy n="66" d="100"/>
        </p:scale>
        <p:origin x="1460" y="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835ee55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4835ee55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3c4bd9d3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3c4bd9d3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3c4bd9d3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3c4bd9d3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0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3c4bd9d3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3c4bd9d3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f4b1fb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3f4b1fb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3c4bd9d3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3c4bd9d3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s3.amazonaws.com/edu.gwu.ds.cc.g21275897/cloudC/Best+Regressor.pdf" TargetMode="Externa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edu.gwu.ds.cc.g21275897/cloudC/feature+importance+for+UCLA+Admiss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edu.gwu.ds.cc.g21275897/cloudC/Best+Regressor.pn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hansacharya/graduate-admiss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ravelion2017/IMPLEMENTING-AWS-CLOUD-TO-PREDICTING-CHANCE-OF-ADMIS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07225" y="504800"/>
            <a:ext cx="5800800" cy="2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IMPLEMENTING</a:t>
            </a:r>
            <a:r>
              <a:rPr lang="en" sz="42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2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AWS CLOUD</a:t>
            </a:r>
            <a:r>
              <a:rPr lang="en" sz="42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PREDICTING CHANCE OF ADMISSION</a:t>
            </a:r>
            <a:endParaRPr sz="4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2410150"/>
            <a:ext cx="4349350" cy="326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299" y="3675450"/>
            <a:ext cx="2582374" cy="14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153A-95ED-4FD8-A0DC-9EA4EFB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Admission and Score Result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57EF1-0873-4369-857E-91D5B75C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9" y="1434256"/>
            <a:ext cx="3933951" cy="335738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6201D3-A6B6-4F24-909A-5F2627D38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22761"/>
              </p:ext>
            </p:extLst>
          </p:nvPr>
        </p:nvGraphicFramePr>
        <p:xfrm>
          <a:off x="4562401" y="1720774"/>
          <a:ext cx="4403271" cy="283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4" imgW="3009960" imgH="1936800" progId="Paint.Picture">
                  <p:embed/>
                </p:oleObj>
              </mc:Choice>
              <mc:Fallback>
                <p:oleObj name="Bitmap Image" r:id="rId4" imgW="3009960" imgH="193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401" y="1720774"/>
                        <a:ext cx="4403271" cy="283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FD2310-D727-4AD8-997E-3DD4C1195130}"/>
              </a:ext>
            </a:extLst>
          </p:cNvPr>
          <p:cNvSpPr txBox="1"/>
          <p:nvPr/>
        </p:nvSpPr>
        <p:spPr>
          <a:xfrm>
            <a:off x="4918509" y="4554102"/>
            <a:ext cx="38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>
                <a:effectLst/>
                <a:latin typeface="-apple-system"/>
                <a:hlinkClick r:id="rId6"/>
              </a:rPr>
              <a:t>https://s3.amazonaws.com/edu.gwu.ds.cc.g21275897/cloudC/Best+Regressor.pdf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370-5B32-4EDF-9C45-90412B7F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F2BD5-BE94-4581-BAEC-56FA3F31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28" y="1377641"/>
            <a:ext cx="4064543" cy="3233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9B582-7D81-436E-8D2D-090FC322FB7C}"/>
              </a:ext>
            </a:extLst>
          </p:cNvPr>
          <p:cNvSpPr txBox="1"/>
          <p:nvPr/>
        </p:nvSpPr>
        <p:spPr>
          <a:xfrm>
            <a:off x="952900" y="4620127"/>
            <a:ext cx="785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>
                <a:effectLst/>
                <a:latin typeface="-apple-system"/>
                <a:hlinkClick r:id="rId3"/>
              </a:rPr>
              <a:t>https://s3.amazonaws.com/edu.gwu.ds.cc.g21275897/cloudC/feature+importance+for+UCLA+Admission.pdf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4EF-0863-49A8-B444-2040EC4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the saved trained model in the S3 bucket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F05D6-95BB-4EA7-B769-39778F5D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17" y="2483319"/>
            <a:ext cx="1584650" cy="16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7FDE-0A79-4FBE-B836-2D8FBC6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model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812394-CFE2-4915-875B-A6A8BE1D4F05}"/>
              </a:ext>
            </a:extLst>
          </p:cNvPr>
          <p:cNvGrpSpPr/>
          <p:nvPr/>
        </p:nvGrpSpPr>
        <p:grpSpPr>
          <a:xfrm>
            <a:off x="1865700" y="1689237"/>
            <a:ext cx="6113643" cy="393222"/>
            <a:chOff x="1894575" y="1660362"/>
            <a:chExt cx="6113643" cy="3932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060A8D-AF45-4738-849C-E34C00D8CFC0}"/>
                </a:ext>
              </a:extLst>
            </p:cNvPr>
            <p:cNvSpPr/>
            <p:nvPr/>
          </p:nvSpPr>
          <p:spPr>
            <a:xfrm>
              <a:off x="1894575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GRE Score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664E6EF-E27B-4EE0-A4AF-21CAB342F95C}"/>
                </a:ext>
              </a:extLst>
            </p:cNvPr>
            <p:cNvSpPr/>
            <p:nvPr/>
          </p:nvSpPr>
          <p:spPr>
            <a:xfrm>
              <a:off x="2664594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TOEFL</a:t>
              </a:r>
            </a:p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Score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728035-2E75-456F-861B-4579EB76780D}"/>
                </a:ext>
              </a:extLst>
            </p:cNvPr>
            <p:cNvSpPr/>
            <p:nvPr/>
          </p:nvSpPr>
          <p:spPr>
            <a:xfrm>
              <a:off x="3434616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Univ.</a:t>
              </a:r>
            </a:p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Rating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0A5A1EA-0B1E-471A-90F0-ED1A243A5EB3}"/>
                </a:ext>
              </a:extLst>
            </p:cNvPr>
            <p:cNvSpPr/>
            <p:nvPr/>
          </p:nvSpPr>
          <p:spPr>
            <a:xfrm>
              <a:off x="4222282" y="1660362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SOP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DB59884-9CE8-4650-9B94-CEBD645C6028}"/>
                </a:ext>
              </a:extLst>
            </p:cNvPr>
            <p:cNvSpPr/>
            <p:nvPr/>
          </p:nvSpPr>
          <p:spPr>
            <a:xfrm>
              <a:off x="4990699" y="1660362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LOR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DE2D798-CC9B-408F-B816-AE0FF5A7AC27}"/>
                </a:ext>
              </a:extLst>
            </p:cNvPr>
            <p:cNvSpPr/>
            <p:nvPr/>
          </p:nvSpPr>
          <p:spPr>
            <a:xfrm>
              <a:off x="5759118" y="1666974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CGPA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181579E-9C4E-4B1E-8EAA-0E7D49E99646}"/>
                </a:ext>
              </a:extLst>
            </p:cNvPr>
            <p:cNvSpPr/>
            <p:nvPr/>
          </p:nvSpPr>
          <p:spPr>
            <a:xfrm>
              <a:off x="6517907" y="1665370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50" b="1" dirty="0" err="1">
                  <a:solidFill>
                    <a:schemeClr val="bg2"/>
                  </a:solidFill>
                </a:rPr>
                <a:t>Resea</a:t>
              </a:r>
              <a:r>
                <a:rPr lang="en-GB" sz="950" b="1" dirty="0">
                  <a:solidFill>
                    <a:schemeClr val="bg2"/>
                  </a:solidFill>
                </a:rPr>
                <a:t>. </a:t>
              </a:r>
              <a:r>
                <a:rPr lang="en-GB" sz="950" b="1" dirty="0" err="1">
                  <a:solidFill>
                    <a:schemeClr val="bg2"/>
                  </a:solidFill>
                </a:rPr>
                <a:t>Experie</a:t>
              </a:r>
              <a:endParaRPr lang="en-US" sz="950" b="1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64053D0-9383-45E8-8907-C9C38FE09883}"/>
                </a:ext>
              </a:extLst>
            </p:cNvPr>
            <p:cNvSpPr/>
            <p:nvPr/>
          </p:nvSpPr>
          <p:spPr>
            <a:xfrm>
              <a:off x="7286323" y="1663765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50" b="1" dirty="0">
                  <a:solidFill>
                    <a:schemeClr val="bg2"/>
                  </a:solidFill>
                </a:rPr>
                <a:t>Chance of Admi</a:t>
              </a:r>
              <a:endParaRPr lang="en-US" sz="95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F80C9C-7256-4DEC-9A93-2253B02E2C53}"/>
              </a:ext>
            </a:extLst>
          </p:cNvPr>
          <p:cNvGrpSpPr/>
          <p:nvPr/>
        </p:nvGrpSpPr>
        <p:grpSpPr>
          <a:xfrm>
            <a:off x="1068404" y="2154457"/>
            <a:ext cx="6946239" cy="423502"/>
            <a:chOff x="1097279" y="2125582"/>
            <a:chExt cx="6946239" cy="4235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0CC47B5-97F1-4CF6-8508-B5BC38E513BB}"/>
                </a:ext>
              </a:extLst>
            </p:cNvPr>
            <p:cNvSpPr/>
            <p:nvPr/>
          </p:nvSpPr>
          <p:spPr>
            <a:xfrm>
              <a:off x="1097279" y="2125582"/>
              <a:ext cx="721895" cy="3866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B84A648-8636-45CA-B035-8C5F7DD6CC5D}"/>
                </a:ext>
              </a:extLst>
            </p:cNvPr>
            <p:cNvSpPr/>
            <p:nvPr/>
          </p:nvSpPr>
          <p:spPr>
            <a:xfrm>
              <a:off x="1923450" y="213360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340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DC415C3-3A14-42C4-84B7-342BFF98B478}"/>
                </a:ext>
              </a:extLst>
            </p:cNvPr>
            <p:cNvSpPr/>
            <p:nvPr/>
          </p:nvSpPr>
          <p:spPr>
            <a:xfrm>
              <a:off x="2691867" y="214162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120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8BAFAA-5609-469B-94B4-62C416311183}"/>
                </a:ext>
              </a:extLst>
            </p:cNvPr>
            <p:cNvSpPr/>
            <p:nvPr/>
          </p:nvSpPr>
          <p:spPr>
            <a:xfrm>
              <a:off x="3469910" y="215926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3DD2879-792A-4506-A144-35A5A17E20B8}"/>
                </a:ext>
              </a:extLst>
            </p:cNvPr>
            <p:cNvSpPr/>
            <p:nvPr/>
          </p:nvSpPr>
          <p:spPr>
            <a:xfrm>
              <a:off x="4247953" y="215766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04463A8-9A2F-40E6-9A38-6E2C5D136D23}"/>
                </a:ext>
              </a:extLst>
            </p:cNvPr>
            <p:cNvSpPr/>
            <p:nvPr/>
          </p:nvSpPr>
          <p:spPr>
            <a:xfrm>
              <a:off x="5025996" y="215605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A0F5C78-7850-4E57-BD93-0885487592C2}"/>
                </a:ext>
              </a:extLst>
            </p:cNvPr>
            <p:cNvSpPr/>
            <p:nvPr/>
          </p:nvSpPr>
          <p:spPr>
            <a:xfrm>
              <a:off x="5794416" y="215445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0A09FFB-3BC6-4FBC-9ABB-DFA3D5DEF002}"/>
                </a:ext>
              </a:extLst>
            </p:cNvPr>
            <p:cNvSpPr/>
            <p:nvPr/>
          </p:nvSpPr>
          <p:spPr>
            <a:xfrm>
              <a:off x="6553208" y="216247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E5E1E97-1B54-4B54-BD0B-92C62F82CD7C}"/>
                </a:ext>
              </a:extLst>
            </p:cNvPr>
            <p:cNvSpPr/>
            <p:nvPr/>
          </p:nvSpPr>
          <p:spPr>
            <a:xfrm>
              <a:off x="7321623" y="2151248"/>
              <a:ext cx="721895" cy="3866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95.3%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19F63-298D-4BEA-9A3E-7CFD780B798E}"/>
              </a:ext>
            </a:extLst>
          </p:cNvPr>
          <p:cNvGrpSpPr/>
          <p:nvPr/>
        </p:nvGrpSpPr>
        <p:grpSpPr>
          <a:xfrm>
            <a:off x="1068404" y="2662992"/>
            <a:ext cx="6946239" cy="423502"/>
            <a:chOff x="1097279" y="2634117"/>
            <a:chExt cx="6946239" cy="4235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41F500-F295-4C18-807B-9EEC11BE5420}"/>
                </a:ext>
              </a:extLst>
            </p:cNvPr>
            <p:cNvSpPr/>
            <p:nvPr/>
          </p:nvSpPr>
          <p:spPr>
            <a:xfrm>
              <a:off x="1097279" y="2634117"/>
              <a:ext cx="721895" cy="3866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2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F110BE9-01F9-4D79-B805-62D07BE8DFF5}"/>
                </a:ext>
              </a:extLst>
            </p:cNvPr>
            <p:cNvSpPr/>
            <p:nvPr/>
          </p:nvSpPr>
          <p:spPr>
            <a:xfrm>
              <a:off x="1923450" y="264213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170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1686E3E-45EC-4039-8D09-9838F6917F93}"/>
                </a:ext>
              </a:extLst>
            </p:cNvPr>
            <p:cNvSpPr/>
            <p:nvPr/>
          </p:nvSpPr>
          <p:spPr>
            <a:xfrm>
              <a:off x="2691867" y="265015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60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6F7DAB5-5908-470C-BE37-478E27CBB1CD}"/>
                </a:ext>
              </a:extLst>
            </p:cNvPr>
            <p:cNvSpPr/>
            <p:nvPr/>
          </p:nvSpPr>
          <p:spPr>
            <a:xfrm>
              <a:off x="3469910" y="265817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503BBAB-E5B6-472E-9C46-1D449E04FDD6}"/>
                </a:ext>
              </a:extLst>
            </p:cNvPr>
            <p:cNvSpPr/>
            <p:nvPr/>
          </p:nvSpPr>
          <p:spPr>
            <a:xfrm>
              <a:off x="4247953" y="265657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BD73B1-64AC-4312-9983-AB8A40DBE01E}"/>
                </a:ext>
              </a:extLst>
            </p:cNvPr>
            <p:cNvSpPr/>
            <p:nvPr/>
          </p:nvSpPr>
          <p:spPr>
            <a:xfrm>
              <a:off x="5025996" y="266459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5C61AE3-2CB1-41EB-A583-A5086FDB7A0E}"/>
                </a:ext>
              </a:extLst>
            </p:cNvPr>
            <p:cNvSpPr/>
            <p:nvPr/>
          </p:nvSpPr>
          <p:spPr>
            <a:xfrm>
              <a:off x="5794416" y="266299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4CEF576-C1F1-42FE-8151-A4797EB1F394}"/>
                </a:ext>
              </a:extLst>
            </p:cNvPr>
            <p:cNvSpPr/>
            <p:nvPr/>
          </p:nvSpPr>
          <p:spPr>
            <a:xfrm>
              <a:off x="6553208" y="267100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D8DEBB8-7BBA-463B-9DEC-8E87B8FDA8DC}"/>
                </a:ext>
              </a:extLst>
            </p:cNvPr>
            <p:cNvSpPr/>
            <p:nvPr/>
          </p:nvSpPr>
          <p:spPr>
            <a:xfrm>
              <a:off x="7321623" y="2659783"/>
              <a:ext cx="721895" cy="3866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75.9%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9C804A-2EEF-4910-8124-F3397E729215}"/>
              </a:ext>
            </a:extLst>
          </p:cNvPr>
          <p:cNvGrpSpPr/>
          <p:nvPr/>
        </p:nvGrpSpPr>
        <p:grpSpPr>
          <a:xfrm>
            <a:off x="1068404" y="3159328"/>
            <a:ext cx="6946239" cy="433127"/>
            <a:chOff x="1097279" y="3130453"/>
            <a:chExt cx="6946239" cy="4331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F451BD-32D9-4236-9A42-92D8DFFAC3D6}"/>
                </a:ext>
              </a:extLst>
            </p:cNvPr>
            <p:cNvSpPr/>
            <p:nvPr/>
          </p:nvSpPr>
          <p:spPr>
            <a:xfrm>
              <a:off x="1097279" y="3130453"/>
              <a:ext cx="721895" cy="3866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3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E7B2A2C-3FCE-4279-9687-2427853310AC}"/>
                </a:ext>
              </a:extLst>
            </p:cNvPr>
            <p:cNvSpPr/>
            <p:nvPr/>
          </p:nvSpPr>
          <p:spPr>
            <a:xfrm>
              <a:off x="1923450" y="313847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13A13F2-3437-472C-AC62-20797B4145B9}"/>
                </a:ext>
              </a:extLst>
            </p:cNvPr>
            <p:cNvSpPr/>
            <p:nvPr/>
          </p:nvSpPr>
          <p:spPr>
            <a:xfrm>
              <a:off x="2691867" y="314649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30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D702B20-7ACD-46AB-A29F-B676C90CF9A0}"/>
                </a:ext>
              </a:extLst>
            </p:cNvPr>
            <p:cNvSpPr/>
            <p:nvPr/>
          </p:nvSpPr>
          <p:spPr>
            <a:xfrm>
              <a:off x="3469910" y="315451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4881DD2-7357-472D-8304-493ED18EF5D2}"/>
                </a:ext>
              </a:extLst>
            </p:cNvPr>
            <p:cNvSpPr/>
            <p:nvPr/>
          </p:nvSpPr>
          <p:spPr>
            <a:xfrm>
              <a:off x="4247953" y="315290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69BABA2-E07D-4A1A-9194-F36BD5FDC59A}"/>
                </a:ext>
              </a:extLst>
            </p:cNvPr>
            <p:cNvSpPr/>
            <p:nvPr/>
          </p:nvSpPr>
          <p:spPr>
            <a:xfrm>
              <a:off x="5025996" y="316092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BE67D31-EB0C-4818-A6AD-0719A85E7259}"/>
                </a:ext>
              </a:extLst>
            </p:cNvPr>
            <p:cNvSpPr/>
            <p:nvPr/>
          </p:nvSpPr>
          <p:spPr>
            <a:xfrm>
              <a:off x="5794416" y="3168951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454CC48-1945-47F3-A650-AFD747EC8189}"/>
                </a:ext>
              </a:extLst>
            </p:cNvPr>
            <p:cNvSpPr/>
            <p:nvPr/>
          </p:nvSpPr>
          <p:spPr>
            <a:xfrm>
              <a:off x="6553208" y="317697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F54BCA4-5079-41FB-A546-77EB4B7637BD}"/>
                </a:ext>
              </a:extLst>
            </p:cNvPr>
            <p:cNvSpPr/>
            <p:nvPr/>
          </p:nvSpPr>
          <p:spPr>
            <a:xfrm>
              <a:off x="7321623" y="3165744"/>
              <a:ext cx="721895" cy="3866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62.1%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280286-8EED-4ED3-8819-1A2111C2A64F}"/>
              </a:ext>
            </a:extLst>
          </p:cNvPr>
          <p:cNvGrpSpPr/>
          <p:nvPr/>
        </p:nvGrpSpPr>
        <p:grpSpPr>
          <a:xfrm>
            <a:off x="1068404" y="3655664"/>
            <a:ext cx="6946239" cy="433127"/>
            <a:chOff x="1097279" y="3626789"/>
            <a:chExt cx="6946239" cy="4331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296715-B85C-4E84-BAA6-8E58A30505F5}"/>
                </a:ext>
              </a:extLst>
            </p:cNvPr>
            <p:cNvSpPr/>
            <p:nvPr/>
          </p:nvSpPr>
          <p:spPr>
            <a:xfrm>
              <a:off x="1097279" y="3626789"/>
              <a:ext cx="721895" cy="386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Dummy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A2D3A1B-314E-4A62-AC80-DDBCCEF3C039}"/>
                </a:ext>
              </a:extLst>
            </p:cNvPr>
            <p:cNvSpPr/>
            <p:nvPr/>
          </p:nvSpPr>
          <p:spPr>
            <a:xfrm>
              <a:off x="1923450" y="364443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28CC424-91AC-42C3-8E2D-FBEC49A00E11}"/>
                </a:ext>
              </a:extLst>
            </p:cNvPr>
            <p:cNvSpPr/>
            <p:nvPr/>
          </p:nvSpPr>
          <p:spPr>
            <a:xfrm>
              <a:off x="2691867" y="365245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D7C9BDF-6DEA-4698-BBB2-B68298E22E30}"/>
                </a:ext>
              </a:extLst>
            </p:cNvPr>
            <p:cNvSpPr/>
            <p:nvPr/>
          </p:nvSpPr>
          <p:spPr>
            <a:xfrm>
              <a:off x="3469910" y="366047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A8C6942-BAC1-4B89-AF1D-A0794A689AA8}"/>
                </a:ext>
              </a:extLst>
            </p:cNvPr>
            <p:cNvSpPr/>
            <p:nvPr/>
          </p:nvSpPr>
          <p:spPr>
            <a:xfrm>
              <a:off x="4247953" y="365887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FDDD42E-24C3-4FDF-9131-EECE9AA66FCA}"/>
                </a:ext>
              </a:extLst>
            </p:cNvPr>
            <p:cNvSpPr/>
            <p:nvPr/>
          </p:nvSpPr>
          <p:spPr>
            <a:xfrm>
              <a:off x="5025996" y="365726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39CDBD5-81DA-43D0-8DC4-41A9E7AD77EF}"/>
                </a:ext>
              </a:extLst>
            </p:cNvPr>
            <p:cNvSpPr/>
            <p:nvPr/>
          </p:nvSpPr>
          <p:spPr>
            <a:xfrm>
              <a:off x="5794416" y="3665287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329B483-BF39-4232-9115-4F2F7CBA3B68}"/>
                </a:ext>
              </a:extLst>
            </p:cNvPr>
            <p:cNvSpPr/>
            <p:nvPr/>
          </p:nvSpPr>
          <p:spPr>
            <a:xfrm>
              <a:off x="6553208" y="3673306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C0EDEAF-ABE4-450C-9B3D-5AB351FE8415}"/>
                </a:ext>
              </a:extLst>
            </p:cNvPr>
            <p:cNvSpPr/>
            <p:nvPr/>
          </p:nvSpPr>
          <p:spPr>
            <a:xfrm>
              <a:off x="7321623" y="3662080"/>
              <a:ext cx="721895" cy="386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58.7%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CD01532-4BFA-4214-BB63-B19377CF3F74}"/>
              </a:ext>
            </a:extLst>
          </p:cNvPr>
          <p:cNvSpPr txBox="1"/>
          <p:nvPr/>
        </p:nvSpPr>
        <p:spPr>
          <a:xfrm>
            <a:off x="1155032" y="4340994"/>
            <a:ext cx="685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https://s3.amazonaws.com/edu.gwu.ds.cc.g21275897/cloudC/Best+Regressor.png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676350" y="1837650"/>
            <a:ext cx="7927800" cy="29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has been obtained from Kaggle. Inspired by the UCLA Graduate data set. Created for prediction of graduate admissions from an Indian perspective in 2019. </a:t>
            </a:r>
            <a:endParaRPr sz="16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Data of 500 applicants were collected.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7 predictor variables and 1 outcome variable.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Train and evaluate the models together on Google Colab before working on AWS</a:t>
            </a:r>
            <a:endParaRPr sz="18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○Combine these together under</a:t>
            </a:r>
            <a:endParaRPr dirty="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425" y="2583650"/>
            <a:ext cx="793300" cy="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375" y="2520550"/>
            <a:ext cx="938001" cy="93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Expected Outcomes</a:t>
            </a:r>
            <a:endParaRPr sz="3000"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Effective utilization of AWS infrastructure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Produce effective models for predicting the chance of admission of students with no overfitting/ underfitting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Ability of the final model to ease a university’s admission process.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https://www.kaggle.com/mohansacharya/graduate-admissions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/>
              <a:t>Github: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https://github.com/Bravelion2017/IMPLEMENTING-AWS-CLOUD-TO-PREDICTING-CHANCE-OF-ADMISSION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Project </a:t>
            </a:r>
            <a:endParaRPr sz="2300"/>
          </a:p>
        </p:txBody>
      </p:sp>
      <p:sp>
        <p:nvSpPr>
          <p:cNvPr id="285" name="Google Shape;285;p14"/>
          <p:cNvSpPr txBox="1"/>
          <p:nvPr/>
        </p:nvSpPr>
        <p:spPr>
          <a:xfrm>
            <a:off x="1462825" y="1597875"/>
            <a:ext cx="6024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Incorporate Shallow learning on AWS to build a model to predict the chance of admission to a MS degree in the United State of America. 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Applicable Cloud Services and Data Flow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101050" y="1415650"/>
            <a:ext cx="73299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 S3 Buckets</a:t>
            </a: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Hold data, models, results  in separate buckets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Shallow learning with EC2</a:t>
            </a: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Initiate Jupyter Notebook instance on the cloud.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data from the bucket for training and testing.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Cross validation and ensembling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Deploy the model and evaluate its accuracy with some regression metrics.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FEAFD1-1C0B-4DCA-BAF2-5C1ED67CAB93}"/>
              </a:ext>
            </a:extLst>
          </p:cNvPr>
          <p:cNvSpPr/>
          <p:nvPr/>
        </p:nvSpPr>
        <p:spPr>
          <a:xfrm>
            <a:off x="492381" y="514978"/>
            <a:ext cx="826280" cy="928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D6C67-199A-46BB-93FC-1E9EFFE1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43" y="210168"/>
            <a:ext cx="7030500" cy="999300"/>
          </a:xfrm>
        </p:spPr>
        <p:txBody>
          <a:bodyPr/>
          <a:lstStyle/>
          <a:p>
            <a:r>
              <a:rPr lang="en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Architecture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785A54-9FCA-449F-A302-93E07FD1A074}"/>
              </a:ext>
            </a:extLst>
          </p:cNvPr>
          <p:cNvGrpSpPr/>
          <p:nvPr/>
        </p:nvGrpSpPr>
        <p:grpSpPr>
          <a:xfrm>
            <a:off x="1601122" y="1765762"/>
            <a:ext cx="818278" cy="246221"/>
            <a:chOff x="1466368" y="2131520"/>
            <a:chExt cx="818278" cy="24622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A09526-CF1E-49AC-8D29-C3DBE6BCECF4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5632CE-C311-49EB-AFF3-5174021C8173}"/>
                </a:ext>
              </a:extLst>
            </p:cNvPr>
            <p:cNvSpPr txBox="1"/>
            <p:nvPr/>
          </p:nvSpPr>
          <p:spPr>
            <a:xfrm>
              <a:off x="1466368" y="2131520"/>
              <a:ext cx="818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Load</a:t>
              </a:r>
              <a:endParaRPr lang="en-US" sz="1000" b="1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6D5F678-29FD-4BD1-9141-9A64827B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0" y="1187719"/>
            <a:ext cx="910473" cy="9993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55CD2F-79F6-479C-9D3F-26E1CBFC8F8B}"/>
              </a:ext>
            </a:extLst>
          </p:cNvPr>
          <p:cNvGrpSpPr/>
          <p:nvPr/>
        </p:nvGrpSpPr>
        <p:grpSpPr>
          <a:xfrm>
            <a:off x="3784449" y="1773787"/>
            <a:ext cx="1158939" cy="375763"/>
            <a:chOff x="1475993" y="2131520"/>
            <a:chExt cx="818278" cy="2462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77826A-200F-484B-9E37-4CDF0A814C4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176156-D602-4C7A-9FAE-86B0F5667DA6}"/>
                </a:ext>
              </a:extLst>
            </p:cNvPr>
            <p:cNvSpPr txBox="1"/>
            <p:nvPr/>
          </p:nvSpPr>
          <p:spPr>
            <a:xfrm>
              <a:off x="1475993" y="2131520"/>
              <a:ext cx="818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Launch</a:t>
              </a:r>
              <a:endParaRPr lang="en-US" sz="1000" b="1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852E46-CE97-4A3C-9A5C-9CA233C0A68C}"/>
              </a:ext>
            </a:extLst>
          </p:cNvPr>
          <p:cNvGrpSpPr/>
          <p:nvPr/>
        </p:nvGrpSpPr>
        <p:grpSpPr>
          <a:xfrm>
            <a:off x="5000644" y="683394"/>
            <a:ext cx="3431084" cy="2487617"/>
            <a:chOff x="5000644" y="683394"/>
            <a:chExt cx="3431084" cy="24876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96C79C-F5B4-4AF9-890C-6FAAC9381087}"/>
                </a:ext>
              </a:extLst>
            </p:cNvPr>
            <p:cNvSpPr/>
            <p:nvPr/>
          </p:nvSpPr>
          <p:spPr>
            <a:xfrm>
              <a:off x="5000644" y="905757"/>
              <a:ext cx="3431084" cy="226525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07EEFC-9FC6-4842-8F5B-B2A089B3A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348" y="683394"/>
              <a:ext cx="1117916" cy="444726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74A25E9-AC54-4235-A8BD-806854EF9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8" y="1356471"/>
            <a:ext cx="1395641" cy="127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22FFD-11BE-4609-AEB2-4F4120D1169C}"/>
              </a:ext>
            </a:extLst>
          </p:cNvPr>
          <p:cNvSpPr txBox="1"/>
          <p:nvPr/>
        </p:nvSpPr>
        <p:spPr>
          <a:xfrm>
            <a:off x="5340542" y="2634621"/>
            <a:ext cx="1001251" cy="24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Public subnet</a:t>
            </a:r>
            <a:endParaRPr lang="en-US" sz="1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EB81-64BB-4AF9-A668-CB84ACF97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95" y="1487358"/>
            <a:ext cx="1129133" cy="83981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A7E9221-6F30-4528-B93E-8C0223526E4D}"/>
              </a:ext>
            </a:extLst>
          </p:cNvPr>
          <p:cNvGrpSpPr/>
          <p:nvPr/>
        </p:nvGrpSpPr>
        <p:grpSpPr>
          <a:xfrm>
            <a:off x="6578169" y="1749440"/>
            <a:ext cx="818278" cy="400110"/>
            <a:chOff x="1475993" y="2131520"/>
            <a:chExt cx="818278" cy="4001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4AED92-9AF4-4A1E-B52E-48CD3A68B39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92ED2F-49C5-4AC9-A945-544C150A52AF}"/>
                </a:ext>
              </a:extLst>
            </p:cNvPr>
            <p:cNvSpPr txBox="1"/>
            <p:nvPr/>
          </p:nvSpPr>
          <p:spPr>
            <a:xfrm>
              <a:off x="1475993" y="2131520"/>
              <a:ext cx="818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err="1"/>
                <a:t>SSh</a:t>
              </a:r>
              <a:r>
                <a:rPr lang="en-GB" sz="1000" b="1" dirty="0"/>
                <a:t> into</a:t>
              </a:r>
            </a:p>
            <a:p>
              <a:pPr algn="ctr"/>
              <a:r>
                <a:rPr lang="en-GB" sz="1000" b="1" dirty="0"/>
                <a:t>EC2</a:t>
              </a:r>
              <a:endParaRPr lang="en-US" sz="1000" b="1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709040-CC41-4F3F-A116-373B004E1716}"/>
              </a:ext>
            </a:extLst>
          </p:cNvPr>
          <p:cNvGrpSpPr/>
          <p:nvPr/>
        </p:nvGrpSpPr>
        <p:grpSpPr>
          <a:xfrm>
            <a:off x="2467029" y="881068"/>
            <a:ext cx="1372659" cy="2321270"/>
            <a:chOff x="2467029" y="881068"/>
            <a:chExt cx="1372659" cy="23212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7E6485-593A-4E75-81F8-A9400D85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7029" y="881068"/>
              <a:ext cx="1372659" cy="232127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9C0FE8F-E32D-4820-B34F-25582F3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0952" y="2245868"/>
              <a:ext cx="721893" cy="821763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E2412F-3C4E-456D-BDF5-A7DFECFCD5D1}"/>
              </a:ext>
            </a:extLst>
          </p:cNvPr>
          <p:cNvGrpSpPr/>
          <p:nvPr/>
        </p:nvGrpSpPr>
        <p:grpSpPr>
          <a:xfrm>
            <a:off x="3339965" y="3257376"/>
            <a:ext cx="4716379" cy="428838"/>
            <a:chOff x="3191714" y="3180636"/>
            <a:chExt cx="3197217" cy="54371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E609EC9-80D0-436A-B546-271691594BB1}"/>
                </a:ext>
              </a:extLst>
            </p:cNvPr>
            <p:cNvGrpSpPr/>
            <p:nvPr/>
          </p:nvGrpSpPr>
          <p:grpSpPr>
            <a:xfrm>
              <a:off x="3191714" y="3180636"/>
              <a:ext cx="3197217" cy="137378"/>
              <a:chOff x="3191714" y="3180636"/>
              <a:chExt cx="3197217" cy="534714"/>
            </a:xfrm>
          </p:grpSpPr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FB3601CD-6DF1-46B2-8102-BB70F46AFB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3185" y="3110868"/>
                <a:ext cx="503388" cy="68632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070FE313-4685-45C1-B786-1BE1F086E0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51670" y="2178089"/>
                <a:ext cx="534714" cy="253980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851A1F-85BA-49BC-BA7B-74D18C24E44C}"/>
                </a:ext>
              </a:extLst>
            </p:cNvPr>
            <p:cNvCxnSpPr>
              <a:cxnSpLocks/>
            </p:cNvCxnSpPr>
            <p:nvPr/>
          </p:nvCxnSpPr>
          <p:spPr>
            <a:xfrm>
              <a:off x="4789069" y="3299401"/>
              <a:ext cx="0" cy="42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FBBBB0-36E7-4C7B-B89F-FFFEB29E4421}"/>
              </a:ext>
            </a:extLst>
          </p:cNvPr>
          <p:cNvSpPr txBox="1"/>
          <p:nvPr/>
        </p:nvSpPr>
        <p:spPr>
          <a:xfrm>
            <a:off x="5014758" y="3635842"/>
            <a:ext cx="14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Read the data from S3</a:t>
            </a:r>
            <a:endParaRPr lang="en-US" sz="10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7F1F08A-C568-4BD1-9BE1-CE5CEED1AA9E}"/>
              </a:ext>
            </a:extLst>
          </p:cNvPr>
          <p:cNvGrpSpPr/>
          <p:nvPr/>
        </p:nvGrpSpPr>
        <p:grpSpPr>
          <a:xfrm>
            <a:off x="5375051" y="4056123"/>
            <a:ext cx="776352" cy="697280"/>
            <a:chOff x="9632932" y="4262738"/>
            <a:chExt cx="2444876" cy="2425825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289B7EE-CEEE-446A-8812-C59DF95E9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32932" y="4262738"/>
              <a:ext cx="2444876" cy="2425825"/>
            </a:xfrm>
            <a:prstGeom prst="rect">
              <a:avLst/>
            </a:prstGeom>
          </p:spPr>
        </p:pic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63B7A67-3543-4FD5-B4C0-0BD46DD508D7}"/>
                </a:ext>
              </a:extLst>
            </p:cNvPr>
            <p:cNvSpPr/>
            <p:nvPr/>
          </p:nvSpPr>
          <p:spPr>
            <a:xfrm>
              <a:off x="10250641" y="5041988"/>
              <a:ext cx="458498" cy="4336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F93433-D9A9-400D-BBC5-DAEDDA881071}"/>
                </a:ext>
              </a:extLst>
            </p:cNvPr>
            <p:cNvSpPr/>
            <p:nvPr/>
          </p:nvSpPr>
          <p:spPr>
            <a:xfrm>
              <a:off x="10581951" y="5750118"/>
              <a:ext cx="546838" cy="504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entagon 81">
              <a:extLst>
                <a:ext uri="{FF2B5EF4-FFF2-40B4-BE49-F238E27FC236}">
                  <a16:creationId xmlns:a16="http://schemas.microsoft.com/office/drawing/2014/main" id="{F82D8AAB-E2ED-4502-BBF3-AB736CE8587B}"/>
                </a:ext>
              </a:extLst>
            </p:cNvPr>
            <p:cNvSpPr/>
            <p:nvPr/>
          </p:nvSpPr>
          <p:spPr>
            <a:xfrm>
              <a:off x="10957914" y="5060170"/>
              <a:ext cx="546838" cy="415480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58AA86-A44E-4C75-9FA2-668D60858BDD}"/>
              </a:ext>
            </a:extLst>
          </p:cNvPr>
          <p:cNvCxnSpPr>
            <a:cxnSpLocks/>
          </p:cNvCxnSpPr>
          <p:nvPr/>
        </p:nvCxnSpPr>
        <p:spPr>
          <a:xfrm flipH="1">
            <a:off x="4743775" y="4315530"/>
            <a:ext cx="46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635F6E-717A-49C8-8024-094F600A3F41}"/>
              </a:ext>
            </a:extLst>
          </p:cNvPr>
          <p:cNvGrpSpPr/>
          <p:nvPr/>
        </p:nvGrpSpPr>
        <p:grpSpPr>
          <a:xfrm>
            <a:off x="3595218" y="3686214"/>
            <a:ext cx="1078171" cy="1458811"/>
            <a:chOff x="3187684" y="3686214"/>
            <a:chExt cx="1193532" cy="150198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15D5A17-6D40-4D7C-B1C8-9B00F83612A0}"/>
                </a:ext>
              </a:extLst>
            </p:cNvPr>
            <p:cNvGrpSpPr/>
            <p:nvPr/>
          </p:nvGrpSpPr>
          <p:grpSpPr>
            <a:xfrm>
              <a:off x="3187684" y="3686214"/>
              <a:ext cx="1193532" cy="1090164"/>
              <a:chOff x="1664372" y="3698099"/>
              <a:chExt cx="1193532" cy="1090164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3A668724-1F45-4020-A418-25EEADD557E3}"/>
                  </a:ext>
                </a:extLst>
              </p:cNvPr>
              <p:cNvSpPr/>
              <p:nvPr/>
            </p:nvSpPr>
            <p:spPr>
              <a:xfrm>
                <a:off x="1664372" y="3698099"/>
                <a:ext cx="1193532" cy="10901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8155C64-1C0C-4B38-8747-225096060A95}"/>
                  </a:ext>
                </a:extLst>
              </p:cNvPr>
              <p:cNvGrpSpPr/>
              <p:nvPr/>
            </p:nvGrpSpPr>
            <p:grpSpPr>
              <a:xfrm>
                <a:off x="1732041" y="3799983"/>
                <a:ext cx="478979" cy="489904"/>
                <a:chOff x="2475169" y="3683182"/>
                <a:chExt cx="528939" cy="593271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41CA39F-A0D8-4A0F-8E2F-8C88BEBAD528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2C126862-B500-4F35-A51D-D69F38004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6E74C19-4B28-4426-A15D-908E8B2B0D09}"/>
                  </a:ext>
                </a:extLst>
              </p:cNvPr>
              <p:cNvGrpSpPr/>
              <p:nvPr/>
            </p:nvGrpSpPr>
            <p:grpSpPr>
              <a:xfrm>
                <a:off x="2037183" y="4262740"/>
                <a:ext cx="478979" cy="489904"/>
                <a:chOff x="2475169" y="3683182"/>
                <a:chExt cx="528939" cy="593271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C2A64A6-CFAE-4A03-8CCC-915DEC18A700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4033C4B4-5BEB-4864-87C6-2D031F587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5D2C54E-78C1-4E27-8215-04F62C0FED16}"/>
                  </a:ext>
                </a:extLst>
              </p:cNvPr>
              <p:cNvGrpSpPr/>
              <p:nvPr/>
            </p:nvGrpSpPr>
            <p:grpSpPr>
              <a:xfrm>
                <a:off x="2276673" y="3796751"/>
                <a:ext cx="478979" cy="489904"/>
                <a:chOff x="2475169" y="3683182"/>
                <a:chExt cx="528939" cy="593271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7632B45-E81D-4EE2-80C4-ACE539EBC9D0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DB2C8A6F-EE22-4766-928E-FDBF29DBD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2926C7-EC5C-476D-BC46-C39C84D163B0}"/>
                </a:ext>
              </a:extLst>
            </p:cNvPr>
            <p:cNvSpPr txBox="1"/>
            <p:nvPr/>
          </p:nvSpPr>
          <p:spPr>
            <a:xfrm>
              <a:off x="3324672" y="4788088"/>
              <a:ext cx="995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Produce ML models</a:t>
              </a:r>
              <a:endParaRPr lang="en-US" sz="1000" b="1" dirty="0"/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0C32385-DC31-408B-BEB3-7B2430544719}"/>
              </a:ext>
            </a:extLst>
          </p:cNvPr>
          <p:cNvCxnSpPr/>
          <p:nvPr/>
        </p:nvCxnSpPr>
        <p:spPr>
          <a:xfrm rot="16200000" flipV="1">
            <a:off x="2713623" y="3636174"/>
            <a:ext cx="1240121" cy="353200"/>
          </a:xfrm>
          <a:prstGeom prst="bentConnector3">
            <a:avLst>
              <a:gd name="adj1" fmla="val -1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0519CBC-0E92-41DC-B3EB-7CF93D334D16}"/>
              </a:ext>
            </a:extLst>
          </p:cNvPr>
          <p:cNvSpPr txBox="1"/>
          <p:nvPr/>
        </p:nvSpPr>
        <p:spPr>
          <a:xfrm>
            <a:off x="1760335" y="3730902"/>
            <a:ext cx="14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Save the model back to S3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23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Dataset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843" y="3537114"/>
            <a:ext cx="1409363" cy="99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6B57600-0E12-4FC1-88D7-5C1B9F902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38578"/>
              </p:ext>
            </p:extLst>
          </p:nvPr>
        </p:nvGraphicFramePr>
        <p:xfrm>
          <a:off x="437246" y="2020310"/>
          <a:ext cx="1381621" cy="118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Bitmap Image" r:id="rId5" imgW="1231920" imgH="1054080" progId="Paint.Picture">
                  <p:embed/>
                </p:oleObj>
              </mc:Choice>
              <mc:Fallback>
                <p:oleObj name="Bitmap Image" r:id="rId5" imgW="1231920" imgH="1054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246" y="2020310"/>
                        <a:ext cx="1381621" cy="118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F22BB9-4CE6-4A8B-833B-2E0196A39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69991"/>
              </p:ext>
            </p:extLst>
          </p:nvPr>
        </p:nvGraphicFramePr>
        <p:xfrm>
          <a:off x="2111500" y="1998041"/>
          <a:ext cx="1167065" cy="120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Bitmap Image" r:id="rId7" imgW="1015920" imgH="1047600" progId="Paint.Picture">
                  <p:embed/>
                </p:oleObj>
              </mc:Choice>
              <mc:Fallback>
                <p:oleObj name="Bitmap Image" r:id="rId7" imgW="1015920" imgH="104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1500" y="1998041"/>
                        <a:ext cx="1167065" cy="1203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4DA224C-085D-4279-AC6B-7C2AD56A4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981" y="2016182"/>
            <a:ext cx="904522" cy="116712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4BB8D9-464E-4F15-B02C-B6FA5EC71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53745"/>
              </p:ext>
            </p:extLst>
          </p:nvPr>
        </p:nvGraphicFramePr>
        <p:xfrm>
          <a:off x="4586315" y="1991691"/>
          <a:ext cx="1320244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Bitmap Image" r:id="rId10" imgW="1149480" imgH="1009800" progId="Paint.Picture">
                  <p:embed/>
                </p:oleObj>
              </mc:Choice>
              <mc:Fallback>
                <p:oleObj name="Bitmap Image" r:id="rId10" imgW="1149480" imgH="10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6315" y="1991691"/>
                        <a:ext cx="1320244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3135F8-3F72-4CB4-A8B2-0D14D92EA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258"/>
              </p:ext>
            </p:extLst>
          </p:nvPr>
        </p:nvGraphicFramePr>
        <p:xfrm>
          <a:off x="6067359" y="1972640"/>
          <a:ext cx="1137889" cy="123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Bitmap Image" r:id="rId12" imgW="990720" imgH="1073160" progId="Paint.Picture">
                  <p:embed/>
                </p:oleObj>
              </mc:Choice>
              <mc:Fallback>
                <p:oleObj name="Bitmap Image" r:id="rId12" imgW="990720" imgH="1073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67359" y="1972640"/>
                        <a:ext cx="1137889" cy="123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94D993-DE17-44DB-8DDC-F1069C0C9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35287"/>
              </p:ext>
            </p:extLst>
          </p:nvPr>
        </p:nvGraphicFramePr>
        <p:xfrm>
          <a:off x="7367251" y="1998041"/>
          <a:ext cx="1334831" cy="99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Bitmap Image" r:id="rId14" imgW="1162080" imgH="870120" progId="Paint.Picture">
                  <p:embed/>
                </p:oleObj>
              </mc:Choice>
              <mc:Fallback>
                <p:oleObj name="Bitmap Image" r:id="rId14" imgW="1162080" imgH="87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7251" y="1998041"/>
                        <a:ext cx="1334831" cy="99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4DDB5FE-9A10-4BEC-94E6-B846A647ED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1473" y="2144091"/>
            <a:ext cx="374669" cy="444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5EED9D-5F89-4055-AA9F-2D3F94D6E5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3644" y="2135925"/>
            <a:ext cx="374669" cy="444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51E8A8-3267-437F-A90A-6AD71BAECB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98392" y="2130076"/>
            <a:ext cx="374669" cy="444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A147E-0450-4AEA-B08F-B7864731FE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01033" y="2144090"/>
            <a:ext cx="374669" cy="444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F3D4CD-852F-4B41-888A-F148B66AE2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6781" y="2147694"/>
            <a:ext cx="374669" cy="4445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4EF-0863-49A8-B444-2040EC4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9DF67-C0DD-4559-86A7-A77925C5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27" y="1808343"/>
            <a:ext cx="1265130" cy="18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773B-28E4-4035-AF0E-A4B74896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the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C83E5-FFF9-4462-94E9-1C414CDA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99" y="1290045"/>
            <a:ext cx="4371444" cy="33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9282-1AE3-4DB1-A3C2-CA3956D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CGPA Drivers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EADB8-14E7-41C2-A144-8CEF160B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1" y="1787979"/>
            <a:ext cx="2921243" cy="294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B3977-5A89-41DD-84F2-B6856876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2" y="1805289"/>
            <a:ext cx="2934227" cy="2925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67380-AC88-4A47-8358-239C7CD01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94" y="1777866"/>
            <a:ext cx="2903932" cy="29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6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663-C689-4151-8C7F-74114E9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 Drivers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D0105-6563-42EE-A0D8-6EDA22D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0" y="1839565"/>
            <a:ext cx="2916036" cy="2920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E2273-C88E-4D67-886D-97A2313F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144" y="1842904"/>
            <a:ext cx="2881730" cy="2907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DFA8E-3D4D-4F63-89D1-2729DC94E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529" y="1845129"/>
            <a:ext cx="2864577" cy="28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506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413</Words>
  <Application>Microsoft Office PowerPoint</Application>
  <PresentationFormat>On-screen Show (16:9)</PresentationFormat>
  <Paragraphs>104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Lato</vt:lpstr>
      <vt:lpstr>Nunito</vt:lpstr>
      <vt:lpstr>Maven Pro</vt:lpstr>
      <vt:lpstr>Arial</vt:lpstr>
      <vt:lpstr>Merriweather</vt:lpstr>
      <vt:lpstr>Momentum</vt:lpstr>
      <vt:lpstr>Bitmap Image</vt:lpstr>
      <vt:lpstr>IMPLEMENTING  AWS CLOUD TO PREDICTING CHANCE OF ADMISSION </vt:lpstr>
      <vt:lpstr>Scope of Project </vt:lpstr>
      <vt:lpstr>Applicable Cloud Services and Data Flow</vt:lpstr>
      <vt:lpstr>Project Architecture</vt:lpstr>
      <vt:lpstr>Features in Dataset</vt:lpstr>
      <vt:lpstr>Machine Learning models</vt:lpstr>
      <vt:lpstr>Strength of the relationship</vt:lpstr>
      <vt:lpstr>CGPA Drivers</vt:lpstr>
      <vt:lpstr>GRE Drivers</vt:lpstr>
      <vt:lpstr>Admission and Score Result</vt:lpstr>
      <vt:lpstr>Feature Importance</vt:lpstr>
      <vt:lpstr>Test the saved trained model in the S3 bucket</vt:lpstr>
      <vt:lpstr>Testing the model</vt:lpstr>
      <vt:lpstr>Data Sources</vt:lpstr>
      <vt:lpstr>Expected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 AWS CLOUD TO PREDICTING CHANCE OF ADMISSION</dc:title>
  <dc:creator>SARA SANCHEZ ROMERO</dc:creator>
  <cp:lastModifiedBy>sara sánchez</cp:lastModifiedBy>
  <cp:revision>10</cp:revision>
  <dcterms:modified xsi:type="dcterms:W3CDTF">2022-04-07T17:04:48Z</dcterms:modified>
</cp:coreProperties>
</file>