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9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1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5080-0642-405D-9CA8-FDD2AF01358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A08063-E382-4632-94B0-A044E597C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mtillo/san-francisco-city-payrollsalary-data-20112019" TargetMode="External"/><Relationship Id="rId2" Type="http://schemas.openxmlformats.org/officeDocument/2006/relationships/hyperlink" Target="https://www.zenefits.com/workest/what-are-payroll-internal-controls-and-why-you-need-th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omtillo/san-francisco-city-payrollsalary-data-2011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Payroll Internal Controls? And Why You Need Them - Work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80890"/>
            <a:ext cx="10108565" cy="568577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san-Francisco payroll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Osemekhian </a:t>
            </a:r>
            <a:r>
              <a:rPr lang="en-US" dirty="0" err="1" smtClean="0"/>
              <a:t>ehilen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0686" y="2670629"/>
            <a:ext cx="15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2011-2019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0" y="1923032"/>
            <a:ext cx="5390575" cy="4042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1819" y="2605178"/>
            <a:ext cx="3605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 Result(statistic=0.9696874618530273</a:t>
            </a:r>
            <a:r>
              <a:rPr lang="en-US" dirty="0"/>
              <a:t>, </a:t>
            </a:r>
            <a:r>
              <a:rPr lang="en-US" dirty="0" smtClean="0"/>
              <a:t>p-value=0.0)</a:t>
            </a:r>
          </a:p>
          <a:p>
            <a:endParaRPr lang="en-US" dirty="0"/>
          </a:p>
          <a:p>
            <a:r>
              <a:rPr lang="en-US" dirty="0" smtClean="0"/>
              <a:t>With the p-value less than 0.05, it is concluded that the data is not from a Normal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85" y="1964665"/>
            <a:ext cx="4965940" cy="3724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2216988"/>
            <a:ext cx="3226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ShapiroResult</a:t>
            </a:r>
            <a:r>
              <a:rPr lang="en-US" dirty="0"/>
              <a:t>(statistic=1.0000046491622925, </a:t>
            </a:r>
            <a:r>
              <a:rPr lang="en-US" dirty="0" err="1"/>
              <a:t>pvalue</a:t>
            </a:r>
            <a:r>
              <a:rPr lang="en-US" dirty="0"/>
              <a:t>=1.0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With the p-value </a:t>
            </a:r>
            <a:r>
              <a:rPr lang="en-US" dirty="0" smtClean="0"/>
              <a:t>greater </a:t>
            </a:r>
            <a:r>
              <a:rPr lang="en-US" dirty="0"/>
              <a:t>than 0.05, it is concluded that the data is </a:t>
            </a:r>
            <a:r>
              <a:rPr lang="en-US" dirty="0" smtClean="0"/>
              <a:t>from </a:t>
            </a:r>
            <a:r>
              <a:rPr lang="en-US" dirty="0"/>
              <a:t>a Normal Distribution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 inverse transformation is possible from </a:t>
            </a:r>
            <a:r>
              <a:rPr lang="en-US" dirty="0" err="1" smtClean="0"/>
              <a:t>sklearn</a:t>
            </a:r>
            <a:r>
              <a:rPr lang="en-US" dirty="0" smtClean="0"/>
              <a:t> package.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coefficient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01" y="1992700"/>
            <a:ext cx="5020574" cy="37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202721"/>
            <a:ext cx="7694762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51" y="1918639"/>
            <a:ext cx="490606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TARGET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8" y="1932320"/>
            <a:ext cx="5069815" cy="4055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4" y="1932320"/>
            <a:ext cx="5069819" cy="4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40" y="1944611"/>
            <a:ext cx="5279366" cy="41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01" y="1940942"/>
            <a:ext cx="5365630" cy="4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832" y="2008516"/>
            <a:ext cx="4008767" cy="40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of job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503" y="1992704"/>
            <a:ext cx="5365629" cy="40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In this project, the pay of public servants in San Francisco, United States, with respect </a:t>
            </a:r>
            <a:r>
              <a:rPr lang="en-US" sz="3500" dirty="0"/>
              <a:t>to different Job </a:t>
            </a:r>
            <a:r>
              <a:rPr lang="en-US" sz="3500" dirty="0" smtClean="0"/>
              <a:t>titles, status are going to be analyzed with visual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943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of job status over the years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595886"/>
            <a:ext cx="8056096" cy="4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9" y="102980"/>
            <a:ext cx="7326477" cy="59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7" y="1929442"/>
            <a:ext cx="8210189" cy="41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735" y="1028805"/>
            <a:ext cx="2093878" cy="1049235"/>
          </a:xfrm>
        </p:spPr>
        <p:txBody>
          <a:bodyPr/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4" y="94890"/>
            <a:ext cx="5931735" cy="59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</a:t>
            </a:r>
            <a:r>
              <a:rPr lang="en-US" dirty="0" smtClean="0"/>
              <a:t> plot per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96" y="1966823"/>
            <a:ext cx="5434641" cy="40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09" y="804519"/>
            <a:ext cx="2329132" cy="1049235"/>
          </a:xfrm>
        </p:spPr>
        <p:txBody>
          <a:bodyPr/>
          <a:lstStyle/>
          <a:p>
            <a:r>
              <a:rPr lang="en-US" dirty="0" err="1" smtClean="0"/>
              <a:t>Kde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29" y="692379"/>
            <a:ext cx="8346995" cy="52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96" y="1253092"/>
            <a:ext cx="2085251" cy="1049235"/>
          </a:xfrm>
        </p:spPr>
        <p:txBody>
          <a:bodyPr/>
          <a:lstStyle/>
          <a:p>
            <a:r>
              <a:rPr lang="en-US" dirty="0" smtClean="0"/>
              <a:t>LM-</a:t>
            </a:r>
            <a:r>
              <a:rPr lang="en-US" dirty="0" err="1" smtClean="0"/>
              <a:t>PLOt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32758"/>
            <a:ext cx="5377492" cy="53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box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94" y="2053089"/>
            <a:ext cx="4859547" cy="3644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2" y="2053089"/>
            <a:ext cx="4836543" cy="36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29" y="1928004"/>
            <a:ext cx="5382883" cy="40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Image: </a:t>
            </a:r>
            <a:r>
              <a:rPr lang="en-US" dirty="0">
                <a:hlinkClick r:id="rId2"/>
              </a:rPr>
              <a:t>https://www.zenefits.com/workest/what-are-payroll-internal-controls-and-why-you-need-them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Dataset: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www.kaggle.com/datasets/tomtillo/san-francisco-city-payrollsalary-data-20112019</a:t>
            </a:r>
            <a:r>
              <a:rPr lang="en-US" u="sng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This dataset contains the California public employee salaries from years 2011 to </a:t>
            </a:r>
            <a:r>
              <a:rPr lang="en-US" sz="3000" dirty="0" smtClean="0"/>
              <a:t>2019</a:t>
            </a:r>
            <a:r>
              <a:rPr lang="en-US" sz="3000" dirty="0"/>
              <a:t> </a:t>
            </a:r>
            <a:r>
              <a:rPr lang="en-US" sz="3000" dirty="0" smtClean="0"/>
              <a:t>from </a:t>
            </a:r>
            <a:r>
              <a:rPr lang="en-US" sz="3000" dirty="0" smtClean="0">
                <a:hlinkClick r:id="rId2"/>
              </a:rPr>
              <a:t>kaggle</a:t>
            </a:r>
            <a:r>
              <a:rPr lang="en-US" sz="3000" dirty="0" smtClean="0"/>
              <a:t> with 357,407 samples.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2800" dirty="0" smtClean="0"/>
              <a:t>This dataset is selected to know the various pay across various job types in a tech city.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0037"/>
              </p:ext>
            </p:extLst>
          </p:nvPr>
        </p:nvGraphicFramePr>
        <p:xfrm>
          <a:off x="1451579" y="3379142"/>
          <a:ext cx="4499428" cy="12974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49714">
                  <a:extLst>
                    <a:ext uri="{9D8B030D-6E8A-4147-A177-3AD203B41FA5}">
                      <a16:colId xmlns:a16="http://schemas.microsoft.com/office/drawing/2014/main" val="3523792727"/>
                    </a:ext>
                  </a:extLst>
                </a:gridCol>
                <a:gridCol w="2249714">
                  <a:extLst>
                    <a:ext uri="{9D8B030D-6E8A-4147-A177-3AD203B41FA5}">
                      <a16:colId xmlns:a16="http://schemas.microsoft.com/office/drawing/2014/main" val="2075046208"/>
                    </a:ext>
                  </a:extLst>
                </a:gridCol>
              </a:tblGrid>
              <a:tr h="43249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Features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Count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12251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37767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Continuous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8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30101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1471674182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049579427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397860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5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 &amp;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3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Overtime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0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9525" cap="flat" cmpd="sng" algn="ctr">
                      <a:noFill/>
                      <a:prstDash val="solid"/>
                    </a:lnR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21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null values for Status column was replaced with the modal class of not-null items in status column.</a:t>
            </a:r>
          </a:p>
          <a:p>
            <a:pPr marL="0" indent="0">
              <a:buNone/>
            </a:pPr>
            <a:r>
              <a:rPr lang="en-US" dirty="0" smtClean="0"/>
              <a:t>Zero value was assigned to continuous columns with “Not Available” entries aside base pay.</a:t>
            </a:r>
          </a:p>
          <a:p>
            <a:pPr marL="0" indent="0">
              <a:buNone/>
            </a:pPr>
            <a:r>
              <a:rPr lang="en-US" dirty="0" smtClean="0"/>
              <a:t>I Encoded Status column with 0 for part-time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for full-time.</a:t>
            </a:r>
          </a:p>
          <a:p>
            <a:pPr marL="0" indent="0">
              <a:buNone/>
            </a:pPr>
            <a:r>
              <a:rPr lang="en-US" dirty="0" smtClean="0"/>
              <a:t>The appropriate data types were assigned to miss-matched columns using pandas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astype</a:t>
            </a:r>
            <a:r>
              <a:rPr lang="en-US" dirty="0" smtClean="0"/>
              <a:t> method.</a:t>
            </a:r>
          </a:p>
          <a:p>
            <a:pPr marL="0" indent="0">
              <a:buNone/>
            </a:pPr>
            <a:r>
              <a:rPr lang="en-US" dirty="0" smtClean="0"/>
              <a:t>A flip was performed to make the “Year” column in ascending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503" y="1520818"/>
            <a:ext cx="5260702" cy="394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6" y="1521732"/>
            <a:ext cx="5259484" cy="39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47" y="804519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Outlier removal with </a:t>
            </a:r>
            <a:r>
              <a:rPr lang="en-US" dirty="0" err="1" smtClean="0"/>
              <a:t>i.q.r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441" y="1559834"/>
            <a:ext cx="5208681" cy="3906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5" y="1564196"/>
            <a:ext cx="5202865" cy="39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S.v.d </a:t>
            </a:r>
            <a:r>
              <a:rPr lang="en-US" dirty="0"/>
              <a:t>| Condition number | PCA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25" y="1946721"/>
            <a:ext cx="4502989" cy="3377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5" y="1946721"/>
            <a:ext cx="3181163" cy="3446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153" y="3017836"/>
            <a:ext cx="2331036" cy="10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S.v.d </a:t>
            </a:r>
            <a:r>
              <a:rPr lang="en-US" dirty="0"/>
              <a:t>| Condition number | PCA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96" y="3143096"/>
            <a:ext cx="2819794" cy="1267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92" y="2016582"/>
            <a:ext cx="2670693" cy="35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11846</TotalTime>
  <Words>326</Words>
  <Application>Microsoft Office PowerPoint</Application>
  <PresentationFormat>Widescreen</PresentationFormat>
  <Paragraphs>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Times New Roman</vt:lpstr>
      <vt:lpstr>Gallery</vt:lpstr>
      <vt:lpstr>Visualization of san-Francisco payroll</vt:lpstr>
      <vt:lpstr>introduction</vt:lpstr>
      <vt:lpstr>dataset</vt:lpstr>
      <vt:lpstr>variables</vt:lpstr>
      <vt:lpstr>Pre-processing</vt:lpstr>
      <vt:lpstr>EDA</vt:lpstr>
      <vt:lpstr>Outlier removal with i.q.r</vt:lpstr>
      <vt:lpstr>S.v.d | Condition number | PCA Analysis</vt:lpstr>
      <vt:lpstr>S.v.d | Condition number | PCA Analysis</vt:lpstr>
      <vt:lpstr>Normality test</vt:lpstr>
      <vt:lpstr>Quantile transformation</vt:lpstr>
      <vt:lpstr>Pearson correlation coefficient</vt:lpstr>
      <vt:lpstr>PowerPoint Presentation</vt:lpstr>
      <vt:lpstr>statistics</vt:lpstr>
      <vt:lpstr>LINE PLOT ON TARGET</vt:lpstr>
      <vt:lpstr>Count plot</vt:lpstr>
      <vt:lpstr>Bar plot</vt:lpstr>
      <vt:lpstr>Category plot</vt:lpstr>
      <vt:lpstr>Pie chart of job status</vt:lpstr>
      <vt:lpstr>Pie chart of job status over the years</vt:lpstr>
      <vt:lpstr>PowerPoint Presentation</vt:lpstr>
      <vt:lpstr>Distribution plot</vt:lpstr>
      <vt:lpstr>Pair plot</vt:lpstr>
      <vt:lpstr>Hist plot per status</vt:lpstr>
      <vt:lpstr>Kde plot</vt:lpstr>
      <vt:lpstr>LM-PLOt </vt:lpstr>
      <vt:lpstr>Multivariate box plot</vt:lpstr>
      <vt:lpstr>Violin plot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Ehilen, Osemekhian S</dc:creator>
  <cp:lastModifiedBy>Ehilen, Osemekhian S</cp:lastModifiedBy>
  <cp:revision>62</cp:revision>
  <dcterms:created xsi:type="dcterms:W3CDTF">2022-11-07T23:23:03Z</dcterms:created>
  <dcterms:modified xsi:type="dcterms:W3CDTF">2022-12-19T05:16:44Z</dcterms:modified>
</cp:coreProperties>
</file>