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b8d60ea0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b8d60ea0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b8d60ea0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b8d60ea0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b8d60ea0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b8d60ea0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f4cff4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f4cff4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b8d60e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5b8d60e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b8d60e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b8d60e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b8d60e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b8d60e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b8d60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b8d60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8d60e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b8d60e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b8d60ea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b8d60ea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b8d60ea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b8d60e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b8d60ea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b8d60ea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b8d60ea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b8d60ea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url?sa=i&amp;url=https%3A%2F%2Fbabysignlanguage.com%2Fnumbers%2Fnumber-2%2F&amp;psig=AOvVaw3cVN5JNY-RZUPOK0tB96Zm&amp;ust=1650931679511000&amp;source=images&amp;cd=vfe&amp;ved=0CAwQjRxqFwoTCOCh__31rfcCFQAAAAAdAAAAABA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9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hmedkhanak1995/sign-language-gesture-images-dataset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75225" y="1949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80"/>
              <a:t>SIGN-LANGUAGE</a:t>
            </a:r>
            <a:endParaRPr sz="4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80"/>
              <a:t>GESTURE PREDICTION</a:t>
            </a:r>
            <a:endParaRPr sz="49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58368" y="3228400"/>
            <a:ext cx="3055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051278" y="3780450"/>
            <a:ext cx="1134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42">
                <a:latin typeface="Arial"/>
                <a:ea typeface="Arial"/>
                <a:cs typeface="Arial"/>
                <a:sym typeface="Arial"/>
              </a:rPr>
              <a:t>GROUP 2</a:t>
            </a:r>
            <a:endParaRPr b="1" sz="154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225" y="3150000"/>
            <a:ext cx="1889076" cy="1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649475" y="4146975"/>
            <a:ext cx="40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Ricardo Diaz, Osemekhian Ehilen, Varun Shah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PREDICTIONS</a:t>
            </a:r>
            <a:endParaRPr b="1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Actual:</a:t>
            </a:r>
            <a:r>
              <a:rPr lang="en">
                <a:solidFill>
                  <a:srgbClr val="38761D"/>
                </a:solidFill>
              </a:rPr>
              <a:t> 0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650" y="1142738"/>
            <a:ext cx="2514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PREDICTIONS</a:t>
            </a:r>
            <a:endParaRPr b="1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29478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 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Actual:</a:t>
            </a:r>
            <a:r>
              <a:rPr lang="en">
                <a:solidFill>
                  <a:srgbClr val="38761D"/>
                </a:solidFill>
              </a:rPr>
              <a:t> A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275" y="1187000"/>
            <a:ext cx="2514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PREDICTIONS</a:t>
            </a:r>
            <a:endParaRPr b="1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248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Actual:</a:t>
            </a:r>
            <a:r>
              <a:rPr lang="en">
                <a:solidFill>
                  <a:srgbClr val="38761D"/>
                </a:solidFill>
              </a:rPr>
              <a:t> 4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79" y="1275863"/>
            <a:ext cx="3459825" cy="25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PREDICTIONS</a:t>
            </a:r>
            <a:endParaRPr b="1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229875"/>
            <a:ext cx="248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 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Actual:</a:t>
            </a:r>
            <a:r>
              <a:rPr lang="en">
                <a:solidFill>
                  <a:srgbClr val="38761D"/>
                </a:solidFill>
              </a:rPr>
              <a:t> Z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25" y="1153400"/>
            <a:ext cx="2514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CNN to train sign language images.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an average of 93% of accuracy score from the train and test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problem we encountered was that the dataset had similar images of each class and this made it difficult for the model to predict our images </a:t>
            </a:r>
            <a:r>
              <a:rPr lang="en"/>
              <a:t>correctly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RECOMMENDATION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would suggest to train the model with different variation of images in each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 LANGUAGE GESTURE PREDICTION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INTRODUCTION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Communication with those with hearing disabilities is crucial and the ability for a computer to recognize and interpret these signs will make life easier; hence this project.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25" y="3176016"/>
            <a:ext cx="789063" cy="82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654" y="3176016"/>
            <a:ext cx="851874" cy="88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03" y="3176016"/>
            <a:ext cx="851874" cy="88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752" y="3176016"/>
            <a:ext cx="851874" cy="88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7801" y="3143250"/>
            <a:ext cx="851874" cy="88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11"/>
              <a:t>DATASET </a:t>
            </a:r>
            <a:endParaRPr sz="411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dataset is obtained from a </a:t>
            </a:r>
            <a:r>
              <a:rPr lang="en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</a:t>
            </a:r>
            <a:r>
              <a:rPr lang="en" sz="2100"/>
              <a:t>competition task. The dataset consists of 37 different hand sign gestures which includes A-Z alphabet gestures, 0-9 number gestures and also a gesture for space (space between two word in sign communication).</a:t>
            </a:r>
            <a:endParaRPr sz="21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25" y="4357700"/>
            <a:ext cx="1014351" cy="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PRE-PROCESSING</a:t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Steps in preparing the train, validation and test: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Read images using cv2 library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Created labels for images using python dictionary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Normalized the images by dividing images by 255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Splitted features and labels into training, validation and test set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	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with  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1668112" y="1617925"/>
            <a:ext cx="5807776" cy="3109351"/>
            <a:chOff x="1668112" y="1617925"/>
            <a:chExt cx="5807776" cy="3109351"/>
          </a:xfrm>
        </p:grpSpPr>
        <p:pic>
          <p:nvPicPr>
            <p:cNvPr id="121" name="Google Shape;12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8112" y="1617925"/>
              <a:ext cx="5807776" cy="310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7375" y="2909625"/>
              <a:ext cx="695900" cy="69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	</a:t>
            </a:r>
            <a:endParaRPr b="1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7"/>
              <a:t>Model Architecture</a:t>
            </a:r>
            <a:endParaRPr b="1" sz="57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/>
              <a:t>Type: keras sequential api</a:t>
            </a:r>
            <a:endParaRPr sz="53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/>
              <a:t>Input Shape: 50x50</a:t>
            </a:r>
            <a:endParaRPr sz="53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/>
              <a:t>Layers:</a:t>
            </a:r>
            <a:endParaRPr sz="5307"/>
          </a:p>
          <a:p>
            <a:pPr indent="-31285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307"/>
              <a:t>Convolution Layer:  </a:t>
            </a:r>
            <a:r>
              <a:rPr i="1" lang="en" sz="5307"/>
              <a:t>Activation Function:</a:t>
            </a:r>
            <a:r>
              <a:rPr lang="en" sz="5307"/>
              <a:t> </a:t>
            </a:r>
            <a:r>
              <a:rPr i="1" lang="en" sz="5307"/>
              <a:t>‘relu’</a:t>
            </a:r>
            <a:r>
              <a:rPr lang="en" sz="5307"/>
              <a:t>, </a:t>
            </a:r>
            <a:r>
              <a:rPr i="1" lang="en" sz="5307"/>
              <a:t>Filters</a:t>
            </a:r>
            <a:r>
              <a:rPr lang="en" sz="5307"/>
              <a:t>: 32, </a:t>
            </a:r>
            <a:r>
              <a:rPr i="1" lang="en" sz="5307"/>
              <a:t>Strides</a:t>
            </a:r>
            <a:r>
              <a:rPr lang="en" sz="5307"/>
              <a:t>: 5, </a:t>
            </a:r>
            <a:r>
              <a:rPr i="1" lang="en" sz="5307"/>
              <a:t>Padding:</a:t>
            </a:r>
            <a:r>
              <a:rPr lang="en" sz="5307"/>
              <a:t> ‘valid’</a:t>
            </a:r>
            <a:endParaRPr sz="5307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7"/>
          </a:p>
          <a:p>
            <a:pPr indent="-31285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307"/>
              <a:t>Max-Pooling Layer: </a:t>
            </a:r>
            <a:r>
              <a:rPr i="1" lang="en" sz="5307"/>
              <a:t>Pool size:</a:t>
            </a:r>
            <a:r>
              <a:rPr lang="en" sz="5307"/>
              <a:t> 2</a:t>
            </a:r>
            <a:endParaRPr sz="5307"/>
          </a:p>
          <a:p>
            <a:pPr indent="-31285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307"/>
              <a:t>Hidden Layer: 1. </a:t>
            </a:r>
            <a:r>
              <a:rPr i="1" lang="en" sz="5307"/>
              <a:t>Perceptrons:</a:t>
            </a:r>
            <a:r>
              <a:rPr lang="en" sz="5307"/>
              <a:t> 64, </a:t>
            </a:r>
            <a:r>
              <a:rPr i="1" lang="en" sz="5307"/>
              <a:t>Activation: ‘relu’</a:t>
            </a:r>
            <a:endParaRPr sz="5307"/>
          </a:p>
          <a:p>
            <a:pPr indent="-31285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307"/>
              <a:t>Dropout Layer: </a:t>
            </a:r>
            <a:r>
              <a:rPr i="1" lang="en" sz="5307"/>
              <a:t>Fraction of Input:</a:t>
            </a:r>
            <a:r>
              <a:rPr lang="en" sz="5307"/>
              <a:t> 0.1</a:t>
            </a:r>
            <a:endParaRPr sz="5307"/>
          </a:p>
          <a:p>
            <a:pPr indent="-31285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307"/>
              <a:t>Output Layer: </a:t>
            </a:r>
            <a:r>
              <a:rPr i="1" lang="en" sz="5307"/>
              <a:t>Activation:</a:t>
            </a:r>
            <a:r>
              <a:rPr lang="en" sz="5307"/>
              <a:t> </a:t>
            </a:r>
            <a:r>
              <a:rPr i="1" lang="en" sz="5307"/>
              <a:t>‘softmax’</a:t>
            </a:r>
            <a:endParaRPr i="1" sz="5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	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Compiling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Optimizer: Adam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Learning Rate: 0.001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Loss Function: Sparse Categorical Cross Entropy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Batch Size: 16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Number of Epochs: 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PERFORMANCE</a:t>
            </a:r>
            <a:endParaRPr b="1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8" y="1329013"/>
            <a:ext cx="52101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PERFORMANCE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Scores: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Loss: 0.29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r>
              <a:rPr lang="en"/>
              <a:t> Score: 0.94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Test </a:t>
            </a:r>
            <a:r>
              <a:rPr b="1" lang="en"/>
              <a:t>Sco</a:t>
            </a:r>
            <a:r>
              <a:rPr b="1" lang="en"/>
              <a:t>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oss: 0.3544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Accuracy: 0.9311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